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eyuezjhw" initials="l" lastIdx="2" clrIdx="0">
    <p:extLst>
      <p:ext uri="{19B8F6BF-5375-455C-9EA6-DF929625EA0E}">
        <p15:presenceInfo xmlns:p15="http://schemas.microsoft.com/office/powerpoint/2012/main" userId="S-1-5-21-147214757-305610072-1517763936-47361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FE"/>
    <a:srgbClr val="F3FBFE"/>
    <a:srgbClr val="99DFF9"/>
    <a:srgbClr val="FFD17D"/>
    <a:srgbClr val="FFF2CC"/>
    <a:srgbClr val="00B0F0"/>
    <a:srgbClr val="EC7061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13" autoAdjust="0"/>
  </p:normalViewPr>
  <p:slideViewPr>
    <p:cSldViewPr snapToGrid="0" snapToObjects="1">
      <p:cViewPr varScale="1">
        <p:scale>
          <a:sx n="60" d="100"/>
          <a:sy n="60" d="100"/>
        </p:scale>
        <p:origin x="42" y="378"/>
      </p:cViewPr>
      <p:guideLst>
        <p:guide pos="384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718" y="90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0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备注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8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1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网络的规划与设计是一个项目的起点，完善细致的规划工作将为后续的项目具体工作打下坚实的基础。  </a:t>
            </a:r>
            <a:endParaRPr lang="en-US" altLang="zh-CN" smtClean="0"/>
          </a:p>
          <a:p>
            <a:pPr lvl="0"/>
            <a:r>
              <a:rPr lang="zh-CN" altLang="en-US" smtClean="0"/>
              <a:t>项目实施是工程师交付项目的具体操作环节，系统的管理和高效的流程是确保项目实施顺利完成的基本要素。</a:t>
            </a:r>
            <a:endParaRPr lang="en-US" altLang="zh-CN" smtClean="0"/>
          </a:p>
          <a:p>
            <a:r>
              <a:rPr lang="zh-CN" altLang="en-US" smtClean="0"/>
              <a:t>要保证网络各项功能正常运行、从而支撑用户业务的顺利开展，需要对网络进行日常的维护工作和故障处理。</a:t>
            </a:r>
            <a:endParaRPr lang="en-US" altLang="zh-CN" smtClean="0"/>
          </a:p>
          <a:p>
            <a:r>
              <a:rPr lang="zh-CN" altLang="en-US" smtClean="0"/>
              <a:t>用户的业务在不断发展，因此用户对网络功能的需求也会不断变化。当现有网络不能满足业务需求，或网络在运行过程中暴露出了某些隐患时，就需要通过网络优化来解决。</a:t>
            </a:r>
          </a:p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906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0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整个网络采用三层架构</a:t>
            </a:r>
            <a:endParaRPr lang="en-US" altLang="zh-CN" smtClean="0"/>
          </a:p>
          <a:p>
            <a:pPr lvl="1"/>
            <a:r>
              <a:rPr lang="zh-CN" altLang="en-US" smtClean="0"/>
              <a:t>接入层接入交换机采用</a:t>
            </a:r>
            <a:r>
              <a:rPr lang="en-US" altLang="zh-CN" smtClean="0"/>
              <a:t>S3700</a:t>
            </a:r>
            <a:r>
              <a:rPr lang="zh-CN" altLang="en-US" smtClean="0"/>
              <a:t>，为员工</a:t>
            </a:r>
            <a:r>
              <a:rPr lang="en-US" altLang="zh-CN" smtClean="0"/>
              <a:t>PC</a:t>
            </a:r>
            <a:r>
              <a:rPr lang="zh-CN" altLang="en-US" smtClean="0"/>
              <a:t>以及打印机等终端提供百兆网络接入。</a:t>
            </a:r>
            <a:endParaRPr lang="en-US" altLang="zh-CN" smtClean="0"/>
          </a:p>
          <a:p>
            <a:pPr lvl="1"/>
            <a:r>
              <a:rPr lang="zh-CN" altLang="en-US" smtClean="0"/>
              <a:t>汇聚层采用</a:t>
            </a:r>
            <a:r>
              <a:rPr lang="en-US" altLang="zh-CN" smtClean="0"/>
              <a:t>S5700</a:t>
            </a:r>
            <a:r>
              <a:rPr lang="zh-CN" altLang="en-US" smtClean="0"/>
              <a:t>设备，作为二层网络的网关。</a:t>
            </a:r>
            <a:endParaRPr lang="en-US" altLang="zh-CN" smtClean="0"/>
          </a:p>
          <a:p>
            <a:pPr lvl="1"/>
            <a:r>
              <a:rPr lang="zh-CN" altLang="en-US" smtClean="0"/>
              <a:t>核心</a:t>
            </a:r>
            <a:r>
              <a:rPr lang="en-US" altLang="zh-CN" smtClean="0"/>
              <a:t>&amp;</a:t>
            </a:r>
            <a:r>
              <a:rPr lang="zh-CN" altLang="en-US" smtClean="0"/>
              <a:t>出口采用</a:t>
            </a:r>
            <a:r>
              <a:rPr lang="en-US" altLang="zh-CN" smtClean="0"/>
              <a:t>AR2240</a:t>
            </a:r>
            <a:r>
              <a:rPr lang="zh-CN" altLang="en-US" smtClean="0"/>
              <a:t>设备，作为整个园区网络的出口。</a:t>
            </a:r>
            <a:endParaRPr lang="en-US" altLang="zh-CN" smtClean="0"/>
          </a:p>
          <a:p>
            <a:r>
              <a:rPr lang="zh-CN" altLang="en-US" smtClean="0"/>
              <a:t>注：</a:t>
            </a:r>
            <a:r>
              <a:rPr lang="en-US" altLang="zh-CN" smtClean="0"/>
              <a:t>Agg</a:t>
            </a:r>
            <a:r>
              <a:rPr lang="zh-CN" altLang="en-US" smtClean="0"/>
              <a:t>为</a:t>
            </a:r>
            <a:r>
              <a:rPr lang="en-US" altLang="zh-CN" smtClean="0"/>
              <a:t>Aggregation</a:t>
            </a:r>
            <a:r>
              <a:rPr lang="zh-CN" altLang="en-US" smtClean="0"/>
              <a:t>的缩写，表示汇聚层设备。</a:t>
            </a:r>
            <a:r>
              <a:rPr lang="en-US" altLang="zh-CN" smtClean="0"/>
              <a:t>Acc</a:t>
            </a:r>
            <a:r>
              <a:rPr lang="zh-CN" altLang="en-US" smtClean="0"/>
              <a:t>为</a:t>
            </a:r>
            <a:r>
              <a:rPr lang="en-US" altLang="zh-CN" smtClean="0"/>
              <a:t>Access</a:t>
            </a:r>
            <a:r>
              <a:rPr lang="zh-CN" altLang="en-US" smtClean="0"/>
              <a:t>的缩写，表示接入层设备。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5698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11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80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8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31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地址分配时可以使用动态</a:t>
            </a:r>
            <a:r>
              <a:rPr lang="en-US" altLang="zh-CN" smtClean="0"/>
              <a:t>IP</a:t>
            </a:r>
            <a:r>
              <a:rPr lang="zh-CN" altLang="en-US" smtClean="0"/>
              <a:t>分配或者静态</a:t>
            </a:r>
            <a:r>
              <a:rPr lang="en-US" altLang="zh-CN" smtClean="0"/>
              <a:t>IP</a:t>
            </a:r>
            <a:r>
              <a:rPr lang="zh-CN" altLang="en-US" smtClean="0"/>
              <a:t>绑定。在中小型园区中， </a:t>
            </a:r>
            <a:r>
              <a:rPr lang="en-US" altLang="zh-CN" smtClean="0"/>
              <a:t>IP</a:t>
            </a:r>
            <a:r>
              <a:rPr lang="zh-CN" altLang="en-US" smtClean="0"/>
              <a:t>地址具体的分配原则如下：</a:t>
            </a:r>
          </a:p>
          <a:p>
            <a:r>
              <a:rPr lang="zh-CN" altLang="en-US" smtClean="0"/>
              <a:t>出口网关设备： </a:t>
            </a:r>
            <a:r>
              <a:rPr lang="en-US" altLang="zh-CN" smtClean="0"/>
              <a:t>WAN</a:t>
            </a:r>
            <a:r>
              <a:rPr lang="zh-CN" altLang="en-US" smtClean="0"/>
              <a:t>侧接口的</a:t>
            </a:r>
            <a:r>
              <a:rPr lang="en-US" altLang="zh-CN" smtClean="0"/>
              <a:t>IP</a:t>
            </a:r>
            <a:r>
              <a:rPr lang="zh-CN" altLang="en-US" smtClean="0"/>
              <a:t>地址由运营商进行分配，可以通过静态</a:t>
            </a:r>
            <a:r>
              <a:rPr lang="en-US" altLang="zh-CN" smtClean="0"/>
              <a:t>IP</a:t>
            </a:r>
            <a:r>
              <a:rPr lang="zh-CN" altLang="en-US" smtClean="0"/>
              <a:t>地址、 </a:t>
            </a:r>
            <a:r>
              <a:rPr lang="en-US" altLang="zh-CN" smtClean="0"/>
              <a:t>DHCP</a:t>
            </a:r>
            <a:r>
              <a:rPr lang="zh-CN" altLang="en-US" smtClean="0"/>
              <a:t>、 或者</a:t>
            </a:r>
            <a:r>
              <a:rPr lang="en-US" altLang="zh-CN" smtClean="0"/>
              <a:t>PPPoE</a:t>
            </a:r>
            <a:r>
              <a:rPr lang="zh-CN" altLang="en-US" smtClean="0"/>
              <a:t>方式分配，对于出口网关的</a:t>
            </a:r>
            <a:r>
              <a:rPr lang="en-US" altLang="zh-CN" smtClean="0"/>
              <a:t>IP</a:t>
            </a:r>
            <a:r>
              <a:rPr lang="zh-CN" altLang="en-US" smtClean="0"/>
              <a:t>地址需要提前与运营商沟通获取。</a:t>
            </a:r>
            <a:endParaRPr lang="en-US" altLang="zh-CN" smtClean="0"/>
          </a:p>
          <a:p>
            <a:r>
              <a:rPr lang="zh-CN" altLang="en-US" smtClean="0"/>
              <a:t>服务器、特殊终端设备（打卡机、打印服务器、 </a:t>
            </a:r>
            <a:r>
              <a:rPr lang="en-US" altLang="zh-CN" smtClean="0"/>
              <a:t>IP</a:t>
            </a:r>
            <a:r>
              <a:rPr lang="zh-CN" altLang="en-US" smtClean="0"/>
              <a:t>视频监控设备等）建议采用静态</a:t>
            </a:r>
            <a:r>
              <a:rPr lang="en-US" altLang="zh-CN" smtClean="0"/>
              <a:t>IP</a:t>
            </a:r>
            <a:r>
              <a:rPr lang="zh-CN" altLang="en-US" smtClean="0"/>
              <a:t>地址绑定方式分配。</a:t>
            </a:r>
            <a:endParaRPr lang="en-US" altLang="zh-CN" smtClean="0"/>
          </a:p>
          <a:p>
            <a:r>
              <a:rPr lang="zh-CN" altLang="en-US" smtClean="0"/>
              <a:t>用户终端：用户办公用</a:t>
            </a:r>
            <a:r>
              <a:rPr lang="en-US" altLang="zh-CN" smtClean="0"/>
              <a:t>PC</a:t>
            </a:r>
            <a:r>
              <a:rPr lang="zh-CN" altLang="en-US" smtClean="0"/>
              <a:t>、</a:t>
            </a:r>
            <a:r>
              <a:rPr lang="en-US" altLang="zh-CN" smtClean="0"/>
              <a:t>IP</a:t>
            </a:r>
            <a:r>
              <a:rPr lang="zh-CN" altLang="en-US" smtClean="0"/>
              <a:t>电话等设备建议通过在网关设备上部署</a:t>
            </a:r>
            <a:r>
              <a:rPr lang="en-US" altLang="zh-CN" smtClean="0"/>
              <a:t>DHCP Server</a:t>
            </a:r>
            <a:r>
              <a:rPr lang="zh-CN" altLang="en-US" smtClean="0"/>
              <a:t>后，统一通过</a:t>
            </a:r>
            <a:r>
              <a:rPr lang="en-US" altLang="zh-CN" smtClean="0"/>
              <a:t>DHCP</a:t>
            </a:r>
            <a:r>
              <a:rPr lang="zh-CN" altLang="en-US" smtClean="0"/>
              <a:t>方式动态分配。</a:t>
            </a:r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448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中小型园区网络的路由设计包括园区内部的路由设计及园区出口与</a:t>
            </a:r>
            <a:r>
              <a:rPr lang="en-US" altLang="zh-CN" smtClean="0"/>
              <a:t>Internet/</a:t>
            </a:r>
            <a:r>
              <a:rPr lang="zh-CN" altLang="en-US" smtClean="0"/>
              <a:t>广域设备之间的路由设计。 </a:t>
            </a:r>
            <a:endParaRPr lang="en-US" altLang="zh-CN" smtClean="0"/>
          </a:p>
          <a:p>
            <a:r>
              <a:rPr lang="zh-CN" altLang="en-US" smtClean="0"/>
              <a:t>园区内部的路由设计：主要满足园区内部设备</a:t>
            </a:r>
            <a:r>
              <a:rPr lang="en-US" altLang="zh-CN" smtClean="0"/>
              <a:t>/</a:t>
            </a:r>
            <a:r>
              <a:rPr lang="zh-CN" altLang="en-US" smtClean="0"/>
              <a:t>终端的互通需求，并且可以与外部路由交互。由于中小型园 区的网络规模比较小，网络结构也比较简单。 </a:t>
            </a:r>
            <a:endParaRPr lang="en-US" altLang="zh-CN" smtClean="0"/>
          </a:p>
          <a:p>
            <a:pPr lvl="1"/>
            <a:r>
              <a:rPr lang="en-US" altLang="zh-CN" smtClean="0"/>
              <a:t>AP</a:t>
            </a:r>
            <a:r>
              <a:rPr lang="zh-CN" altLang="en-US" smtClean="0"/>
              <a:t>设备：通过</a:t>
            </a:r>
            <a:r>
              <a:rPr lang="en-US" altLang="zh-CN" smtClean="0"/>
              <a:t>DHCP</a:t>
            </a:r>
            <a:r>
              <a:rPr lang="zh-CN" altLang="en-US" smtClean="0"/>
              <a:t>分配</a:t>
            </a:r>
            <a:r>
              <a:rPr lang="en-US" altLang="zh-CN" smtClean="0"/>
              <a:t>IP</a:t>
            </a:r>
            <a:r>
              <a:rPr lang="zh-CN" altLang="en-US" smtClean="0"/>
              <a:t>地址后默认会生成一条缺省路由。 </a:t>
            </a:r>
            <a:endParaRPr lang="en-US" altLang="zh-CN" smtClean="0"/>
          </a:p>
          <a:p>
            <a:pPr lvl="1"/>
            <a:r>
              <a:rPr lang="zh-CN" altLang="en-US" smtClean="0"/>
              <a:t>交换机、网关设备：通过静态路由即可满足需求，无需部署复杂的路由协议。 </a:t>
            </a:r>
            <a:endParaRPr lang="en-US" altLang="zh-CN" smtClean="0"/>
          </a:p>
          <a:p>
            <a:pPr lvl="0"/>
            <a:r>
              <a:rPr lang="zh-CN" altLang="en-US" smtClean="0"/>
              <a:t>园区出口的路由设计：出口路由设计主要满足园区内部用户访问</a:t>
            </a:r>
            <a:r>
              <a:rPr lang="en-US" altLang="zh-CN" smtClean="0"/>
              <a:t>Internet</a:t>
            </a:r>
            <a:r>
              <a:rPr lang="zh-CN" altLang="en-US" smtClean="0"/>
              <a:t>和广域网的需求。出口设备与 </a:t>
            </a:r>
            <a:r>
              <a:rPr lang="en-US" altLang="zh-CN" smtClean="0"/>
              <a:t>Internet</a:t>
            </a:r>
            <a:r>
              <a:rPr lang="zh-CN" altLang="en-US" smtClean="0"/>
              <a:t>或者</a:t>
            </a:r>
            <a:r>
              <a:rPr lang="en-US" altLang="zh-CN" smtClean="0"/>
              <a:t>WAN</a:t>
            </a:r>
            <a:r>
              <a:rPr lang="zh-CN" altLang="en-US" smtClean="0"/>
              <a:t>连接时，建议在出口设备上配置静态路由来满足需求。</a:t>
            </a:r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89212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除了要规划组网和数据转发方式外，仍需进行：</a:t>
            </a:r>
            <a:endParaRPr lang="en-US" altLang="zh-CN" smtClean="0"/>
          </a:p>
          <a:p>
            <a:pPr lvl="1"/>
            <a:r>
              <a:rPr lang="zh-CN" altLang="en-US" smtClean="0"/>
              <a:t>网络覆盖设计：针对无线网络覆盖的区域设计规划，保证区域覆盖范围内的信号强度能满足用户的要求，并且解决相邻</a:t>
            </a:r>
            <a:r>
              <a:rPr lang="en-US" altLang="zh-CN" smtClean="0"/>
              <a:t>AP</a:t>
            </a:r>
            <a:r>
              <a:rPr lang="zh-CN" altLang="en-US" smtClean="0"/>
              <a:t>间的同频干扰问题。</a:t>
            </a:r>
            <a:endParaRPr lang="en-US" altLang="zh-CN" smtClean="0"/>
          </a:p>
          <a:p>
            <a:pPr lvl="1"/>
            <a:r>
              <a:rPr lang="zh-CN" altLang="en-US" smtClean="0"/>
              <a:t>网络容量设计：根据无线终端的带宽要求、终端数目、并发率、单</a:t>
            </a:r>
            <a:r>
              <a:rPr lang="en-US" altLang="zh-CN" smtClean="0"/>
              <a:t>AP</a:t>
            </a:r>
            <a:r>
              <a:rPr lang="zh-CN" altLang="en-US" smtClean="0"/>
              <a:t>性能等数据来设计部署网络所需的</a:t>
            </a:r>
            <a:r>
              <a:rPr lang="en-US" altLang="zh-CN" smtClean="0"/>
              <a:t>AP</a:t>
            </a:r>
            <a:r>
              <a:rPr lang="zh-CN" altLang="en-US" smtClean="0"/>
              <a:t>数量，确保无线网络性能可以满足所有终端的上网业务需求。</a:t>
            </a:r>
            <a:endParaRPr lang="en-US" altLang="zh-CN" smtClean="0"/>
          </a:p>
          <a:p>
            <a:pPr lvl="1"/>
            <a:r>
              <a:rPr lang="en-US" altLang="zh-CN" smtClean="0"/>
              <a:t>AP</a:t>
            </a:r>
            <a:r>
              <a:rPr lang="zh-CN" altLang="en-US" smtClean="0"/>
              <a:t>布放设计：在网络覆盖设计的基础上，根据实际情况对</a:t>
            </a:r>
            <a:r>
              <a:rPr lang="en-US" altLang="zh-CN" smtClean="0"/>
              <a:t>AP</a:t>
            </a:r>
            <a:r>
              <a:rPr lang="zh-CN" altLang="en-US" smtClean="0"/>
              <a:t>的实际布放位置、布放方式和供电走线原则进行修正确认。</a:t>
            </a:r>
            <a:endParaRPr lang="en-US" altLang="zh-CN" smtClean="0"/>
          </a:p>
          <a:p>
            <a:pPr lvl="1"/>
            <a:r>
              <a:rPr lang="zh-CN" altLang="en-US" smtClean="0"/>
              <a:t>此外还需进行</a:t>
            </a:r>
            <a:r>
              <a:rPr lang="en-US" altLang="zh-CN" smtClean="0"/>
              <a:t>WLAN</a:t>
            </a:r>
            <a:r>
              <a:rPr lang="zh-CN" altLang="en-US" smtClean="0"/>
              <a:t>安全设计、漫游设计等，本课程不再一一列举。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73502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97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5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07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00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说明：本案例的安全设计仅依靠路由器或交换机设备实现。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9451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11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54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67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38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72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61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6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84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18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75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规划</a:t>
            </a:r>
            <a:r>
              <a:rPr lang="zh-CN" altLang="en-US" dirty="0" smtClean="0"/>
              <a:t>与设计、部署与实施、网络运维、网络优化。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网络管理</a:t>
            </a:r>
            <a:r>
              <a:rPr lang="zh-CN" altLang="en-US" dirty="0" smtClean="0"/>
              <a:t>员管理设备时所使用的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27261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90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4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园区网络的规模可大可小，小到一个</a:t>
            </a:r>
            <a:r>
              <a:rPr lang="en-US" altLang="zh-CN" dirty="0" smtClean="0"/>
              <a:t>SOHO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Small Office Home Office</a:t>
            </a:r>
            <a:r>
              <a:rPr lang="zh-CN" altLang="en-US" dirty="0" smtClean="0"/>
              <a:t>，家居办公室），大到校园、企业园区、公园、购物中心等。园区的规模是有限的，一般的大型园区，例如高校园区、工业园区，规模依然被限制在几平方公里以内，在这个范围内，我们可以使用局域网技术构建网络。超过这个范围的“园区”通常被视作一个“城域”，需要使用到广域网技术，相应的网络会被视作城域网。</a:t>
            </a:r>
          </a:p>
          <a:p>
            <a:pPr lvl="0"/>
            <a:r>
              <a:rPr lang="zh-CN" altLang="en-US" dirty="0" smtClean="0"/>
              <a:t>园区网络使用的典型局域网技术包括遵循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Institute of Electrical and Electronics Engineers</a:t>
            </a:r>
            <a:r>
              <a:rPr lang="zh-CN" altLang="en-US" dirty="0" smtClean="0"/>
              <a:t>，电气和电子工程师协会） </a:t>
            </a:r>
            <a:r>
              <a:rPr lang="en-US" altLang="zh-CN" dirty="0" smtClean="0"/>
              <a:t>802.3 </a:t>
            </a:r>
            <a:r>
              <a:rPr lang="zh-CN" altLang="en-US" dirty="0" smtClean="0"/>
              <a:t>标准的</a:t>
            </a:r>
            <a:r>
              <a:rPr lang="en-US" altLang="zh-CN" dirty="0" smtClean="0"/>
              <a:t>Ethernet </a:t>
            </a:r>
            <a:r>
              <a:rPr lang="zh-CN" altLang="en-US" dirty="0" smtClean="0"/>
              <a:t>技术（有线）和遵循</a:t>
            </a:r>
            <a:r>
              <a:rPr lang="en-US" altLang="zh-CN" dirty="0" smtClean="0"/>
              <a:t>IEEE 802.11 </a:t>
            </a:r>
            <a:r>
              <a:rPr lang="zh-CN" altLang="en-US" dirty="0" smtClean="0"/>
              <a:t>标准的</a:t>
            </a:r>
            <a:r>
              <a:rPr lang="en-US" altLang="zh-CN" dirty="0" smtClean="0"/>
              <a:t>Wi-Fi </a:t>
            </a:r>
            <a:r>
              <a:rPr lang="zh-CN" altLang="en-US" dirty="0" smtClean="0"/>
              <a:t>技术（无线）。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555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园区网络典型层次和区域：</a:t>
            </a:r>
            <a:endParaRPr lang="en-US" altLang="zh-CN" smtClean="0"/>
          </a:p>
          <a:p>
            <a:pPr lvl="1"/>
            <a:r>
              <a:rPr lang="zh-CN" altLang="en-US" smtClean="0"/>
              <a:t>核心层：是园区网骨干，是园区数据交换的核心，联接园区网的各个组成部分，如数据中心、管理中心、园区出口等。</a:t>
            </a:r>
          </a:p>
          <a:p>
            <a:pPr lvl="1"/>
            <a:r>
              <a:rPr lang="zh-CN" altLang="en-US" smtClean="0"/>
              <a:t>汇聚层：处于园区网的中间层次，完成数据汇聚或交换的功能，可以提供一些关键的网络基本功能，如路由、 QoS、安全等。</a:t>
            </a:r>
          </a:p>
          <a:p>
            <a:pPr lvl="1"/>
            <a:r>
              <a:rPr lang="zh-CN" altLang="en-US" smtClean="0"/>
              <a:t>接入层：为终端用户提供园区网接入服务，是园区网的边界。</a:t>
            </a:r>
          </a:p>
          <a:p>
            <a:pPr lvl="1"/>
            <a:r>
              <a:rPr lang="zh-CN" altLang="en-US" smtClean="0"/>
              <a:t>出口区：园区内部网络到外部网络的边界，用于实现内部用户接入到公网，外部用户接入到内部网络。一般会在此区域中部署大量的网络安全设备来抵御外部网络的攻击，如</a:t>
            </a:r>
            <a:r>
              <a:rPr lang="en-US" altLang="zh-CN" smtClean="0"/>
              <a:t>IPS</a:t>
            </a:r>
            <a:r>
              <a:rPr lang="zh-CN" altLang="en-US" smtClean="0"/>
              <a:t>（</a:t>
            </a:r>
            <a:r>
              <a:rPr lang="en-US" altLang="zh-CN" smtClean="0"/>
              <a:t>intrusion prevention system</a:t>
            </a:r>
            <a:r>
              <a:rPr lang="zh-CN" altLang="en-US" smtClean="0"/>
              <a:t>，入侵防御系统）、</a:t>
            </a:r>
            <a:r>
              <a:rPr lang="en-US" altLang="zh-CN" smtClean="0"/>
              <a:t>Anti-DDoS</a:t>
            </a:r>
            <a:r>
              <a:rPr lang="zh-CN" altLang="en-US" smtClean="0"/>
              <a:t>设备、</a:t>
            </a:r>
            <a:r>
              <a:rPr lang="en-US" altLang="zh-CN" smtClean="0"/>
              <a:t>Firewall</a:t>
            </a:r>
            <a:r>
              <a:rPr lang="zh-CN" altLang="en-US" smtClean="0"/>
              <a:t>（防火墙）等。</a:t>
            </a:r>
          </a:p>
          <a:p>
            <a:pPr lvl="1"/>
            <a:r>
              <a:rPr lang="zh-CN" altLang="en-US" smtClean="0"/>
              <a:t>数据中心区：部署服务器和应用系统的区域，为企业内部和外部用户提供数据和应用服务。</a:t>
            </a:r>
          </a:p>
          <a:p>
            <a:pPr lvl="1"/>
            <a:r>
              <a:rPr lang="zh-CN" altLang="en-US" smtClean="0"/>
              <a:t>网络管理区：部署网络管理系统的区域，包括</a:t>
            </a:r>
            <a:r>
              <a:rPr lang="en-US" altLang="zh-CN" smtClean="0"/>
              <a:t>SDN</a:t>
            </a:r>
            <a:r>
              <a:rPr lang="zh-CN" altLang="en-US" smtClean="0"/>
              <a:t>控制器，无线控制器，</a:t>
            </a:r>
            <a:r>
              <a:rPr lang="en-US" altLang="zh-CN" smtClean="0"/>
              <a:t>eLOG</a:t>
            </a:r>
            <a:r>
              <a:rPr lang="zh-CN" altLang="en-US" smtClean="0"/>
              <a:t>（日志服务器）等，管理监控整个园区网络。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53969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4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0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ctr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ctr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>
                <a:latin typeface="+mn-lt"/>
              </a:defRPr>
            </a:lvl4pPr>
            <a:lvl5pPr marL="1802879" indent="-201519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>
                <a:latin typeface="+mn-lt"/>
              </a:defRPr>
            </a:lvl4pPr>
            <a:lvl5pPr marL="1802879" indent="-201519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  <a:cs typeface="Arial" pitchFamily="34" charset="0"/>
              </a:rPr>
              <a:pPr defTabSz="801347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+mn-ea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2AEB80E-D574-4C1A-9EB9-3369A2BB96C5}"/>
              </a:ext>
            </a:extLst>
          </p:cNvPr>
          <p:cNvSpPr/>
          <p:nvPr userDrawn="1"/>
        </p:nvSpPr>
        <p:spPr>
          <a:xfrm>
            <a:off x="12246898" y="4653136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94F5345-F49B-42D0-B35C-CA4FB19A3DA6}"/>
              </a:ext>
            </a:extLst>
          </p:cNvPr>
          <p:cNvSpPr/>
          <p:nvPr userDrawn="1"/>
        </p:nvSpPr>
        <p:spPr>
          <a:xfrm>
            <a:off x="12246898" y="4941964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BA62EB75-581F-4CD2-92A6-87BDFE3BDBC3}"/>
              </a:ext>
            </a:extLst>
          </p:cNvPr>
          <p:cNvSpPr/>
          <p:nvPr userDrawn="1"/>
        </p:nvSpPr>
        <p:spPr>
          <a:xfrm>
            <a:off x="12246898" y="5230066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47DE7E3-EC9F-4331-B252-7BCE51B7F0DA}"/>
              </a:ext>
            </a:extLst>
          </p:cNvPr>
          <p:cNvSpPr/>
          <p:nvPr userDrawn="1"/>
        </p:nvSpPr>
        <p:spPr>
          <a:xfrm>
            <a:off x="12246898" y="5518168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5806270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4683920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972402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5260489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5548606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836708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246898" y="6221965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E210CD8-3823-4C2E-B3EA-E42C40CFB29F}"/>
              </a:ext>
            </a:extLst>
          </p:cNvPr>
          <p:cNvSpPr/>
          <p:nvPr userDrawn="1"/>
        </p:nvSpPr>
        <p:spPr>
          <a:xfrm>
            <a:off x="12708730" y="6221965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6252403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31.png"/><Relationship Id="rId5" Type="http://schemas.openxmlformats.org/officeDocument/2006/relationships/image" Target="../media/image41.png"/><Relationship Id="rId15" Type="http://schemas.openxmlformats.org/officeDocument/2006/relationships/image" Target="../media/image35.png"/><Relationship Id="rId10" Type="http://schemas.openxmlformats.org/officeDocument/2006/relationships/image" Target="../media/image44.png"/><Relationship Id="rId19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49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11" Type="http://schemas.openxmlformats.org/officeDocument/2006/relationships/image" Target="../media/image26.png"/><Relationship Id="rId5" Type="http://schemas.openxmlformats.org/officeDocument/2006/relationships/image" Target="../media/image56.png"/><Relationship Id="rId10" Type="http://schemas.openxmlformats.org/officeDocument/2006/relationships/image" Target="../media/image54.png"/><Relationship Id="rId4" Type="http://schemas.openxmlformats.org/officeDocument/2006/relationships/image" Target="../media/image31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1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0" Type="http://schemas.openxmlformats.org/officeDocument/2006/relationships/image" Target="../media/image12.png"/><Relationship Id="rId4" Type="http://schemas.openxmlformats.org/officeDocument/2006/relationships/image" Target="../media/image56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1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0" Type="http://schemas.openxmlformats.org/officeDocument/2006/relationships/image" Target="../media/image12.png"/><Relationship Id="rId4" Type="http://schemas.openxmlformats.org/officeDocument/2006/relationships/image" Target="../media/image56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张凛睿</a:t>
            </a:r>
            <a:r>
              <a:rPr lang="en-US" altLang="zh-CN" smtClean="0">
                <a:sym typeface="Huawei Sans" panose="020C0503030203020204" pitchFamily="34" charset="0"/>
              </a:rPr>
              <a:t>/zwx570554</a:t>
            </a:r>
            <a:endParaRPr lang="zh-CN" altLang="en-US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大型园区网络典型架构</a:t>
            </a:r>
          </a:p>
        </p:txBody>
      </p:sp>
      <p:sp>
        <p:nvSpPr>
          <p:cNvPr id="209" name="文本占位符 112"/>
          <p:cNvSpPr>
            <a:spLocks noGrp="1"/>
          </p:cNvSpPr>
          <p:nvPr>
            <p:ph type="body" sz="quarter" idx="4294967295"/>
          </p:nvPr>
        </p:nvSpPr>
        <p:spPr>
          <a:xfrm>
            <a:off x="6273824" y="1558925"/>
            <a:ext cx="5316537" cy="4108450"/>
          </a:xfrm>
        </p:spPr>
        <p:txBody>
          <a:bodyPr/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大型园区网络可能是覆盖多幢建筑的网络，也可能是通过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WAN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连接一个城市内的多个园区的网络。一般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会提供接入服务，允许出差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员工通过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VPN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等技术接入公司内部网络。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大型园区网络特点：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1"/>
            <a:r>
              <a:rPr lang="zh-CN" altLang="en-US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覆盖范围广</a:t>
            </a:r>
          </a:p>
          <a:p>
            <a:pPr lvl="1"/>
            <a:r>
              <a:rPr lang="zh-CN" altLang="en-US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用户数量多</a:t>
            </a:r>
          </a:p>
          <a:p>
            <a:pPr lvl="1"/>
            <a:r>
              <a:rPr lang="zh-CN" altLang="en-US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网络需求复杂</a:t>
            </a:r>
          </a:p>
          <a:p>
            <a:pPr lvl="1"/>
            <a:r>
              <a:rPr lang="zh-CN" altLang="en-US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功能模块全</a:t>
            </a:r>
          </a:p>
          <a:p>
            <a:pPr lvl="1"/>
            <a:r>
              <a:rPr lang="zh-CN" altLang="en-US" sz="13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网络层次丰富</a:t>
            </a:r>
          </a:p>
          <a:p>
            <a:pPr marL="0" indent="0">
              <a:buNone/>
            </a:pPr>
            <a:endParaRPr lang="en-US" altLang="zh-CN" sz="13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6246020" y="1698919"/>
            <a:ext cx="5130223" cy="315059"/>
          </a:xfrm>
          <a:prstGeom prst="roundRect">
            <a:avLst>
              <a:gd name="adj" fmla="val 87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10" tIns="40055" rIns="80110" bIns="40055" numCol="1" anchor="t" anchorCtr="0" compatLnSpc="1">
            <a:prstTxWarp prst="textNoShape">
              <a:avLst/>
            </a:prstTxWarp>
            <a:spAutoFit/>
          </a:bodyPr>
          <a:lstStyle/>
          <a:p>
            <a:pPr marL="228503" indent="-228503" algn="just">
              <a:lnSpc>
                <a:spcPts val="1999"/>
              </a:lnSpc>
              <a:spcBef>
                <a:spcPts val="792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/>
          </p:nvPr>
        </p:nvGraphicFramePr>
        <p:xfrm>
          <a:off x="8524875" y="3374571"/>
          <a:ext cx="285136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4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终端用户</a:t>
                      </a:r>
                      <a:r>
                        <a:rPr lang="zh-CN" altLang="en-US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数（个）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&gt;2000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网元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数量（个）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&gt;100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4367645" y="2779355"/>
            <a:ext cx="1881675" cy="1872629"/>
          </a:xfrm>
          <a:prstGeom prst="roundRect">
            <a:avLst>
              <a:gd name="adj" fmla="val 7511"/>
            </a:avLst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5300" y="2779355"/>
            <a:ext cx="3814445" cy="2634744"/>
          </a:xfrm>
          <a:prstGeom prst="roundRect">
            <a:avLst>
              <a:gd name="adj" fmla="val 3652"/>
            </a:avLst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 rot="5400000">
            <a:off x="5087317" y="3491042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05" descr="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1413" y="3703759"/>
            <a:ext cx="318792" cy="279391"/>
          </a:xfrm>
          <a:prstGeom prst="rect">
            <a:avLst/>
          </a:prstGeom>
        </p:spPr>
      </p:pic>
      <p:cxnSp>
        <p:nvCxnSpPr>
          <p:cNvPr id="19" name="直接连接符 18"/>
          <p:cNvCxnSpPr>
            <a:endCxn id="311" idx="0"/>
          </p:cNvCxnSpPr>
          <p:nvPr/>
        </p:nvCxnSpPr>
        <p:spPr>
          <a:xfrm>
            <a:off x="5360453" y="3879981"/>
            <a:ext cx="585490" cy="2639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3399102" y="4785032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图片 105" descr="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668" y="4997749"/>
            <a:ext cx="318792" cy="279391"/>
          </a:xfrm>
          <a:prstGeom prst="rect">
            <a:avLst/>
          </a:prstGeom>
        </p:spPr>
      </p:pic>
      <p:cxnSp>
        <p:nvCxnSpPr>
          <p:cNvPr id="106" name="直接连接符 105"/>
          <p:cNvCxnSpPr/>
          <p:nvPr/>
        </p:nvCxnSpPr>
        <p:spPr>
          <a:xfrm>
            <a:off x="2115674" y="1864762"/>
            <a:ext cx="897040" cy="653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02" y="1393835"/>
            <a:ext cx="518347" cy="425044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64" y="1393835"/>
            <a:ext cx="518347" cy="425044"/>
          </a:xfrm>
          <a:prstGeom prst="rect">
            <a:avLst/>
          </a:prstGeom>
        </p:spPr>
      </p:pic>
      <p:sp>
        <p:nvSpPr>
          <p:cNvPr id="115" name="TextBox 135"/>
          <p:cNvSpPr txBox="1"/>
          <p:nvPr/>
        </p:nvSpPr>
        <p:spPr>
          <a:xfrm>
            <a:off x="5170165" y="1364369"/>
            <a:ext cx="119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zh-CN" altLang="en-US" sz="1400" b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出差</a:t>
            </a:r>
            <a:r>
              <a:rPr lang="zh-CN" altLang="en-US" sz="1400" b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员工</a:t>
            </a:r>
          </a:p>
        </p:txBody>
      </p:sp>
      <p:cxnSp>
        <p:nvCxnSpPr>
          <p:cNvPr id="118" name="直接连接符 117"/>
          <p:cNvCxnSpPr>
            <a:stCxn id="113" idx="2"/>
          </p:cNvCxnSpPr>
          <p:nvPr/>
        </p:nvCxnSpPr>
        <p:spPr>
          <a:xfrm flipH="1">
            <a:off x="3565058" y="1818879"/>
            <a:ext cx="761618" cy="1036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2"/>
          </p:cNvCxnSpPr>
          <p:nvPr/>
        </p:nvCxnSpPr>
        <p:spPr>
          <a:xfrm flipH="1">
            <a:off x="3577695" y="1818879"/>
            <a:ext cx="1486443" cy="1036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endCxn id="173" idx="0"/>
          </p:cNvCxnSpPr>
          <p:nvPr/>
        </p:nvCxnSpPr>
        <p:spPr>
          <a:xfrm flipH="1">
            <a:off x="2490498" y="2705524"/>
            <a:ext cx="681941" cy="50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35"/>
          <p:cNvSpPr txBox="1"/>
          <p:nvPr/>
        </p:nvSpPr>
        <p:spPr>
          <a:xfrm>
            <a:off x="619793" y="2835719"/>
            <a:ext cx="118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zh-CN" altLang="en-US" sz="1600" b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总部园区</a:t>
            </a:r>
            <a:endParaRPr lang="zh-CN" altLang="en-US" sz="1600" b="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6" name="TextBox 135"/>
          <p:cNvSpPr txBox="1"/>
          <p:nvPr/>
        </p:nvSpPr>
        <p:spPr>
          <a:xfrm>
            <a:off x="5156620" y="2835719"/>
            <a:ext cx="104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n-ea"/>
              </a:defRPr>
            </a:lvl1pPr>
          </a:lstStyle>
          <a:p>
            <a:r>
              <a:rPr lang="zh-CN" altLang="en-US" sz="1600" b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分部园区</a:t>
            </a:r>
            <a:endParaRPr lang="zh-CN" altLang="en-US" sz="1600" b="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824450" y="2705524"/>
            <a:ext cx="1056927" cy="637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843031" y="3429248"/>
            <a:ext cx="0" cy="635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491694" y="3429549"/>
            <a:ext cx="0" cy="635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5400000">
            <a:off x="2196545" y="3009914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rot="5400000">
            <a:off x="2196545" y="3805393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2196545" y="3415662"/>
            <a:ext cx="0" cy="6658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86" descr="核心交换机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764" y="4001390"/>
            <a:ext cx="319762" cy="261624"/>
          </a:xfrm>
          <a:prstGeom prst="rect">
            <a:avLst/>
          </a:prstGeom>
        </p:spPr>
      </p:pic>
      <p:pic>
        <p:nvPicPr>
          <p:cNvPr id="148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1683764" y="3211332"/>
            <a:ext cx="321472" cy="263022"/>
          </a:xfrm>
          <a:prstGeom prst="rect">
            <a:avLst/>
          </a:prstGeom>
          <a:noFill/>
        </p:spPr>
      </p:pic>
      <p:pic>
        <p:nvPicPr>
          <p:cNvPr id="172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64" y="3617421"/>
            <a:ext cx="321472" cy="263022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4" y="3214584"/>
            <a:ext cx="321127" cy="263323"/>
          </a:xfrm>
          <a:prstGeom prst="rect">
            <a:avLst/>
          </a:prstGeom>
        </p:spPr>
      </p:pic>
      <p:pic>
        <p:nvPicPr>
          <p:cNvPr id="174" name="图片 1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39" y="3617420"/>
            <a:ext cx="321127" cy="263323"/>
          </a:xfrm>
          <a:prstGeom prst="rect">
            <a:avLst/>
          </a:prstGeom>
        </p:spPr>
      </p:pic>
      <p:cxnSp>
        <p:nvCxnSpPr>
          <p:cNvPr id="175" name="直接连接符 174"/>
          <p:cNvCxnSpPr>
            <a:stCxn id="147" idx="2"/>
            <a:endCxn id="231" idx="0"/>
          </p:cNvCxnSpPr>
          <p:nvPr/>
        </p:nvCxnSpPr>
        <p:spPr>
          <a:xfrm flipH="1">
            <a:off x="1224123" y="4263015"/>
            <a:ext cx="619522" cy="31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254" idx="2"/>
            <a:endCxn id="232" idx="0"/>
          </p:cNvCxnSpPr>
          <p:nvPr/>
        </p:nvCxnSpPr>
        <p:spPr>
          <a:xfrm flipH="1">
            <a:off x="1841683" y="4264713"/>
            <a:ext cx="652820" cy="312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rot="5400000">
            <a:off x="1550712" y="4378630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endCxn id="226" idx="0"/>
          </p:cNvCxnSpPr>
          <p:nvPr/>
        </p:nvCxnSpPr>
        <p:spPr>
          <a:xfrm>
            <a:off x="1232696" y="4711568"/>
            <a:ext cx="0" cy="270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endCxn id="227" idx="0"/>
          </p:cNvCxnSpPr>
          <p:nvPr/>
        </p:nvCxnSpPr>
        <p:spPr>
          <a:xfrm>
            <a:off x="1232696" y="4711568"/>
            <a:ext cx="620477" cy="286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226" idx="0"/>
          </p:cNvCxnSpPr>
          <p:nvPr/>
        </p:nvCxnSpPr>
        <p:spPr>
          <a:xfrm flipH="1">
            <a:off x="1232696" y="4711569"/>
            <a:ext cx="608987" cy="270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1841683" y="4711568"/>
            <a:ext cx="0" cy="270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76" descr="接入交换机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1329" y="4997749"/>
            <a:ext cx="323687" cy="264836"/>
          </a:xfrm>
          <a:prstGeom prst="rect">
            <a:avLst/>
          </a:prstGeom>
        </p:spPr>
      </p:pic>
      <p:pic>
        <p:nvPicPr>
          <p:cNvPr id="231" name="图片 87" descr="汇聚交换机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280" y="4577080"/>
            <a:ext cx="323687" cy="264836"/>
          </a:xfrm>
          <a:prstGeom prst="rect">
            <a:avLst/>
          </a:prstGeom>
        </p:spPr>
      </p:pic>
      <p:pic>
        <p:nvPicPr>
          <p:cNvPr id="232" name="图片 87" descr="汇聚交换机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9839" y="4577080"/>
            <a:ext cx="323687" cy="264836"/>
          </a:xfrm>
          <a:prstGeom prst="rect">
            <a:avLst/>
          </a:prstGeom>
        </p:spPr>
      </p:pic>
      <p:cxnSp>
        <p:nvCxnSpPr>
          <p:cNvPr id="245" name="直接连接符 244"/>
          <p:cNvCxnSpPr/>
          <p:nvPr/>
        </p:nvCxnSpPr>
        <p:spPr>
          <a:xfrm rot="5400000">
            <a:off x="2821152" y="4378630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endCxn id="250" idx="0"/>
          </p:cNvCxnSpPr>
          <p:nvPr/>
        </p:nvCxnSpPr>
        <p:spPr>
          <a:xfrm>
            <a:off x="2503137" y="4711568"/>
            <a:ext cx="620477" cy="286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49" idx="0"/>
          </p:cNvCxnSpPr>
          <p:nvPr/>
        </p:nvCxnSpPr>
        <p:spPr>
          <a:xfrm flipH="1">
            <a:off x="2503137" y="4711568"/>
            <a:ext cx="608987" cy="270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3112124" y="4711568"/>
            <a:ext cx="0" cy="270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9" name="图片 76" descr="接入交换机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1293" y="4982321"/>
            <a:ext cx="323687" cy="264836"/>
          </a:xfrm>
          <a:prstGeom prst="rect">
            <a:avLst/>
          </a:prstGeom>
        </p:spPr>
      </p:pic>
      <p:pic>
        <p:nvPicPr>
          <p:cNvPr id="250" name="图片 76" descr="接入交换机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1770" y="4997749"/>
            <a:ext cx="323687" cy="264836"/>
          </a:xfrm>
          <a:prstGeom prst="rect">
            <a:avLst/>
          </a:prstGeom>
        </p:spPr>
      </p:pic>
      <p:pic>
        <p:nvPicPr>
          <p:cNvPr id="251" name="图片 87" descr="汇聚交换机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2720" y="4577080"/>
            <a:ext cx="323687" cy="264836"/>
          </a:xfrm>
          <a:prstGeom prst="rect">
            <a:avLst/>
          </a:prstGeom>
        </p:spPr>
      </p:pic>
      <p:pic>
        <p:nvPicPr>
          <p:cNvPr id="252" name="图片 87" descr="汇聚交换机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0280" y="4577080"/>
            <a:ext cx="323687" cy="264836"/>
          </a:xfrm>
          <a:prstGeom prst="rect">
            <a:avLst/>
          </a:prstGeom>
        </p:spPr>
      </p:pic>
      <p:cxnSp>
        <p:nvCxnSpPr>
          <p:cNvPr id="253" name="直接连接符 252"/>
          <p:cNvCxnSpPr>
            <a:endCxn id="252" idx="0"/>
          </p:cNvCxnSpPr>
          <p:nvPr/>
        </p:nvCxnSpPr>
        <p:spPr>
          <a:xfrm>
            <a:off x="2488215" y="4264713"/>
            <a:ext cx="623908" cy="312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1863607" y="4263015"/>
            <a:ext cx="639529" cy="31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5335948" y="3284696"/>
            <a:ext cx="0" cy="635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75212" y="3214885"/>
            <a:ext cx="321472" cy="263022"/>
          </a:xfrm>
          <a:prstGeom prst="rect">
            <a:avLst/>
          </a:prstGeom>
          <a:noFill/>
        </p:spPr>
      </p:pic>
      <p:pic>
        <p:nvPicPr>
          <p:cNvPr id="274" name="图片 76" descr="接入交换机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0099" y="3686062"/>
            <a:ext cx="323687" cy="264836"/>
          </a:xfrm>
          <a:prstGeom prst="rect">
            <a:avLst/>
          </a:prstGeom>
        </p:spPr>
      </p:pic>
      <p:cxnSp>
        <p:nvCxnSpPr>
          <p:cNvPr id="284" name="直接连接符 283"/>
          <p:cNvCxnSpPr/>
          <p:nvPr/>
        </p:nvCxnSpPr>
        <p:spPr>
          <a:xfrm>
            <a:off x="4149044" y="2653609"/>
            <a:ext cx="1186904" cy="557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51" idx="2"/>
          </p:cNvCxnSpPr>
          <p:nvPr/>
        </p:nvCxnSpPr>
        <p:spPr>
          <a:xfrm>
            <a:off x="2494564" y="4841915"/>
            <a:ext cx="0" cy="140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677566" y="2187295"/>
            <a:ext cx="1678188" cy="836117"/>
            <a:chOff x="2582279" y="3609840"/>
            <a:chExt cx="1678844" cy="836444"/>
          </a:xfrm>
        </p:grpSpPr>
        <p:pic>
          <p:nvPicPr>
            <p:cNvPr id="290" name="图片 289" descr="网络云4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2279" y="3609840"/>
              <a:ext cx="1678844" cy="836444"/>
            </a:xfrm>
            <a:prstGeom prst="rect">
              <a:avLst/>
            </a:prstGeom>
          </p:spPr>
        </p:pic>
        <p:sp>
          <p:nvSpPr>
            <p:cNvPr id="291" name="TextBox 135"/>
            <p:cNvSpPr txBox="1"/>
            <p:nvPr/>
          </p:nvSpPr>
          <p:spPr>
            <a:xfrm>
              <a:off x="2747781" y="3894234"/>
              <a:ext cx="1370990" cy="30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US" altLang="zh-CN" sz="1400" b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Internet/WAN</a:t>
              </a:r>
              <a:endParaRPr lang="zh-CN" altLang="en-US" sz="1400" b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295" name="Group 108"/>
          <p:cNvGrpSpPr/>
          <p:nvPr/>
        </p:nvGrpSpPr>
        <p:grpSpPr>
          <a:xfrm rot="459792">
            <a:off x="1503201" y="1517561"/>
            <a:ext cx="1113611" cy="785583"/>
            <a:chOff x="2696200" y="1240782"/>
            <a:chExt cx="1227728" cy="866087"/>
          </a:xfrm>
        </p:grpSpPr>
        <p:grpSp>
          <p:nvGrpSpPr>
            <p:cNvPr id="296" name="Group 109"/>
            <p:cNvGrpSpPr/>
            <p:nvPr/>
          </p:nvGrpSpPr>
          <p:grpSpPr>
            <a:xfrm>
              <a:off x="2696200" y="1240782"/>
              <a:ext cx="1227728" cy="866087"/>
              <a:chOff x="-1522822" y="4185006"/>
              <a:chExt cx="1936869" cy="1366339"/>
            </a:xfrm>
          </p:grpSpPr>
          <p:sp>
            <p:nvSpPr>
              <p:cNvPr id="302" name="Oval 115"/>
              <p:cNvSpPr/>
              <p:nvPr/>
            </p:nvSpPr>
            <p:spPr bwMode="auto">
              <a:xfrm>
                <a:off x="-1101084" y="4185006"/>
                <a:ext cx="1080119" cy="991006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3" name="Oval 116"/>
              <p:cNvSpPr/>
              <p:nvPr/>
            </p:nvSpPr>
            <p:spPr bwMode="auto">
              <a:xfrm>
                <a:off x="-1522822" y="4461234"/>
                <a:ext cx="1080118" cy="1090111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4" name="Oval 117"/>
              <p:cNvSpPr/>
              <p:nvPr/>
            </p:nvSpPr>
            <p:spPr bwMode="auto">
              <a:xfrm>
                <a:off x="-567879" y="4460517"/>
                <a:ext cx="981926" cy="991006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5" name="Oval 118"/>
              <p:cNvSpPr/>
              <p:nvPr/>
            </p:nvSpPr>
            <p:spPr bwMode="auto">
              <a:xfrm>
                <a:off x="-999737" y="4789628"/>
                <a:ext cx="981926" cy="744556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297" name="Group 110"/>
            <p:cNvGrpSpPr/>
            <p:nvPr/>
          </p:nvGrpSpPr>
          <p:grpSpPr>
            <a:xfrm>
              <a:off x="2733886" y="1270774"/>
              <a:ext cx="1145442" cy="819238"/>
              <a:chOff x="-1662646" y="4347484"/>
              <a:chExt cx="1834952" cy="1312381"/>
            </a:xfrm>
            <a:solidFill>
              <a:sysClr val="window" lastClr="FFFFFF"/>
            </a:solidFill>
          </p:grpSpPr>
          <p:sp>
            <p:nvSpPr>
              <p:cNvPr id="298" name="Oval 111"/>
              <p:cNvSpPr/>
              <p:nvPr/>
            </p:nvSpPr>
            <p:spPr bwMode="auto">
              <a:xfrm>
                <a:off x="-1153463" y="4347484"/>
                <a:ext cx="909705" cy="68979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99" name="Oval 112"/>
              <p:cNvSpPr/>
              <p:nvPr/>
            </p:nvSpPr>
            <p:spPr bwMode="auto">
              <a:xfrm>
                <a:off x="-1662646" y="4666787"/>
                <a:ext cx="1082378" cy="99307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0" name="Oval 113"/>
              <p:cNvSpPr/>
              <p:nvPr/>
            </p:nvSpPr>
            <p:spPr bwMode="auto">
              <a:xfrm>
                <a:off x="-508146" y="4654882"/>
                <a:ext cx="680452" cy="83095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01" name="Oval 114"/>
              <p:cNvSpPr/>
              <p:nvPr/>
            </p:nvSpPr>
            <p:spPr bwMode="auto">
              <a:xfrm>
                <a:off x="-1017510" y="4837389"/>
                <a:ext cx="823347" cy="75541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72" tIns="60936" rIns="121872" bIns="60936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0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7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18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57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96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3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675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13" algn="l" defTabSz="914478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4518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66" ker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306" name="TextBox 135"/>
          <p:cNvSpPr txBox="1"/>
          <p:nvPr/>
        </p:nvSpPr>
        <p:spPr>
          <a:xfrm>
            <a:off x="1454186" y="1831841"/>
            <a:ext cx="119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zh-CN" altLang="en-US" sz="1400" b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云数据中心</a:t>
            </a:r>
          </a:p>
        </p:txBody>
      </p:sp>
      <p:pic>
        <p:nvPicPr>
          <p:cNvPr id="307" name="图片 306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365" y="5455657"/>
            <a:ext cx="379279" cy="291286"/>
          </a:xfrm>
          <a:prstGeom prst="rect">
            <a:avLst/>
          </a:prstGeom>
        </p:spPr>
      </p:pic>
      <p:pic>
        <p:nvPicPr>
          <p:cNvPr id="308" name="图片 307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4887" y="5455657"/>
            <a:ext cx="379279" cy="291286"/>
          </a:xfrm>
          <a:prstGeom prst="rect">
            <a:avLst/>
          </a:prstGeom>
        </p:spPr>
      </p:pic>
      <p:pic>
        <p:nvPicPr>
          <p:cNvPr id="309" name="图片 308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07464" y="5455657"/>
            <a:ext cx="379279" cy="291286"/>
          </a:xfrm>
          <a:prstGeom prst="rect">
            <a:avLst/>
          </a:prstGeom>
        </p:spPr>
      </p:pic>
      <p:pic>
        <p:nvPicPr>
          <p:cNvPr id="310" name="图片 309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33974" y="5455657"/>
            <a:ext cx="379279" cy="291286"/>
          </a:xfrm>
          <a:prstGeom prst="rect">
            <a:avLst/>
          </a:prstGeom>
        </p:spPr>
      </p:pic>
      <p:pic>
        <p:nvPicPr>
          <p:cNvPr id="311" name="图片 310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6303" y="4143970"/>
            <a:ext cx="379279" cy="291286"/>
          </a:xfrm>
          <a:prstGeom prst="rect">
            <a:avLst/>
          </a:prstGeom>
        </p:spPr>
      </p:pic>
      <p:pic>
        <p:nvPicPr>
          <p:cNvPr id="312" name="图片 311" descr="PC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82640" y="4143970"/>
            <a:ext cx="379279" cy="291286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226" idx="2"/>
            <a:endCxn id="307" idx="0"/>
          </p:cNvCxnSpPr>
          <p:nvPr/>
        </p:nvCxnSpPr>
        <p:spPr>
          <a:xfrm>
            <a:off x="1232696" y="5247156"/>
            <a:ext cx="2309" cy="208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08" idx="0"/>
            <a:endCxn id="227" idx="2"/>
          </p:cNvCxnSpPr>
          <p:nvPr/>
        </p:nvCxnSpPr>
        <p:spPr>
          <a:xfrm flipH="1" flipV="1">
            <a:off x="1853173" y="5262584"/>
            <a:ext cx="1354" cy="193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49" idx="2"/>
            <a:endCxn id="309" idx="0"/>
          </p:cNvCxnSpPr>
          <p:nvPr/>
        </p:nvCxnSpPr>
        <p:spPr>
          <a:xfrm flipH="1">
            <a:off x="2497104" y="5247156"/>
            <a:ext cx="6033" cy="208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50" idx="2"/>
            <a:endCxn id="310" idx="0"/>
          </p:cNvCxnSpPr>
          <p:nvPr/>
        </p:nvCxnSpPr>
        <p:spPr>
          <a:xfrm>
            <a:off x="3123613" y="5262584"/>
            <a:ext cx="0" cy="193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4" idx="2"/>
            <a:endCxn id="312" idx="0"/>
          </p:cNvCxnSpPr>
          <p:nvPr/>
        </p:nvCxnSpPr>
        <p:spPr>
          <a:xfrm>
            <a:off x="5371943" y="3950897"/>
            <a:ext cx="337" cy="193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 descr="笔记本电脑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67602" y="5471555"/>
            <a:ext cx="401963" cy="252000"/>
          </a:xfrm>
          <a:prstGeom prst="rect">
            <a:avLst/>
          </a:prstGeom>
        </p:spPr>
      </p:pic>
      <p:pic>
        <p:nvPicPr>
          <p:cNvPr id="135" name="图片 134" descr="笔记本电脑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31304" y="4177518"/>
            <a:ext cx="401963" cy="252000"/>
          </a:xfrm>
          <a:prstGeom prst="rect">
            <a:avLst/>
          </a:prstGeom>
        </p:spPr>
      </p:pic>
      <p:pic>
        <p:nvPicPr>
          <p:cNvPr id="136" name="图片 135" descr="SAN网络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40584" y="3734225"/>
            <a:ext cx="188629" cy="309031"/>
          </a:xfrm>
          <a:prstGeom prst="rect">
            <a:avLst/>
          </a:prstGeom>
        </p:spPr>
      </p:pic>
      <p:sp>
        <p:nvSpPr>
          <p:cNvPr id="137" name="圆角矩形 136"/>
          <p:cNvSpPr/>
          <p:nvPr/>
        </p:nvSpPr>
        <p:spPr bwMode="auto">
          <a:xfrm>
            <a:off x="2922028" y="3386572"/>
            <a:ext cx="1196200" cy="988341"/>
          </a:xfrm>
          <a:prstGeom prst="roundRect">
            <a:avLst>
              <a:gd name="adj" fmla="val 895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38" name="图片 137" descr="Agile controller蓝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40675" y="4001390"/>
            <a:ext cx="321200" cy="262800"/>
          </a:xfrm>
          <a:prstGeom prst="rect">
            <a:avLst/>
          </a:prstGeom>
        </p:spPr>
      </p:pic>
      <p:pic>
        <p:nvPicPr>
          <p:cNvPr id="139" name="图片 138" descr="大型网管-蓝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36532" y="3681921"/>
            <a:ext cx="321200" cy="262800"/>
          </a:xfrm>
          <a:prstGeom prst="rect">
            <a:avLst/>
          </a:prstGeom>
        </p:spPr>
      </p:pic>
      <p:sp>
        <p:nvSpPr>
          <p:cNvPr id="144" name="TextBox 82"/>
          <p:cNvSpPr txBox="1"/>
          <p:nvPr/>
        </p:nvSpPr>
        <p:spPr>
          <a:xfrm>
            <a:off x="2975759" y="3445005"/>
            <a:ext cx="865625" cy="21544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网络管理</a:t>
            </a:r>
          </a:p>
        </p:txBody>
      </p:sp>
      <p:cxnSp>
        <p:nvCxnSpPr>
          <p:cNvPr id="149" name="直接连接符 148"/>
          <p:cNvCxnSpPr/>
          <p:nvPr/>
        </p:nvCxnSpPr>
        <p:spPr>
          <a:xfrm rot="5400000">
            <a:off x="2870001" y="3817896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9" idx="1"/>
            <a:endCxn id="142" idx="3"/>
          </p:cNvCxnSpPr>
          <p:nvPr/>
        </p:nvCxnSpPr>
        <p:spPr>
          <a:xfrm flipH="1">
            <a:off x="3343856" y="3813321"/>
            <a:ext cx="292676" cy="315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图片 2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39" y="4001390"/>
            <a:ext cx="321127" cy="263323"/>
          </a:xfrm>
          <a:prstGeom prst="rect">
            <a:avLst/>
          </a:prstGeom>
        </p:spPr>
      </p:pic>
      <p:pic>
        <p:nvPicPr>
          <p:cNvPr id="142" name="图片 141" descr="接入交换机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22656" y="3997012"/>
            <a:ext cx="321200" cy="262800"/>
          </a:xfrm>
          <a:prstGeom prst="rect">
            <a:avLst/>
          </a:prstGeom>
        </p:spPr>
      </p:pic>
      <p:cxnSp>
        <p:nvCxnSpPr>
          <p:cNvPr id="153" name="直接连接符 152"/>
          <p:cNvCxnSpPr>
            <a:stCxn id="138" idx="1"/>
            <a:endCxn id="142" idx="3"/>
          </p:cNvCxnSpPr>
          <p:nvPr/>
        </p:nvCxnSpPr>
        <p:spPr>
          <a:xfrm flipH="1" flipV="1">
            <a:off x="3343856" y="4128412"/>
            <a:ext cx="296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 descr="AC-蓝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76206" y="4019434"/>
            <a:ext cx="321200" cy="262800"/>
          </a:xfrm>
          <a:prstGeom prst="rect">
            <a:avLst/>
          </a:prstGeom>
        </p:spPr>
      </p:pic>
      <p:cxnSp>
        <p:nvCxnSpPr>
          <p:cNvPr id="159" name="Straight Connector 52"/>
          <p:cNvCxnSpPr>
            <a:stCxn id="147" idx="1"/>
          </p:cNvCxnSpPr>
          <p:nvPr/>
        </p:nvCxnSpPr>
        <p:spPr>
          <a:xfrm flipH="1">
            <a:off x="1479583" y="4132202"/>
            <a:ext cx="2041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968346" y="4778263"/>
            <a:ext cx="0" cy="665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片 105" descr="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435" y="4990979"/>
            <a:ext cx="318792" cy="279391"/>
          </a:xfrm>
          <a:prstGeom prst="rect">
            <a:avLst/>
          </a:prstGeom>
        </p:spPr>
      </p:pic>
      <p:pic>
        <p:nvPicPr>
          <p:cNvPr id="226" name="图片 76" descr="接入交换机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852" y="4982321"/>
            <a:ext cx="323687" cy="264836"/>
          </a:xfrm>
          <a:prstGeom prst="rect">
            <a:avLst/>
          </a:prstGeom>
        </p:spPr>
      </p:pic>
      <p:pic>
        <p:nvPicPr>
          <p:cNvPr id="102" name="图片 101" descr="SAN网络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929599" y="5023215"/>
            <a:ext cx="188629" cy="309031"/>
          </a:xfrm>
          <a:prstGeom prst="rect">
            <a:avLst/>
          </a:prstGeom>
        </p:spPr>
      </p:pic>
      <p:pic>
        <p:nvPicPr>
          <p:cNvPr id="103" name="图片 102" descr="SAN网络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929599" y="5414099"/>
            <a:ext cx="188629" cy="309031"/>
          </a:xfrm>
          <a:prstGeom prst="rect">
            <a:avLst/>
          </a:prstGeom>
        </p:spPr>
      </p:pic>
      <p:pic>
        <p:nvPicPr>
          <p:cNvPr id="104" name="图片 103" descr="SAN网络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929599" y="4653795"/>
            <a:ext cx="188629" cy="309031"/>
          </a:xfrm>
          <a:prstGeom prst="rect">
            <a:avLst/>
          </a:prstGeom>
        </p:spPr>
      </p:pic>
      <p:pic>
        <p:nvPicPr>
          <p:cNvPr id="105" name="图片 104" descr="SAN网络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5692" y="5473423"/>
            <a:ext cx="188629" cy="309031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2291868" y="580591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某大型企业网络拓扑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547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园区网络主要协议</a:t>
            </a:r>
            <a:r>
              <a:rPr lang="en-US" altLang="zh-CN" dirty="0"/>
              <a:t>/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7015205" y="1288801"/>
            <a:ext cx="3487386" cy="4790804"/>
          </a:xfrm>
          <a:prstGeom prst="rect">
            <a:avLst/>
          </a:prstGeom>
          <a:gradFill flip="none" rotWithShape="1">
            <a:gsLst>
              <a:gs pos="59000">
                <a:schemeClr val="tx2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905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chemeClr val="accent2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常用协议</a:t>
            </a:r>
            <a:r>
              <a:rPr lang="en-US" altLang="zh-CN" b="1" dirty="0" smtClean="0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技术</a:t>
            </a:r>
            <a:endParaRPr lang="zh-CN" altLang="en-US" b="1" dirty="0">
              <a:solidFill>
                <a:schemeClr val="accent2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7" name="Rectangle 44"/>
          <p:cNvSpPr>
            <a:spLocks noChangeArrowheads="1"/>
          </p:cNvSpPr>
          <p:nvPr/>
        </p:nvSpPr>
        <p:spPr bwMode="auto">
          <a:xfrm>
            <a:off x="10780341" y="26541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出口</a:t>
            </a:r>
            <a:r>
              <a:rPr lang="zh-CN" altLang="en-US" sz="16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区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5439717" y="2966001"/>
            <a:ext cx="6140843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44"/>
          <p:cNvSpPr>
            <a:spLocks noChangeArrowheads="1"/>
          </p:cNvSpPr>
          <p:nvPr/>
        </p:nvSpPr>
        <p:spPr bwMode="auto">
          <a:xfrm>
            <a:off x="10763401" y="344342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核心</a:t>
            </a:r>
            <a:r>
              <a:rPr lang="zh-CN" altLang="en-US" sz="160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层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5422777" y="3745877"/>
            <a:ext cx="6140843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44"/>
          <p:cNvSpPr>
            <a:spLocks noChangeArrowheads="1"/>
          </p:cNvSpPr>
          <p:nvPr/>
        </p:nvSpPr>
        <p:spPr bwMode="auto">
          <a:xfrm>
            <a:off x="10780341" y="454605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汇聚</a:t>
            </a:r>
            <a:r>
              <a:rPr lang="zh-CN" altLang="en-US" sz="160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层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6176888" y="4820579"/>
            <a:ext cx="5403672" cy="2688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44"/>
          <p:cNvSpPr>
            <a:spLocks noChangeArrowheads="1"/>
          </p:cNvSpPr>
          <p:nvPr/>
        </p:nvSpPr>
        <p:spPr bwMode="auto">
          <a:xfrm>
            <a:off x="10791267" y="55748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接入</a:t>
            </a:r>
            <a:r>
              <a:rPr lang="zh-CN" altLang="en-US" sz="160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层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7045977" y="5892448"/>
            <a:ext cx="4545509" cy="672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图片 164" descr="防火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1332" y="2670338"/>
            <a:ext cx="401785" cy="328733"/>
          </a:xfrm>
          <a:prstGeom prst="rect">
            <a:avLst/>
          </a:prstGeom>
        </p:spPr>
      </p:pic>
      <p:pic>
        <p:nvPicPr>
          <p:cNvPr id="166" name="图片 165" descr="防火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019" y="2674147"/>
            <a:ext cx="401785" cy="328733"/>
          </a:xfrm>
          <a:prstGeom prst="rect">
            <a:avLst/>
          </a:prstGeom>
        </p:spPr>
      </p:pic>
      <p:pic>
        <p:nvPicPr>
          <p:cNvPr id="16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1332" y="1948891"/>
            <a:ext cx="403758" cy="330347"/>
          </a:xfrm>
          <a:prstGeom prst="rect">
            <a:avLst/>
          </a:prstGeom>
          <a:noFill/>
        </p:spPr>
      </p:pic>
      <p:pic>
        <p:nvPicPr>
          <p:cNvPr id="16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9019" y="1948891"/>
            <a:ext cx="403758" cy="330347"/>
          </a:xfrm>
          <a:prstGeom prst="rect">
            <a:avLst/>
          </a:prstGeom>
          <a:noFill/>
        </p:spPr>
      </p:pic>
      <p:cxnSp>
        <p:nvCxnSpPr>
          <p:cNvPr id="170" name="直接连接符 169"/>
          <p:cNvCxnSpPr>
            <a:stCxn id="168" idx="3"/>
            <a:endCxn id="169" idx="1"/>
          </p:cNvCxnSpPr>
          <p:nvPr/>
        </p:nvCxnSpPr>
        <p:spPr>
          <a:xfrm>
            <a:off x="3415090" y="2114065"/>
            <a:ext cx="16039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miter lim="800000"/>
          </a:ln>
          <a:effectLst/>
        </p:spPr>
      </p:cxnSp>
      <p:cxnSp>
        <p:nvCxnSpPr>
          <p:cNvPr id="171" name="直接连接符 170"/>
          <p:cNvCxnSpPr>
            <a:stCxn id="168" idx="2"/>
            <a:endCxn id="165" idx="0"/>
          </p:cNvCxnSpPr>
          <p:nvPr/>
        </p:nvCxnSpPr>
        <p:spPr>
          <a:xfrm flipH="1">
            <a:off x="3212225" y="2279238"/>
            <a:ext cx="986" cy="391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2" name="直接连接符 171"/>
          <p:cNvCxnSpPr>
            <a:stCxn id="169" idx="2"/>
            <a:endCxn id="166" idx="0"/>
          </p:cNvCxnSpPr>
          <p:nvPr/>
        </p:nvCxnSpPr>
        <p:spPr>
          <a:xfrm flipH="1">
            <a:off x="5219912" y="2279238"/>
            <a:ext cx="986" cy="39490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3" name="直接连接符 172"/>
          <p:cNvCxnSpPr>
            <a:stCxn id="165" idx="3"/>
            <a:endCxn id="166" idx="1"/>
          </p:cNvCxnSpPr>
          <p:nvPr/>
        </p:nvCxnSpPr>
        <p:spPr>
          <a:xfrm>
            <a:off x="3413117" y="2834705"/>
            <a:ext cx="1605902" cy="380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miter lim="800000"/>
          </a:ln>
          <a:effectLst/>
        </p:spPr>
      </p:cxnSp>
      <p:cxnSp>
        <p:nvCxnSpPr>
          <p:cNvPr id="174" name="直接连接符 173"/>
          <p:cNvCxnSpPr>
            <a:stCxn id="165" idx="2"/>
            <a:endCxn id="106" idx="0"/>
          </p:cNvCxnSpPr>
          <p:nvPr/>
        </p:nvCxnSpPr>
        <p:spPr>
          <a:xfrm flipH="1">
            <a:off x="3207138" y="2999071"/>
            <a:ext cx="5087" cy="3990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5" name="直接连接符 174"/>
          <p:cNvCxnSpPr>
            <a:stCxn id="106" idx="2"/>
            <a:endCxn id="136" idx="0"/>
          </p:cNvCxnSpPr>
          <p:nvPr/>
        </p:nvCxnSpPr>
        <p:spPr>
          <a:xfrm flipH="1">
            <a:off x="2574014" y="3735184"/>
            <a:ext cx="633124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6" name="直接连接符 175"/>
          <p:cNvCxnSpPr>
            <a:stCxn id="110" idx="0"/>
            <a:endCxn id="107" idx="2"/>
          </p:cNvCxnSpPr>
          <p:nvPr/>
        </p:nvCxnSpPr>
        <p:spPr>
          <a:xfrm flipH="1" flipV="1">
            <a:off x="5214824" y="3738841"/>
            <a:ext cx="185108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82" name="直接连接符 181"/>
          <p:cNvCxnSpPr>
            <a:stCxn id="166" idx="2"/>
            <a:endCxn id="107" idx="0"/>
          </p:cNvCxnSpPr>
          <p:nvPr/>
        </p:nvCxnSpPr>
        <p:spPr>
          <a:xfrm flipH="1">
            <a:off x="5214824" y="3002880"/>
            <a:ext cx="5088" cy="39890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>
            <a:stCxn id="136" idx="2"/>
            <a:endCxn id="153" idx="0"/>
          </p:cNvCxnSpPr>
          <p:nvPr/>
        </p:nvCxnSpPr>
        <p:spPr>
          <a:xfrm flipH="1">
            <a:off x="2417741" y="4806289"/>
            <a:ext cx="156273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>
            <a:stCxn id="136" idx="2"/>
            <a:endCxn id="161" idx="0"/>
          </p:cNvCxnSpPr>
          <p:nvPr/>
        </p:nvCxnSpPr>
        <p:spPr>
          <a:xfrm>
            <a:off x="2574014" y="4806289"/>
            <a:ext cx="712469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0" name="直接连接符 199"/>
          <p:cNvCxnSpPr>
            <a:stCxn id="110" idx="2"/>
            <a:endCxn id="163" idx="0"/>
          </p:cNvCxnSpPr>
          <p:nvPr/>
        </p:nvCxnSpPr>
        <p:spPr>
          <a:xfrm flipH="1">
            <a:off x="5276184" y="4806289"/>
            <a:ext cx="123748" cy="773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1" name="直接连接符 200"/>
          <p:cNvCxnSpPr>
            <a:stCxn id="110" idx="2"/>
            <a:endCxn id="164" idx="0"/>
          </p:cNvCxnSpPr>
          <p:nvPr/>
        </p:nvCxnSpPr>
        <p:spPr>
          <a:xfrm>
            <a:off x="5399932" y="4806289"/>
            <a:ext cx="737757" cy="7753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2" name="直接连接符 201"/>
          <p:cNvCxnSpPr>
            <a:stCxn id="136" idx="0"/>
            <a:endCxn id="107" idx="2"/>
          </p:cNvCxnSpPr>
          <p:nvPr/>
        </p:nvCxnSpPr>
        <p:spPr>
          <a:xfrm flipV="1">
            <a:off x="2574014" y="3738841"/>
            <a:ext cx="2640810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3" name="直接连接符 202"/>
          <p:cNvCxnSpPr>
            <a:stCxn id="106" idx="2"/>
            <a:endCxn id="110" idx="0"/>
          </p:cNvCxnSpPr>
          <p:nvPr/>
        </p:nvCxnSpPr>
        <p:spPr>
          <a:xfrm>
            <a:off x="3207138" y="3735184"/>
            <a:ext cx="2192794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1" name="直接连接符 210"/>
          <p:cNvCxnSpPr>
            <a:stCxn id="168" idx="2"/>
            <a:endCxn id="166" idx="0"/>
          </p:cNvCxnSpPr>
          <p:nvPr/>
        </p:nvCxnSpPr>
        <p:spPr>
          <a:xfrm>
            <a:off x="3213211" y="2279238"/>
            <a:ext cx="2006701" cy="39490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2" name="直接连接符 211"/>
          <p:cNvCxnSpPr>
            <a:stCxn id="165" idx="0"/>
            <a:endCxn id="169" idx="2"/>
          </p:cNvCxnSpPr>
          <p:nvPr/>
        </p:nvCxnSpPr>
        <p:spPr>
          <a:xfrm flipV="1">
            <a:off x="3212225" y="2279238"/>
            <a:ext cx="2008673" cy="391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3" name="直接连接符 212"/>
          <p:cNvCxnSpPr>
            <a:stCxn id="106" idx="0"/>
            <a:endCxn id="166" idx="2"/>
          </p:cNvCxnSpPr>
          <p:nvPr/>
        </p:nvCxnSpPr>
        <p:spPr>
          <a:xfrm flipV="1">
            <a:off x="3207138" y="3002880"/>
            <a:ext cx="2012774" cy="39524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4" name="直接连接符 213"/>
          <p:cNvCxnSpPr>
            <a:stCxn id="165" idx="2"/>
            <a:endCxn id="107" idx="0"/>
          </p:cNvCxnSpPr>
          <p:nvPr/>
        </p:nvCxnSpPr>
        <p:spPr>
          <a:xfrm>
            <a:off x="3212225" y="2999071"/>
            <a:ext cx="2002599" cy="4027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1" name="直接连接符 220"/>
          <p:cNvCxnSpPr>
            <a:stCxn id="106" idx="2"/>
            <a:endCxn id="217" idx="0"/>
          </p:cNvCxnSpPr>
          <p:nvPr/>
        </p:nvCxnSpPr>
        <p:spPr>
          <a:xfrm flipH="1">
            <a:off x="3144337" y="3735184"/>
            <a:ext cx="62801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2" name="直接连接符 221"/>
          <p:cNvCxnSpPr>
            <a:stCxn id="107" idx="2"/>
            <a:endCxn id="217" idx="0"/>
          </p:cNvCxnSpPr>
          <p:nvPr/>
        </p:nvCxnSpPr>
        <p:spPr>
          <a:xfrm flipH="1">
            <a:off x="3144337" y="3738841"/>
            <a:ext cx="2070487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5" name="直接连接符 224"/>
          <p:cNvCxnSpPr>
            <a:stCxn id="106" idx="2"/>
            <a:endCxn id="218" idx="0"/>
          </p:cNvCxnSpPr>
          <p:nvPr/>
        </p:nvCxnSpPr>
        <p:spPr>
          <a:xfrm>
            <a:off x="3207138" y="3735184"/>
            <a:ext cx="699024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6" name="直接连接符 225"/>
          <p:cNvCxnSpPr>
            <a:stCxn id="107" idx="2"/>
            <a:endCxn id="218" idx="0"/>
          </p:cNvCxnSpPr>
          <p:nvPr/>
        </p:nvCxnSpPr>
        <p:spPr>
          <a:xfrm flipH="1">
            <a:off x="3906162" y="3738841"/>
            <a:ext cx="1308662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7" name="直接连接符 226"/>
          <p:cNvCxnSpPr>
            <a:stCxn id="106" idx="2"/>
            <a:endCxn id="219" idx="0"/>
          </p:cNvCxnSpPr>
          <p:nvPr/>
        </p:nvCxnSpPr>
        <p:spPr>
          <a:xfrm>
            <a:off x="3207138" y="3735184"/>
            <a:ext cx="1377359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8" name="直接连接符 227"/>
          <p:cNvCxnSpPr>
            <a:stCxn id="107" idx="2"/>
            <a:endCxn id="219" idx="0"/>
          </p:cNvCxnSpPr>
          <p:nvPr/>
        </p:nvCxnSpPr>
        <p:spPr>
          <a:xfrm flipH="1">
            <a:off x="4584497" y="3738841"/>
            <a:ext cx="630327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9" name="直接连接符 228"/>
          <p:cNvCxnSpPr>
            <a:stCxn id="106" idx="2"/>
            <a:endCxn id="220" idx="0"/>
          </p:cNvCxnSpPr>
          <p:nvPr/>
        </p:nvCxnSpPr>
        <p:spPr>
          <a:xfrm>
            <a:off x="3207138" y="3735184"/>
            <a:ext cx="2745511" cy="7423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0" name="直接连接符 229"/>
          <p:cNvCxnSpPr>
            <a:stCxn id="107" idx="2"/>
            <a:endCxn id="220" idx="0"/>
          </p:cNvCxnSpPr>
          <p:nvPr/>
        </p:nvCxnSpPr>
        <p:spPr>
          <a:xfrm>
            <a:off x="5214824" y="3738841"/>
            <a:ext cx="737825" cy="7387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直接连接符 231"/>
          <p:cNvCxnSpPr>
            <a:stCxn id="136" idx="2"/>
            <a:endCxn id="231" idx="0"/>
          </p:cNvCxnSpPr>
          <p:nvPr/>
        </p:nvCxnSpPr>
        <p:spPr>
          <a:xfrm>
            <a:off x="2574014" y="4806289"/>
            <a:ext cx="280421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7" name="直接连接符 236"/>
          <p:cNvCxnSpPr>
            <a:stCxn id="217" idx="2"/>
            <a:endCxn id="153" idx="0"/>
          </p:cNvCxnSpPr>
          <p:nvPr/>
        </p:nvCxnSpPr>
        <p:spPr>
          <a:xfrm flipH="1">
            <a:off x="2417741" y="4806289"/>
            <a:ext cx="726596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8" name="直接连接符 237"/>
          <p:cNvCxnSpPr>
            <a:stCxn id="217" idx="2"/>
            <a:endCxn id="231" idx="0"/>
          </p:cNvCxnSpPr>
          <p:nvPr/>
        </p:nvCxnSpPr>
        <p:spPr>
          <a:xfrm flipH="1">
            <a:off x="2854435" y="4806289"/>
            <a:ext cx="289902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9" name="直接连接符 238"/>
          <p:cNvCxnSpPr>
            <a:stCxn id="217" idx="2"/>
            <a:endCxn id="161" idx="0"/>
          </p:cNvCxnSpPr>
          <p:nvPr/>
        </p:nvCxnSpPr>
        <p:spPr>
          <a:xfrm>
            <a:off x="3144337" y="4806289"/>
            <a:ext cx="142146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0" name="直接连接符 239"/>
          <p:cNvCxnSpPr>
            <a:stCxn id="218" idx="2"/>
            <a:endCxn id="233" idx="0"/>
          </p:cNvCxnSpPr>
          <p:nvPr/>
        </p:nvCxnSpPr>
        <p:spPr>
          <a:xfrm flipH="1">
            <a:off x="3836024" y="4806289"/>
            <a:ext cx="70138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1" name="直接连接符 240"/>
          <p:cNvCxnSpPr>
            <a:stCxn id="218" idx="2"/>
            <a:endCxn id="235" idx="0"/>
          </p:cNvCxnSpPr>
          <p:nvPr/>
        </p:nvCxnSpPr>
        <p:spPr>
          <a:xfrm>
            <a:off x="3906162" y="4806289"/>
            <a:ext cx="352429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2" name="直接连接符 241"/>
          <p:cNvCxnSpPr>
            <a:stCxn id="218" idx="2"/>
            <a:endCxn id="234" idx="0"/>
          </p:cNvCxnSpPr>
          <p:nvPr/>
        </p:nvCxnSpPr>
        <p:spPr>
          <a:xfrm>
            <a:off x="3906162" y="4806289"/>
            <a:ext cx="793958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3" name="直接连接符 242"/>
          <p:cNvCxnSpPr>
            <a:stCxn id="219" idx="2"/>
            <a:endCxn id="233" idx="0"/>
          </p:cNvCxnSpPr>
          <p:nvPr/>
        </p:nvCxnSpPr>
        <p:spPr>
          <a:xfrm flipH="1">
            <a:off x="3836024" y="4806289"/>
            <a:ext cx="748473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4" name="直接连接符 243"/>
          <p:cNvCxnSpPr>
            <a:stCxn id="219" idx="2"/>
            <a:endCxn id="235" idx="0"/>
          </p:cNvCxnSpPr>
          <p:nvPr/>
        </p:nvCxnSpPr>
        <p:spPr>
          <a:xfrm flipH="1">
            <a:off x="4258591" y="4806289"/>
            <a:ext cx="325906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5" name="直接连接符 244"/>
          <p:cNvCxnSpPr>
            <a:stCxn id="219" idx="2"/>
            <a:endCxn id="234" idx="0"/>
          </p:cNvCxnSpPr>
          <p:nvPr/>
        </p:nvCxnSpPr>
        <p:spPr>
          <a:xfrm>
            <a:off x="4584497" y="4806289"/>
            <a:ext cx="115623" cy="7753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6" name="直接连接符 245"/>
          <p:cNvCxnSpPr>
            <a:stCxn id="110" idx="2"/>
            <a:endCxn id="236" idx="0"/>
          </p:cNvCxnSpPr>
          <p:nvPr/>
        </p:nvCxnSpPr>
        <p:spPr>
          <a:xfrm>
            <a:off x="5399932" y="4806289"/>
            <a:ext cx="300398" cy="773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7" name="直接连接符 246"/>
          <p:cNvCxnSpPr>
            <a:stCxn id="220" idx="2"/>
            <a:endCxn id="163" idx="0"/>
          </p:cNvCxnSpPr>
          <p:nvPr/>
        </p:nvCxnSpPr>
        <p:spPr>
          <a:xfrm flipH="1">
            <a:off x="5276184" y="4806289"/>
            <a:ext cx="676465" cy="773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8" name="直接连接符 247"/>
          <p:cNvCxnSpPr>
            <a:stCxn id="220" idx="2"/>
            <a:endCxn id="236" idx="0"/>
          </p:cNvCxnSpPr>
          <p:nvPr/>
        </p:nvCxnSpPr>
        <p:spPr>
          <a:xfrm flipH="1">
            <a:off x="5700330" y="4806289"/>
            <a:ext cx="252319" cy="773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49" name="直接连接符 248"/>
          <p:cNvCxnSpPr>
            <a:stCxn id="220" idx="2"/>
            <a:endCxn id="164" idx="0"/>
          </p:cNvCxnSpPr>
          <p:nvPr/>
        </p:nvCxnSpPr>
        <p:spPr>
          <a:xfrm>
            <a:off x="5952649" y="4806289"/>
            <a:ext cx="185040" cy="7753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52" name="组合 51"/>
          <p:cNvGrpSpPr/>
          <p:nvPr/>
        </p:nvGrpSpPr>
        <p:grpSpPr>
          <a:xfrm>
            <a:off x="3001158" y="3392467"/>
            <a:ext cx="2419646" cy="346374"/>
            <a:chOff x="2524807" y="3510462"/>
            <a:chExt cx="2419646" cy="346374"/>
          </a:xfrm>
        </p:grpSpPr>
        <p:pic>
          <p:nvPicPr>
            <p:cNvPr id="106" name="图片 105" descr="核心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4807" y="3516121"/>
              <a:ext cx="411960" cy="337058"/>
            </a:xfrm>
            <a:prstGeom prst="rect">
              <a:avLst/>
            </a:prstGeom>
          </p:spPr>
        </p:pic>
        <p:pic>
          <p:nvPicPr>
            <p:cNvPr id="107" name="图片 106" descr="核心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2493" y="3519778"/>
              <a:ext cx="411960" cy="337058"/>
            </a:xfrm>
            <a:prstGeom prst="rect">
              <a:avLst/>
            </a:prstGeom>
          </p:spPr>
        </p:pic>
        <p:cxnSp>
          <p:nvCxnSpPr>
            <p:cNvPr id="215" name="直接连接符 214"/>
            <p:cNvCxnSpPr>
              <a:stCxn id="106" idx="3"/>
              <a:endCxn id="107" idx="1"/>
            </p:cNvCxnSpPr>
            <p:nvPr/>
          </p:nvCxnSpPr>
          <p:spPr>
            <a:xfrm>
              <a:off x="2936767" y="3684650"/>
              <a:ext cx="1595726" cy="365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Dot"/>
              <a:miter lim="800000"/>
            </a:ln>
            <a:effectLst/>
          </p:spPr>
        </p:cxnSp>
        <p:sp>
          <p:nvSpPr>
            <p:cNvPr id="216" name="椭圆 215"/>
            <p:cNvSpPr/>
            <p:nvPr/>
          </p:nvSpPr>
          <p:spPr bwMode="auto">
            <a:xfrm>
              <a:off x="3661066" y="3510462"/>
              <a:ext cx="143916" cy="288000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500" fontAlgn="base">
                <a:spcBef>
                  <a:spcPct val="0"/>
                </a:spcBef>
                <a:spcAft>
                  <a:spcPct val="0"/>
                </a:spcAft>
                <a:buClr>
                  <a:srgbClr val="A2A2A2"/>
                </a:buClr>
                <a:buSzPct val="70000"/>
                <a:buFont typeface="Monotype Sorts" pitchFamily="2" charset="2"/>
                <a:buNone/>
              </a:pPr>
              <a:endParaRPr lang="zh-CN" altLang="en-US">
                <a:solidFill>
                  <a:srgbClr val="333399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2936767" y="3618474"/>
              <a:ext cx="159572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Dot"/>
              <a:miter lim="800000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2373121" y="4477556"/>
            <a:ext cx="3780420" cy="328733"/>
            <a:chOff x="1896770" y="4307620"/>
            <a:chExt cx="3780420" cy="328733"/>
          </a:xfrm>
        </p:grpSpPr>
        <p:pic>
          <p:nvPicPr>
            <p:cNvPr id="110" name="图片 109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2688" y="4307620"/>
              <a:ext cx="401785" cy="328733"/>
            </a:xfrm>
            <a:prstGeom prst="rect">
              <a:avLst/>
            </a:prstGeom>
          </p:spPr>
        </p:pic>
        <p:pic>
          <p:nvPicPr>
            <p:cNvPr id="136" name="图片 135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6770" y="4307620"/>
              <a:ext cx="401785" cy="328733"/>
            </a:xfrm>
            <a:prstGeom prst="rect">
              <a:avLst/>
            </a:prstGeom>
          </p:spPr>
        </p:pic>
        <p:cxnSp>
          <p:nvCxnSpPr>
            <p:cNvPr id="183" name="直接连接符 182"/>
            <p:cNvCxnSpPr>
              <a:stCxn id="136" idx="3"/>
              <a:endCxn id="217" idx="1"/>
            </p:cNvCxnSpPr>
            <p:nvPr/>
          </p:nvCxnSpPr>
          <p:spPr>
            <a:xfrm>
              <a:off x="2298555" y="4471987"/>
              <a:ext cx="16853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pic>
          <p:nvPicPr>
            <p:cNvPr id="217" name="图片 216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7093" y="4307620"/>
              <a:ext cx="401785" cy="328733"/>
            </a:xfrm>
            <a:prstGeom prst="rect">
              <a:avLst/>
            </a:prstGeom>
          </p:spPr>
        </p:pic>
        <p:pic>
          <p:nvPicPr>
            <p:cNvPr id="218" name="图片 217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918" y="4307620"/>
              <a:ext cx="401785" cy="328733"/>
            </a:xfrm>
            <a:prstGeom prst="rect">
              <a:avLst/>
            </a:prstGeom>
          </p:spPr>
        </p:pic>
        <p:pic>
          <p:nvPicPr>
            <p:cNvPr id="219" name="图片 218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7253" y="4307620"/>
              <a:ext cx="401785" cy="328733"/>
            </a:xfrm>
            <a:prstGeom prst="rect">
              <a:avLst/>
            </a:prstGeom>
          </p:spPr>
        </p:pic>
        <p:pic>
          <p:nvPicPr>
            <p:cNvPr id="220" name="图片 219" descr="汇聚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405" y="4307620"/>
              <a:ext cx="401785" cy="328733"/>
            </a:xfrm>
            <a:prstGeom prst="rect">
              <a:avLst/>
            </a:prstGeom>
          </p:spPr>
        </p:pic>
        <p:cxnSp>
          <p:nvCxnSpPr>
            <p:cNvPr id="223" name="直接连接符 222"/>
            <p:cNvCxnSpPr>
              <a:stCxn id="218" idx="3"/>
              <a:endCxn id="219" idx="1"/>
            </p:cNvCxnSpPr>
            <p:nvPr/>
          </p:nvCxnSpPr>
          <p:spPr>
            <a:xfrm>
              <a:off x="3630703" y="4471987"/>
              <a:ext cx="2765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24" name="直接连接符 223"/>
            <p:cNvCxnSpPr>
              <a:stCxn id="110" idx="3"/>
              <a:endCxn id="220" idx="1"/>
            </p:cNvCxnSpPr>
            <p:nvPr/>
          </p:nvCxnSpPr>
          <p:spPr>
            <a:xfrm>
              <a:off x="5124473" y="4471987"/>
              <a:ext cx="1509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>
            <a:xfrm>
              <a:off x="2298555" y="4410562"/>
              <a:ext cx="16853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2" name="直接连接符 251"/>
            <p:cNvCxnSpPr/>
            <p:nvPr/>
          </p:nvCxnSpPr>
          <p:spPr>
            <a:xfrm>
              <a:off x="3630703" y="4410562"/>
              <a:ext cx="2765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3" name="直接连接符 252"/>
            <p:cNvCxnSpPr/>
            <p:nvPr/>
          </p:nvCxnSpPr>
          <p:spPr>
            <a:xfrm>
              <a:off x="5124473" y="4410562"/>
              <a:ext cx="1509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54" name="椭圆 253"/>
            <p:cNvSpPr/>
            <p:nvPr/>
          </p:nvSpPr>
          <p:spPr bwMode="auto">
            <a:xfrm>
              <a:off x="2329541" y="4325159"/>
              <a:ext cx="72000" cy="252000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500" fontAlgn="base">
                <a:spcBef>
                  <a:spcPct val="0"/>
                </a:spcBef>
                <a:spcAft>
                  <a:spcPct val="0"/>
                </a:spcAft>
                <a:buClr>
                  <a:srgbClr val="A2A2A2"/>
                </a:buClr>
                <a:buSzPct val="70000"/>
                <a:buFont typeface="Monotype Sorts" pitchFamily="2" charset="2"/>
                <a:buNone/>
              </a:pPr>
              <a:endParaRPr lang="zh-CN" altLang="en-US">
                <a:solidFill>
                  <a:srgbClr val="333399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719028" y="4325159"/>
              <a:ext cx="72000" cy="252000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500" fontAlgn="base">
                <a:spcBef>
                  <a:spcPct val="0"/>
                </a:spcBef>
                <a:spcAft>
                  <a:spcPct val="0"/>
                </a:spcAft>
                <a:buClr>
                  <a:srgbClr val="A2A2A2"/>
                </a:buClr>
                <a:buSzPct val="70000"/>
                <a:buFont typeface="Monotype Sorts" pitchFamily="2" charset="2"/>
                <a:buNone/>
              </a:pPr>
              <a:endParaRPr lang="zh-CN" altLang="en-US">
                <a:solidFill>
                  <a:srgbClr val="333399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5162416" y="4325159"/>
              <a:ext cx="72000" cy="252000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500" fontAlgn="base">
                <a:spcBef>
                  <a:spcPct val="0"/>
                </a:spcBef>
                <a:spcAft>
                  <a:spcPct val="0"/>
                </a:spcAft>
                <a:buClr>
                  <a:srgbClr val="A2A2A2"/>
                </a:buClr>
                <a:buSzPct val="70000"/>
                <a:buFont typeface="Monotype Sorts" pitchFamily="2" charset="2"/>
                <a:buNone/>
              </a:pPr>
              <a:endParaRPr lang="zh-CN" altLang="en-US">
                <a:solidFill>
                  <a:srgbClr val="333399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57" name="图片 2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59" y="1288800"/>
            <a:ext cx="810701" cy="408398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06" y="1288546"/>
            <a:ext cx="798510" cy="408398"/>
          </a:xfrm>
          <a:prstGeom prst="rect">
            <a:avLst/>
          </a:prstGeom>
        </p:spPr>
      </p:pic>
      <p:cxnSp>
        <p:nvCxnSpPr>
          <p:cNvPr id="259" name="直接连接符 258"/>
          <p:cNvCxnSpPr>
            <a:stCxn id="257" idx="2"/>
            <a:endCxn id="168" idx="0"/>
          </p:cNvCxnSpPr>
          <p:nvPr/>
        </p:nvCxnSpPr>
        <p:spPr>
          <a:xfrm flipH="1">
            <a:off x="3213211" y="1697198"/>
            <a:ext cx="2199" cy="25169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60" name="直接连接符 259"/>
          <p:cNvCxnSpPr>
            <a:stCxn id="258" idx="2"/>
            <a:endCxn id="169" idx="0"/>
          </p:cNvCxnSpPr>
          <p:nvPr/>
        </p:nvCxnSpPr>
        <p:spPr>
          <a:xfrm>
            <a:off x="5215161" y="1696944"/>
            <a:ext cx="5737" cy="2519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61" name="直接连接符 260"/>
          <p:cNvCxnSpPr>
            <a:stCxn id="257" idx="2"/>
            <a:endCxn id="169" idx="0"/>
          </p:cNvCxnSpPr>
          <p:nvPr/>
        </p:nvCxnSpPr>
        <p:spPr>
          <a:xfrm>
            <a:off x="3215410" y="1697198"/>
            <a:ext cx="2005488" cy="25169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62" name="直接连接符 261"/>
          <p:cNvCxnSpPr>
            <a:stCxn id="258" idx="2"/>
            <a:endCxn id="168" idx="0"/>
          </p:cNvCxnSpPr>
          <p:nvPr/>
        </p:nvCxnSpPr>
        <p:spPr>
          <a:xfrm flipH="1">
            <a:off x="3213211" y="1696944"/>
            <a:ext cx="2001950" cy="2519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50" name="组合 49"/>
          <p:cNvGrpSpPr/>
          <p:nvPr/>
        </p:nvGrpSpPr>
        <p:grpSpPr>
          <a:xfrm>
            <a:off x="1562507" y="5580185"/>
            <a:ext cx="5472544" cy="333211"/>
            <a:chOff x="1086156" y="5698180"/>
            <a:chExt cx="5472544" cy="333211"/>
          </a:xfrm>
        </p:grpSpPr>
        <p:pic>
          <p:nvPicPr>
            <p:cNvPr id="153" name="图片 152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8627" y="5699598"/>
              <a:ext cx="405525" cy="331793"/>
            </a:xfrm>
            <a:prstGeom prst="rect">
              <a:avLst/>
            </a:prstGeom>
          </p:spPr>
        </p:pic>
        <p:pic>
          <p:nvPicPr>
            <p:cNvPr id="161" name="图片 160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7369" y="5699598"/>
              <a:ext cx="405525" cy="331793"/>
            </a:xfrm>
            <a:prstGeom prst="rect">
              <a:avLst/>
            </a:prstGeom>
          </p:spPr>
        </p:pic>
        <p:pic>
          <p:nvPicPr>
            <p:cNvPr id="163" name="图片 162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7070" y="5698180"/>
              <a:ext cx="405525" cy="331793"/>
            </a:xfrm>
            <a:prstGeom prst="rect">
              <a:avLst/>
            </a:prstGeom>
          </p:spPr>
        </p:pic>
        <p:pic>
          <p:nvPicPr>
            <p:cNvPr id="164" name="图片 163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8575" y="5699597"/>
              <a:ext cx="405525" cy="331793"/>
            </a:xfrm>
            <a:prstGeom prst="rect">
              <a:avLst/>
            </a:prstGeom>
          </p:spPr>
        </p:pic>
        <p:pic>
          <p:nvPicPr>
            <p:cNvPr id="231" name="图片 230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5321" y="5699598"/>
              <a:ext cx="405525" cy="331793"/>
            </a:xfrm>
            <a:prstGeom prst="rect">
              <a:avLst/>
            </a:prstGeom>
          </p:spPr>
        </p:pic>
        <p:pic>
          <p:nvPicPr>
            <p:cNvPr id="233" name="图片 232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6910" y="5699598"/>
              <a:ext cx="405525" cy="331793"/>
            </a:xfrm>
            <a:prstGeom prst="rect">
              <a:avLst/>
            </a:prstGeom>
          </p:spPr>
        </p:pic>
        <p:pic>
          <p:nvPicPr>
            <p:cNvPr id="234" name="图片 233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1006" y="5699598"/>
              <a:ext cx="405525" cy="331793"/>
            </a:xfrm>
            <a:prstGeom prst="rect">
              <a:avLst/>
            </a:prstGeom>
          </p:spPr>
        </p:pic>
        <p:pic>
          <p:nvPicPr>
            <p:cNvPr id="235" name="图片 234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9477" y="5699598"/>
              <a:ext cx="405525" cy="331793"/>
            </a:xfrm>
            <a:prstGeom prst="rect">
              <a:avLst/>
            </a:prstGeom>
          </p:spPr>
        </p:pic>
        <p:pic>
          <p:nvPicPr>
            <p:cNvPr id="236" name="图片 235" descr="接入交换机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1216" y="5698180"/>
              <a:ext cx="405525" cy="331793"/>
            </a:xfrm>
            <a:prstGeom prst="rect">
              <a:avLst/>
            </a:prstGeom>
          </p:spPr>
        </p:pic>
        <p:pic>
          <p:nvPicPr>
            <p:cNvPr id="265" name="图片 105" descr="AP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3902" y="5698180"/>
              <a:ext cx="404798" cy="331200"/>
            </a:xfrm>
            <a:prstGeom prst="rect">
              <a:avLst/>
            </a:prstGeom>
          </p:spPr>
        </p:pic>
        <p:pic>
          <p:nvPicPr>
            <p:cNvPr id="266" name="图片 105" descr="AP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6156" y="5698180"/>
              <a:ext cx="404798" cy="331200"/>
            </a:xfrm>
            <a:prstGeom prst="rect">
              <a:avLst/>
            </a:prstGeom>
          </p:spPr>
        </p:pic>
        <p:cxnSp>
          <p:nvCxnSpPr>
            <p:cNvPr id="267" name="直接连接符 266"/>
            <p:cNvCxnSpPr>
              <a:stCxn id="265" idx="1"/>
              <a:endCxn id="164" idx="3"/>
            </p:cNvCxnSpPr>
            <p:nvPr/>
          </p:nvCxnSpPr>
          <p:spPr>
            <a:xfrm flipH="1">
              <a:off x="5864100" y="5863780"/>
              <a:ext cx="289802" cy="17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68" name="直接连接符 267"/>
            <p:cNvCxnSpPr>
              <a:stCxn id="153" idx="1"/>
              <a:endCxn id="266" idx="3"/>
            </p:cNvCxnSpPr>
            <p:nvPr/>
          </p:nvCxnSpPr>
          <p:spPr>
            <a:xfrm flipH="1" flipV="1">
              <a:off x="1490954" y="5863780"/>
              <a:ext cx="247673" cy="171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pic>
        <p:nvPicPr>
          <p:cNvPr id="269" name="图片 102" descr="AC-蓝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2208" y="1998524"/>
            <a:ext cx="404800" cy="331200"/>
          </a:xfrm>
          <a:prstGeom prst="rect">
            <a:avLst/>
          </a:prstGeom>
        </p:spPr>
      </p:pic>
      <p:cxnSp>
        <p:nvCxnSpPr>
          <p:cNvPr id="270" name="直接连接符 269"/>
          <p:cNvCxnSpPr>
            <a:stCxn id="269" idx="3"/>
            <a:endCxn id="106" idx="1"/>
          </p:cNvCxnSpPr>
          <p:nvPr/>
        </p:nvCxnSpPr>
        <p:spPr>
          <a:xfrm>
            <a:off x="2227008" y="2164124"/>
            <a:ext cx="774150" cy="14025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71" name="矩形 270"/>
          <p:cNvSpPr/>
          <p:nvPr/>
        </p:nvSpPr>
        <p:spPr>
          <a:xfrm>
            <a:off x="7073401" y="5183451"/>
            <a:ext cx="3690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  <a:spcAft>
                <a:spcPts val="800"/>
              </a:spcAft>
            </a:pPr>
            <a:r>
              <a:rPr lang="en-US" altLang="zh-CN" sz="1600" dirty="0">
                <a:latin typeface="Huawei Sans" panose="020C0503030203020204" pitchFamily="34" charset="0"/>
              </a:rPr>
              <a:t>VLAN</a:t>
            </a:r>
            <a:r>
              <a:rPr lang="zh-CN" altLang="en-US" sz="1600" dirty="0">
                <a:latin typeface="Huawei Sans" panose="020C0503030203020204" pitchFamily="34" charset="0"/>
              </a:rPr>
              <a:t>、生成树、链路聚合、</a:t>
            </a:r>
            <a:r>
              <a:rPr lang="en-US" altLang="zh-CN" sz="1600" dirty="0">
                <a:latin typeface="Huawei Sans" panose="020C0503030203020204" pitchFamily="34" charset="0"/>
              </a:rPr>
              <a:t>AAA</a:t>
            </a:r>
            <a:r>
              <a:rPr lang="zh-CN" altLang="en-US" sz="1600" dirty="0" smtClean="0">
                <a:latin typeface="Huawei Sans" panose="020C0503030203020204" pitchFamily="34" charset="0"/>
              </a:rPr>
              <a:t>等</a:t>
            </a:r>
            <a:endParaRPr lang="en-US" altLang="zh-CN" sz="1600" dirty="0">
              <a:latin typeface="Huawei Sans" panose="020C0503030203020204" pitchFamily="34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7052224" y="4020402"/>
            <a:ext cx="3690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  <a:spcAft>
                <a:spcPts val="800"/>
              </a:spcAft>
            </a:pPr>
            <a:r>
              <a:rPr lang="en-US" altLang="zh-CN" sz="1600" dirty="0">
                <a:latin typeface="Huawei Sans" panose="020C0503030203020204" pitchFamily="34" charset="0"/>
              </a:rPr>
              <a:t>DHCP</a:t>
            </a:r>
            <a:r>
              <a:rPr lang="zh-CN" altLang="en-US" sz="1600" dirty="0">
                <a:latin typeface="Huawei Sans" panose="020C0503030203020204" pitchFamily="34" charset="0"/>
              </a:rPr>
              <a:t>、堆叠、链路聚合、生成树、</a:t>
            </a:r>
            <a:r>
              <a:rPr lang="en-US" altLang="zh-CN" sz="1600" dirty="0">
                <a:latin typeface="Huawei Sans" panose="020C0503030203020204" pitchFamily="34" charset="0"/>
              </a:rPr>
              <a:t>OSPF</a:t>
            </a:r>
            <a:r>
              <a:rPr lang="zh-CN" altLang="en-US" sz="1600" dirty="0">
                <a:latin typeface="Huawei Sans" panose="020C0503030203020204" pitchFamily="34" charset="0"/>
              </a:rPr>
              <a:t>、静态路由</a:t>
            </a:r>
            <a:r>
              <a:rPr lang="zh-CN" altLang="en-US" sz="1600" dirty="0" smtClean="0">
                <a:latin typeface="Huawei Sans" panose="020C0503030203020204" pitchFamily="34" charset="0"/>
              </a:rPr>
              <a:t>等</a:t>
            </a:r>
            <a:endParaRPr lang="en-US" altLang="zh-CN" sz="1600" dirty="0">
              <a:latin typeface="Huawei Sans" panose="020C0503030203020204" pitchFamily="34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7081596" y="3287750"/>
            <a:ext cx="3690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</a:rPr>
              <a:t>堆叠、</a:t>
            </a:r>
            <a:r>
              <a:rPr lang="en-US" altLang="zh-CN" sz="1600" dirty="0">
                <a:latin typeface="Huawei Sans" panose="020C0503030203020204" pitchFamily="34" charset="0"/>
              </a:rPr>
              <a:t>OSPF</a:t>
            </a:r>
            <a:r>
              <a:rPr lang="zh-CN" altLang="en-US" sz="1600" dirty="0">
                <a:latin typeface="Huawei Sans" panose="020C0503030203020204" pitchFamily="34" charset="0"/>
              </a:rPr>
              <a:t>、静态路由、</a:t>
            </a:r>
            <a:r>
              <a:rPr lang="en-US" altLang="zh-CN" sz="1600" dirty="0">
                <a:latin typeface="Huawei Sans" panose="020C0503030203020204" pitchFamily="34" charset="0"/>
              </a:rPr>
              <a:t>ACL</a:t>
            </a:r>
            <a:r>
              <a:rPr lang="zh-CN" altLang="en-US" sz="1600" dirty="0" smtClean="0">
                <a:latin typeface="Huawei Sans" panose="020C0503030203020204" pitchFamily="34" charset="0"/>
              </a:rPr>
              <a:t>等</a:t>
            </a:r>
            <a:endParaRPr lang="en-US" altLang="zh-CN" sz="1600" dirty="0">
              <a:latin typeface="Huawei Sans" panose="020C0503030203020204" pitchFamily="34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7081596" y="2351495"/>
            <a:ext cx="3690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99"/>
              </a:lnSpc>
              <a:spcAft>
                <a:spcPts val="800"/>
              </a:spcAft>
            </a:pPr>
            <a:r>
              <a:rPr lang="en-US" altLang="zh-CN" sz="1600" dirty="0" smtClean="0">
                <a:latin typeface="Huawei Sans" panose="020C0503030203020204" pitchFamily="34" charset="0"/>
              </a:rPr>
              <a:t>NAT</a:t>
            </a:r>
            <a:r>
              <a:rPr lang="zh-CN" altLang="en-US" sz="1600" dirty="0" smtClean="0">
                <a:latin typeface="Huawei Sans" panose="020C0503030203020204" pitchFamily="34" charset="0"/>
              </a:rPr>
              <a:t>、</a:t>
            </a:r>
            <a:r>
              <a:rPr lang="en-US" altLang="zh-CN" sz="1600" dirty="0" smtClean="0">
                <a:latin typeface="Huawei Sans" panose="020C0503030203020204" pitchFamily="34" charset="0"/>
              </a:rPr>
              <a:t>OSPF</a:t>
            </a:r>
            <a:r>
              <a:rPr lang="zh-CN" altLang="en-US" sz="1600" dirty="0" smtClean="0">
                <a:latin typeface="Huawei Sans" panose="020C0503030203020204" pitchFamily="34" charset="0"/>
              </a:rPr>
              <a:t>、静态路由、</a:t>
            </a:r>
            <a:r>
              <a:rPr lang="en-US" altLang="zh-CN" sz="1600" dirty="0" err="1" smtClean="0">
                <a:latin typeface="Huawei Sans" panose="020C0503030203020204" pitchFamily="34" charset="0"/>
              </a:rPr>
              <a:t>PPPoE</a:t>
            </a:r>
            <a:r>
              <a:rPr lang="zh-CN" altLang="en-US" sz="1600" dirty="0" smtClean="0">
                <a:latin typeface="Huawei Sans" panose="020C0503030203020204" pitchFamily="34" charset="0"/>
              </a:rPr>
              <a:t>等</a:t>
            </a:r>
            <a:endParaRPr lang="en-US" altLang="zh-CN" sz="1600" dirty="0">
              <a:latin typeface="Huawei Sans" panose="020C0503030203020204" pitchFamily="34" charset="0"/>
            </a:endParaRPr>
          </a:p>
        </p:txBody>
      </p:sp>
      <p:pic>
        <p:nvPicPr>
          <p:cNvPr id="112" name="图片 111" descr="通用网管-蓝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00799" y="3401055"/>
            <a:ext cx="404800" cy="331200"/>
          </a:xfrm>
          <a:prstGeom prst="rect">
            <a:avLst/>
          </a:prstGeom>
        </p:spPr>
      </p:pic>
      <p:cxnSp>
        <p:nvCxnSpPr>
          <p:cNvPr id="115" name="直接连接符 114"/>
          <p:cNvCxnSpPr>
            <a:stCxn id="106" idx="1"/>
            <a:endCxn id="112" idx="3"/>
          </p:cNvCxnSpPr>
          <p:nvPr/>
        </p:nvCxnSpPr>
        <p:spPr>
          <a:xfrm flipH="1">
            <a:off x="2205599" y="3566655"/>
            <a:ext cx="7955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19" name="椭圆形标注 118"/>
          <p:cNvSpPr/>
          <p:nvPr/>
        </p:nvSpPr>
        <p:spPr>
          <a:xfrm>
            <a:off x="786615" y="1305086"/>
            <a:ext cx="1231691" cy="647378"/>
          </a:xfrm>
          <a:prstGeom prst="wedgeEllipseCallout">
            <a:avLst>
              <a:gd name="adj1" fmla="val 36224"/>
              <a:gd name="adj2" fmla="val 53532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45510" y="1380674"/>
            <a:ext cx="1172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WLAN</a:t>
            </a:r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相关</a:t>
            </a:r>
            <a:r>
              <a:rPr lang="zh-CN" altLang="en-US" sz="1400" dirty="0"/>
              <a:t>协议</a:t>
            </a: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/</a:t>
            </a:r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技术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23" name="椭圆形标注 122"/>
          <p:cNvSpPr/>
          <p:nvPr/>
        </p:nvSpPr>
        <p:spPr>
          <a:xfrm>
            <a:off x="756986" y="2761782"/>
            <a:ext cx="1133250" cy="650287"/>
          </a:xfrm>
          <a:prstGeom prst="wedgeEllipseCallout">
            <a:avLst>
              <a:gd name="adj1" fmla="val 42342"/>
              <a:gd name="adj2" fmla="val 52264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68687" y="2826373"/>
            <a:ext cx="1109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SNMP/</a:t>
            </a:r>
          </a:p>
          <a:p>
            <a:pPr algn="ctr"/>
            <a:r>
              <a:rPr lang="en-US" altLang="zh-CN" sz="14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NETCONF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26" name="TextBox 285"/>
          <p:cNvSpPr txBox="1"/>
          <p:nvPr/>
        </p:nvSpPr>
        <p:spPr>
          <a:xfrm>
            <a:off x="1762036" y="2279696"/>
            <a:ext cx="52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AC</a:t>
            </a:r>
            <a:endParaRPr lang="zh-CN" altLang="en-US" sz="1400"/>
          </a:p>
        </p:txBody>
      </p:sp>
      <p:sp>
        <p:nvSpPr>
          <p:cNvPr id="127" name="TextBox 285"/>
          <p:cNvSpPr txBox="1"/>
          <p:nvPr/>
        </p:nvSpPr>
        <p:spPr>
          <a:xfrm>
            <a:off x="1666431" y="3663046"/>
            <a:ext cx="6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NMS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126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园区网络基本概念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园区网络项目实战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网络需求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某公司（规模为</a:t>
            </a:r>
            <a:r>
              <a:rPr lang="en-US" altLang="zh-CN" smtClean="0"/>
              <a:t>200</a:t>
            </a:r>
            <a:r>
              <a:rPr lang="zh-CN" altLang="en-US" smtClean="0"/>
              <a:t>人左右）因业务发展需要，准备搭建一张全新的园区网络，对网络需求如下：</a:t>
            </a:r>
            <a:endParaRPr lang="en-US" altLang="zh-CN" smtClean="0"/>
          </a:p>
          <a:p>
            <a:pPr lvl="1"/>
            <a:r>
              <a:rPr lang="zh-CN" altLang="en-US" smtClean="0"/>
              <a:t>能够满足公司当前的业务需求</a:t>
            </a:r>
            <a:endParaRPr lang="en-US" altLang="zh-CN" smtClean="0"/>
          </a:p>
          <a:p>
            <a:pPr lvl="1"/>
            <a:r>
              <a:rPr lang="zh-CN" altLang="en-US" smtClean="0"/>
              <a:t>网络拓扑简单，维护方便</a:t>
            </a:r>
            <a:endParaRPr lang="en-US" altLang="zh-CN" smtClean="0"/>
          </a:p>
          <a:p>
            <a:pPr lvl="1"/>
            <a:r>
              <a:rPr lang="zh-CN" altLang="en-US" smtClean="0"/>
              <a:t>提供有线接入供员工办公使用，提供</a:t>
            </a:r>
            <a:r>
              <a:rPr lang="en-US" altLang="zh-CN" smtClean="0"/>
              <a:t>WiFi</a:t>
            </a:r>
            <a:r>
              <a:rPr lang="zh-CN" altLang="en-US" smtClean="0"/>
              <a:t>服务供访客使用</a:t>
            </a:r>
          </a:p>
          <a:p>
            <a:pPr lvl="1"/>
            <a:r>
              <a:rPr lang="zh-CN" altLang="en-US" smtClean="0"/>
              <a:t>做到简单的网络流量管理</a:t>
            </a:r>
          </a:p>
          <a:p>
            <a:pPr lvl="1"/>
            <a:r>
              <a:rPr lang="zh-CN" altLang="en-US" smtClean="0"/>
              <a:t>保证一定的安全性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</a:rPr>
              <a:t>园区网络项目生命周期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95706" y="1977287"/>
            <a:ext cx="2866425" cy="2846661"/>
            <a:chOff x="3705461" y="1258566"/>
            <a:chExt cx="4465198" cy="4434411"/>
          </a:xfrm>
        </p:grpSpPr>
        <p:sp>
          <p:nvSpPr>
            <p:cNvPr id="38" name="Puzzle2"/>
            <p:cNvSpPr>
              <a:spLocks noEditPoints="1" noChangeArrowheads="1"/>
            </p:cNvSpPr>
            <p:nvPr/>
          </p:nvSpPr>
          <p:spPr bwMode="gray">
            <a:xfrm>
              <a:off x="5361344" y="3030487"/>
              <a:ext cx="2809315" cy="2146386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Puzzle1"/>
            <p:cNvSpPr>
              <a:spLocks noEditPoints="1" noChangeArrowheads="1"/>
            </p:cNvSpPr>
            <p:nvPr/>
          </p:nvSpPr>
          <p:spPr bwMode="gray">
            <a:xfrm>
              <a:off x="3705461" y="1971434"/>
              <a:ext cx="2844076" cy="1635860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Puzzle3"/>
            <p:cNvSpPr>
              <a:spLocks noEditPoints="1" noChangeArrowheads="1"/>
            </p:cNvSpPr>
            <p:nvPr/>
          </p:nvSpPr>
          <p:spPr bwMode="gray">
            <a:xfrm>
              <a:off x="5885919" y="1258566"/>
              <a:ext cx="1760167" cy="2356510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Puzzle4"/>
            <p:cNvSpPr>
              <a:spLocks noEditPoints="1" noChangeArrowheads="1"/>
            </p:cNvSpPr>
            <p:nvPr/>
          </p:nvSpPr>
          <p:spPr bwMode="gray">
            <a:xfrm>
              <a:off x="4286917" y="2948903"/>
              <a:ext cx="1693805" cy="2744074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198680" y="2101121"/>
            <a:ext cx="2052661" cy="1521836"/>
            <a:chOff x="1561744" y="2313050"/>
            <a:chExt cx="2052661" cy="1521836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561744" y="2313050"/>
              <a:ext cx="1574994" cy="29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规划与设计</a:t>
              </a:r>
              <a:endParaRPr lang="en-US" altLang="zh-CN" sz="20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561744" y="2649946"/>
              <a:ext cx="2052661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设备选型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物理拓扑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逻辑拓扑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使用技术与协议等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285749" y="2123233"/>
            <a:ext cx="2052661" cy="1484061"/>
            <a:chOff x="8309784" y="2313050"/>
            <a:chExt cx="2052661" cy="1484061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8309784" y="2313050"/>
              <a:ext cx="1574994" cy="299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部署与实施</a:t>
              </a:r>
              <a:endParaRPr lang="en-US" altLang="zh-CN" sz="20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8309784" y="2612171"/>
              <a:ext cx="2052661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设备安装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单机调测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联调测试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割接并网等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198680" y="4037264"/>
            <a:ext cx="2056020" cy="1521836"/>
            <a:chOff x="8309784" y="3827234"/>
            <a:chExt cx="2056020" cy="1521836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8309784" y="3827234"/>
              <a:ext cx="1574994" cy="299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网络运维</a:t>
              </a:r>
              <a:endParaRPr lang="en-US" altLang="zh-CN" sz="20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8313143" y="4164130"/>
              <a:ext cx="2052661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日常维护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软件与配置备份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集中式网管监控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软件升级等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285749" y="4037264"/>
            <a:ext cx="2317083" cy="1232960"/>
            <a:chOff x="1561742" y="3827234"/>
            <a:chExt cx="2317083" cy="123296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561744" y="3827234"/>
              <a:ext cx="1574994" cy="299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网络优化</a:t>
              </a:r>
              <a:endParaRPr lang="en-US" altLang="zh-CN" sz="20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1561742" y="4167642"/>
              <a:ext cx="231708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提升网络的安全性</a:t>
              </a: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软件与配置备份</a:t>
              </a:r>
              <a:endPara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</a:endParaRPr>
            </a:p>
            <a:p>
              <a:pPr marL="285750" indent="-285750" defTabSz="914400" fontAlgn="base">
                <a:spcBef>
                  <a:spcPts val="600"/>
                </a:spcBef>
                <a:spcAft>
                  <a:spcPct val="0"/>
                </a:spcAft>
                <a:buFont typeface="Huawei Sans" panose="020C0503030203020204" pitchFamily="34" charset="0"/>
                <a:buChar char="•"/>
              </a:pP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</a:rPr>
                <a:t>提升网络的用户体验等</a:t>
              </a:r>
            </a:p>
          </p:txBody>
        </p:sp>
      </p:grpSp>
      <p:sp>
        <p:nvSpPr>
          <p:cNvPr id="19" name="Oval 4"/>
          <p:cNvSpPr>
            <a:spLocks noChangeAspect="1"/>
          </p:cNvSpPr>
          <p:nvPr/>
        </p:nvSpPr>
        <p:spPr>
          <a:xfrm>
            <a:off x="1851027" y="2009706"/>
            <a:ext cx="324000" cy="32400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Oval 4"/>
          <p:cNvSpPr>
            <a:spLocks noChangeAspect="1"/>
          </p:cNvSpPr>
          <p:nvPr/>
        </p:nvSpPr>
        <p:spPr>
          <a:xfrm>
            <a:off x="7944443" y="2051377"/>
            <a:ext cx="324000" cy="32400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>
            <a:spLocks noChangeAspect="1"/>
          </p:cNvSpPr>
          <p:nvPr/>
        </p:nvSpPr>
        <p:spPr>
          <a:xfrm>
            <a:off x="1851027" y="3948469"/>
            <a:ext cx="324000" cy="32400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>
            <a:spLocks noChangeAspect="1"/>
          </p:cNvSpPr>
          <p:nvPr/>
        </p:nvSpPr>
        <p:spPr>
          <a:xfrm>
            <a:off x="7938096" y="3948469"/>
            <a:ext cx="324000" cy="32400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小型园区网络设计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45794" y="1860200"/>
            <a:ext cx="2095693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</a:rPr>
              <a:t>  </a:t>
            </a:r>
            <a:r>
              <a:rPr lang="en-US" altLang="zh-CN" sz="1600" b="1" dirty="0" smtClean="0">
                <a:solidFill>
                  <a:prstClr val="white"/>
                </a:solidFill>
              </a:rPr>
              <a:t>1.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组</a:t>
            </a:r>
            <a:r>
              <a:rPr lang="zh-CN" altLang="en-US" sz="1600" b="1" dirty="0">
                <a:solidFill>
                  <a:prstClr val="white"/>
                </a:solidFill>
              </a:rPr>
              <a:t>网方案设计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45794" y="2351028"/>
            <a:ext cx="2095693" cy="1325853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04786" y="2553184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设备选型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04786" y="3118020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物理拓扑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247940" y="1860200"/>
            <a:ext cx="2095693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3.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安全</a:t>
            </a:r>
            <a:r>
              <a:rPr lang="zh-CN" altLang="en-US" sz="1600" b="1" dirty="0">
                <a:solidFill>
                  <a:prstClr val="white"/>
                </a:solidFill>
              </a:rPr>
              <a:t>设计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247940" y="2351028"/>
            <a:ext cx="2095693" cy="1879256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406932" y="2547209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出口安全设计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06932" y="3112045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内网有线安全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6406932" y="3676881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内网无线安全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650513" y="1860200"/>
            <a:ext cx="2095693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4.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运</a:t>
            </a:r>
            <a:r>
              <a:rPr lang="zh-CN" altLang="en-US" sz="1600" b="1" dirty="0">
                <a:solidFill>
                  <a:prstClr val="white"/>
                </a:solidFill>
              </a:rPr>
              <a:t>维管理设计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8650513" y="2351028"/>
            <a:ext cx="2095693" cy="1325853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809505" y="2553184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基础网络管理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8809505" y="3118020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智能运维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845367" y="1860200"/>
            <a:ext cx="2095693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2.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网络</a:t>
            </a:r>
            <a:r>
              <a:rPr lang="zh-CN" altLang="en-US" sz="1600" b="1" dirty="0">
                <a:solidFill>
                  <a:prstClr val="white"/>
                </a:solidFill>
              </a:rPr>
              <a:t>设计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3845367" y="2351028"/>
            <a:ext cx="2095693" cy="2530543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004359" y="2545477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基础业务设计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4004359" y="3108368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WLAN</a:t>
            </a:r>
            <a:r>
              <a:rPr lang="zh-CN" altLang="en-US" sz="1600" dirty="0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004359" y="3676881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二层环路避免设计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004359" y="4230284"/>
            <a:ext cx="177770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网络可靠性设计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58" name="五边形 57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61" name="燕尾形 60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62" name="燕尾形 61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63" name="燕尾形 62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55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 bwMode="auto">
          <a:xfrm>
            <a:off x="3745537" y="4281179"/>
            <a:ext cx="1982396" cy="1929115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843202" y="4281179"/>
            <a:ext cx="1982396" cy="1929115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1925968" y="4696191"/>
            <a:ext cx="488172" cy="70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837881" y="1932314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组网方案设计</a:t>
            </a:r>
            <a:endParaRPr lang="zh-CN" altLang="en-US"/>
          </a:p>
        </p:txBody>
      </p:sp>
      <p:sp>
        <p:nvSpPr>
          <p:cNvPr id="88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综合考虑预算、业务需求等因素之后，物理拓扑如下图所示：</a:t>
            </a:r>
            <a:endParaRPr lang="zh-CN" altLang="en-US" sz="18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3509922" y="350768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7881" y="3317459"/>
            <a:ext cx="540000" cy="441818"/>
          </a:xfrm>
          <a:prstGeom prst="rect">
            <a:avLst/>
          </a:prstGeom>
        </p:spPr>
      </p:pic>
      <p:pic>
        <p:nvPicPr>
          <p:cNvPr id="54" name="图片 53" descr="AC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3804" y="3286775"/>
            <a:ext cx="540000" cy="441818"/>
          </a:xfrm>
          <a:prstGeom prst="rect">
            <a:avLst/>
          </a:prstGeom>
        </p:spPr>
      </p:pic>
      <p:sp>
        <p:nvSpPr>
          <p:cNvPr id="55" name="TextBox 30"/>
          <p:cNvSpPr txBox="1"/>
          <p:nvPr/>
        </p:nvSpPr>
        <p:spPr>
          <a:xfrm>
            <a:off x="3130702" y="3739952"/>
            <a:ext cx="511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AC1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pic>
        <p:nvPicPr>
          <p:cNvPr id="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881" y="2399689"/>
            <a:ext cx="540000" cy="441818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>
            <a:off x="5354499" y="1683058"/>
            <a:ext cx="934636" cy="488562"/>
            <a:chOff x="8133063" y="1699504"/>
            <a:chExt cx="751638" cy="392903"/>
          </a:xfrm>
        </p:grpSpPr>
        <p:sp>
          <p:nvSpPr>
            <p:cNvPr id="9" name="Freeform 159"/>
            <p:cNvSpPr/>
            <p:nvPr/>
          </p:nvSpPr>
          <p:spPr>
            <a:xfrm flipH="1">
              <a:off x="8133063" y="1699504"/>
              <a:ext cx="751638" cy="392903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66555" y="1810198"/>
              <a:ext cx="714443" cy="247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Internet</a:t>
              </a:r>
            </a:p>
          </p:txBody>
        </p:sp>
      </p:grpSp>
      <p:sp>
        <p:nvSpPr>
          <p:cNvPr id="66" name="TextBox 30"/>
          <p:cNvSpPr txBox="1"/>
          <p:nvPr/>
        </p:nvSpPr>
        <p:spPr>
          <a:xfrm>
            <a:off x="4713995" y="2445951"/>
            <a:ext cx="92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CORE-R1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8" name="TextBox 30"/>
          <p:cNvSpPr txBox="1"/>
          <p:nvPr/>
        </p:nvSpPr>
        <p:spPr>
          <a:xfrm>
            <a:off x="6031226" y="3377767"/>
            <a:ext cx="77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Agg-S1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406274" y="4676274"/>
            <a:ext cx="506734" cy="6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5967" y="4423330"/>
            <a:ext cx="540000" cy="441818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1159002" y="5139144"/>
            <a:ext cx="540000" cy="793553"/>
            <a:chOff x="7942013" y="1552575"/>
            <a:chExt cx="540000" cy="793553"/>
          </a:xfrm>
        </p:grpSpPr>
        <p:pic>
          <p:nvPicPr>
            <p:cNvPr id="57" name="图片 56" descr="AP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2013" y="1552575"/>
              <a:ext cx="540000" cy="441818"/>
            </a:xfrm>
            <a:prstGeom prst="rect">
              <a:avLst/>
            </a:prstGeom>
          </p:spPr>
        </p:pic>
        <p:sp>
          <p:nvSpPr>
            <p:cNvPr id="58" name="TextBox 33"/>
            <p:cNvSpPr txBox="1"/>
            <p:nvPr/>
          </p:nvSpPr>
          <p:spPr>
            <a:xfrm>
              <a:off x="7959380" y="2038351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AP1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152932" y="5131757"/>
            <a:ext cx="540000" cy="793553"/>
            <a:chOff x="7942013" y="1552575"/>
            <a:chExt cx="540000" cy="793553"/>
          </a:xfrm>
        </p:grpSpPr>
        <p:pic>
          <p:nvPicPr>
            <p:cNvPr id="60" name="图片 59" descr="AP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2013" y="1552575"/>
              <a:ext cx="540000" cy="441818"/>
            </a:xfrm>
            <a:prstGeom prst="rect">
              <a:avLst/>
            </a:prstGeom>
          </p:spPr>
        </p:pic>
        <p:sp>
          <p:nvSpPr>
            <p:cNvPr id="61" name="TextBox 33"/>
            <p:cNvSpPr txBox="1"/>
            <p:nvPr/>
          </p:nvSpPr>
          <p:spPr>
            <a:xfrm>
              <a:off x="7959380" y="2038351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AP2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020684" y="5916900"/>
            <a:ext cx="167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接待中心访客接入</a:t>
            </a:r>
          </a:p>
        </p:txBody>
      </p:sp>
      <p:sp>
        <p:nvSpPr>
          <p:cNvPr id="69" name="TextBox 30"/>
          <p:cNvSpPr txBox="1"/>
          <p:nvPr/>
        </p:nvSpPr>
        <p:spPr>
          <a:xfrm>
            <a:off x="2135499" y="450597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Acc-S1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198624" y="4683119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20022" y="4715154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198624" y="4771404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8624" y="4469872"/>
            <a:ext cx="540000" cy="441818"/>
          </a:xfrm>
          <a:prstGeom prst="rect">
            <a:avLst/>
          </a:prstGeom>
        </p:spPr>
      </p:pic>
      <p:pic>
        <p:nvPicPr>
          <p:cNvPr id="48" name="图片 47" descr="研发部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4589" y="5200372"/>
            <a:ext cx="540000" cy="441818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4352357" y="5916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研发部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616321" y="5220264"/>
            <a:ext cx="902811" cy="750075"/>
            <a:chOff x="3555010" y="5334762"/>
            <a:chExt cx="902811" cy="750075"/>
          </a:xfrm>
        </p:grpSpPr>
        <p:pic>
          <p:nvPicPr>
            <p:cNvPr id="46" name="图片 45" descr="FTP服务器-蓝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6414" y="5334762"/>
              <a:ext cx="540000" cy="441818"/>
            </a:xfrm>
            <a:prstGeom prst="rect">
              <a:avLst/>
            </a:prstGeom>
          </p:spPr>
        </p:pic>
        <p:sp>
          <p:nvSpPr>
            <p:cNvPr id="47" name="TextBox 124"/>
            <p:cNvSpPr txBox="1"/>
            <p:nvPr/>
          </p:nvSpPr>
          <p:spPr>
            <a:xfrm>
              <a:off x="3555010" y="580783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</a:t>
              </a:r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服务器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744560" y="4417395"/>
            <a:ext cx="646331" cy="732935"/>
            <a:chOff x="3652630" y="4551785"/>
            <a:chExt cx="646331" cy="732935"/>
          </a:xfrm>
        </p:grpSpPr>
        <p:sp>
          <p:nvSpPr>
            <p:cNvPr id="51" name="TextBox 164"/>
            <p:cNvSpPr txBox="1"/>
            <p:nvPr/>
          </p:nvSpPr>
          <p:spPr>
            <a:xfrm>
              <a:off x="3652630" y="50077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52" name="图片 51" descr="打印机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4439" y="4551785"/>
              <a:ext cx="538191" cy="428400"/>
            </a:xfrm>
            <a:prstGeom prst="rect">
              <a:avLst/>
            </a:prstGeom>
          </p:spPr>
        </p:pic>
      </p:grpSp>
      <p:sp>
        <p:nvSpPr>
          <p:cNvPr id="70" name="TextBox 30"/>
          <p:cNvSpPr txBox="1"/>
          <p:nvPr/>
        </p:nvSpPr>
        <p:spPr>
          <a:xfrm>
            <a:off x="3260583" y="450597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Acc-S2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606441" y="4281179"/>
            <a:ext cx="1982396" cy="1929115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449856" y="4667052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49856" y="4755337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4072" y="4459002"/>
            <a:ext cx="540000" cy="441818"/>
          </a:xfrm>
          <a:prstGeom prst="rect">
            <a:avLst/>
          </a:prstGeom>
        </p:spPr>
      </p:pic>
      <p:pic>
        <p:nvPicPr>
          <p:cNvPr id="28" name="图片 27" descr="市场部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4072" y="5164845"/>
            <a:ext cx="540000" cy="441818"/>
          </a:xfrm>
          <a:prstGeom prst="rect">
            <a:avLst/>
          </a:prstGeom>
        </p:spPr>
      </p:pic>
      <p:sp>
        <p:nvSpPr>
          <p:cNvPr id="29" name="TextBox 27"/>
          <p:cNvSpPr txBox="1"/>
          <p:nvPr/>
        </p:nvSpPr>
        <p:spPr>
          <a:xfrm>
            <a:off x="7236001" y="5916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市场部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865649" y="5140188"/>
            <a:ext cx="646331" cy="819281"/>
            <a:chOff x="3652630" y="4551785"/>
            <a:chExt cx="646331" cy="819281"/>
          </a:xfrm>
        </p:grpSpPr>
        <p:sp>
          <p:nvSpPr>
            <p:cNvPr id="26" name="TextBox 164"/>
            <p:cNvSpPr txBox="1"/>
            <p:nvPr/>
          </p:nvSpPr>
          <p:spPr>
            <a:xfrm>
              <a:off x="3652630" y="50940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27" name="图片 26" descr="打印机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4439" y="4551785"/>
              <a:ext cx="538191" cy="428400"/>
            </a:xfrm>
            <a:prstGeom prst="rect">
              <a:avLst/>
            </a:prstGeom>
          </p:spPr>
        </p:pic>
      </p:grpSp>
      <p:sp>
        <p:nvSpPr>
          <p:cNvPr id="71" name="TextBox 30"/>
          <p:cNvSpPr txBox="1"/>
          <p:nvPr/>
        </p:nvSpPr>
        <p:spPr>
          <a:xfrm>
            <a:off x="6528810" y="450940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Acc-S3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482457" y="4281179"/>
            <a:ext cx="1982396" cy="1929115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867453" y="4607906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867453" y="4696191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行政部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97453" y="5153830"/>
            <a:ext cx="540000" cy="441818"/>
          </a:xfrm>
          <a:prstGeom prst="rect">
            <a:avLst/>
          </a:prstGeom>
        </p:spPr>
      </p:pic>
      <p:sp>
        <p:nvSpPr>
          <p:cNvPr id="22" name="TextBox 29"/>
          <p:cNvSpPr txBox="1"/>
          <p:nvPr/>
        </p:nvSpPr>
        <p:spPr>
          <a:xfrm>
            <a:off x="10110827" y="5916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行政部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0472465" y="5165437"/>
            <a:ext cx="646331" cy="747154"/>
            <a:chOff x="7910552" y="1475395"/>
            <a:chExt cx="646331" cy="747154"/>
          </a:xfrm>
        </p:grpSpPr>
        <p:pic>
          <p:nvPicPr>
            <p:cNvPr id="64" name="图片 63" descr="管理员-蓝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63717" y="1475395"/>
              <a:ext cx="540000" cy="441818"/>
            </a:xfrm>
            <a:prstGeom prst="rect">
              <a:avLst/>
            </a:prstGeom>
          </p:spPr>
        </p:pic>
        <p:sp>
          <p:nvSpPr>
            <p:cNvPr id="65" name="TextBox 37"/>
            <p:cNvSpPr txBox="1"/>
            <p:nvPr/>
          </p:nvSpPr>
          <p:spPr>
            <a:xfrm>
              <a:off x="7910552" y="19455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兰亭细黑简体" panose="02000000000000000000" pitchFamily="2" charset="-122"/>
                  <a:ea typeface="方正兰亭细黑简体" panose="02000000000000000000" pitchFamily="2" charset="-122"/>
                </a:rPr>
                <a:t>管理员</a:t>
              </a:r>
            </a:p>
          </p:txBody>
        </p:sp>
      </p:grpSp>
      <p:sp>
        <p:nvSpPr>
          <p:cNvPr id="72" name="TextBox 30"/>
          <p:cNvSpPr txBox="1"/>
          <p:nvPr/>
        </p:nvSpPr>
        <p:spPr>
          <a:xfrm>
            <a:off x="8902656" y="450226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Acc-S4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0044324" y="4663450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97453" y="4423330"/>
            <a:ext cx="540000" cy="441818"/>
          </a:xfrm>
          <a:prstGeom prst="rect">
            <a:avLst/>
          </a:prstGeom>
        </p:spPr>
      </p:pic>
      <p:grpSp>
        <p:nvGrpSpPr>
          <p:cNvPr id="75" name="组合 74"/>
          <p:cNvGrpSpPr/>
          <p:nvPr/>
        </p:nvGrpSpPr>
        <p:grpSpPr>
          <a:xfrm>
            <a:off x="10472465" y="4378218"/>
            <a:ext cx="646331" cy="703212"/>
            <a:chOff x="7556277" y="5205865"/>
            <a:chExt cx="646331" cy="703212"/>
          </a:xfrm>
        </p:grpSpPr>
        <p:sp>
          <p:nvSpPr>
            <p:cNvPr id="76" name="TextBox 164"/>
            <p:cNvSpPr txBox="1"/>
            <p:nvPr/>
          </p:nvSpPr>
          <p:spPr>
            <a:xfrm>
              <a:off x="7556277" y="56320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77" name="图片 76" descr="打印机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2600" y="5205865"/>
              <a:ext cx="538191" cy="428400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>
            <a:stCxn id="40" idx="2"/>
            <a:endCxn id="17" idx="0"/>
          </p:cNvCxnSpPr>
          <p:nvPr/>
        </p:nvCxnSpPr>
        <p:spPr>
          <a:xfrm>
            <a:off x="5837881" y="3759277"/>
            <a:ext cx="1616191" cy="69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0" idx="2"/>
            <a:endCxn id="38" idx="0"/>
          </p:cNvCxnSpPr>
          <p:nvPr/>
        </p:nvCxnSpPr>
        <p:spPr>
          <a:xfrm flipH="1">
            <a:off x="1925967" y="3759277"/>
            <a:ext cx="3911914" cy="66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0" idx="2"/>
            <a:endCxn id="74" idx="0"/>
          </p:cNvCxnSpPr>
          <p:nvPr/>
        </p:nvCxnSpPr>
        <p:spPr>
          <a:xfrm>
            <a:off x="5837881" y="3759277"/>
            <a:ext cx="4029572" cy="66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2"/>
            <a:endCxn id="39" idx="0"/>
          </p:cNvCxnSpPr>
          <p:nvPr/>
        </p:nvCxnSpPr>
        <p:spPr>
          <a:xfrm flipH="1">
            <a:off x="4198624" y="3759277"/>
            <a:ext cx="1639257" cy="710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811862" y="309971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GE0/0/1</a:t>
            </a:r>
            <a:endParaRPr lang="zh-CN" altLang="en-US" sz="1200"/>
          </a:p>
        </p:txBody>
      </p:sp>
      <p:sp>
        <p:nvSpPr>
          <p:cNvPr id="102" name="文本框 101"/>
          <p:cNvSpPr txBox="1"/>
          <p:nvPr/>
        </p:nvSpPr>
        <p:spPr>
          <a:xfrm>
            <a:off x="4902750" y="326059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GE0/0/2</a:t>
            </a:r>
            <a:endParaRPr lang="zh-CN" altLang="en-US" sz="1200"/>
          </a:p>
        </p:txBody>
      </p:sp>
      <p:sp>
        <p:nvSpPr>
          <p:cNvPr id="103" name="文本框 102"/>
          <p:cNvSpPr txBox="1"/>
          <p:nvPr/>
        </p:nvSpPr>
        <p:spPr>
          <a:xfrm>
            <a:off x="3625281" y="34991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GE0/0/1</a:t>
            </a:r>
            <a:endParaRPr lang="zh-CN" altLang="en-US" sz="1200"/>
          </a:p>
        </p:txBody>
      </p:sp>
      <p:sp>
        <p:nvSpPr>
          <p:cNvPr id="104" name="文本框 103"/>
          <p:cNvSpPr txBox="1"/>
          <p:nvPr/>
        </p:nvSpPr>
        <p:spPr>
          <a:xfrm rot="21168205">
            <a:off x="4894853" y="362599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GE0/0/3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97678" y="4053133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</a:t>
            </a:r>
            <a:endParaRPr lang="zh-CN" altLang="en-US" sz="1200"/>
          </a:p>
        </p:txBody>
      </p:sp>
      <p:sp>
        <p:nvSpPr>
          <p:cNvPr id="107" name="文本框 106"/>
          <p:cNvSpPr txBox="1"/>
          <p:nvPr/>
        </p:nvSpPr>
        <p:spPr>
          <a:xfrm>
            <a:off x="3785653" y="418807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</a:t>
            </a:r>
            <a:endParaRPr lang="zh-CN" altLang="en-US" sz="1200"/>
          </a:p>
        </p:txBody>
      </p:sp>
      <p:sp>
        <p:nvSpPr>
          <p:cNvPr id="108" name="文本框 107"/>
          <p:cNvSpPr txBox="1"/>
          <p:nvPr/>
        </p:nvSpPr>
        <p:spPr>
          <a:xfrm>
            <a:off x="7096224" y="4053133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</a:t>
            </a:r>
            <a:endParaRPr lang="zh-CN" altLang="en-US" sz="1200"/>
          </a:p>
        </p:txBody>
      </p:sp>
      <p:sp>
        <p:nvSpPr>
          <p:cNvPr id="109" name="文本框 108"/>
          <p:cNvSpPr txBox="1"/>
          <p:nvPr/>
        </p:nvSpPr>
        <p:spPr>
          <a:xfrm>
            <a:off x="9251176" y="4049575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</a:t>
            </a:r>
            <a:endParaRPr lang="zh-CN" altLang="en-US" sz="1200"/>
          </a:p>
        </p:txBody>
      </p:sp>
      <p:sp>
        <p:nvSpPr>
          <p:cNvPr id="113" name="圆角矩形 112"/>
          <p:cNvSpPr/>
          <p:nvPr/>
        </p:nvSpPr>
        <p:spPr>
          <a:xfrm>
            <a:off x="7744159" y="1320188"/>
            <a:ext cx="3614722" cy="305169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</a:rPr>
              <a:t>命名及接口选取规则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744158" y="1669906"/>
            <a:ext cx="3614723" cy="1178919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371475" indent="-2857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命名按照方便记忆的统一方法，且具有拓展性。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71475" indent="-2857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接口应尽量满足业务的带宽需求。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183142" y="280322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GE0/0/1</a:t>
            </a:r>
            <a:endParaRPr lang="zh-CN" altLang="en-US" sz="1200"/>
          </a:p>
        </p:txBody>
      </p:sp>
      <p:sp>
        <p:nvSpPr>
          <p:cNvPr id="116" name="文本框 115"/>
          <p:cNvSpPr txBox="1"/>
          <p:nvPr/>
        </p:nvSpPr>
        <p:spPr>
          <a:xfrm>
            <a:off x="5811861" y="216681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GE0/0/0</a:t>
            </a:r>
            <a:endParaRPr lang="zh-CN" altLang="en-US" sz="1200"/>
          </a:p>
        </p:txBody>
      </p:sp>
      <p:sp>
        <p:nvSpPr>
          <p:cNvPr id="117" name="文本框 116"/>
          <p:cNvSpPr txBox="1"/>
          <p:nvPr/>
        </p:nvSpPr>
        <p:spPr>
          <a:xfrm rot="19556504">
            <a:off x="5169909" y="389277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GE0/0/4</a:t>
            </a:r>
            <a:endParaRPr lang="zh-CN" altLang="en-US" sz="1200"/>
          </a:p>
        </p:txBody>
      </p:sp>
      <p:sp>
        <p:nvSpPr>
          <p:cNvPr id="118" name="文本框 117"/>
          <p:cNvSpPr txBox="1"/>
          <p:nvPr/>
        </p:nvSpPr>
        <p:spPr>
          <a:xfrm rot="1356178">
            <a:off x="5821324" y="392014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GE0/0/5</a:t>
            </a:r>
            <a:endParaRPr lang="zh-CN" altLang="en-US" sz="1200"/>
          </a:p>
        </p:txBody>
      </p:sp>
      <p:sp>
        <p:nvSpPr>
          <p:cNvPr id="119" name="文本框 118"/>
          <p:cNvSpPr txBox="1"/>
          <p:nvPr/>
        </p:nvSpPr>
        <p:spPr>
          <a:xfrm rot="767207">
            <a:off x="6062700" y="362077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GE0/0/6</a:t>
            </a:r>
            <a:endParaRPr lang="zh-CN" altLang="en-US" sz="1200"/>
          </a:p>
        </p:txBody>
      </p:sp>
      <p:sp>
        <p:nvSpPr>
          <p:cNvPr id="121" name="文本框 120"/>
          <p:cNvSpPr txBox="1"/>
          <p:nvPr/>
        </p:nvSpPr>
        <p:spPr>
          <a:xfrm>
            <a:off x="1003319" y="470993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E0/0/10</a:t>
            </a:r>
            <a:endParaRPr lang="zh-CN" altLang="en-US" sz="1200"/>
          </a:p>
        </p:txBody>
      </p:sp>
      <p:sp>
        <p:nvSpPr>
          <p:cNvPr id="122" name="文本框 121"/>
          <p:cNvSpPr txBox="1"/>
          <p:nvPr/>
        </p:nvSpPr>
        <p:spPr>
          <a:xfrm>
            <a:off x="2091102" y="471832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E0/0/11</a:t>
            </a:r>
            <a:endParaRPr lang="zh-CN" altLang="en-US" sz="1200"/>
          </a:p>
        </p:txBody>
      </p:sp>
      <p:sp>
        <p:nvSpPr>
          <p:cNvPr id="86" name="文本框 85"/>
          <p:cNvSpPr txBox="1"/>
          <p:nvPr/>
        </p:nvSpPr>
        <p:spPr>
          <a:xfrm>
            <a:off x="851390" y="49227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GE0/0/0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148943" y="490104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GE0/0/0</a:t>
            </a:r>
            <a:endParaRPr lang="zh-CN" altLang="en-US" sz="1200"/>
          </a:p>
        </p:txBody>
      </p:sp>
      <p:grpSp>
        <p:nvGrpSpPr>
          <p:cNvPr id="89" name="组合 88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90" name="五边形 89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91" name="燕尾形 90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92" name="燕尾形 91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93" name="燕尾形 92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7606572" y="3404261"/>
            <a:ext cx="2504806" cy="1566885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84125" y="3628256"/>
            <a:ext cx="2149700" cy="917104"/>
            <a:chOff x="6600056" y="4353447"/>
            <a:chExt cx="1296144" cy="83396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基础业务设计：</a:t>
            </a:r>
            <a:r>
              <a:rPr lang="en-US" altLang="zh-CN" smtClean="0"/>
              <a:t>VLAN</a:t>
            </a:r>
            <a:r>
              <a:rPr lang="zh-CN" altLang="en-US" smtClean="0"/>
              <a:t>设计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VLAN</a:t>
            </a:r>
            <a:r>
              <a:rPr lang="zh-CN" altLang="en-US" sz="1800" dirty="0" smtClean="0"/>
              <a:t>编号建议连续分配，以保证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资源合理利用。</a:t>
            </a:r>
            <a:endParaRPr lang="en-US" altLang="zh-CN" sz="1800" dirty="0" smtClean="0"/>
          </a:p>
          <a:p>
            <a:r>
              <a:rPr lang="en-US" altLang="zh-CN" sz="1800" dirty="0" smtClean="0"/>
              <a:t>VLAN</a:t>
            </a:r>
            <a:r>
              <a:rPr lang="zh-CN" altLang="en-US" sz="1800" dirty="0" smtClean="0"/>
              <a:t>划分需要区分业务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、 管理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和互联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。 </a:t>
            </a:r>
            <a:endParaRPr lang="en-US" altLang="zh-CN" sz="1800" dirty="0" smtClean="0"/>
          </a:p>
          <a:p>
            <a:r>
              <a:rPr lang="zh-CN" altLang="en-US" sz="1800" dirty="0" smtClean="0"/>
              <a:t>最常用的划分方式是基于接口的方式。</a:t>
            </a:r>
          </a:p>
          <a:p>
            <a:endParaRPr lang="zh-CN" altLang="en-US" sz="1800" dirty="0"/>
          </a:p>
        </p:txBody>
      </p:sp>
      <p:sp>
        <p:nvSpPr>
          <p:cNvPr id="3" name="圆角矩形 2"/>
          <p:cNvSpPr/>
          <p:nvPr/>
        </p:nvSpPr>
        <p:spPr>
          <a:xfrm>
            <a:off x="811878" y="2778176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业务</a:t>
            </a:r>
            <a:r>
              <a:rPr lang="en-US" altLang="zh-CN" sz="1600" b="1">
                <a:solidFill>
                  <a:prstClr val="white"/>
                </a:solidFill>
              </a:rPr>
              <a:t>VLAN</a:t>
            </a:r>
            <a:r>
              <a:rPr lang="zh-CN" altLang="en-US" sz="1600" b="1">
                <a:solidFill>
                  <a:prstClr val="white"/>
                </a:solidFill>
              </a:rPr>
              <a:t>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11877" y="3214141"/>
            <a:ext cx="5163736" cy="2858785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37154" y="2778176"/>
            <a:ext cx="5242970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管理</a:t>
            </a:r>
            <a:r>
              <a:rPr lang="en-US" altLang="zh-CN" sz="1600" b="1">
                <a:solidFill>
                  <a:prstClr val="white"/>
                </a:solidFill>
              </a:rPr>
              <a:t>VLAN</a:t>
            </a:r>
            <a:r>
              <a:rPr lang="zh-CN" altLang="en-US" sz="1600" b="1">
                <a:solidFill>
                  <a:prstClr val="white"/>
                </a:solidFill>
              </a:rPr>
              <a:t>设计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137153" y="3214141"/>
            <a:ext cx="5242972" cy="2858785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2208" y="3482829"/>
            <a:ext cx="217856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按地理区域划分</a:t>
            </a:r>
            <a:r>
              <a:rPr lang="en-US" altLang="zh-CN" sz="1600" dirty="0">
                <a:solidFill>
                  <a:schemeClr val="tx1"/>
                </a:solidFill>
              </a:rPr>
              <a:t>VLAN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05345" y="4223610"/>
            <a:ext cx="217856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按逻辑区域划分</a:t>
            </a:r>
            <a:r>
              <a:rPr lang="en-US" altLang="zh-CN" sz="1600">
                <a:solidFill>
                  <a:schemeClr val="tx1"/>
                </a:solidFill>
              </a:rPr>
              <a:t>VLAN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52053" y="4223610"/>
            <a:ext cx="217856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按人员结构划分</a:t>
            </a:r>
            <a:r>
              <a:rPr lang="en-US" altLang="zh-CN" sz="1600">
                <a:solidFill>
                  <a:schemeClr val="tx1"/>
                </a:solidFill>
              </a:rPr>
              <a:t>VLAN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32208" y="5085511"/>
            <a:ext cx="2178568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按业务类型划分</a:t>
            </a:r>
            <a:r>
              <a:rPr lang="en-US" altLang="zh-CN" sz="1600">
                <a:solidFill>
                  <a:schemeClr val="tx1"/>
                </a:solidFill>
              </a:rPr>
              <a:t>VLAN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618388" y="3520014"/>
            <a:ext cx="2457480" cy="1212360"/>
            <a:chOff x="7320136" y="3890337"/>
            <a:chExt cx="2844256" cy="1403169"/>
          </a:xfrm>
        </p:grpSpPr>
        <p:pic>
          <p:nvPicPr>
            <p:cNvPr id="19" name="图片 18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2264" y="3890337"/>
              <a:ext cx="540000" cy="441818"/>
            </a:xfrm>
            <a:prstGeom prst="rect">
              <a:avLst/>
            </a:prstGeom>
          </p:spPr>
        </p:pic>
        <p:pic>
          <p:nvPicPr>
            <p:cNvPr id="20" name="图片 1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0136" y="4851688"/>
              <a:ext cx="540000" cy="441818"/>
            </a:xfrm>
            <a:prstGeom prst="rect">
              <a:avLst/>
            </a:prstGeom>
          </p:spPr>
        </p:pic>
        <p:pic>
          <p:nvPicPr>
            <p:cNvPr id="21" name="图片 2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4392" y="4851688"/>
              <a:ext cx="540000" cy="441818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8209045" y="4526709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2"/>
                </a:solidFill>
              </a:rPr>
              <a:t>管理</a:t>
            </a:r>
            <a:r>
              <a:rPr lang="en-US" altLang="zh-CN" sz="1400">
                <a:solidFill>
                  <a:schemeClr val="accent2"/>
                </a:solidFill>
              </a:rPr>
              <a:t>VLAN100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92269" y="4242186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algn="r"/>
            <a:r>
              <a:rPr lang="en-US" altLang="zh-CN" sz="1400" dirty="0">
                <a:solidFill>
                  <a:schemeClr val="accent2"/>
                </a:solidFill>
              </a:rPr>
              <a:t>192.168.100.1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36742" y="4242186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192.168.100.2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082123" y="3317107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192.168.100.254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2269" y="5073636"/>
            <a:ext cx="48900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/>
              <a:t>通常，二层交换机使用</a:t>
            </a:r>
            <a:r>
              <a:rPr lang="en-US" altLang="zh-CN" sz="1400" dirty="0"/>
              <a:t>VLANIF</a:t>
            </a:r>
            <a:r>
              <a:rPr lang="zh-CN" altLang="en-US" sz="1400" dirty="0"/>
              <a:t>接口地址作为管理地址。建议所有属于同一二</a:t>
            </a:r>
            <a:r>
              <a:rPr lang="zh-CN" altLang="en-US" sz="1400" dirty="0" smtClean="0"/>
              <a:t>层</a:t>
            </a:r>
            <a:r>
              <a:rPr lang="zh-CN" altLang="en-US" sz="1400" dirty="0"/>
              <a:t>网络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交换机使用同一管理</a:t>
            </a:r>
            <a:r>
              <a:rPr lang="en-US" altLang="zh-CN" sz="1400" dirty="0"/>
              <a:t>VLAN</a:t>
            </a:r>
            <a:r>
              <a:rPr lang="zh-CN" altLang="en-US" sz="1400" dirty="0"/>
              <a:t>， 管理</a:t>
            </a:r>
            <a:r>
              <a:rPr lang="en-US" altLang="zh-CN" sz="1400" dirty="0"/>
              <a:t>IP</a:t>
            </a:r>
            <a:r>
              <a:rPr lang="zh-CN" altLang="en-US" sz="1400" dirty="0"/>
              <a:t>地址处于同一网段。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33" name="五边形 32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35" name="燕尾形 34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36" name="燕尾形 35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37" name="燕尾形 36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1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规划</a:t>
            </a:r>
            <a:endParaRPr lang="zh-CN" altLang="en-US"/>
          </a:p>
        </p:txBody>
      </p:sp>
      <p:sp>
        <p:nvSpPr>
          <p:cNvPr id="204" name="文本占位符 20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预留二层设备的管理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根据人员结构划分，分为访客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，研发部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，市场部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，行政部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考虑到三层交换机需要通过</a:t>
            </a:r>
            <a:r>
              <a:rPr lang="en-US" altLang="zh-CN" sz="1800" dirty="0" smtClean="0"/>
              <a:t>VLANIF</a:t>
            </a:r>
            <a:r>
              <a:rPr lang="zh-CN" altLang="en-US" sz="1800" dirty="0" smtClean="0"/>
              <a:t>与路由连通，所以需要预留互联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AP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AC</a:t>
            </a:r>
            <a:r>
              <a:rPr lang="zh-CN" altLang="en-US" sz="1800" dirty="0" smtClean="0"/>
              <a:t>之间建立</a:t>
            </a:r>
            <a:r>
              <a:rPr lang="en-US" altLang="zh-CN" sz="1800" dirty="0" smtClean="0"/>
              <a:t>CAPWAP</a:t>
            </a:r>
            <a:r>
              <a:rPr lang="zh-CN" altLang="en-US" sz="1800" dirty="0" smtClean="0"/>
              <a:t>隧道所需要的</a:t>
            </a:r>
            <a:r>
              <a:rPr lang="en-US" altLang="zh-CN" sz="1800" dirty="0" smtClean="0"/>
              <a:t>VLAN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42487" y="3341124"/>
          <a:ext cx="6949486" cy="2515806"/>
        </p:xfrm>
        <a:graphic>
          <a:graphicData uri="http://schemas.openxmlformats.org/drawingml/2006/table">
            <a:tbl>
              <a:tblPr/>
              <a:tblGrid>
                <a:gridCol w="2371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9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编号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描述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访客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VLAN/WLAN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的业务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研发部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市场部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行政部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二层设备的管理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WLAN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的管理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gg-S1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与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CORE-R1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之间的互联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7" name="五边形 6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8" name="燕尾形 7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9" name="燕尾形 8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0" name="燕尾形 9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基础业务设计：</a:t>
            </a:r>
            <a:r>
              <a:rPr lang="en-US" altLang="zh-CN"/>
              <a:t>IP</a:t>
            </a:r>
            <a:r>
              <a:rPr lang="zh-CN" altLang="en-US"/>
              <a:t>地址设计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204353" y="1292505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管理</a:t>
            </a:r>
            <a:r>
              <a:rPr lang="en-US" altLang="zh-CN" sz="1600" b="1">
                <a:solidFill>
                  <a:prstClr val="white"/>
                </a:solidFill>
              </a:rPr>
              <a:t>IP</a:t>
            </a:r>
            <a:r>
              <a:rPr lang="zh-CN" altLang="en-US" sz="1600" b="1">
                <a:solidFill>
                  <a:prstClr val="white"/>
                </a:solidFill>
              </a:rPr>
              <a:t>地址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204352" y="1728470"/>
            <a:ext cx="5163736" cy="3083073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4352" y="3999492"/>
            <a:ext cx="5163735" cy="67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二层设备使用VLANIF地址作为管理IP地址，建议网关下的所有二层交换机使用同一网段。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204353" y="4877537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网络设备互联</a:t>
            </a:r>
            <a:r>
              <a:rPr lang="en-US" altLang="zh-CN" sz="1600" b="1">
                <a:solidFill>
                  <a:prstClr val="white"/>
                </a:solidFill>
              </a:rPr>
              <a:t>IP</a:t>
            </a:r>
            <a:r>
              <a:rPr lang="zh-CN" altLang="en-US" sz="1600" b="1">
                <a:solidFill>
                  <a:prstClr val="white"/>
                </a:solidFill>
              </a:rPr>
              <a:t>地址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04351" y="5360690"/>
            <a:ext cx="5163736" cy="953375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4352" y="5436500"/>
            <a:ext cx="5163735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互联</a:t>
            </a:r>
            <a:r>
              <a:rPr lang="en-US" altLang="zh-CN" sz="1400" dirty="0"/>
              <a:t>IP</a:t>
            </a:r>
            <a:r>
              <a:rPr lang="zh-CN" altLang="en-US" sz="1400" dirty="0"/>
              <a:t>地址推荐使用</a:t>
            </a:r>
            <a:r>
              <a:rPr lang="en-US" altLang="zh-CN" sz="1400" dirty="0"/>
              <a:t>30</a:t>
            </a:r>
            <a:r>
              <a:rPr lang="zh-CN" altLang="en-US" sz="1400" dirty="0"/>
              <a:t>位掩码的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地址，核心设备使用主机地址较小的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地址。</a:t>
            </a:r>
          </a:p>
        </p:txBody>
      </p:sp>
      <p:sp>
        <p:nvSpPr>
          <p:cNvPr id="9" name="椭圆 8"/>
          <p:cNvSpPr/>
          <p:nvPr/>
        </p:nvSpPr>
        <p:spPr>
          <a:xfrm>
            <a:off x="7572505" y="2238243"/>
            <a:ext cx="2504806" cy="1566885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0" name="组合 9"/>
          <p:cNvGrpSpPr/>
          <p:nvPr/>
        </p:nvGrpSpPr>
        <p:grpSpPr>
          <a:xfrm>
            <a:off x="7750058" y="2462238"/>
            <a:ext cx="2149700" cy="917104"/>
            <a:chOff x="6600056" y="4353447"/>
            <a:chExt cx="1296144" cy="833967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584321" y="2353996"/>
            <a:ext cx="2457480" cy="1212360"/>
            <a:chOff x="7320136" y="3890337"/>
            <a:chExt cx="2844256" cy="1403169"/>
          </a:xfrm>
        </p:grpSpPr>
        <p:pic>
          <p:nvPicPr>
            <p:cNvPr id="14" name="图片 13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2264" y="3890337"/>
              <a:ext cx="540000" cy="441818"/>
            </a:xfrm>
            <a:prstGeom prst="rect">
              <a:avLst/>
            </a:prstGeom>
          </p:spPr>
        </p:pic>
        <p:pic>
          <p:nvPicPr>
            <p:cNvPr id="15" name="图片 14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0136" y="4851688"/>
              <a:ext cx="540000" cy="441818"/>
            </a:xfrm>
            <a:prstGeom prst="rect">
              <a:avLst/>
            </a:prstGeom>
          </p:spPr>
        </p:pic>
        <p:pic>
          <p:nvPicPr>
            <p:cNvPr id="16" name="图片 1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4392" y="4851688"/>
              <a:ext cx="540000" cy="441818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8174978" y="336069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2"/>
                </a:solidFill>
              </a:rPr>
              <a:t>管理</a:t>
            </a:r>
            <a:r>
              <a:rPr lang="en-US" altLang="zh-CN" sz="1400">
                <a:solidFill>
                  <a:schemeClr val="accent2"/>
                </a:solidFill>
              </a:rPr>
              <a:t>VLAN100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8202" y="3076168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algn="r"/>
            <a:r>
              <a:rPr lang="en-US" altLang="zh-CN" sz="1400" dirty="0">
                <a:solidFill>
                  <a:schemeClr val="accent2"/>
                </a:solidFill>
              </a:rPr>
              <a:t>192.168.100.1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02675" y="3076168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192.168.100.2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48056" y="2151089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VLANIF 100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192.168.100.254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2558" y="1251675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业务</a:t>
            </a:r>
            <a:r>
              <a:rPr lang="en-US" altLang="zh-CN" sz="1600" b="1">
                <a:solidFill>
                  <a:prstClr val="white"/>
                </a:solidFill>
              </a:rPr>
              <a:t>IP</a:t>
            </a:r>
            <a:r>
              <a:rPr lang="zh-CN" altLang="en-US" sz="1600" b="1">
                <a:solidFill>
                  <a:prstClr val="white"/>
                </a:solidFill>
              </a:rPr>
              <a:t>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82557" y="1687642"/>
            <a:ext cx="5163736" cy="4633230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3417" y="4595240"/>
            <a:ext cx="49803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业务</a:t>
            </a:r>
            <a:r>
              <a:rPr lang="en-US" altLang="zh-CN" sz="1400" dirty="0"/>
              <a:t>IP</a:t>
            </a:r>
            <a:r>
              <a:rPr lang="zh-CN" altLang="en-US" sz="1400" dirty="0"/>
              <a:t>地址是服务器、主机以及网关的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网关</a:t>
            </a:r>
            <a:r>
              <a:rPr lang="en-US" altLang="zh-CN" sz="1400" dirty="0"/>
              <a:t>IP</a:t>
            </a:r>
            <a:r>
              <a:rPr lang="zh-CN" altLang="en-US" sz="1400" dirty="0"/>
              <a:t>地址推荐统一使用相同的末位数字，如</a:t>
            </a:r>
            <a:r>
              <a:rPr lang="en-US" altLang="zh-CN" sz="1400" dirty="0"/>
              <a:t>.254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各业务</a:t>
            </a:r>
            <a:r>
              <a:rPr lang="en-US" altLang="zh-CN" sz="1400" dirty="0"/>
              <a:t>IP</a:t>
            </a:r>
            <a:r>
              <a:rPr lang="zh-CN" altLang="en-US" sz="1400" dirty="0"/>
              <a:t>地址范围要清晰区分，每一类业务终端</a:t>
            </a:r>
            <a:r>
              <a:rPr lang="en-US" altLang="zh-CN" sz="1400" dirty="0"/>
              <a:t>IP</a:t>
            </a:r>
            <a:r>
              <a:rPr lang="zh-CN" altLang="en-US" sz="1400" dirty="0"/>
              <a:t>地址连续、可聚合。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建议使用掩码为</a:t>
            </a:r>
            <a:r>
              <a:rPr lang="en-US" altLang="zh-CN" sz="1400" dirty="0"/>
              <a:t>24</a:t>
            </a:r>
            <a:r>
              <a:rPr lang="zh-CN" altLang="en-US" sz="1400" dirty="0"/>
              <a:t>位的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地址段。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531213" y="2930477"/>
            <a:ext cx="1657166" cy="708608"/>
            <a:chOff x="6600056" y="4353447"/>
            <a:chExt cx="1296144" cy="833967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 flipV="1">
            <a:off x="3359796" y="2923118"/>
            <a:ext cx="0" cy="38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56" y="1945690"/>
            <a:ext cx="446281" cy="365950"/>
          </a:xfrm>
          <a:prstGeom prst="rect">
            <a:avLst/>
          </a:prstGeom>
        </p:spPr>
      </p:pic>
      <p:pic>
        <p:nvPicPr>
          <p:cNvPr id="36" name="图片 3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6656" y="2740549"/>
            <a:ext cx="446281" cy="365139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3233974" y="3616257"/>
            <a:ext cx="276904" cy="75240"/>
            <a:chOff x="3074810" y="3664575"/>
            <a:chExt cx="276904" cy="75240"/>
          </a:xfrm>
        </p:grpSpPr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074810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175642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3276474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 descr="云AP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6023" y="3481298"/>
            <a:ext cx="421859" cy="345157"/>
          </a:xfrm>
          <a:prstGeom prst="rect">
            <a:avLst/>
          </a:prstGeom>
        </p:spPr>
      </p:pic>
      <p:pic>
        <p:nvPicPr>
          <p:cNvPr id="43" name="图片 42" descr="云AP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5861" y="3481298"/>
            <a:ext cx="421859" cy="345157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35" idx="2"/>
            <a:endCxn id="36" idx="0"/>
          </p:cNvCxnSpPr>
          <p:nvPr/>
        </p:nvCxnSpPr>
        <p:spPr>
          <a:xfrm>
            <a:off x="3359797" y="2311640"/>
            <a:ext cx="0" cy="428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25389" y="3865278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2"/>
                </a:solidFill>
              </a:rPr>
              <a:t>店员</a:t>
            </a:r>
            <a:endParaRPr lang="en-US" altLang="zh-CN" sz="1400">
              <a:solidFill>
                <a:schemeClr val="accent2"/>
              </a:solidFill>
            </a:endParaRPr>
          </a:p>
          <a:p>
            <a:pPr algn="ctr"/>
            <a:r>
              <a:rPr lang="en-US" altLang="zh-CN" sz="1400">
                <a:solidFill>
                  <a:schemeClr val="accent2"/>
                </a:solidFill>
              </a:rPr>
              <a:t>192.168.1.0/24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94380" y="3865278"/>
            <a:ext cx="1377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2"/>
                </a:solidFill>
              </a:rPr>
              <a:t>合作伙伴</a:t>
            </a:r>
            <a:endParaRPr lang="en-US" altLang="zh-CN" sz="1400">
              <a:solidFill>
                <a:schemeClr val="accent2"/>
              </a:solidFill>
            </a:endParaRPr>
          </a:p>
          <a:p>
            <a:pPr algn="ctr"/>
            <a:r>
              <a:rPr lang="en-US" altLang="zh-CN" sz="1400">
                <a:solidFill>
                  <a:schemeClr val="accent2"/>
                </a:solidFill>
              </a:rPr>
              <a:t>192.168.5.0/24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38759" y="3865278"/>
            <a:ext cx="157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accent2"/>
                </a:solidFill>
              </a:rPr>
              <a:t>访客</a:t>
            </a:r>
            <a:endParaRPr lang="en-US" altLang="zh-CN" sz="1400">
              <a:solidFill>
                <a:schemeClr val="accent2"/>
              </a:solidFill>
            </a:endParaRPr>
          </a:p>
          <a:p>
            <a:pPr algn="ctr"/>
            <a:r>
              <a:rPr lang="en-US" altLang="zh-CN" sz="1400">
                <a:solidFill>
                  <a:schemeClr val="accent2"/>
                </a:solidFill>
              </a:rPr>
              <a:t>192.168.100.0/24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95698" y="1826183"/>
            <a:ext cx="1526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192.168.1.254</a:t>
            </a: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192.168.5.254</a:t>
            </a:r>
          </a:p>
          <a:p>
            <a:r>
              <a:rPr lang="en-US" altLang="zh-CN" sz="1400" dirty="0">
                <a:solidFill>
                  <a:schemeClr val="accent2"/>
                </a:solidFill>
              </a:rPr>
              <a:t>192.168.100.254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46" name="五边形 45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  <a:endParaRPr lang="zh-CN" altLang="en-US" sz="1200" b="1" kern="0" dirty="0">
                <a:solidFill>
                  <a:srgbClr val="FFFFFF"/>
                </a:solidFill>
                <a:cs typeface="Huawei Sans" panose="020C0503030203020204" pitchFamily="34" charset="0"/>
              </a:endParaRPr>
            </a:p>
          </p:txBody>
        </p:sp>
        <p:sp>
          <p:nvSpPr>
            <p:cNvPr id="47" name="燕尾形 46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50" name="燕尾形 49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51" name="燕尾形 50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园区网典型组网架构及案例实践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地址规划</a:t>
            </a:r>
            <a:endParaRPr lang="zh-CN" altLang="en-US" dirty="0"/>
          </a:p>
        </p:txBody>
      </p:sp>
      <p:sp>
        <p:nvSpPr>
          <p:cNvPr id="78" name="文本占位符 7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综合考虑接入客户端个数并预留足够的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地址，为每类业务规划网段及网关地址。</a:t>
            </a:r>
            <a:endParaRPr lang="en-US" altLang="zh-CN" sz="1800" dirty="0" smtClean="0"/>
          </a:p>
          <a:p>
            <a:r>
              <a:rPr lang="zh-CN" altLang="en-US" sz="1800" dirty="0" smtClean="0"/>
              <a:t>为管理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划分网段。</a:t>
            </a:r>
            <a:endParaRPr lang="en-US" altLang="zh-CN" sz="1800" dirty="0" smtClean="0"/>
          </a:p>
          <a:p>
            <a:r>
              <a:rPr lang="zh-CN" altLang="en-US" sz="1800" dirty="0" smtClean="0"/>
              <a:t>为互联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划分网段。</a:t>
            </a:r>
            <a:endParaRPr lang="en-US" altLang="zh-CN" sz="1800" dirty="0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26665"/>
              </p:ext>
            </p:extLst>
          </p:nvPr>
        </p:nvGraphicFramePr>
        <p:xfrm>
          <a:off x="1950171" y="3096243"/>
          <a:ext cx="8312474" cy="2684022"/>
        </p:xfrm>
        <a:graphic>
          <a:graphicData uri="http://schemas.openxmlformats.org/drawingml/2006/table">
            <a:tbl>
              <a:tblPr/>
              <a:tblGrid>
                <a:gridCol w="2114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9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77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1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网段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掩码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网关地址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网段描述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192.168.1.254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无线接入访客所属网段，网关位于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192.168.2.0/24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192.168.2.254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研发部所属网段，网关位于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192.168.3.0/24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192.168.3.254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市场部所属网段，网关位于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192.168.4.0/24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192.168.4.254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行政部所属网段，网关位于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192.168.100.0/24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192.168.100.254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二层设备的管理网段，网关位于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192.168.101.0/24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N/A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WLAN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的管理网段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192.168.102.0/30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N/A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gg-S1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与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CORE-R1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之间互联网段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1.1.1.1/32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N/A</a:t>
                      </a:r>
                      <a:endParaRPr lang="en-US" altLang="zh-CN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CORE-R1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上的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Loopback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接口地址，作为管理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使用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6" name="五边形 5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7" name="燕尾形 6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8" name="燕尾形 7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9" name="燕尾形 8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8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501592" y="4044280"/>
            <a:ext cx="2349446" cy="1889796"/>
          </a:xfrm>
          <a:prstGeom prst="roundRect">
            <a:avLst>
              <a:gd name="adj" fmla="val 2222"/>
            </a:avLst>
          </a:prstGeom>
          <a:solidFill>
            <a:schemeClr val="tx2"/>
          </a:solidFill>
          <a:ln w="127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44000" tIns="36000" rIns="36000" bIns="36000" rtlCol="0" anchor="b" anchorCtr="1"/>
          <a:lstStyle/>
          <a:p>
            <a:pPr marL="85725">
              <a:lnSpc>
                <a:spcPts val="3000"/>
              </a:lnSpc>
              <a:spcAft>
                <a:spcPts val="600"/>
              </a:spcAft>
            </a:pPr>
            <a:endParaRPr lang="zh-CN" altLang="en-US" b="1" spc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基础业务设计：</a:t>
            </a:r>
            <a:r>
              <a:rPr lang="en-US" altLang="zh-CN"/>
              <a:t>IP</a:t>
            </a:r>
            <a:r>
              <a:rPr lang="zh-CN" altLang="en-US"/>
              <a:t>地址分配方式设计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08395" y="3585152"/>
            <a:ext cx="1589491" cy="1118962"/>
          </a:xfrm>
          <a:prstGeom prst="roundRect">
            <a:avLst>
              <a:gd name="adj" fmla="val 2222"/>
            </a:avLst>
          </a:prstGeom>
          <a:solidFill>
            <a:schemeClr val="tx2"/>
          </a:solidFill>
          <a:ln w="127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44000" tIns="36000" rIns="36000" bIns="36000" rtlCol="0" anchor="b" anchorCtr="1"/>
          <a:lstStyle/>
          <a:p>
            <a:pPr marL="85725">
              <a:lnSpc>
                <a:spcPts val="3000"/>
              </a:lnSpc>
              <a:spcAft>
                <a:spcPts val="600"/>
              </a:spcAft>
            </a:pPr>
            <a:endParaRPr lang="zh-CN" altLang="en-US" b="1" spc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2962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出口网关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2961" y="1713278"/>
            <a:ext cx="5163736" cy="4417945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970785" y="1990821"/>
            <a:ext cx="1264712" cy="727028"/>
          </a:xfrm>
          <a:custGeom>
            <a:avLst/>
            <a:gdLst>
              <a:gd name="connsiteX0" fmla="*/ 556667 w 1304010"/>
              <a:gd name="connsiteY0" fmla="*/ 0 h 871899"/>
              <a:gd name="connsiteX1" fmla="*/ 725733 w 1304010"/>
              <a:gd name="connsiteY1" fmla="*/ 51642 h 871899"/>
              <a:gd name="connsiteX2" fmla="*/ 766358 w 1304010"/>
              <a:gd name="connsiteY2" fmla="*/ 85161 h 871899"/>
              <a:gd name="connsiteX3" fmla="*/ 782904 w 1304010"/>
              <a:gd name="connsiteY3" fmla="*/ 80025 h 871899"/>
              <a:gd name="connsiteX4" fmla="*/ 829585 w 1304010"/>
              <a:gd name="connsiteY4" fmla="*/ 75319 h 871899"/>
              <a:gd name="connsiteX5" fmla="*/ 1043011 w 1304010"/>
              <a:gd name="connsiteY5" fmla="*/ 216788 h 871899"/>
              <a:gd name="connsiteX6" fmla="*/ 1048069 w 1304010"/>
              <a:gd name="connsiteY6" fmla="*/ 241838 h 871899"/>
              <a:gd name="connsiteX7" fmla="*/ 1049965 w 1304010"/>
              <a:gd name="connsiteY7" fmla="*/ 242029 h 871899"/>
              <a:gd name="connsiteX8" fmla="*/ 1304010 w 1304010"/>
              <a:gd name="connsiteY8" fmla="*/ 553732 h 871899"/>
              <a:gd name="connsiteX9" fmla="*/ 1049965 w 1304010"/>
              <a:gd name="connsiteY9" fmla="*/ 865435 h 871899"/>
              <a:gd name="connsiteX10" fmla="*/ 994859 w 1304010"/>
              <a:gd name="connsiteY10" fmla="*/ 870990 h 871899"/>
              <a:gd name="connsiteX11" fmla="*/ 994859 w 1304010"/>
              <a:gd name="connsiteY11" fmla="*/ 871898 h 871899"/>
              <a:gd name="connsiteX12" fmla="*/ 985853 w 1304010"/>
              <a:gd name="connsiteY12" fmla="*/ 871898 h 871899"/>
              <a:gd name="connsiteX13" fmla="*/ 985843 w 1304010"/>
              <a:gd name="connsiteY13" fmla="*/ 871899 h 871899"/>
              <a:gd name="connsiteX14" fmla="*/ 985833 w 1304010"/>
              <a:gd name="connsiteY14" fmla="*/ 871898 h 871899"/>
              <a:gd name="connsiteX15" fmla="*/ 351518 w 1304010"/>
              <a:gd name="connsiteY15" fmla="*/ 871898 h 871899"/>
              <a:gd name="connsiteX16" fmla="*/ 347099 w 1304010"/>
              <a:gd name="connsiteY16" fmla="*/ 871898 h 871899"/>
              <a:gd name="connsiteX17" fmla="*/ 347099 w 1304010"/>
              <a:gd name="connsiteY17" fmla="*/ 871463 h 871899"/>
              <a:gd name="connsiteX18" fmla="*/ 280675 w 1304010"/>
              <a:gd name="connsiteY18" fmla="*/ 864925 h 871899"/>
              <a:gd name="connsiteX19" fmla="*/ 0 w 1304010"/>
              <a:gd name="connsiteY19" fmla="*/ 528693 h 871899"/>
              <a:gd name="connsiteX20" fmla="*/ 214691 w 1304010"/>
              <a:gd name="connsiteY20" fmla="*/ 212459 h 871899"/>
              <a:gd name="connsiteX21" fmla="*/ 275108 w 1304010"/>
              <a:gd name="connsiteY21" fmla="*/ 194148 h 871899"/>
              <a:gd name="connsiteX22" fmla="*/ 278046 w 1304010"/>
              <a:gd name="connsiteY22" fmla="*/ 184683 h 871899"/>
              <a:gd name="connsiteX23" fmla="*/ 556667 w 1304010"/>
              <a:gd name="connsiteY23" fmla="*/ 0 h 8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04010" h="871899">
                <a:moveTo>
                  <a:pt x="556667" y="0"/>
                </a:moveTo>
                <a:cubicBezTo>
                  <a:pt x="619293" y="0"/>
                  <a:pt x="677472" y="19038"/>
                  <a:pt x="725733" y="51642"/>
                </a:cubicBezTo>
                <a:lnTo>
                  <a:pt x="766358" y="85161"/>
                </a:lnTo>
                <a:lnTo>
                  <a:pt x="782904" y="80025"/>
                </a:lnTo>
                <a:cubicBezTo>
                  <a:pt x="797982" y="76940"/>
                  <a:pt x="813594" y="75319"/>
                  <a:pt x="829585" y="75319"/>
                </a:cubicBezTo>
                <a:cubicBezTo>
                  <a:pt x="925529" y="75319"/>
                  <a:pt x="1007848" y="133653"/>
                  <a:pt x="1043011" y="216788"/>
                </a:cubicBezTo>
                <a:lnTo>
                  <a:pt x="1048069" y="241838"/>
                </a:lnTo>
                <a:lnTo>
                  <a:pt x="1049965" y="242029"/>
                </a:lnTo>
                <a:cubicBezTo>
                  <a:pt x="1194948" y="271697"/>
                  <a:pt x="1304010" y="399978"/>
                  <a:pt x="1304010" y="553732"/>
                </a:cubicBezTo>
                <a:cubicBezTo>
                  <a:pt x="1304010" y="707486"/>
                  <a:pt x="1194948" y="835767"/>
                  <a:pt x="1049965" y="865435"/>
                </a:cubicBezTo>
                <a:lnTo>
                  <a:pt x="994859" y="870990"/>
                </a:lnTo>
                <a:lnTo>
                  <a:pt x="994859" y="871898"/>
                </a:lnTo>
                <a:lnTo>
                  <a:pt x="985853" y="871898"/>
                </a:lnTo>
                <a:lnTo>
                  <a:pt x="985843" y="871899"/>
                </a:lnTo>
                <a:lnTo>
                  <a:pt x="985833" y="871898"/>
                </a:lnTo>
                <a:lnTo>
                  <a:pt x="351518" y="871898"/>
                </a:lnTo>
                <a:lnTo>
                  <a:pt x="347099" y="871898"/>
                </a:lnTo>
                <a:lnTo>
                  <a:pt x="347099" y="871463"/>
                </a:lnTo>
                <a:lnTo>
                  <a:pt x="280675" y="864925"/>
                </a:lnTo>
                <a:cubicBezTo>
                  <a:pt x="120494" y="832923"/>
                  <a:pt x="0" y="694547"/>
                  <a:pt x="0" y="528693"/>
                </a:cubicBezTo>
                <a:cubicBezTo>
                  <a:pt x="0" y="386533"/>
                  <a:pt x="88526" y="264560"/>
                  <a:pt x="214691" y="212459"/>
                </a:cubicBezTo>
                <a:lnTo>
                  <a:pt x="275108" y="194148"/>
                </a:lnTo>
                <a:lnTo>
                  <a:pt x="278046" y="184683"/>
                </a:lnTo>
                <a:cubicBezTo>
                  <a:pt x="323950" y="76153"/>
                  <a:pt x="431416" y="0"/>
                  <a:pt x="55666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Internet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4030" y="2717849"/>
            <a:ext cx="11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运营商设备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4030" y="4050345"/>
            <a:ext cx="11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出口网关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603141" y="3032030"/>
            <a:ext cx="0" cy="98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76097" y="3663860"/>
            <a:ext cx="335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2"/>
                </a:solidFill>
              </a:rPr>
              <a:t>WAN</a:t>
            </a:r>
            <a:r>
              <a:rPr lang="zh-CN" altLang="en-US" sz="1400" b="1" dirty="0">
                <a:solidFill>
                  <a:schemeClr val="accent2"/>
                </a:solidFill>
              </a:rPr>
              <a:t>侧接口：静态</a:t>
            </a:r>
            <a:r>
              <a:rPr lang="en-US" altLang="zh-CN" sz="1400" b="1" dirty="0">
                <a:solidFill>
                  <a:schemeClr val="accent2"/>
                </a:solidFill>
              </a:rPr>
              <a:t>IP</a:t>
            </a:r>
            <a:r>
              <a:rPr lang="zh-CN" altLang="en-US" sz="1400" b="1" dirty="0">
                <a:solidFill>
                  <a:schemeClr val="accent2"/>
                </a:solidFill>
              </a:rPr>
              <a:t>、</a:t>
            </a:r>
            <a:r>
              <a:rPr lang="en-US" altLang="zh-CN" sz="1400" b="1" dirty="0">
                <a:solidFill>
                  <a:schemeClr val="accent2"/>
                </a:solidFill>
              </a:rPr>
              <a:t>DHCP</a:t>
            </a:r>
            <a:r>
              <a:rPr lang="zh-CN" altLang="en-US" sz="1400" b="1" dirty="0">
                <a:solidFill>
                  <a:schemeClr val="accent2"/>
                </a:solidFill>
              </a:rPr>
              <a:t>或</a:t>
            </a:r>
            <a:r>
              <a:rPr lang="en-US" altLang="zh-CN" sz="1400" b="1" dirty="0" err="1">
                <a:solidFill>
                  <a:schemeClr val="accent2"/>
                </a:solidFill>
              </a:rPr>
              <a:t>PPPoE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8985" y="5112420"/>
            <a:ext cx="4705609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CN" sz="1400" dirty="0"/>
              <a:t>WAN</a:t>
            </a:r>
            <a:r>
              <a:rPr lang="zh-CN" altLang="en-US" sz="1400" dirty="0"/>
              <a:t>侧接口的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地址由运营商进行分配，可通过静态</a:t>
            </a:r>
            <a:r>
              <a:rPr lang="en-US" altLang="zh-CN" sz="1400" dirty="0"/>
              <a:t>IP</a:t>
            </a:r>
            <a:r>
              <a:rPr lang="zh-CN" altLang="en-US" sz="1400" dirty="0"/>
              <a:t>地址、 </a:t>
            </a:r>
            <a:r>
              <a:rPr lang="en-US" altLang="zh-CN" sz="1400" dirty="0"/>
              <a:t>DHCP</a:t>
            </a:r>
            <a:r>
              <a:rPr lang="zh-CN" altLang="en-US" sz="1400" dirty="0"/>
              <a:t>、 或者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方式分配，需与运营商沟通获取。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6245302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服务器、打印机等设备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245301" y="1713277"/>
            <a:ext cx="5163736" cy="882858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61325" y="1781875"/>
            <a:ext cx="4705609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400" dirty="0"/>
              <a:t>服务器、特殊终端设备（打卡机、打印服务器、 </a:t>
            </a:r>
            <a:r>
              <a:rPr lang="en-US" altLang="zh-CN" sz="1400" dirty="0"/>
              <a:t>IP</a:t>
            </a:r>
            <a:r>
              <a:rPr lang="zh-CN" altLang="en-US" sz="1400" dirty="0"/>
              <a:t>视频监控设备等）建议采用静态</a:t>
            </a:r>
            <a:r>
              <a:rPr lang="en-US" altLang="zh-CN" sz="1400" dirty="0"/>
              <a:t>IP</a:t>
            </a:r>
            <a:r>
              <a:rPr lang="zh-CN" altLang="en-US" sz="1400" dirty="0"/>
              <a:t>地址。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245302" y="2708324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终端用户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245301" y="3144288"/>
            <a:ext cx="5163736" cy="3018387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669741" y="3803270"/>
            <a:ext cx="0" cy="1275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 descr="故障链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620" y="5402207"/>
            <a:ext cx="490909" cy="366061"/>
          </a:xfrm>
          <a:prstGeom prst="rect">
            <a:avLst/>
          </a:prstGeom>
        </p:spPr>
      </p:pic>
      <p:pic>
        <p:nvPicPr>
          <p:cNvPr id="66" name="图片 65" descr="SAN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507" y="5386005"/>
            <a:ext cx="243218" cy="398465"/>
          </a:xfrm>
          <a:prstGeom prst="rect">
            <a:avLst/>
          </a:prstGeom>
        </p:spPr>
      </p:pic>
      <p:pic>
        <p:nvPicPr>
          <p:cNvPr id="67" name="图片 66" descr="笔记本电脑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4410" y="5431419"/>
            <a:ext cx="490708" cy="307637"/>
          </a:xfrm>
          <a:prstGeom prst="rect">
            <a:avLst/>
          </a:prstGeom>
        </p:spPr>
      </p:pic>
      <p:sp>
        <p:nvSpPr>
          <p:cNvPr id="68" name="任意多边形 67"/>
          <p:cNvSpPr/>
          <p:nvPr/>
        </p:nvSpPr>
        <p:spPr>
          <a:xfrm>
            <a:off x="7086063" y="3255931"/>
            <a:ext cx="1180503" cy="654994"/>
          </a:xfrm>
          <a:custGeom>
            <a:avLst/>
            <a:gdLst>
              <a:gd name="connsiteX0" fmla="*/ 556667 w 1304010"/>
              <a:gd name="connsiteY0" fmla="*/ 0 h 871899"/>
              <a:gd name="connsiteX1" fmla="*/ 725733 w 1304010"/>
              <a:gd name="connsiteY1" fmla="*/ 51642 h 871899"/>
              <a:gd name="connsiteX2" fmla="*/ 766358 w 1304010"/>
              <a:gd name="connsiteY2" fmla="*/ 85161 h 871899"/>
              <a:gd name="connsiteX3" fmla="*/ 782904 w 1304010"/>
              <a:gd name="connsiteY3" fmla="*/ 80025 h 871899"/>
              <a:gd name="connsiteX4" fmla="*/ 829585 w 1304010"/>
              <a:gd name="connsiteY4" fmla="*/ 75319 h 871899"/>
              <a:gd name="connsiteX5" fmla="*/ 1043011 w 1304010"/>
              <a:gd name="connsiteY5" fmla="*/ 216788 h 871899"/>
              <a:gd name="connsiteX6" fmla="*/ 1048069 w 1304010"/>
              <a:gd name="connsiteY6" fmla="*/ 241838 h 871899"/>
              <a:gd name="connsiteX7" fmla="*/ 1049965 w 1304010"/>
              <a:gd name="connsiteY7" fmla="*/ 242029 h 871899"/>
              <a:gd name="connsiteX8" fmla="*/ 1304010 w 1304010"/>
              <a:gd name="connsiteY8" fmla="*/ 553732 h 871899"/>
              <a:gd name="connsiteX9" fmla="*/ 1049965 w 1304010"/>
              <a:gd name="connsiteY9" fmla="*/ 865435 h 871899"/>
              <a:gd name="connsiteX10" fmla="*/ 994859 w 1304010"/>
              <a:gd name="connsiteY10" fmla="*/ 870990 h 871899"/>
              <a:gd name="connsiteX11" fmla="*/ 994859 w 1304010"/>
              <a:gd name="connsiteY11" fmla="*/ 871898 h 871899"/>
              <a:gd name="connsiteX12" fmla="*/ 985853 w 1304010"/>
              <a:gd name="connsiteY12" fmla="*/ 871898 h 871899"/>
              <a:gd name="connsiteX13" fmla="*/ 985843 w 1304010"/>
              <a:gd name="connsiteY13" fmla="*/ 871899 h 871899"/>
              <a:gd name="connsiteX14" fmla="*/ 985833 w 1304010"/>
              <a:gd name="connsiteY14" fmla="*/ 871898 h 871899"/>
              <a:gd name="connsiteX15" fmla="*/ 351518 w 1304010"/>
              <a:gd name="connsiteY15" fmla="*/ 871898 h 871899"/>
              <a:gd name="connsiteX16" fmla="*/ 347099 w 1304010"/>
              <a:gd name="connsiteY16" fmla="*/ 871898 h 871899"/>
              <a:gd name="connsiteX17" fmla="*/ 347099 w 1304010"/>
              <a:gd name="connsiteY17" fmla="*/ 871463 h 871899"/>
              <a:gd name="connsiteX18" fmla="*/ 280675 w 1304010"/>
              <a:gd name="connsiteY18" fmla="*/ 864925 h 871899"/>
              <a:gd name="connsiteX19" fmla="*/ 0 w 1304010"/>
              <a:gd name="connsiteY19" fmla="*/ 528693 h 871899"/>
              <a:gd name="connsiteX20" fmla="*/ 214691 w 1304010"/>
              <a:gd name="connsiteY20" fmla="*/ 212459 h 871899"/>
              <a:gd name="connsiteX21" fmla="*/ 275108 w 1304010"/>
              <a:gd name="connsiteY21" fmla="*/ 194148 h 871899"/>
              <a:gd name="connsiteX22" fmla="*/ 278046 w 1304010"/>
              <a:gd name="connsiteY22" fmla="*/ 184683 h 871899"/>
              <a:gd name="connsiteX23" fmla="*/ 556667 w 1304010"/>
              <a:gd name="connsiteY23" fmla="*/ 0 h 8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04010" h="871899">
                <a:moveTo>
                  <a:pt x="556667" y="0"/>
                </a:moveTo>
                <a:cubicBezTo>
                  <a:pt x="619293" y="0"/>
                  <a:pt x="677472" y="19038"/>
                  <a:pt x="725733" y="51642"/>
                </a:cubicBezTo>
                <a:lnTo>
                  <a:pt x="766358" y="85161"/>
                </a:lnTo>
                <a:lnTo>
                  <a:pt x="782904" y="80025"/>
                </a:lnTo>
                <a:cubicBezTo>
                  <a:pt x="797982" y="76940"/>
                  <a:pt x="813594" y="75319"/>
                  <a:pt x="829585" y="75319"/>
                </a:cubicBezTo>
                <a:cubicBezTo>
                  <a:pt x="925529" y="75319"/>
                  <a:pt x="1007848" y="133653"/>
                  <a:pt x="1043011" y="216788"/>
                </a:cubicBezTo>
                <a:lnTo>
                  <a:pt x="1048069" y="241838"/>
                </a:lnTo>
                <a:lnTo>
                  <a:pt x="1049965" y="242029"/>
                </a:lnTo>
                <a:cubicBezTo>
                  <a:pt x="1194948" y="271697"/>
                  <a:pt x="1304010" y="399978"/>
                  <a:pt x="1304010" y="553732"/>
                </a:cubicBezTo>
                <a:cubicBezTo>
                  <a:pt x="1304010" y="707486"/>
                  <a:pt x="1194948" y="835767"/>
                  <a:pt x="1049965" y="865435"/>
                </a:cubicBezTo>
                <a:lnTo>
                  <a:pt x="994859" y="870990"/>
                </a:lnTo>
                <a:lnTo>
                  <a:pt x="994859" y="871898"/>
                </a:lnTo>
                <a:lnTo>
                  <a:pt x="985853" y="871898"/>
                </a:lnTo>
                <a:lnTo>
                  <a:pt x="985843" y="871899"/>
                </a:lnTo>
                <a:lnTo>
                  <a:pt x="985833" y="871898"/>
                </a:lnTo>
                <a:lnTo>
                  <a:pt x="351518" y="871898"/>
                </a:lnTo>
                <a:lnTo>
                  <a:pt x="347099" y="871898"/>
                </a:lnTo>
                <a:lnTo>
                  <a:pt x="347099" y="871463"/>
                </a:lnTo>
                <a:lnTo>
                  <a:pt x="280675" y="864925"/>
                </a:lnTo>
                <a:cubicBezTo>
                  <a:pt x="120494" y="832923"/>
                  <a:pt x="0" y="694547"/>
                  <a:pt x="0" y="528693"/>
                </a:cubicBezTo>
                <a:cubicBezTo>
                  <a:pt x="0" y="386533"/>
                  <a:pt x="88526" y="264560"/>
                  <a:pt x="214691" y="212459"/>
                </a:cubicBezTo>
                <a:lnTo>
                  <a:pt x="275108" y="194148"/>
                </a:lnTo>
                <a:lnTo>
                  <a:pt x="278046" y="184683"/>
                </a:lnTo>
                <a:cubicBezTo>
                  <a:pt x="323950" y="76153"/>
                  <a:pt x="431416" y="0"/>
                  <a:pt x="55666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Internet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996797" y="475642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</a:t>
            </a:r>
            <a:endParaRPr lang="zh-CN" altLang="en-US" sz="1400" dirty="0"/>
          </a:p>
        </p:txBody>
      </p:sp>
      <p:pic>
        <p:nvPicPr>
          <p:cNvPr id="75" name="图片 74" descr="云AP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6564" y="4727881"/>
            <a:ext cx="445946" cy="36486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61" y="4141134"/>
            <a:ext cx="490909" cy="40254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7996797" y="41835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出口网关</a:t>
            </a:r>
          </a:p>
        </p:txBody>
      </p:sp>
      <p:sp>
        <p:nvSpPr>
          <p:cNvPr id="80" name="矩形 79"/>
          <p:cNvSpPr/>
          <p:nvPr/>
        </p:nvSpPr>
        <p:spPr>
          <a:xfrm>
            <a:off x="9014891" y="4183547"/>
            <a:ext cx="2106407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400" dirty="0"/>
              <a:t>终端用户的</a:t>
            </a:r>
            <a:r>
              <a:rPr lang="en-US" altLang="zh-CN" sz="1400" dirty="0"/>
              <a:t>IP</a:t>
            </a:r>
            <a:r>
              <a:rPr lang="zh-CN" altLang="en-US" sz="1400" dirty="0" smtClean="0"/>
              <a:t>地址分配，建议</a:t>
            </a:r>
            <a:r>
              <a:rPr lang="zh-CN" altLang="en-US" sz="1400" dirty="0"/>
              <a:t>采用</a:t>
            </a:r>
            <a:r>
              <a:rPr lang="en-US" altLang="zh-CN" sz="1400" dirty="0"/>
              <a:t>DHCP</a:t>
            </a:r>
            <a:r>
              <a:rPr lang="zh-CN" altLang="en-US" sz="1400" dirty="0"/>
              <a:t>方式，由网关设备提供</a:t>
            </a:r>
            <a:r>
              <a:rPr lang="en-US" altLang="zh-CN" sz="1400" dirty="0"/>
              <a:t>DHCP</a:t>
            </a:r>
            <a:r>
              <a:rPr lang="zh-CN" altLang="en-US" sz="1400" dirty="0"/>
              <a:t>服务。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1" y="2627655"/>
            <a:ext cx="540000" cy="44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41" y="3972787"/>
            <a:ext cx="594000" cy="487080"/>
          </a:xfrm>
          <a:prstGeom prst="rect">
            <a:avLst/>
          </a:prstGeom>
        </p:spPr>
      </p:pic>
      <p:sp>
        <p:nvSpPr>
          <p:cNvPr id="36" name="下箭头 63"/>
          <p:cNvSpPr/>
          <p:nvPr/>
        </p:nvSpPr>
        <p:spPr>
          <a:xfrm rot="10800000" flipV="1">
            <a:off x="6920165" y="4219971"/>
            <a:ext cx="1495866" cy="1281312"/>
          </a:xfrm>
          <a:custGeom>
            <a:avLst/>
            <a:gdLst>
              <a:gd name="connsiteX0" fmla="*/ 0 w 1035535"/>
              <a:gd name="connsiteY0" fmla="*/ 468495 h 794114"/>
              <a:gd name="connsiteX1" fmla="*/ 258884 w 1035535"/>
              <a:gd name="connsiteY1" fmla="*/ 468495 h 794114"/>
              <a:gd name="connsiteX2" fmla="*/ 258884 w 1035535"/>
              <a:gd name="connsiteY2" fmla="*/ 0 h 794114"/>
              <a:gd name="connsiteX3" fmla="*/ 776651 w 1035535"/>
              <a:gd name="connsiteY3" fmla="*/ 0 h 794114"/>
              <a:gd name="connsiteX4" fmla="*/ 776651 w 1035535"/>
              <a:gd name="connsiteY4" fmla="*/ 468495 h 794114"/>
              <a:gd name="connsiteX5" fmla="*/ 1035535 w 1035535"/>
              <a:gd name="connsiteY5" fmla="*/ 468495 h 794114"/>
              <a:gd name="connsiteX6" fmla="*/ 517768 w 1035535"/>
              <a:gd name="connsiteY6" fmla="*/ 794114 h 794114"/>
              <a:gd name="connsiteX7" fmla="*/ 0 w 1035535"/>
              <a:gd name="connsiteY7" fmla="*/ 468495 h 794114"/>
              <a:gd name="connsiteX0" fmla="*/ 258884 w 1035535"/>
              <a:gd name="connsiteY0" fmla="*/ 0 h 794114"/>
              <a:gd name="connsiteX1" fmla="*/ 776651 w 1035535"/>
              <a:gd name="connsiteY1" fmla="*/ 0 h 794114"/>
              <a:gd name="connsiteX2" fmla="*/ 776651 w 1035535"/>
              <a:gd name="connsiteY2" fmla="*/ 468495 h 794114"/>
              <a:gd name="connsiteX3" fmla="*/ 1035535 w 1035535"/>
              <a:gd name="connsiteY3" fmla="*/ 468495 h 794114"/>
              <a:gd name="connsiteX4" fmla="*/ 517768 w 1035535"/>
              <a:gd name="connsiteY4" fmla="*/ 794114 h 794114"/>
              <a:gd name="connsiteX5" fmla="*/ 0 w 1035535"/>
              <a:gd name="connsiteY5" fmla="*/ 468495 h 794114"/>
              <a:gd name="connsiteX6" fmla="*/ 258884 w 1035535"/>
              <a:gd name="connsiteY6" fmla="*/ 468495 h 794114"/>
              <a:gd name="connsiteX7" fmla="*/ 350324 w 1035535"/>
              <a:gd name="connsiteY7" fmla="*/ 91440 h 794114"/>
              <a:gd name="connsiteX0" fmla="*/ 258884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6121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8222 w 1037636"/>
              <a:gd name="connsiteY0" fmla="*/ 0 h 794114"/>
              <a:gd name="connsiteX1" fmla="*/ 778752 w 1037636"/>
              <a:gd name="connsiteY1" fmla="*/ 468495 h 794114"/>
              <a:gd name="connsiteX2" fmla="*/ 1037636 w 1037636"/>
              <a:gd name="connsiteY2" fmla="*/ 468495 h 794114"/>
              <a:gd name="connsiteX3" fmla="*/ 519869 w 1037636"/>
              <a:gd name="connsiteY3" fmla="*/ 794114 h 794114"/>
              <a:gd name="connsiteX4" fmla="*/ 2101 w 1037636"/>
              <a:gd name="connsiteY4" fmla="*/ 468495 h 794114"/>
              <a:gd name="connsiteX5" fmla="*/ 260985 w 1037636"/>
              <a:gd name="connsiteY5" fmla="*/ 468495 h 794114"/>
              <a:gd name="connsiteX6" fmla="*/ 0 w 1037636"/>
              <a:gd name="connsiteY6" fmla="*/ 86678 h 794114"/>
              <a:gd name="connsiteX0" fmla="*/ 1027747 w 1047161"/>
              <a:gd name="connsiteY0" fmla="*/ 0 h 794114"/>
              <a:gd name="connsiteX1" fmla="*/ 788277 w 1047161"/>
              <a:gd name="connsiteY1" fmla="*/ 468495 h 794114"/>
              <a:gd name="connsiteX2" fmla="*/ 1047161 w 1047161"/>
              <a:gd name="connsiteY2" fmla="*/ 468495 h 794114"/>
              <a:gd name="connsiteX3" fmla="*/ 529394 w 1047161"/>
              <a:gd name="connsiteY3" fmla="*/ 794114 h 794114"/>
              <a:gd name="connsiteX4" fmla="*/ 11626 w 1047161"/>
              <a:gd name="connsiteY4" fmla="*/ 468495 h 794114"/>
              <a:gd name="connsiteX5" fmla="*/ 270510 w 1047161"/>
              <a:gd name="connsiteY5" fmla="*/ 468495 h 794114"/>
              <a:gd name="connsiteX6" fmla="*/ 0 w 1047161"/>
              <a:gd name="connsiteY6" fmla="*/ 10478 h 794114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258884 w 1035535"/>
              <a:gd name="connsiteY5" fmla="*/ 481830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44696 w 1044696"/>
              <a:gd name="connsiteY0" fmla="*/ 0 h 832214"/>
              <a:gd name="connsiteX1" fmla="*/ 619488 w 1044696"/>
              <a:gd name="connsiteY1" fmla="*/ 506595 h 832214"/>
              <a:gd name="connsiteX2" fmla="*/ 1035535 w 1044696"/>
              <a:gd name="connsiteY2" fmla="*/ 506595 h 832214"/>
              <a:gd name="connsiteX3" fmla="*/ 517768 w 1044696"/>
              <a:gd name="connsiteY3" fmla="*/ 832214 h 832214"/>
              <a:gd name="connsiteX4" fmla="*/ 0 w 1044696"/>
              <a:gd name="connsiteY4" fmla="*/ 506595 h 832214"/>
              <a:gd name="connsiteX5" fmla="*/ 392234 w 1044696"/>
              <a:gd name="connsiteY5" fmla="*/ 511357 h 832214"/>
              <a:gd name="connsiteX6" fmla="*/ 12187 w 1044696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1023348 w 1032509"/>
              <a:gd name="connsiteY2" fmla="*/ 506595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804276 w 1032509"/>
              <a:gd name="connsiteY2" fmla="*/ 513741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507965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792369 w 1032509"/>
              <a:gd name="connsiteY2" fmla="*/ 515732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0688"/>
              <a:gd name="connsiteX1" fmla="*/ 607301 w 1032509"/>
              <a:gd name="connsiteY1" fmla="*/ 506595 h 720688"/>
              <a:gd name="connsiteX2" fmla="*/ 792369 w 1032509"/>
              <a:gd name="connsiteY2" fmla="*/ 515732 h 720688"/>
              <a:gd name="connsiteX3" fmla="*/ 503202 w 1032509"/>
              <a:gd name="connsiteY3" fmla="*/ 720688 h 720688"/>
              <a:gd name="connsiteX4" fmla="*/ 237844 w 1032509"/>
              <a:gd name="connsiteY4" fmla="*/ 508976 h 720688"/>
              <a:gd name="connsiteX5" fmla="*/ 380047 w 1032509"/>
              <a:gd name="connsiteY5" fmla="*/ 511357 h 720688"/>
              <a:gd name="connsiteX6" fmla="*/ 0 w 1032509"/>
              <a:gd name="connsiteY6" fmla="*/ 24765 h 720688"/>
              <a:gd name="connsiteX0" fmla="*/ 1044414 w 1044414"/>
              <a:gd name="connsiteY0" fmla="*/ 0 h 720688"/>
              <a:gd name="connsiteX1" fmla="*/ 619206 w 1044414"/>
              <a:gd name="connsiteY1" fmla="*/ 506595 h 720688"/>
              <a:gd name="connsiteX2" fmla="*/ 804274 w 1044414"/>
              <a:gd name="connsiteY2" fmla="*/ 515732 h 720688"/>
              <a:gd name="connsiteX3" fmla="*/ 515107 w 1044414"/>
              <a:gd name="connsiteY3" fmla="*/ 720688 h 720688"/>
              <a:gd name="connsiteX4" fmla="*/ 249749 w 1044414"/>
              <a:gd name="connsiteY4" fmla="*/ 508976 h 720688"/>
              <a:gd name="connsiteX5" fmla="*/ 391952 w 1044414"/>
              <a:gd name="connsiteY5" fmla="*/ 511357 h 720688"/>
              <a:gd name="connsiteX6" fmla="*/ 0 w 1044414"/>
              <a:gd name="connsiteY6" fmla="*/ 4852 h 720688"/>
              <a:gd name="connsiteX0" fmla="*/ 1082514 w 1082514"/>
              <a:gd name="connsiteY0" fmla="*/ 0 h 722679"/>
              <a:gd name="connsiteX1" fmla="*/ 619206 w 1082514"/>
              <a:gd name="connsiteY1" fmla="*/ 508586 h 722679"/>
              <a:gd name="connsiteX2" fmla="*/ 804274 w 1082514"/>
              <a:gd name="connsiteY2" fmla="*/ 517723 h 722679"/>
              <a:gd name="connsiteX3" fmla="*/ 515107 w 1082514"/>
              <a:gd name="connsiteY3" fmla="*/ 722679 h 722679"/>
              <a:gd name="connsiteX4" fmla="*/ 249749 w 1082514"/>
              <a:gd name="connsiteY4" fmla="*/ 510967 h 722679"/>
              <a:gd name="connsiteX5" fmla="*/ 391952 w 1082514"/>
              <a:gd name="connsiteY5" fmla="*/ 513348 h 722679"/>
              <a:gd name="connsiteX6" fmla="*/ 0 w 1082514"/>
              <a:gd name="connsiteY6" fmla="*/ 6843 h 722679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91952 w 1082514"/>
              <a:gd name="connsiteY5" fmla="*/ 513348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3080 w 1082514"/>
              <a:gd name="connsiteY4" fmla="*/ 526899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38256 w 1082514"/>
              <a:gd name="connsiteY1" fmla="*/ 534476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4" h="724672">
                <a:moveTo>
                  <a:pt x="1082514" y="0"/>
                </a:moveTo>
                <a:cubicBezTo>
                  <a:pt x="788378" y="227602"/>
                  <a:pt x="727605" y="349736"/>
                  <a:pt x="638256" y="534476"/>
                </a:cubicBezTo>
                <a:lnTo>
                  <a:pt x="768555" y="531664"/>
                </a:lnTo>
                <a:lnTo>
                  <a:pt x="534160" y="724672"/>
                </a:lnTo>
                <a:lnTo>
                  <a:pt x="297373" y="532873"/>
                </a:lnTo>
                <a:lnTo>
                  <a:pt x="434815" y="533263"/>
                </a:lnTo>
                <a:cubicBezTo>
                  <a:pt x="434815" y="377098"/>
                  <a:pt x="0" y="6843"/>
                  <a:pt x="0" y="6843"/>
                </a:cubicBezTo>
              </a:path>
            </a:pathLst>
          </a:custGeom>
          <a:gradFill flip="none" rotWithShape="1">
            <a:gsLst>
              <a:gs pos="15000">
                <a:schemeClr val="accent5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100000"/>
                    <a:alpha val="0"/>
                  </a:schemeClr>
                </a:gs>
                <a:gs pos="31000">
                  <a:schemeClr val="accent6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38" name="五边形 37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39" name="燕尾形 38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41" name="燕尾形 40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地址分配方式规划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出口网关采用</a:t>
            </a:r>
            <a:r>
              <a:rPr lang="en-US" altLang="zh-CN" sz="2000" dirty="0" err="1" smtClean="0"/>
              <a:t>PPPoE</a:t>
            </a:r>
            <a:r>
              <a:rPr lang="zh-CN" altLang="en-US" sz="2000" dirty="0" smtClean="0"/>
              <a:t>方式获取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地址。</a:t>
            </a:r>
            <a:endParaRPr lang="en-US" altLang="zh-CN" sz="2000" dirty="0" smtClean="0"/>
          </a:p>
          <a:p>
            <a:r>
              <a:rPr lang="zh-CN" altLang="en-US" sz="2000" dirty="0" smtClean="0"/>
              <a:t>所有终端采用</a:t>
            </a:r>
            <a:r>
              <a:rPr lang="en-US" altLang="zh-CN" sz="2000" dirty="0" smtClean="0"/>
              <a:t>DHCP</a:t>
            </a:r>
            <a:r>
              <a:rPr lang="zh-CN" altLang="en-US" sz="2000" dirty="0" smtClean="0"/>
              <a:t>方式获取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地址，服务器及打印机分配固定的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地址。</a:t>
            </a:r>
            <a:endParaRPr lang="en-US" altLang="zh-CN" sz="2000" dirty="0" smtClean="0"/>
          </a:p>
          <a:p>
            <a:r>
              <a:rPr lang="zh-CN" altLang="en-US" sz="2000" dirty="0" smtClean="0"/>
              <a:t>所有网络设备上的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地址采用手工静态方式配置（</a:t>
            </a:r>
            <a:r>
              <a:rPr lang="en-US" altLang="zh-CN" sz="2000" dirty="0" smtClean="0"/>
              <a:t>AP</a:t>
            </a:r>
            <a:r>
              <a:rPr lang="zh-CN" altLang="en-US" sz="2000" dirty="0" smtClean="0"/>
              <a:t>除外）。</a:t>
            </a:r>
            <a:endParaRPr lang="zh-CN" altLang="en-US" sz="2000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/>
          </p:nvPr>
        </p:nvGraphicFramePr>
        <p:xfrm>
          <a:off x="2125015" y="3071591"/>
          <a:ext cx="7456137" cy="2468022"/>
        </p:xfrm>
        <a:graphic>
          <a:graphicData uri="http://schemas.openxmlformats.org/drawingml/2006/table">
            <a:tbl>
              <a:tblPr/>
              <a:tblGrid>
                <a:gridCol w="2202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0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3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1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网段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分配方式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分配方式描述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192.168.1.0/24</a:t>
                      </a:r>
                    </a:p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192.168.2.0/24</a:t>
                      </a:r>
                    </a:p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192.168.3.0/24</a:t>
                      </a:r>
                    </a:p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192.168.4.0/24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DHCP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由网关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分配，还应分配给服务器及打印机等固定设备分配固定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地址。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192.168.100.0/24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静态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设备管理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，静态配置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192.168.101.0/24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DHCP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AC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地址静态配置，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AP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地址由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Agg-S1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分配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192.168.102.0/30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静态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互联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，静态配置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9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CORE-R1</a:t>
                      </a:r>
                      <a:r>
                        <a:rPr lang="zh-CN" altLang="en-US" sz="140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的</a:t>
                      </a:r>
                      <a:r>
                        <a:rPr lang="en-US" altLang="zh-CN" sz="140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GE0/0/0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PPP</a:t>
                      </a:r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oE</a:t>
                      </a:r>
                      <a:endParaRPr lang="en-US" sz="14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运营商分配的</a:t>
                      </a:r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11" name="五边形 10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2" name="燕尾形 11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3" name="燕尾形 12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4" name="燕尾形 13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6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基础业务设计：路由设计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34573" y="1211656"/>
            <a:ext cx="5184956" cy="2477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园区内部的路由设计：</a:t>
            </a:r>
            <a:endParaRPr lang="en-US" altLang="zh-CN" dirty="0"/>
          </a:p>
          <a:p>
            <a:pPr marL="628650" lvl="1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同一网段内：通过</a:t>
            </a:r>
            <a:r>
              <a:rPr lang="en-US" altLang="zh-CN" sz="1600" dirty="0"/>
              <a:t>DHCP</a:t>
            </a:r>
            <a:r>
              <a:rPr lang="zh-CN" altLang="en-US" sz="1600" dirty="0"/>
              <a:t>分配</a:t>
            </a:r>
            <a:r>
              <a:rPr lang="en-US" altLang="zh-CN" sz="1600" dirty="0"/>
              <a:t>IP</a:t>
            </a:r>
            <a:r>
              <a:rPr lang="zh-CN" altLang="en-US" sz="1600" dirty="0"/>
              <a:t>地址后默认会生成一条缺省路由，以</a:t>
            </a:r>
            <a:r>
              <a:rPr lang="en-US" altLang="zh-CN" sz="1600" dirty="0"/>
              <a:t>Agg-S1</a:t>
            </a:r>
            <a:r>
              <a:rPr lang="zh-CN" altLang="en-US" sz="1600" dirty="0"/>
              <a:t>作为三层网关。 </a:t>
            </a:r>
            <a:endParaRPr lang="en-US" altLang="zh-CN" sz="1600" dirty="0"/>
          </a:p>
          <a:p>
            <a:pPr marL="628650" lvl="1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不同网段之间：由于当前拓扑较为简单，通过在所有需要转发三层数据的设备上部署静态路由即可满足需求，无需部署复杂的路由协议。 </a:t>
            </a:r>
            <a:endParaRPr lang="en-US" altLang="zh-CN" sz="1600" dirty="0"/>
          </a:p>
          <a:p>
            <a:pPr marL="171450" lvl="0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园区出口的路由设计：配置静态默认路由。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464494" y="2167696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 bwMode="auto">
          <a:xfrm>
            <a:off x="6944655" y="4089620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875370" y="4089620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4494" y="2572007"/>
            <a:ext cx="540000" cy="441818"/>
          </a:xfrm>
          <a:prstGeom prst="rect">
            <a:avLst/>
          </a:prstGeom>
          <a:noFill/>
        </p:spPr>
      </p:pic>
      <p:sp>
        <p:nvSpPr>
          <p:cNvPr id="26" name="Freeform 159"/>
          <p:cNvSpPr/>
          <p:nvPr/>
        </p:nvSpPr>
        <p:spPr>
          <a:xfrm flipH="1">
            <a:off x="3981112" y="1822858"/>
            <a:ext cx="934636" cy="4885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22758" y="1960502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Internet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329651" y="4403327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29651" y="4491612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18785" y="4426801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18785" y="4515086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3001" y="4218751"/>
            <a:ext cx="540000" cy="441818"/>
          </a:xfrm>
          <a:prstGeom prst="rect">
            <a:avLst/>
          </a:prstGeom>
        </p:spPr>
      </p:pic>
      <p:cxnSp>
        <p:nvCxnSpPr>
          <p:cNvPr id="33" name="直接连接符 32"/>
          <p:cNvCxnSpPr>
            <a:stCxn id="53" idx="2"/>
            <a:endCxn id="32" idx="0"/>
          </p:cNvCxnSpPr>
          <p:nvPr/>
        </p:nvCxnSpPr>
        <p:spPr>
          <a:xfrm>
            <a:off x="4465712" y="3606145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3" idx="2"/>
            <a:endCxn id="71" idx="0"/>
          </p:cNvCxnSpPr>
          <p:nvPr/>
        </p:nvCxnSpPr>
        <p:spPr>
          <a:xfrm>
            <a:off x="4465712" y="3606145"/>
            <a:ext cx="286393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 descr="行政部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651" y="4949251"/>
            <a:ext cx="540000" cy="441818"/>
          </a:xfrm>
          <a:prstGeom prst="rect">
            <a:avLst/>
          </a:prstGeom>
        </p:spPr>
      </p:pic>
      <p:sp>
        <p:nvSpPr>
          <p:cNvPr id="36" name="TextBox 29"/>
          <p:cNvSpPr txBox="1"/>
          <p:nvPr/>
        </p:nvSpPr>
        <p:spPr>
          <a:xfrm>
            <a:off x="6929542" y="54422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行政部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322892" y="4924594"/>
            <a:ext cx="800219" cy="831522"/>
            <a:chOff x="4974119" y="5258880"/>
            <a:chExt cx="800219" cy="831522"/>
          </a:xfrm>
        </p:grpSpPr>
        <p:pic>
          <p:nvPicPr>
            <p:cNvPr id="38" name="图片 37" descr="市场部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4228" y="5258880"/>
              <a:ext cx="540000" cy="441818"/>
            </a:xfrm>
            <a:prstGeom prst="rect">
              <a:avLst/>
            </a:prstGeom>
          </p:spPr>
        </p:pic>
        <p:sp>
          <p:nvSpPr>
            <p:cNvPr id="39" name="TextBox 27"/>
            <p:cNvSpPr txBox="1"/>
            <p:nvPr/>
          </p:nvSpPr>
          <p:spPr>
            <a:xfrm>
              <a:off x="4974119" y="57518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市场部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34578" y="4899937"/>
            <a:ext cx="646331" cy="819281"/>
            <a:chOff x="3652630" y="4551785"/>
            <a:chExt cx="646331" cy="819281"/>
          </a:xfrm>
        </p:grpSpPr>
        <p:sp>
          <p:nvSpPr>
            <p:cNvPr id="41" name="TextBox 164"/>
            <p:cNvSpPr txBox="1"/>
            <p:nvPr/>
          </p:nvSpPr>
          <p:spPr>
            <a:xfrm>
              <a:off x="3652630" y="50940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42" name="图片 41" descr="打印机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4439" y="4551785"/>
              <a:ext cx="538191" cy="428400"/>
            </a:xfrm>
            <a:prstGeom prst="rect">
              <a:avLst/>
            </a:prstGeom>
          </p:spPr>
        </p:pic>
      </p:grpSp>
      <p:sp>
        <p:nvSpPr>
          <p:cNvPr id="43" name="圆角矩形 42"/>
          <p:cNvSpPr/>
          <p:nvPr/>
        </p:nvSpPr>
        <p:spPr bwMode="auto">
          <a:xfrm>
            <a:off x="2752098" y="4099844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666234" y="4089620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748999" y="4460241"/>
            <a:ext cx="488173" cy="669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229306" y="4476647"/>
            <a:ext cx="506734" cy="6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62815" y="3338467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205185" y="4444612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226583" y="4476647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205185" y="4532897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8999" y="4223703"/>
            <a:ext cx="540000" cy="441818"/>
          </a:xfrm>
          <a:prstGeom prst="rect">
            <a:avLst/>
          </a:prstGeom>
        </p:spPr>
      </p:pic>
      <p:pic>
        <p:nvPicPr>
          <p:cNvPr id="52" name="图片 51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5185" y="4231365"/>
            <a:ext cx="540000" cy="441818"/>
          </a:xfrm>
          <a:prstGeom prst="rect">
            <a:avLst/>
          </a:prstGeom>
        </p:spPr>
      </p:pic>
      <p:pic>
        <p:nvPicPr>
          <p:cNvPr id="53" name="图片 52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5712" y="3164327"/>
            <a:ext cx="540000" cy="441818"/>
          </a:xfrm>
          <a:prstGeom prst="rect">
            <a:avLst/>
          </a:prstGeom>
        </p:spPr>
      </p:pic>
      <p:cxnSp>
        <p:nvCxnSpPr>
          <p:cNvPr id="54" name="直接连接符 53"/>
          <p:cNvCxnSpPr>
            <a:stCxn id="53" idx="2"/>
            <a:endCxn id="51" idx="0"/>
          </p:cNvCxnSpPr>
          <p:nvPr/>
        </p:nvCxnSpPr>
        <p:spPr>
          <a:xfrm flipH="1">
            <a:off x="1748999" y="3606145"/>
            <a:ext cx="2716713" cy="61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2"/>
            <a:endCxn id="52" idx="0"/>
          </p:cNvCxnSpPr>
          <p:nvPr/>
        </p:nvCxnSpPr>
        <p:spPr>
          <a:xfrm flipH="1">
            <a:off x="3205185" y="3606145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819770" y="4961865"/>
            <a:ext cx="800219" cy="831522"/>
            <a:chOff x="2751898" y="5334762"/>
            <a:chExt cx="800219" cy="831522"/>
          </a:xfrm>
        </p:grpSpPr>
        <p:pic>
          <p:nvPicPr>
            <p:cNvPr id="57" name="图片 56" descr="研发部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3278" y="5334762"/>
              <a:ext cx="540000" cy="441818"/>
            </a:xfrm>
            <a:prstGeom prst="rect">
              <a:avLst/>
            </a:prstGeom>
          </p:spPr>
        </p:pic>
        <p:sp>
          <p:nvSpPr>
            <p:cNvPr id="58" name="TextBox 25"/>
            <p:cNvSpPr txBox="1"/>
            <p:nvPr/>
          </p:nvSpPr>
          <p:spPr>
            <a:xfrm>
              <a:off x="2751898" y="582773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研发部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622882" y="4981757"/>
            <a:ext cx="902811" cy="750075"/>
            <a:chOff x="3555010" y="5334762"/>
            <a:chExt cx="902811" cy="750075"/>
          </a:xfrm>
        </p:grpSpPr>
        <p:pic>
          <p:nvPicPr>
            <p:cNvPr id="60" name="图片 59" descr="FTP服务器-蓝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6414" y="5334762"/>
              <a:ext cx="540000" cy="441818"/>
            </a:xfrm>
            <a:prstGeom prst="rect">
              <a:avLst/>
            </a:prstGeom>
          </p:spPr>
        </p:pic>
        <p:sp>
          <p:nvSpPr>
            <p:cNvPr id="61" name="TextBox 124"/>
            <p:cNvSpPr txBox="1"/>
            <p:nvPr/>
          </p:nvSpPr>
          <p:spPr>
            <a:xfrm>
              <a:off x="3555010" y="580783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</a:t>
              </a:r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服务器</a:t>
              </a:r>
            </a:p>
          </p:txBody>
        </p:sp>
      </p:grpSp>
      <p:sp>
        <p:nvSpPr>
          <p:cNvPr id="62" name="TextBox 164"/>
          <p:cNvSpPr txBox="1"/>
          <p:nvPr/>
        </p:nvSpPr>
        <p:spPr>
          <a:xfrm>
            <a:off x="3751121" y="4634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63" name="图片 62" descr="打印机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02930" y="4178888"/>
            <a:ext cx="538191" cy="428400"/>
          </a:xfrm>
          <a:prstGeom prst="rect">
            <a:avLst/>
          </a:prstGeom>
        </p:spPr>
      </p:pic>
      <p:pic>
        <p:nvPicPr>
          <p:cNvPr id="64" name="图片 63" descr="AC-蓝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92815" y="3164327"/>
            <a:ext cx="540000" cy="441818"/>
          </a:xfrm>
          <a:prstGeom prst="rect">
            <a:avLst/>
          </a:prstGeom>
        </p:spPr>
      </p:pic>
      <p:pic>
        <p:nvPicPr>
          <p:cNvPr id="65" name="图片 64" descr="A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2034" y="4939517"/>
            <a:ext cx="540000" cy="441818"/>
          </a:xfrm>
          <a:prstGeom prst="rect">
            <a:avLst/>
          </a:prstGeom>
        </p:spPr>
      </p:pic>
      <p:pic>
        <p:nvPicPr>
          <p:cNvPr id="66" name="图片 65" descr="A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75964" y="4932130"/>
            <a:ext cx="540000" cy="441818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273751" y="5410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接待中心</a:t>
            </a:r>
            <a:endParaRPr lang="en-US" altLang="zh-CN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访客接入</a:t>
            </a:r>
          </a:p>
        </p:txBody>
      </p:sp>
      <p:pic>
        <p:nvPicPr>
          <p:cNvPr id="68" name="图片 67" descr="管理员-蓝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87828" y="4960858"/>
            <a:ext cx="540000" cy="441818"/>
          </a:xfrm>
          <a:prstGeom prst="rect">
            <a:avLst/>
          </a:prstGeom>
        </p:spPr>
      </p:pic>
      <p:sp>
        <p:nvSpPr>
          <p:cNvPr id="69" name="TextBox 37"/>
          <p:cNvSpPr txBox="1"/>
          <p:nvPr/>
        </p:nvSpPr>
        <p:spPr>
          <a:xfrm>
            <a:off x="7934663" y="54310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管理员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7506522" y="4458871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9651" y="4218751"/>
            <a:ext cx="540000" cy="441818"/>
          </a:xfrm>
          <a:prstGeom prst="rect">
            <a:avLst/>
          </a:prstGeom>
        </p:spPr>
      </p:pic>
      <p:sp>
        <p:nvSpPr>
          <p:cNvPr id="72" name="TextBox 164"/>
          <p:cNvSpPr txBox="1"/>
          <p:nvPr/>
        </p:nvSpPr>
        <p:spPr>
          <a:xfrm>
            <a:off x="7934663" y="45998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73" name="图片 72" descr="打印机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0986" y="4173639"/>
            <a:ext cx="538191" cy="428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990767" y="3421479"/>
            <a:ext cx="4332125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51252" y="2969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三层网络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251252" y="3421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二层网络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81" name="五边形 80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82" name="燕尾形 81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83" name="燕尾形 82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84" name="燕尾形 83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1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2528305" y="2248780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21390" y="2189675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WLAN</a:t>
            </a:r>
            <a:r>
              <a:rPr lang="zh-CN" altLang="en-US"/>
              <a:t>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82962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</a:rPr>
              <a:t>WLAN</a:t>
            </a:r>
            <a:r>
              <a:rPr lang="zh-CN" altLang="en-US" sz="1600" b="1" dirty="0">
                <a:solidFill>
                  <a:prstClr val="white"/>
                </a:solidFill>
              </a:rPr>
              <a:t>组网设计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82961" y="1713277"/>
            <a:ext cx="5163736" cy="4516073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99097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>
                <a:solidFill>
                  <a:prstClr val="white"/>
                </a:solidFill>
              </a:rPr>
              <a:t>WLAN</a:t>
            </a:r>
            <a:r>
              <a:rPr lang="zh-CN" altLang="en-US" sz="1600" b="1">
                <a:solidFill>
                  <a:prstClr val="white"/>
                </a:solidFill>
              </a:rPr>
              <a:t>数据转发方式设计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099096" y="1713277"/>
            <a:ext cx="5163736" cy="4516073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2962" y="4255934"/>
            <a:ext cx="5035997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/>
              <a:t>根据</a:t>
            </a:r>
            <a:r>
              <a:rPr lang="en-US" altLang="zh-CN" sz="1400" dirty="0"/>
              <a:t>AC</a:t>
            </a:r>
            <a:r>
              <a:rPr lang="zh-CN" altLang="en-US" sz="1400" dirty="0"/>
              <a:t>和</a:t>
            </a:r>
            <a:r>
              <a:rPr lang="en-US" altLang="zh-CN" sz="1400" dirty="0"/>
              <a:t>AP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地址情况，以及数据流量是否流经</a:t>
            </a:r>
            <a:r>
              <a:rPr lang="en-US" altLang="zh-CN" sz="1400" dirty="0"/>
              <a:t>AC</a:t>
            </a:r>
            <a:r>
              <a:rPr lang="zh-CN" altLang="en-US" sz="1400" dirty="0"/>
              <a:t>，可将组网划分为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/>
              <a:t>直连二层组网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/>
              <a:t>旁挂二层组网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/>
              <a:t>直连三层组网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/>
              <a:t>旁挂三层组网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/>
              <a:t>本案例采用旁挂二层组网方式</a:t>
            </a:r>
          </a:p>
        </p:txBody>
      </p:sp>
      <p:pic>
        <p:nvPicPr>
          <p:cNvPr id="15" name="图片 14" descr="AC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1272" y="2040032"/>
            <a:ext cx="540000" cy="441818"/>
          </a:xfrm>
          <a:prstGeom prst="rect">
            <a:avLst/>
          </a:prstGeom>
        </p:spPr>
      </p:pic>
      <p:pic>
        <p:nvPicPr>
          <p:cNvPr id="17" name="图片 16" descr="汇聚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8431" y="2044983"/>
            <a:ext cx="540000" cy="441818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521390" y="3111194"/>
            <a:ext cx="1034373" cy="69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406265" y="3127600"/>
            <a:ext cx="1102167" cy="691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1272" y="3589582"/>
            <a:ext cx="540000" cy="441818"/>
          </a:xfrm>
          <a:prstGeom prst="rect">
            <a:avLst/>
          </a:prstGeom>
        </p:spPr>
      </p:pic>
      <p:pic>
        <p:nvPicPr>
          <p:cNvPr id="25" name="图片 24" descr="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1239" y="3587722"/>
            <a:ext cx="540000" cy="441818"/>
          </a:xfrm>
          <a:prstGeom prst="rect">
            <a:avLst/>
          </a:prstGeom>
        </p:spPr>
      </p:pic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1390" y="2874656"/>
            <a:ext cx="540000" cy="441818"/>
          </a:xfrm>
          <a:prstGeom prst="rect">
            <a:avLst/>
          </a:prstGeom>
        </p:spPr>
      </p:pic>
      <p:sp>
        <p:nvSpPr>
          <p:cNvPr id="29" name="Freeform 159"/>
          <p:cNvSpPr/>
          <p:nvPr/>
        </p:nvSpPr>
        <p:spPr>
          <a:xfrm flipH="1">
            <a:off x="4225080" y="1946682"/>
            <a:ext cx="934636" cy="4885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0352" y="212746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</a:t>
            </a:r>
            <a:r>
              <a:rPr lang="en-US" altLang="zh-CN" sz="14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etwork</a:t>
            </a:r>
            <a:endParaRPr 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1732" y="2490553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192.168.101.1/24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1296142" y="3312712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192.168.101.X/24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4063765" y="328608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192.168.101.Y/24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881362" y="1770049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DHCP Server</a:t>
            </a:r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6125460" y="4978610"/>
            <a:ext cx="516373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sz="1400" dirty="0"/>
              <a:t>WLAN</a:t>
            </a:r>
            <a:r>
              <a:rPr lang="zh-CN" altLang="en-US" sz="1400" dirty="0"/>
              <a:t>中的数据包括控制报文和数据报文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/>
              <a:t>控制</a:t>
            </a:r>
            <a:r>
              <a:rPr lang="zh-CN" altLang="en-US" sz="1400" dirty="0" smtClean="0"/>
              <a:t>报文通过</a:t>
            </a:r>
            <a:r>
              <a:rPr lang="en-US" altLang="zh-CN" sz="1400" dirty="0" smtClean="0"/>
              <a:t>CAPWAP</a:t>
            </a:r>
            <a:r>
              <a:rPr lang="zh-CN" altLang="en-US" sz="1400" dirty="0" smtClean="0"/>
              <a:t>隧道转发</a:t>
            </a:r>
            <a:endParaRPr lang="en-US" altLang="zh-CN" sz="1400" dirty="0"/>
          </a:p>
          <a:p>
            <a:pPr marL="742990" lvl="1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1400" dirty="0" smtClean="0"/>
              <a:t>用户数据</a:t>
            </a:r>
            <a:r>
              <a:rPr lang="zh-CN" altLang="en-US" sz="1400" dirty="0"/>
              <a:t>报文分为隧道</a:t>
            </a:r>
            <a:r>
              <a:rPr lang="zh-CN" altLang="en-US" sz="1400" dirty="0" smtClean="0"/>
              <a:t>转发、</a:t>
            </a:r>
            <a:r>
              <a:rPr lang="zh-CN" altLang="en-US" sz="1400" dirty="0"/>
              <a:t>直接</a:t>
            </a:r>
            <a:r>
              <a:rPr lang="zh-CN" altLang="en-US" sz="1400" dirty="0" smtClean="0"/>
              <a:t>转发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/>
              <a:t>本案例采用直接转发方式</a:t>
            </a:r>
            <a:endParaRPr lang="en-US" altLang="zh-CN" sz="1400" dirty="0"/>
          </a:p>
        </p:txBody>
      </p:sp>
      <p:sp>
        <p:nvSpPr>
          <p:cNvPr id="48" name="Can 225"/>
          <p:cNvSpPr/>
          <p:nvPr/>
        </p:nvSpPr>
        <p:spPr>
          <a:xfrm>
            <a:off x="7297045" y="2374561"/>
            <a:ext cx="493345" cy="1654979"/>
          </a:xfrm>
          <a:prstGeom prst="can">
            <a:avLst>
              <a:gd name="adj" fmla="val 34395"/>
            </a:avLst>
          </a:prstGeom>
          <a:solidFill>
            <a:schemeClr val="tx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CAPWAP</a:t>
            </a:r>
            <a:r>
              <a:rPr lang="zh-CN" alt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隧道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7714242" y="1987732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707327" y="2041171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 descr="AC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7209" y="1778984"/>
            <a:ext cx="540000" cy="441818"/>
          </a:xfrm>
          <a:prstGeom prst="rect">
            <a:avLst/>
          </a:prstGeom>
        </p:spPr>
      </p:pic>
      <p:pic>
        <p:nvPicPr>
          <p:cNvPr id="54" name="图片 53" descr="汇聚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4368" y="1783935"/>
            <a:ext cx="540000" cy="441818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8707327" y="3286250"/>
            <a:ext cx="1110118" cy="995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597209" y="3302656"/>
            <a:ext cx="1097161" cy="1022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 descr="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7209" y="4200744"/>
            <a:ext cx="540000" cy="441818"/>
          </a:xfrm>
          <a:prstGeom prst="rect">
            <a:avLst/>
          </a:prstGeom>
        </p:spPr>
      </p:pic>
      <p:pic>
        <p:nvPicPr>
          <p:cNvPr id="58" name="图片 57" descr="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92561" y="4198884"/>
            <a:ext cx="540000" cy="441818"/>
          </a:xfrm>
          <a:prstGeom prst="rect">
            <a:avLst/>
          </a:prstGeom>
        </p:spPr>
      </p:pic>
      <p:pic>
        <p:nvPicPr>
          <p:cNvPr id="59" name="图片 58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37327" y="3049712"/>
            <a:ext cx="540000" cy="441818"/>
          </a:xfrm>
          <a:prstGeom prst="rect">
            <a:avLst/>
          </a:prstGeom>
        </p:spPr>
      </p:pic>
      <p:sp>
        <p:nvSpPr>
          <p:cNvPr id="60" name="Freeform 159"/>
          <p:cNvSpPr/>
          <p:nvPr/>
        </p:nvSpPr>
        <p:spPr>
          <a:xfrm flipH="1">
            <a:off x="9411017" y="1685634"/>
            <a:ext cx="934636" cy="4885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36289" y="186641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N</a:t>
            </a:r>
            <a:r>
              <a:rPr lang="en-US" altLang="zh-CN" sz="14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etwork</a:t>
            </a:r>
            <a:endParaRPr 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9833553" y="3214443"/>
            <a:ext cx="1091246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833553" y="28746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用户数据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9833553" y="3648853"/>
            <a:ext cx="1091246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833553" y="33090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控制数据</a:t>
            </a: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7388282" y="2220802"/>
            <a:ext cx="0" cy="194400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7972838" y="3640787"/>
            <a:ext cx="510726" cy="483617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8800338" y="2303413"/>
            <a:ext cx="3743" cy="685363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9038194" y="2112396"/>
            <a:ext cx="707569" cy="1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751976" y="2084707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AC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6935453" y="184600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AC</a:t>
            </a:r>
            <a:endParaRPr lang="zh-CN" altLang="en-US" sz="1400"/>
          </a:p>
        </p:txBody>
      </p:sp>
      <p:grpSp>
        <p:nvGrpSpPr>
          <p:cNvPr id="66" name="组合 65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67" name="五边形 66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69" name="燕尾形 68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70" name="燕尾形 69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71" name="燕尾形 70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WLAN</a:t>
            </a:r>
            <a:r>
              <a:rPr lang="zh-CN" altLang="en-US" smtClean="0"/>
              <a:t>数据规划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1751"/>
              </p:ext>
            </p:extLst>
          </p:nvPr>
        </p:nvGraphicFramePr>
        <p:xfrm>
          <a:off x="1594177" y="1277257"/>
          <a:ext cx="9059309" cy="4995840"/>
        </p:xfrm>
        <a:graphic>
          <a:graphicData uri="http://schemas.openxmlformats.org/drawingml/2006/table">
            <a:tbl>
              <a:tblPr/>
              <a:tblGrid>
                <a:gridCol w="2281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8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3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配置项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管理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VLAN101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STA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业务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VLAN1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服务器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服务器为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和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STA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分，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STA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的默认网关为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192.168.1.254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地址池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192.168.101.2~192.168.101.253/24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STA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地址池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192.168.1.1~192.168.1.253/24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的源接口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VLANIF101：192.168.101.1/24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组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ap-group1</a:t>
                      </a:r>
                      <a:b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引用模板：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VAP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模板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WLAN-Guest、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域管理模板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域管理模板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</a:t>
                      </a:r>
                      <a:b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国家码：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CN</a:t>
                      </a:r>
                      <a:endParaRPr lang="zh-CN" alt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SSID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模板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  <a:b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SSID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安全模板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  <a:b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安全策略：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WPA-WPA2+PSK+AES</a:t>
                      </a:r>
                      <a:b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密码：</a:t>
                      </a: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WLAN@Guest123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VAP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模板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名称：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  <a:b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转发模式：直接转发</a:t>
                      </a:r>
                      <a:b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业务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VLAN：VLAN1</a:t>
                      </a:r>
                      <a:b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</a:b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引用模板：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SSID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模板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、安全模板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WLAN-Guest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12" name="五边形 11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3" name="燕尾形 12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4" name="燕尾形 13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4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auto">
          <a:xfrm>
            <a:off x="1106183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9" name="直接连接符 58"/>
          <p:cNvCxnSpPr>
            <a:cxnSpLocks noChangeAspect="1"/>
          </p:cNvCxnSpPr>
          <p:nvPr/>
        </p:nvCxnSpPr>
        <p:spPr>
          <a:xfrm flipH="1">
            <a:off x="1958843" y="3183553"/>
            <a:ext cx="2988000" cy="679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可靠性设计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904443" y="1797195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 bwMode="auto">
          <a:xfrm>
            <a:off x="7384604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315319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443" y="2201506"/>
            <a:ext cx="540000" cy="441818"/>
          </a:xfrm>
          <a:prstGeom prst="rect">
            <a:avLst/>
          </a:prstGeom>
          <a:noFill/>
        </p:spPr>
      </p:pic>
      <p:sp>
        <p:nvSpPr>
          <p:cNvPr id="10" name="Freeform 159"/>
          <p:cNvSpPr/>
          <p:nvPr/>
        </p:nvSpPr>
        <p:spPr>
          <a:xfrm flipH="1">
            <a:off x="4421061" y="1452357"/>
            <a:ext cx="934636" cy="4885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2707" y="1590001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Internet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769600" y="4032826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69600" y="4121111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58734" y="4056300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58734" y="4144585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2"/>
            <a:endCxn id="16" idx="0"/>
          </p:cNvCxnSpPr>
          <p:nvPr/>
        </p:nvCxnSpPr>
        <p:spPr>
          <a:xfrm>
            <a:off x="4905661" y="3235644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7" idx="2"/>
            <a:endCxn id="55" idx="0"/>
          </p:cNvCxnSpPr>
          <p:nvPr/>
        </p:nvCxnSpPr>
        <p:spPr>
          <a:xfrm>
            <a:off x="4905661" y="3235644"/>
            <a:ext cx="286393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行政部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9600" y="4578750"/>
            <a:ext cx="540000" cy="441818"/>
          </a:xfrm>
          <a:prstGeom prst="rect">
            <a:avLst/>
          </a:prstGeom>
        </p:spPr>
      </p:pic>
      <p:sp>
        <p:nvSpPr>
          <p:cNvPr id="20" name="TextBox 29"/>
          <p:cNvSpPr txBox="1"/>
          <p:nvPr/>
        </p:nvSpPr>
        <p:spPr>
          <a:xfrm>
            <a:off x="7369491" y="507171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行政部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762841" y="4554093"/>
            <a:ext cx="800219" cy="831522"/>
            <a:chOff x="4974119" y="5258880"/>
            <a:chExt cx="800219" cy="831522"/>
          </a:xfrm>
        </p:grpSpPr>
        <p:pic>
          <p:nvPicPr>
            <p:cNvPr id="22" name="图片 21" descr="市场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4228" y="5258880"/>
              <a:ext cx="540000" cy="441818"/>
            </a:xfrm>
            <a:prstGeom prst="rect">
              <a:avLst/>
            </a:prstGeom>
          </p:spPr>
        </p:pic>
        <p:sp>
          <p:nvSpPr>
            <p:cNvPr id="23" name="TextBox 27"/>
            <p:cNvSpPr txBox="1"/>
            <p:nvPr/>
          </p:nvSpPr>
          <p:spPr>
            <a:xfrm>
              <a:off x="4974119" y="57518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市场部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74527" y="4529436"/>
            <a:ext cx="646331" cy="819281"/>
            <a:chOff x="3652630" y="4551785"/>
            <a:chExt cx="646331" cy="819281"/>
          </a:xfrm>
        </p:grpSpPr>
        <p:sp>
          <p:nvSpPr>
            <p:cNvPr id="25" name="TextBox 164"/>
            <p:cNvSpPr txBox="1"/>
            <p:nvPr/>
          </p:nvSpPr>
          <p:spPr>
            <a:xfrm>
              <a:off x="3652630" y="50940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26" name="图片 25" descr="打印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4439" y="4551785"/>
              <a:ext cx="538191" cy="428400"/>
            </a:xfrm>
            <a:prstGeom prst="rect">
              <a:avLst/>
            </a:prstGeom>
          </p:spPr>
        </p:pic>
      </p:grpSp>
      <p:sp>
        <p:nvSpPr>
          <p:cNvPr id="27" name="圆角矩形 26"/>
          <p:cNvSpPr/>
          <p:nvPr/>
        </p:nvSpPr>
        <p:spPr bwMode="auto">
          <a:xfrm>
            <a:off x="3192047" y="3729343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88948" y="4089740"/>
            <a:ext cx="488173" cy="669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669255" y="4106146"/>
            <a:ext cx="506734" cy="6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02764" y="3014735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645134" y="4074111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66532" y="4106146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645134" y="4162396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7" idx="2"/>
            <a:endCxn id="35" idx="0"/>
          </p:cNvCxnSpPr>
          <p:nvPr/>
        </p:nvCxnSpPr>
        <p:spPr>
          <a:xfrm flipH="1">
            <a:off x="2188948" y="3235644"/>
            <a:ext cx="2716713" cy="61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7" idx="2"/>
            <a:endCxn id="36" idx="0"/>
          </p:cNvCxnSpPr>
          <p:nvPr/>
        </p:nvCxnSpPr>
        <p:spPr>
          <a:xfrm flipH="1">
            <a:off x="3645134" y="3235644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259719" y="4591364"/>
            <a:ext cx="800219" cy="831522"/>
            <a:chOff x="2751898" y="5334762"/>
            <a:chExt cx="800219" cy="831522"/>
          </a:xfrm>
        </p:grpSpPr>
        <p:pic>
          <p:nvPicPr>
            <p:cNvPr id="41" name="图片 40" descr="研发部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278" y="5334762"/>
              <a:ext cx="540000" cy="441818"/>
            </a:xfrm>
            <a:prstGeom prst="rect">
              <a:avLst/>
            </a:prstGeom>
          </p:spPr>
        </p:pic>
        <p:sp>
          <p:nvSpPr>
            <p:cNvPr id="42" name="TextBox 25"/>
            <p:cNvSpPr txBox="1"/>
            <p:nvPr/>
          </p:nvSpPr>
          <p:spPr>
            <a:xfrm>
              <a:off x="2751898" y="582773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研发部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62831" y="4611256"/>
            <a:ext cx="902811" cy="750075"/>
            <a:chOff x="3555010" y="5334762"/>
            <a:chExt cx="902811" cy="750075"/>
          </a:xfrm>
        </p:grpSpPr>
        <p:pic>
          <p:nvPicPr>
            <p:cNvPr id="44" name="图片 43" descr="FTP服务器-蓝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6414" y="5334762"/>
              <a:ext cx="540000" cy="441818"/>
            </a:xfrm>
            <a:prstGeom prst="rect">
              <a:avLst/>
            </a:prstGeom>
          </p:spPr>
        </p:pic>
        <p:sp>
          <p:nvSpPr>
            <p:cNvPr id="45" name="TextBox 124"/>
            <p:cNvSpPr txBox="1"/>
            <p:nvPr/>
          </p:nvSpPr>
          <p:spPr>
            <a:xfrm>
              <a:off x="3555010" y="580783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</a:t>
              </a:r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服务器</a:t>
              </a:r>
            </a:p>
          </p:txBody>
        </p:sp>
      </p:grpSp>
      <p:sp>
        <p:nvSpPr>
          <p:cNvPr id="46" name="TextBox 164"/>
          <p:cNvSpPr txBox="1"/>
          <p:nvPr/>
        </p:nvSpPr>
        <p:spPr>
          <a:xfrm>
            <a:off x="4191070" y="42643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47" name="图片 46" descr="打印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42879" y="3808387"/>
            <a:ext cx="538191" cy="428400"/>
          </a:xfrm>
          <a:prstGeom prst="rect">
            <a:avLst/>
          </a:prstGeom>
        </p:spPr>
      </p:pic>
      <p:pic>
        <p:nvPicPr>
          <p:cNvPr id="48" name="图片 47" descr="AC-蓝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2764" y="2793826"/>
            <a:ext cx="540000" cy="441818"/>
          </a:xfrm>
          <a:prstGeom prst="rect">
            <a:avLst/>
          </a:prstGeom>
        </p:spPr>
      </p:pic>
      <p:pic>
        <p:nvPicPr>
          <p:cNvPr id="49" name="图片 48" descr="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1983" y="4569016"/>
            <a:ext cx="540000" cy="441818"/>
          </a:xfrm>
          <a:prstGeom prst="rect">
            <a:avLst/>
          </a:prstGeom>
        </p:spPr>
      </p:pic>
      <p:pic>
        <p:nvPicPr>
          <p:cNvPr id="50" name="图片 49" descr="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5913" y="4561629"/>
            <a:ext cx="540000" cy="441818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713700" y="50395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接待中心</a:t>
            </a:r>
            <a:endParaRPr lang="en-US" altLang="zh-CN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访客接入</a:t>
            </a:r>
          </a:p>
        </p:txBody>
      </p:sp>
      <p:pic>
        <p:nvPicPr>
          <p:cNvPr id="52" name="图片 51" descr="管理员-蓝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7777" y="4590357"/>
            <a:ext cx="540000" cy="441818"/>
          </a:xfrm>
          <a:prstGeom prst="rect">
            <a:avLst/>
          </a:prstGeom>
        </p:spPr>
      </p:pic>
      <p:sp>
        <p:nvSpPr>
          <p:cNvPr id="53" name="TextBox 37"/>
          <p:cNvSpPr txBox="1"/>
          <p:nvPr/>
        </p:nvSpPr>
        <p:spPr>
          <a:xfrm>
            <a:off x="8374612" y="50605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管理员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7946471" y="4088370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4"/>
          <p:cNvSpPr txBox="1"/>
          <p:nvPr/>
        </p:nvSpPr>
        <p:spPr>
          <a:xfrm>
            <a:off x="8374612" y="42293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57" name="图片 56" descr="打印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0935" y="3803138"/>
            <a:ext cx="538191" cy="42840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6176407" y="1307469"/>
            <a:ext cx="563755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端口级别的可靠性：</a:t>
            </a:r>
            <a:endParaRPr lang="en-US" altLang="zh-CN" sz="1600" dirty="0"/>
          </a:p>
          <a:p>
            <a:pPr marL="457200" lvl="1">
              <a:lnSpc>
                <a:spcPts val="2400"/>
              </a:lnSpc>
              <a:spcAft>
                <a:spcPts val="600"/>
              </a:spcAft>
            </a:pPr>
            <a:r>
              <a:rPr lang="zh-CN" altLang="en-US" sz="1600" dirty="0"/>
              <a:t>为了</a:t>
            </a:r>
            <a:r>
              <a:rPr lang="zh-CN" altLang="en-US" sz="1600" dirty="0" smtClean="0"/>
              <a:t>增加接入交换机与</a:t>
            </a:r>
            <a:r>
              <a:rPr lang="zh-CN" altLang="en-US" sz="1600" dirty="0"/>
              <a:t>汇聚交换机之间的可靠性，同时为了增加链路带宽，采用</a:t>
            </a:r>
            <a:r>
              <a:rPr lang="zh-CN" altLang="en-US" sz="1600"/>
              <a:t>以太网</a:t>
            </a:r>
            <a:r>
              <a:rPr lang="zh-CN" altLang="en-US" sz="1600" smtClean="0"/>
              <a:t>链路</a:t>
            </a:r>
            <a:r>
              <a:rPr lang="zh-CN" altLang="en-US" sz="1600"/>
              <a:t>聚合</a:t>
            </a:r>
            <a:r>
              <a:rPr lang="zh-CN" altLang="en-US" sz="1600" smtClean="0"/>
              <a:t>技术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171450" lvl="0" indent="-171450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设备级别的可靠性：</a:t>
            </a:r>
            <a:endParaRPr lang="en-US" altLang="zh-CN" sz="1600" dirty="0"/>
          </a:p>
          <a:p>
            <a:pPr lvl="1">
              <a:lnSpc>
                <a:spcPts val="2400"/>
              </a:lnSpc>
              <a:spcAft>
                <a:spcPts val="600"/>
              </a:spcAft>
            </a:pPr>
            <a:r>
              <a:rPr lang="zh-CN" altLang="en-US" sz="1600" dirty="0"/>
              <a:t>可以采用</a:t>
            </a:r>
            <a:r>
              <a:rPr lang="en-US" altLang="zh-CN" sz="1600" dirty="0" err="1"/>
              <a:t>iStack</a:t>
            </a:r>
            <a:r>
              <a:rPr lang="zh-CN" altLang="en-US" sz="1600" dirty="0"/>
              <a:t>或者</a:t>
            </a:r>
            <a:r>
              <a:rPr lang="en-US" altLang="zh-CN" sz="1600" dirty="0"/>
              <a:t>CSS</a:t>
            </a:r>
            <a:r>
              <a:rPr lang="zh-CN" altLang="en-US" sz="1600" dirty="0"/>
              <a:t>技术，本组网不涉及。</a:t>
            </a: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520543" y="3227999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040079" y="3247083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 noChangeAspect="1"/>
          </p:cNvCxnSpPr>
          <p:nvPr/>
        </p:nvCxnSpPr>
        <p:spPr>
          <a:xfrm flipH="1">
            <a:off x="2097381" y="3233781"/>
            <a:ext cx="3022825" cy="687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62546" y="3254644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805816" y="3242459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088558" y="3227999"/>
            <a:ext cx="2863939" cy="618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849810" y="3271819"/>
            <a:ext cx="286393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2950" y="3848250"/>
            <a:ext cx="540000" cy="441818"/>
          </a:xfrm>
          <a:prstGeom prst="rect">
            <a:avLst/>
          </a:prstGeom>
        </p:spPr>
      </p:pic>
      <p:pic>
        <p:nvPicPr>
          <p:cNvPr id="35" name="图片 34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8948" y="3853202"/>
            <a:ext cx="540000" cy="441818"/>
          </a:xfrm>
          <a:prstGeom prst="rect">
            <a:avLst/>
          </a:prstGeom>
        </p:spPr>
      </p:pic>
      <p:pic>
        <p:nvPicPr>
          <p:cNvPr id="36" name="图片 35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75134" y="3860864"/>
            <a:ext cx="540000" cy="441818"/>
          </a:xfrm>
          <a:prstGeom prst="rect">
            <a:avLst/>
          </a:prstGeom>
        </p:spPr>
      </p:pic>
      <p:pic>
        <p:nvPicPr>
          <p:cNvPr id="37" name="图片 36" descr="汇聚交换机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35661" y="2793826"/>
            <a:ext cx="540000" cy="441818"/>
          </a:xfrm>
          <a:prstGeom prst="rect">
            <a:avLst/>
          </a:prstGeom>
        </p:spPr>
      </p:pic>
      <p:pic>
        <p:nvPicPr>
          <p:cNvPr id="55" name="图片 54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99600" y="3848250"/>
            <a:ext cx="540000" cy="441818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8059789" y="126000"/>
            <a:ext cx="3902149" cy="213120"/>
            <a:chOff x="8059789" y="139135"/>
            <a:chExt cx="3902149" cy="213120"/>
          </a:xfrm>
        </p:grpSpPr>
        <p:sp>
          <p:nvSpPr>
            <p:cNvPr id="74" name="五边形 73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75" name="燕尾形 74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76" name="燕尾形 75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77" name="燕尾形 76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8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 bwMode="auto">
          <a:xfrm>
            <a:off x="1106183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3192047" y="3729343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>
            <a:off x="2157580" y="4075718"/>
            <a:ext cx="1628954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row-loop_32161"/>
          <p:cNvSpPr>
            <a:spLocks noChangeAspect="1"/>
          </p:cNvSpPr>
          <p:nvPr/>
        </p:nvSpPr>
        <p:spPr bwMode="auto">
          <a:xfrm>
            <a:off x="2761288" y="3800356"/>
            <a:ext cx="395038" cy="243874"/>
          </a:xfrm>
          <a:custGeom>
            <a:avLst/>
            <a:gdLst>
              <a:gd name="T0" fmla="*/ 7273 w 7273"/>
              <a:gd name="T1" fmla="*/ 2210 h 4496"/>
              <a:gd name="T2" fmla="*/ 7273 w 7273"/>
              <a:gd name="T3" fmla="*/ 2316 h 4496"/>
              <a:gd name="T4" fmla="*/ 5682 w 7273"/>
              <a:gd name="T5" fmla="*/ 3908 h 4496"/>
              <a:gd name="T6" fmla="*/ 4417 w 7273"/>
              <a:gd name="T7" fmla="*/ 3908 h 4496"/>
              <a:gd name="T8" fmla="*/ 4646 w 7273"/>
              <a:gd name="T9" fmla="*/ 3286 h 4496"/>
              <a:gd name="T10" fmla="*/ 5682 w 7273"/>
              <a:gd name="T11" fmla="*/ 3286 h 4496"/>
              <a:gd name="T12" fmla="*/ 6652 w 7273"/>
              <a:gd name="T13" fmla="*/ 2316 h 4496"/>
              <a:gd name="T14" fmla="*/ 6652 w 7273"/>
              <a:gd name="T15" fmla="*/ 2210 h 4496"/>
              <a:gd name="T16" fmla="*/ 5682 w 7273"/>
              <a:gd name="T17" fmla="*/ 1240 h 4496"/>
              <a:gd name="T18" fmla="*/ 4257 w 7273"/>
              <a:gd name="T19" fmla="*/ 1240 h 4496"/>
              <a:gd name="T20" fmla="*/ 4257 w 7273"/>
              <a:gd name="T21" fmla="*/ 1240 h 4496"/>
              <a:gd name="T22" fmla="*/ 3882 w 7273"/>
              <a:gd name="T23" fmla="*/ 1240 h 4496"/>
              <a:gd name="T24" fmla="*/ 4101 w 7273"/>
              <a:gd name="T25" fmla="*/ 1795 h 4496"/>
              <a:gd name="T26" fmla="*/ 4085 w 7273"/>
              <a:gd name="T27" fmla="*/ 1849 h 4496"/>
              <a:gd name="T28" fmla="*/ 4029 w 7273"/>
              <a:gd name="T29" fmla="*/ 1849 h 4496"/>
              <a:gd name="T30" fmla="*/ 2880 w 7273"/>
              <a:gd name="T31" fmla="*/ 966 h 4496"/>
              <a:gd name="T32" fmla="*/ 2862 w 7273"/>
              <a:gd name="T33" fmla="*/ 929 h 4496"/>
              <a:gd name="T34" fmla="*/ 2880 w 7273"/>
              <a:gd name="T35" fmla="*/ 892 h 4496"/>
              <a:gd name="T36" fmla="*/ 4029 w 7273"/>
              <a:gd name="T37" fmla="*/ 9 h 4496"/>
              <a:gd name="T38" fmla="*/ 4057 w 7273"/>
              <a:gd name="T39" fmla="*/ 0 h 4496"/>
              <a:gd name="T40" fmla="*/ 4086 w 7273"/>
              <a:gd name="T41" fmla="*/ 9 h 4496"/>
              <a:gd name="T42" fmla="*/ 4101 w 7273"/>
              <a:gd name="T43" fmla="*/ 64 h 4496"/>
              <a:gd name="T44" fmla="*/ 3882 w 7273"/>
              <a:gd name="T45" fmla="*/ 619 h 4496"/>
              <a:gd name="T46" fmla="*/ 4257 w 7273"/>
              <a:gd name="T47" fmla="*/ 619 h 4496"/>
              <a:gd name="T48" fmla="*/ 4257 w 7273"/>
              <a:gd name="T49" fmla="*/ 619 h 4496"/>
              <a:gd name="T50" fmla="*/ 5682 w 7273"/>
              <a:gd name="T51" fmla="*/ 619 h 4496"/>
              <a:gd name="T52" fmla="*/ 7273 w 7273"/>
              <a:gd name="T53" fmla="*/ 2210 h 4496"/>
              <a:gd name="T54" fmla="*/ 3245 w 7273"/>
              <a:gd name="T55" fmla="*/ 2646 h 4496"/>
              <a:gd name="T56" fmla="*/ 3188 w 7273"/>
              <a:gd name="T57" fmla="*/ 2646 h 4496"/>
              <a:gd name="T58" fmla="*/ 3172 w 7273"/>
              <a:gd name="T59" fmla="*/ 2700 h 4496"/>
              <a:gd name="T60" fmla="*/ 3392 w 7273"/>
              <a:gd name="T61" fmla="*/ 3255 h 4496"/>
              <a:gd name="T62" fmla="*/ 3016 w 7273"/>
              <a:gd name="T63" fmla="*/ 3255 h 4496"/>
              <a:gd name="T64" fmla="*/ 3016 w 7273"/>
              <a:gd name="T65" fmla="*/ 3255 h 4496"/>
              <a:gd name="T66" fmla="*/ 1591 w 7273"/>
              <a:gd name="T67" fmla="*/ 3255 h 4496"/>
              <a:gd name="T68" fmla="*/ 621 w 7273"/>
              <a:gd name="T69" fmla="*/ 2285 h 4496"/>
              <a:gd name="T70" fmla="*/ 621 w 7273"/>
              <a:gd name="T71" fmla="*/ 2179 h 4496"/>
              <a:gd name="T72" fmla="*/ 1591 w 7273"/>
              <a:gd name="T73" fmla="*/ 1209 h 4496"/>
              <a:gd name="T74" fmla="*/ 2627 w 7273"/>
              <a:gd name="T75" fmla="*/ 1209 h 4496"/>
              <a:gd name="T76" fmla="*/ 2857 w 7273"/>
              <a:gd name="T77" fmla="*/ 587 h 4496"/>
              <a:gd name="T78" fmla="*/ 1591 w 7273"/>
              <a:gd name="T79" fmla="*/ 587 h 4496"/>
              <a:gd name="T80" fmla="*/ 0 w 7273"/>
              <a:gd name="T81" fmla="*/ 2179 h 4496"/>
              <a:gd name="T82" fmla="*/ 0 w 7273"/>
              <a:gd name="T83" fmla="*/ 2285 h 4496"/>
              <a:gd name="T84" fmla="*/ 1591 w 7273"/>
              <a:gd name="T85" fmla="*/ 3877 h 4496"/>
              <a:gd name="T86" fmla="*/ 3016 w 7273"/>
              <a:gd name="T87" fmla="*/ 3877 h 4496"/>
              <a:gd name="T88" fmla="*/ 3016 w 7273"/>
              <a:gd name="T89" fmla="*/ 3877 h 4496"/>
              <a:gd name="T90" fmla="*/ 3391 w 7273"/>
              <a:gd name="T91" fmla="*/ 3877 h 4496"/>
              <a:gd name="T92" fmla="*/ 3172 w 7273"/>
              <a:gd name="T93" fmla="*/ 4432 h 4496"/>
              <a:gd name="T94" fmla="*/ 3188 w 7273"/>
              <a:gd name="T95" fmla="*/ 4486 h 4496"/>
              <a:gd name="T96" fmla="*/ 3216 w 7273"/>
              <a:gd name="T97" fmla="*/ 4496 h 4496"/>
              <a:gd name="T98" fmla="*/ 3244 w 7273"/>
              <a:gd name="T99" fmla="*/ 4486 h 4496"/>
              <a:gd name="T100" fmla="*/ 4393 w 7273"/>
              <a:gd name="T101" fmla="*/ 3603 h 4496"/>
              <a:gd name="T102" fmla="*/ 4411 w 7273"/>
              <a:gd name="T103" fmla="*/ 3566 h 4496"/>
              <a:gd name="T104" fmla="*/ 4393 w 7273"/>
              <a:gd name="T105" fmla="*/ 3529 h 4496"/>
              <a:gd name="T106" fmla="*/ 3245 w 7273"/>
              <a:gd name="T107" fmla="*/ 2646 h 4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73" h="4496">
                <a:moveTo>
                  <a:pt x="7273" y="2210"/>
                </a:moveTo>
                <a:lnTo>
                  <a:pt x="7273" y="2316"/>
                </a:lnTo>
                <a:cubicBezTo>
                  <a:pt x="7273" y="3194"/>
                  <a:pt x="6559" y="3908"/>
                  <a:pt x="5682" y="3908"/>
                </a:cubicBezTo>
                <a:lnTo>
                  <a:pt x="4417" y="3908"/>
                </a:lnTo>
                <a:cubicBezTo>
                  <a:pt x="4417" y="3908"/>
                  <a:pt x="4710" y="3708"/>
                  <a:pt x="4646" y="3286"/>
                </a:cubicBezTo>
                <a:lnTo>
                  <a:pt x="5682" y="3286"/>
                </a:lnTo>
                <a:cubicBezTo>
                  <a:pt x="6217" y="3286"/>
                  <a:pt x="6652" y="2851"/>
                  <a:pt x="6652" y="2316"/>
                </a:cubicBezTo>
                <a:lnTo>
                  <a:pt x="6652" y="2210"/>
                </a:lnTo>
                <a:cubicBezTo>
                  <a:pt x="6652" y="1675"/>
                  <a:pt x="6217" y="1240"/>
                  <a:pt x="5682" y="1240"/>
                </a:cubicBezTo>
                <a:lnTo>
                  <a:pt x="4257" y="1240"/>
                </a:lnTo>
                <a:lnTo>
                  <a:pt x="4257" y="1240"/>
                </a:lnTo>
                <a:lnTo>
                  <a:pt x="3882" y="1240"/>
                </a:lnTo>
                <a:lnTo>
                  <a:pt x="4101" y="1795"/>
                </a:lnTo>
                <a:cubicBezTo>
                  <a:pt x="4109" y="1814"/>
                  <a:pt x="4102" y="1837"/>
                  <a:pt x="4085" y="1849"/>
                </a:cubicBezTo>
                <a:cubicBezTo>
                  <a:pt x="4069" y="1862"/>
                  <a:pt x="4045" y="1862"/>
                  <a:pt x="4029" y="1849"/>
                </a:cubicBezTo>
                <a:lnTo>
                  <a:pt x="2880" y="966"/>
                </a:lnTo>
                <a:cubicBezTo>
                  <a:pt x="2869" y="957"/>
                  <a:pt x="2862" y="944"/>
                  <a:pt x="2862" y="929"/>
                </a:cubicBezTo>
                <a:cubicBezTo>
                  <a:pt x="2862" y="915"/>
                  <a:pt x="2869" y="901"/>
                  <a:pt x="2880" y="892"/>
                </a:cubicBezTo>
                <a:lnTo>
                  <a:pt x="4029" y="9"/>
                </a:lnTo>
                <a:cubicBezTo>
                  <a:pt x="4037" y="3"/>
                  <a:pt x="4047" y="0"/>
                  <a:pt x="4057" y="0"/>
                </a:cubicBezTo>
                <a:cubicBezTo>
                  <a:pt x="4067" y="0"/>
                  <a:pt x="4077" y="3"/>
                  <a:pt x="4086" y="9"/>
                </a:cubicBezTo>
                <a:cubicBezTo>
                  <a:pt x="4102" y="22"/>
                  <a:pt x="4109" y="44"/>
                  <a:pt x="4101" y="64"/>
                </a:cubicBezTo>
                <a:lnTo>
                  <a:pt x="3882" y="619"/>
                </a:lnTo>
                <a:lnTo>
                  <a:pt x="4257" y="619"/>
                </a:lnTo>
                <a:lnTo>
                  <a:pt x="4257" y="619"/>
                </a:lnTo>
                <a:lnTo>
                  <a:pt x="5682" y="619"/>
                </a:lnTo>
                <a:cubicBezTo>
                  <a:pt x="6559" y="618"/>
                  <a:pt x="7273" y="1332"/>
                  <a:pt x="7273" y="2210"/>
                </a:cubicBezTo>
                <a:close/>
                <a:moveTo>
                  <a:pt x="3245" y="2646"/>
                </a:moveTo>
                <a:cubicBezTo>
                  <a:pt x="3228" y="2633"/>
                  <a:pt x="3205" y="2633"/>
                  <a:pt x="3188" y="2646"/>
                </a:cubicBezTo>
                <a:cubicBezTo>
                  <a:pt x="3171" y="2659"/>
                  <a:pt x="3165" y="2681"/>
                  <a:pt x="3172" y="2700"/>
                </a:cubicBezTo>
                <a:lnTo>
                  <a:pt x="3392" y="3255"/>
                </a:lnTo>
                <a:lnTo>
                  <a:pt x="3016" y="3255"/>
                </a:lnTo>
                <a:lnTo>
                  <a:pt x="3016" y="3255"/>
                </a:lnTo>
                <a:lnTo>
                  <a:pt x="1591" y="3255"/>
                </a:lnTo>
                <a:cubicBezTo>
                  <a:pt x="1056" y="3255"/>
                  <a:pt x="621" y="2820"/>
                  <a:pt x="621" y="2285"/>
                </a:cubicBezTo>
                <a:lnTo>
                  <a:pt x="621" y="2179"/>
                </a:lnTo>
                <a:cubicBezTo>
                  <a:pt x="621" y="1644"/>
                  <a:pt x="1056" y="1209"/>
                  <a:pt x="1591" y="1209"/>
                </a:cubicBezTo>
                <a:lnTo>
                  <a:pt x="2627" y="1209"/>
                </a:lnTo>
                <a:cubicBezTo>
                  <a:pt x="2563" y="787"/>
                  <a:pt x="2857" y="587"/>
                  <a:pt x="2857" y="587"/>
                </a:cubicBezTo>
                <a:lnTo>
                  <a:pt x="1591" y="587"/>
                </a:lnTo>
                <a:cubicBezTo>
                  <a:pt x="714" y="587"/>
                  <a:pt x="0" y="1301"/>
                  <a:pt x="0" y="2179"/>
                </a:cubicBezTo>
                <a:lnTo>
                  <a:pt x="0" y="2285"/>
                </a:lnTo>
                <a:cubicBezTo>
                  <a:pt x="0" y="3163"/>
                  <a:pt x="714" y="3877"/>
                  <a:pt x="1591" y="3877"/>
                </a:cubicBezTo>
                <a:lnTo>
                  <a:pt x="3016" y="3877"/>
                </a:lnTo>
                <a:lnTo>
                  <a:pt x="3016" y="3877"/>
                </a:lnTo>
                <a:lnTo>
                  <a:pt x="3391" y="3877"/>
                </a:lnTo>
                <a:lnTo>
                  <a:pt x="3172" y="4432"/>
                </a:lnTo>
                <a:cubicBezTo>
                  <a:pt x="3165" y="4451"/>
                  <a:pt x="3171" y="4474"/>
                  <a:pt x="3188" y="4486"/>
                </a:cubicBezTo>
                <a:cubicBezTo>
                  <a:pt x="3196" y="4493"/>
                  <a:pt x="3206" y="4496"/>
                  <a:pt x="3216" y="4496"/>
                </a:cubicBezTo>
                <a:cubicBezTo>
                  <a:pt x="3226" y="4496"/>
                  <a:pt x="3236" y="4493"/>
                  <a:pt x="3244" y="4486"/>
                </a:cubicBezTo>
                <a:lnTo>
                  <a:pt x="4393" y="3603"/>
                </a:lnTo>
                <a:cubicBezTo>
                  <a:pt x="4404" y="3594"/>
                  <a:pt x="4411" y="3581"/>
                  <a:pt x="4411" y="3566"/>
                </a:cubicBezTo>
                <a:cubicBezTo>
                  <a:pt x="4411" y="3551"/>
                  <a:pt x="4404" y="3538"/>
                  <a:pt x="4393" y="3529"/>
                </a:cubicBezTo>
                <a:lnTo>
                  <a:pt x="3245" y="26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98" name="文本框 197"/>
          <p:cNvSpPr txBox="1"/>
          <p:nvPr/>
        </p:nvSpPr>
        <p:spPr>
          <a:xfrm>
            <a:off x="2588152" y="4074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误连接</a:t>
            </a:r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二层环路避免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48338" y="1272434"/>
            <a:ext cx="548578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问题：当前</a:t>
            </a:r>
            <a:r>
              <a:rPr lang="zh-CN" altLang="en-US" dirty="0"/>
              <a:t>网段并没有引入冗余链路，如何防止办公人员误操作造成的二层网络环路呢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建议：可</a:t>
            </a:r>
            <a:r>
              <a:rPr lang="zh-CN" altLang="en-US" dirty="0"/>
              <a:t>在二层网络采用生成树技术，防止环路产生。同时建议手工配置</a:t>
            </a:r>
            <a:r>
              <a:rPr lang="en-US" altLang="zh-CN" dirty="0"/>
              <a:t>Agg-S1</a:t>
            </a:r>
            <a:r>
              <a:rPr lang="zh-CN" altLang="en-US" dirty="0"/>
              <a:t>为根桥。</a:t>
            </a:r>
            <a:endParaRPr lang="en-US" altLang="zh-CN" dirty="0"/>
          </a:p>
        </p:txBody>
      </p:sp>
      <p:grpSp>
        <p:nvGrpSpPr>
          <p:cNvPr id="66" name="组合 65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67" name="五边形 66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68" name="燕尾形 67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69" name="燕尾形 68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70" name="燕尾形 69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  <p:cxnSp>
        <p:nvCxnSpPr>
          <p:cNvPr id="74" name="直接连接符 73"/>
          <p:cNvCxnSpPr>
            <a:cxnSpLocks noChangeAspect="1"/>
          </p:cNvCxnSpPr>
          <p:nvPr/>
        </p:nvCxnSpPr>
        <p:spPr>
          <a:xfrm flipH="1">
            <a:off x="1958843" y="3183553"/>
            <a:ext cx="2988000" cy="679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904443" y="1797195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 bwMode="auto">
          <a:xfrm>
            <a:off x="7384604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315319" y="3719119"/>
            <a:ext cx="1982396" cy="182029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7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443" y="2201506"/>
            <a:ext cx="540000" cy="441818"/>
          </a:xfrm>
          <a:prstGeom prst="rect">
            <a:avLst/>
          </a:prstGeom>
          <a:noFill/>
        </p:spPr>
      </p:pic>
      <p:sp>
        <p:nvSpPr>
          <p:cNvPr id="79" name="Freeform 159"/>
          <p:cNvSpPr/>
          <p:nvPr/>
        </p:nvSpPr>
        <p:spPr>
          <a:xfrm flipH="1">
            <a:off x="4421061" y="1452357"/>
            <a:ext cx="934636" cy="48856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62707" y="1590001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Internet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7769600" y="4032826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769600" y="4121111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158734" y="4056300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158734" y="4144585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94" idx="2"/>
            <a:endCxn id="191" idx="0"/>
          </p:cNvCxnSpPr>
          <p:nvPr/>
        </p:nvCxnSpPr>
        <p:spPr>
          <a:xfrm>
            <a:off x="4905661" y="3235644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94" idx="2"/>
            <a:endCxn id="195" idx="0"/>
          </p:cNvCxnSpPr>
          <p:nvPr/>
        </p:nvCxnSpPr>
        <p:spPr>
          <a:xfrm>
            <a:off x="4905661" y="3235644"/>
            <a:ext cx="286393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 descr="行政部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9600" y="4578750"/>
            <a:ext cx="540000" cy="441818"/>
          </a:xfrm>
          <a:prstGeom prst="rect">
            <a:avLst/>
          </a:prstGeom>
        </p:spPr>
      </p:pic>
      <p:sp>
        <p:nvSpPr>
          <p:cNvPr id="88" name="TextBox 29"/>
          <p:cNvSpPr txBox="1"/>
          <p:nvPr/>
        </p:nvSpPr>
        <p:spPr>
          <a:xfrm>
            <a:off x="7369491" y="507171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行政部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762841" y="4554093"/>
            <a:ext cx="800219" cy="831522"/>
            <a:chOff x="4974119" y="5258880"/>
            <a:chExt cx="800219" cy="831522"/>
          </a:xfrm>
        </p:grpSpPr>
        <p:pic>
          <p:nvPicPr>
            <p:cNvPr id="90" name="图片 89" descr="市场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4228" y="5258880"/>
              <a:ext cx="540000" cy="441818"/>
            </a:xfrm>
            <a:prstGeom prst="rect">
              <a:avLst/>
            </a:prstGeom>
          </p:spPr>
        </p:pic>
        <p:sp>
          <p:nvSpPr>
            <p:cNvPr id="91" name="TextBox 27"/>
            <p:cNvSpPr txBox="1"/>
            <p:nvPr/>
          </p:nvSpPr>
          <p:spPr>
            <a:xfrm>
              <a:off x="4974119" y="57518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市场部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574527" y="4529436"/>
            <a:ext cx="646331" cy="819281"/>
            <a:chOff x="3652630" y="4551785"/>
            <a:chExt cx="646331" cy="819281"/>
          </a:xfrm>
        </p:grpSpPr>
        <p:sp>
          <p:nvSpPr>
            <p:cNvPr id="93" name="TextBox 164"/>
            <p:cNvSpPr txBox="1"/>
            <p:nvPr/>
          </p:nvSpPr>
          <p:spPr>
            <a:xfrm>
              <a:off x="3652630" y="50940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打印机</a:t>
              </a:r>
            </a:p>
          </p:txBody>
        </p:sp>
        <p:pic>
          <p:nvPicPr>
            <p:cNvPr id="94" name="图片 93" descr="打印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4439" y="4551785"/>
              <a:ext cx="538191" cy="428400"/>
            </a:xfrm>
            <a:prstGeom prst="rect">
              <a:avLst/>
            </a:prstGeom>
          </p:spPr>
        </p:pic>
      </p:grpSp>
      <p:cxnSp>
        <p:nvCxnSpPr>
          <p:cNvPr id="96" name="直接连接符 95"/>
          <p:cNvCxnSpPr/>
          <p:nvPr/>
        </p:nvCxnSpPr>
        <p:spPr>
          <a:xfrm>
            <a:off x="2188948" y="4089740"/>
            <a:ext cx="488173" cy="669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1669255" y="4106146"/>
            <a:ext cx="506734" cy="6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902764" y="3014735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45134" y="4074111"/>
            <a:ext cx="864208" cy="758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666532" y="4106146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645134" y="4162396"/>
            <a:ext cx="0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94" idx="2"/>
            <a:endCxn id="192" idx="0"/>
          </p:cNvCxnSpPr>
          <p:nvPr/>
        </p:nvCxnSpPr>
        <p:spPr>
          <a:xfrm flipH="1">
            <a:off x="2188948" y="3235644"/>
            <a:ext cx="2716713" cy="61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94" idx="2"/>
            <a:endCxn id="193" idx="0"/>
          </p:cNvCxnSpPr>
          <p:nvPr/>
        </p:nvCxnSpPr>
        <p:spPr>
          <a:xfrm flipH="1">
            <a:off x="3645134" y="3235644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3259719" y="4591364"/>
            <a:ext cx="800219" cy="831522"/>
            <a:chOff x="2751898" y="5334762"/>
            <a:chExt cx="800219" cy="831522"/>
          </a:xfrm>
        </p:grpSpPr>
        <p:pic>
          <p:nvPicPr>
            <p:cNvPr id="105" name="图片 104" descr="研发部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278" y="5334762"/>
              <a:ext cx="540000" cy="441818"/>
            </a:xfrm>
            <a:prstGeom prst="rect">
              <a:avLst/>
            </a:prstGeom>
          </p:spPr>
        </p:pic>
        <p:sp>
          <p:nvSpPr>
            <p:cNvPr id="106" name="TextBox 25"/>
            <p:cNvSpPr txBox="1"/>
            <p:nvPr/>
          </p:nvSpPr>
          <p:spPr>
            <a:xfrm>
              <a:off x="2751898" y="582773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研发部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062831" y="4611256"/>
            <a:ext cx="902811" cy="750075"/>
            <a:chOff x="3555010" y="5334762"/>
            <a:chExt cx="902811" cy="750075"/>
          </a:xfrm>
        </p:grpSpPr>
        <p:pic>
          <p:nvPicPr>
            <p:cNvPr id="108" name="图片 107" descr="FTP服务器-蓝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6414" y="5334762"/>
              <a:ext cx="540000" cy="441818"/>
            </a:xfrm>
            <a:prstGeom prst="rect">
              <a:avLst/>
            </a:prstGeom>
          </p:spPr>
        </p:pic>
        <p:sp>
          <p:nvSpPr>
            <p:cNvPr id="109" name="TextBox 124"/>
            <p:cNvSpPr txBox="1"/>
            <p:nvPr/>
          </p:nvSpPr>
          <p:spPr>
            <a:xfrm>
              <a:off x="3555010" y="580783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</a:t>
              </a:r>
              <a:r>
                <a:rPr lang="zh-CN" altLang="en-US" sz="12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服务器</a:t>
              </a:r>
            </a:p>
          </p:txBody>
        </p:sp>
      </p:grpSp>
      <p:sp>
        <p:nvSpPr>
          <p:cNvPr id="171" name="TextBox 164"/>
          <p:cNvSpPr txBox="1"/>
          <p:nvPr/>
        </p:nvSpPr>
        <p:spPr>
          <a:xfrm>
            <a:off x="4191070" y="42643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173" name="图片 172" descr="打印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42879" y="3808387"/>
            <a:ext cx="538191" cy="428400"/>
          </a:xfrm>
          <a:prstGeom prst="rect">
            <a:avLst/>
          </a:prstGeom>
        </p:spPr>
      </p:pic>
      <p:pic>
        <p:nvPicPr>
          <p:cNvPr id="175" name="图片 174" descr="AC-蓝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2764" y="2793826"/>
            <a:ext cx="540000" cy="441818"/>
          </a:xfrm>
          <a:prstGeom prst="rect">
            <a:avLst/>
          </a:prstGeom>
        </p:spPr>
      </p:pic>
      <p:pic>
        <p:nvPicPr>
          <p:cNvPr id="176" name="图片 175" descr="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1983" y="4569016"/>
            <a:ext cx="540000" cy="441818"/>
          </a:xfrm>
          <a:prstGeom prst="rect">
            <a:avLst/>
          </a:prstGeom>
        </p:spPr>
      </p:pic>
      <p:pic>
        <p:nvPicPr>
          <p:cNvPr id="177" name="图片 176" descr="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5913" y="4561629"/>
            <a:ext cx="540000" cy="441818"/>
          </a:xfrm>
          <a:prstGeom prst="rect">
            <a:avLst/>
          </a:prstGeom>
        </p:spPr>
      </p:pic>
      <p:sp>
        <p:nvSpPr>
          <p:cNvPr id="178" name="文本框 177"/>
          <p:cNvSpPr txBox="1"/>
          <p:nvPr/>
        </p:nvSpPr>
        <p:spPr>
          <a:xfrm>
            <a:off x="1713700" y="50395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接待中心</a:t>
            </a:r>
            <a:endParaRPr lang="en-US" altLang="zh-CN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访客接入</a:t>
            </a:r>
          </a:p>
        </p:txBody>
      </p:sp>
      <p:pic>
        <p:nvPicPr>
          <p:cNvPr id="179" name="图片 178" descr="管理员-蓝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7777" y="4590357"/>
            <a:ext cx="540000" cy="441818"/>
          </a:xfrm>
          <a:prstGeom prst="rect">
            <a:avLst/>
          </a:prstGeom>
        </p:spPr>
      </p:pic>
      <p:sp>
        <p:nvSpPr>
          <p:cNvPr id="180" name="TextBox 37"/>
          <p:cNvSpPr txBox="1"/>
          <p:nvPr/>
        </p:nvSpPr>
        <p:spPr>
          <a:xfrm>
            <a:off x="8374612" y="50605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管理员</a:t>
            </a:r>
          </a:p>
        </p:txBody>
      </p:sp>
      <p:cxnSp>
        <p:nvCxnSpPr>
          <p:cNvPr id="181" name="直接连接符 180"/>
          <p:cNvCxnSpPr/>
          <p:nvPr/>
        </p:nvCxnSpPr>
        <p:spPr>
          <a:xfrm>
            <a:off x="7946471" y="4088370"/>
            <a:ext cx="79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64"/>
          <p:cNvSpPr txBox="1"/>
          <p:nvPr/>
        </p:nvSpPr>
        <p:spPr>
          <a:xfrm>
            <a:off x="8374612" y="42293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打印机</a:t>
            </a:r>
          </a:p>
        </p:txBody>
      </p:sp>
      <p:pic>
        <p:nvPicPr>
          <p:cNvPr id="183" name="图片 182" descr="打印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0935" y="3803138"/>
            <a:ext cx="538191" cy="428400"/>
          </a:xfrm>
          <a:prstGeom prst="rect">
            <a:avLst/>
          </a:prstGeom>
        </p:spPr>
      </p:pic>
      <p:cxnSp>
        <p:nvCxnSpPr>
          <p:cNvPr id="184" name="直接连接符 183"/>
          <p:cNvCxnSpPr/>
          <p:nvPr/>
        </p:nvCxnSpPr>
        <p:spPr>
          <a:xfrm flipH="1">
            <a:off x="3520543" y="3227999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5040079" y="3247083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cxnSpLocks noChangeAspect="1"/>
          </p:cNvCxnSpPr>
          <p:nvPr/>
        </p:nvCxnSpPr>
        <p:spPr>
          <a:xfrm flipH="1">
            <a:off x="2097381" y="3233781"/>
            <a:ext cx="3022825" cy="687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762546" y="3254644"/>
            <a:ext cx="1260527" cy="625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4805816" y="3242459"/>
            <a:ext cx="125728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5088558" y="3227999"/>
            <a:ext cx="2863939" cy="618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4849810" y="3271819"/>
            <a:ext cx="2863939" cy="61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图片 190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2950" y="3848250"/>
            <a:ext cx="540000" cy="441818"/>
          </a:xfrm>
          <a:prstGeom prst="rect">
            <a:avLst/>
          </a:prstGeom>
        </p:spPr>
      </p:pic>
      <p:pic>
        <p:nvPicPr>
          <p:cNvPr id="192" name="图片 191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8948" y="3853202"/>
            <a:ext cx="540000" cy="441818"/>
          </a:xfrm>
          <a:prstGeom prst="rect">
            <a:avLst/>
          </a:prstGeom>
        </p:spPr>
      </p:pic>
      <p:pic>
        <p:nvPicPr>
          <p:cNvPr id="193" name="图片 192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75134" y="3860864"/>
            <a:ext cx="540000" cy="441818"/>
          </a:xfrm>
          <a:prstGeom prst="rect">
            <a:avLst/>
          </a:prstGeom>
        </p:spPr>
      </p:pic>
      <p:pic>
        <p:nvPicPr>
          <p:cNvPr id="194" name="图片 193" descr="汇聚交换机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35661" y="2793826"/>
            <a:ext cx="540000" cy="441818"/>
          </a:xfrm>
          <a:prstGeom prst="rect">
            <a:avLst/>
          </a:prstGeom>
        </p:spPr>
      </p:pic>
      <p:pic>
        <p:nvPicPr>
          <p:cNvPr id="195" name="图片 194" descr="接入交换机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99600" y="3848250"/>
            <a:ext cx="540000" cy="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 bwMode="auto">
          <a:xfrm>
            <a:off x="4773686" y="1920195"/>
            <a:ext cx="180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856538" y="1931101"/>
            <a:ext cx="142220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出口</a:t>
            </a:r>
            <a:r>
              <a:rPr lang="en-US" altLang="zh-CN" smtClean="0"/>
              <a:t>NAT</a:t>
            </a:r>
            <a:r>
              <a:rPr lang="zh-CN" altLang="en-US" smtClean="0"/>
              <a:t>设计</a:t>
            </a:r>
            <a:endParaRPr lang="zh-CN" altLang="en-US" dirty="0"/>
          </a:p>
        </p:txBody>
      </p:sp>
      <p:pic>
        <p:nvPicPr>
          <p:cNvPr id="3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4122" y="1710204"/>
            <a:ext cx="541200" cy="442799"/>
          </a:xfrm>
          <a:prstGeom prst="rect">
            <a:avLst/>
          </a:prstGeom>
          <a:noFill/>
        </p:spPr>
      </p:pic>
      <p:pic>
        <p:nvPicPr>
          <p:cNvPr id="4" name="图片 3" descr="internet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331" y="1727387"/>
            <a:ext cx="804674" cy="408433"/>
          </a:xfrm>
          <a:prstGeom prst="rect">
            <a:avLst/>
          </a:prstGeom>
        </p:spPr>
      </p:pic>
      <p:sp>
        <p:nvSpPr>
          <p:cNvPr id="6" name="TextBox 77"/>
          <p:cNvSpPr txBox="1"/>
          <p:nvPr/>
        </p:nvSpPr>
        <p:spPr bwMode="auto">
          <a:xfrm>
            <a:off x="1086207" y="1682406"/>
            <a:ext cx="108816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hangingPunct="0"/>
            <a:r>
              <a:rPr lang="en-US" altLang="zh-CN" sz="140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1.2.3.4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472" y="19382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网络出口</a:t>
            </a:r>
          </a:p>
        </p:txBody>
      </p:sp>
      <p:sp>
        <p:nvSpPr>
          <p:cNvPr id="8" name="TextBox 77"/>
          <p:cNvSpPr txBox="1"/>
          <p:nvPr/>
        </p:nvSpPr>
        <p:spPr bwMode="auto">
          <a:xfrm>
            <a:off x="735277" y="2346923"/>
            <a:ext cx="2460472" cy="1301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fontAlgn="auto"/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映射表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fontAlgn="b"/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------------------------------------------------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24708" y="2716233"/>
          <a:ext cx="2262108" cy="865302"/>
        </p:xfrm>
        <a:graphic>
          <a:graphicData uri="http://schemas.openxmlformats.org/drawingml/2006/table">
            <a:tbl>
              <a:tblPr firstRow="1" bandRow="1"/>
              <a:tblGrid>
                <a:gridCol w="1130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1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434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私网地址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34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434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0026" y="1720633"/>
            <a:ext cx="541200" cy="496502"/>
          </a:xfrm>
          <a:prstGeom prst="rect">
            <a:avLst/>
          </a:prstGeom>
          <a:noFill/>
        </p:spPr>
      </p:pic>
      <p:pic>
        <p:nvPicPr>
          <p:cNvPr id="12" name="图片 11" descr="internet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324" y="1737816"/>
            <a:ext cx="804674" cy="45796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963682" y="192729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网络出口</a:t>
            </a:r>
          </a:p>
        </p:txBody>
      </p:sp>
      <p:sp>
        <p:nvSpPr>
          <p:cNvPr id="15" name="TextBox 77"/>
          <p:cNvSpPr txBox="1"/>
          <p:nvPr/>
        </p:nvSpPr>
        <p:spPr bwMode="auto">
          <a:xfrm>
            <a:off x="4664333" y="2417027"/>
            <a:ext cx="1989969" cy="12675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fontAlgn="b"/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地址池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-----------------------------------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4756695" y="2766770"/>
          <a:ext cx="1559646" cy="857376"/>
        </p:xfrm>
        <a:graphic>
          <a:graphicData uri="http://schemas.openxmlformats.org/drawingml/2006/table">
            <a:tbl>
              <a:tblPr firstRow="1" bandRow="1"/>
              <a:tblGrid>
                <a:gridCol w="779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0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92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1.2.3.1</a:t>
                      </a:r>
                      <a:endParaRPr lang="zh-CN" altLang="en-US" sz="1200" b="0" kern="1200" dirty="0">
                        <a:solidFill>
                          <a:schemeClr val="accent2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20" marR="45720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92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1.2.3.2</a:t>
                      </a:r>
                      <a:endParaRPr lang="zh-CN" altLang="en-US" sz="1200" b="0" kern="1200" dirty="0">
                        <a:solidFill>
                          <a:schemeClr val="accent2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20" marR="45720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 Use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92"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1.3.3.3</a:t>
                      </a:r>
                      <a:endParaRPr lang="zh-CN" altLang="en-US" sz="1200" b="0" kern="1200" dirty="0">
                        <a:solidFill>
                          <a:schemeClr val="accent2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45720" marR="45720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Not</a:t>
                      </a:r>
                      <a:r>
                        <a:rPr lang="en-US" altLang="zh-CN" sz="1200" b="0" kern="1200" baseline="0" dirty="0">
                          <a:solidFill>
                            <a:schemeClr val="accent2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 Use</a:t>
                      </a:r>
                      <a:endParaRPr lang="en-US" altLang="zh-CN" sz="1200" b="0" kern="1200" dirty="0">
                        <a:solidFill>
                          <a:schemeClr val="accent2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4" name="圆角矩形 43"/>
          <p:cNvSpPr/>
          <p:nvPr/>
        </p:nvSpPr>
        <p:spPr>
          <a:xfrm>
            <a:off x="463816" y="1242021"/>
            <a:ext cx="3600000" cy="324000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</a:rPr>
              <a:t>静态</a:t>
            </a:r>
            <a:r>
              <a:rPr lang="en-US" altLang="zh-CN" sz="1600" b="1" dirty="0">
                <a:solidFill>
                  <a:prstClr val="white"/>
                </a:solidFill>
              </a:rPr>
              <a:t>NAT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63814" y="1619930"/>
            <a:ext cx="3600000" cy="2821443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270609" y="1245493"/>
            <a:ext cx="3600000" cy="324000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</a:rPr>
              <a:t>动态</a:t>
            </a:r>
            <a:r>
              <a:rPr lang="en-US" altLang="zh-CN" sz="1600" b="1" dirty="0">
                <a:solidFill>
                  <a:prstClr val="white"/>
                </a:solidFill>
              </a:rPr>
              <a:t>NAT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270609" y="1623402"/>
            <a:ext cx="3600000" cy="2817971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8626377" y="1993390"/>
            <a:ext cx="180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01948" y="1771991"/>
            <a:ext cx="541200" cy="442799"/>
          </a:xfrm>
          <a:prstGeom prst="rect">
            <a:avLst/>
          </a:prstGeom>
          <a:noFill/>
        </p:spPr>
      </p:pic>
      <p:pic>
        <p:nvPicPr>
          <p:cNvPr id="51" name="图片 50" descr="internet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6210" y="1785090"/>
            <a:ext cx="804674" cy="408433"/>
          </a:xfrm>
          <a:prstGeom prst="rect">
            <a:avLst/>
          </a:prstGeom>
        </p:spPr>
      </p:pic>
      <p:sp>
        <p:nvSpPr>
          <p:cNvPr id="53" name="TextBox 77"/>
          <p:cNvSpPr txBox="1"/>
          <p:nvPr/>
        </p:nvSpPr>
        <p:spPr bwMode="auto">
          <a:xfrm>
            <a:off x="8201948" y="2331547"/>
            <a:ext cx="2907470" cy="10602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fontAlgn="auto"/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映射表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------------------------------------------------</a:t>
            </a: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8289173" y="2742549"/>
          <a:ext cx="2620195" cy="548640"/>
        </p:xfrm>
        <a:graphic>
          <a:graphicData uri="http://schemas.openxmlformats.org/drawingml/2006/table">
            <a:tbl>
              <a:tblPr firstRow="1" bandRow="1"/>
              <a:tblGrid>
                <a:gridCol w="1309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0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737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私网地址：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公有地址：端口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48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192.168.1.10:80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1.2.3.4:10335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圆角矩形 56"/>
          <p:cNvSpPr/>
          <p:nvPr/>
        </p:nvSpPr>
        <p:spPr>
          <a:xfrm>
            <a:off x="8036367" y="1245493"/>
            <a:ext cx="3600000" cy="324000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</a:rPr>
              <a:t>NAPT</a:t>
            </a:r>
            <a:r>
              <a:rPr lang="zh-CN" altLang="en-US" sz="1600" b="1" dirty="0">
                <a:solidFill>
                  <a:prstClr val="white"/>
                </a:solidFill>
              </a:rPr>
              <a:t>与</a:t>
            </a:r>
            <a:r>
              <a:rPr lang="en-US" altLang="zh-CN" sz="1600" b="1" dirty="0">
                <a:solidFill>
                  <a:prstClr val="white"/>
                </a:solidFill>
              </a:rPr>
              <a:t>Easy IP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036367" y="1623402"/>
            <a:ext cx="3600000" cy="2817971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0418" y="3748287"/>
            <a:ext cx="342969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静态</a:t>
            </a:r>
            <a:r>
              <a:rPr lang="en-US" altLang="zh-CN" sz="1400" dirty="0"/>
              <a:t>NAT</a:t>
            </a:r>
            <a:r>
              <a:rPr lang="zh-CN" altLang="en-US" sz="1400" dirty="0"/>
              <a:t>适用于有较多静态</a:t>
            </a:r>
            <a:r>
              <a:rPr lang="en-US" altLang="zh-CN" sz="1400" dirty="0"/>
              <a:t>IP</a:t>
            </a:r>
            <a:r>
              <a:rPr lang="zh-CN" altLang="en-US" sz="1400" dirty="0"/>
              <a:t>且有客户端需要使用固定</a:t>
            </a:r>
            <a:r>
              <a:rPr lang="en-US" altLang="zh-CN" sz="1400" dirty="0"/>
              <a:t>IP</a:t>
            </a:r>
            <a:r>
              <a:rPr lang="zh-CN" altLang="en-US" sz="1400" dirty="0"/>
              <a:t>地址的场景。</a:t>
            </a:r>
            <a:endParaRPr lang="en-US" altLang="zh-CN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463815" y="4515660"/>
            <a:ext cx="11172552" cy="324000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</a:rPr>
              <a:t>NAT Server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63813" y="4905674"/>
            <a:ext cx="11172553" cy="1530469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接连接符 80"/>
          <p:cNvCxnSpPr/>
          <p:nvPr/>
        </p:nvCxnSpPr>
        <p:spPr bwMode="auto">
          <a:xfrm>
            <a:off x="819000" y="5568338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12984" y="5343990"/>
            <a:ext cx="541200" cy="442799"/>
          </a:xfrm>
          <a:prstGeom prst="rect">
            <a:avLst/>
          </a:prstGeom>
          <a:noFill/>
        </p:spPr>
      </p:pic>
      <p:pic>
        <p:nvPicPr>
          <p:cNvPr id="83" name="图片 82" descr="internet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79282" y="5361173"/>
            <a:ext cx="804674" cy="408433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2286597" y="555331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网络出口</a:t>
            </a:r>
          </a:p>
        </p:txBody>
      </p:sp>
      <p:sp>
        <p:nvSpPr>
          <p:cNvPr id="88" name="TextBox 77"/>
          <p:cNvSpPr txBox="1"/>
          <p:nvPr/>
        </p:nvSpPr>
        <p:spPr bwMode="auto">
          <a:xfrm>
            <a:off x="4529892" y="5028726"/>
            <a:ext cx="3252864" cy="130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fontAlgn="auto"/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NAT</a:t>
            </a: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映射表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------------------------------------------------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4644980" y="5412201"/>
          <a:ext cx="3022687" cy="822960"/>
        </p:xfrm>
        <a:graphic>
          <a:graphicData uri="http://schemas.openxmlformats.org/drawingml/2006/table">
            <a:tbl>
              <a:tblPr firstRow="1" bandRow="1"/>
              <a:tblGrid>
                <a:gridCol w="151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737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私网地址：</a:t>
                      </a: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公有地址：端口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48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192.168.1.1:10321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1.2.3.4:1025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483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192.168.1.2:17087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200" b="0" kern="120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1.2.3.4:1026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0" name="矩形 89"/>
          <p:cNvSpPr/>
          <p:nvPr/>
        </p:nvSpPr>
        <p:spPr>
          <a:xfrm>
            <a:off x="8145092" y="5284412"/>
            <a:ext cx="3248983" cy="63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NAT Server</a:t>
            </a:r>
            <a:r>
              <a:rPr lang="zh-CN" altLang="en-US" sz="1400" dirty="0"/>
              <a:t>适合内网有服务器需要向外部提供服务的场景。</a:t>
            </a:r>
            <a:endParaRPr lang="en-US" altLang="zh-CN" sz="1400" dirty="0"/>
          </a:p>
        </p:txBody>
      </p:sp>
      <p:sp>
        <p:nvSpPr>
          <p:cNvPr id="91" name="矩形 90"/>
          <p:cNvSpPr/>
          <p:nvPr/>
        </p:nvSpPr>
        <p:spPr>
          <a:xfrm>
            <a:off x="4229572" y="3726121"/>
            <a:ext cx="343809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动态</a:t>
            </a:r>
            <a:r>
              <a:rPr lang="en-US" altLang="zh-CN" sz="1400" dirty="0"/>
              <a:t>NAT</a:t>
            </a:r>
            <a:r>
              <a:rPr lang="zh-CN" altLang="en-US" sz="1400" dirty="0"/>
              <a:t>拥有地址池概念，取地址池中可用地址给客户端访问</a:t>
            </a:r>
            <a:r>
              <a:rPr lang="en-US" altLang="zh-CN" sz="1400" dirty="0"/>
              <a:t>Internet</a:t>
            </a:r>
            <a:r>
              <a:rPr lang="zh-CN" altLang="en-US" sz="1400" dirty="0"/>
              <a:t>使用。</a:t>
            </a:r>
            <a:endParaRPr lang="en-US" altLang="zh-CN" sz="1400" dirty="0"/>
          </a:p>
        </p:txBody>
      </p:sp>
      <p:sp>
        <p:nvSpPr>
          <p:cNvPr id="92" name="矩形 91"/>
          <p:cNvSpPr/>
          <p:nvPr/>
        </p:nvSpPr>
        <p:spPr>
          <a:xfrm>
            <a:off x="7962971" y="3428443"/>
            <a:ext cx="360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NAPT</a:t>
            </a:r>
            <a:r>
              <a:rPr lang="zh-CN" altLang="en-US" sz="1400" dirty="0"/>
              <a:t>在动态</a:t>
            </a:r>
            <a:r>
              <a:rPr lang="en-US" altLang="zh-CN" sz="1400" dirty="0"/>
              <a:t>NAT</a:t>
            </a:r>
            <a:r>
              <a:rPr lang="zh-CN" altLang="en-US" sz="1400" dirty="0"/>
              <a:t>的基础上对端口也进行转换，提高公网地址利用率。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2"/>
                </a:solidFill>
              </a:rPr>
              <a:t>Easy IP </a:t>
            </a:r>
            <a:r>
              <a:rPr lang="zh-CN" altLang="en-US" sz="1400" dirty="0">
                <a:solidFill>
                  <a:schemeClr val="accent2"/>
                </a:solidFill>
              </a:rPr>
              <a:t>适用于网络出接口地址动态场景。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pic>
        <p:nvPicPr>
          <p:cNvPr id="48" name="图片 47" descr="通用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104" y="5348500"/>
            <a:ext cx="540000" cy="441818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42225" y="5779323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对外提供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 defTabSz="914400" fontAlgn="b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服务的</a:t>
            </a: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Server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72950" y="19784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网络出口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66" name="五边形 65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67" name="燕尾形 66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68" name="燕尾形 67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69" name="燕尾形 68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  <p:sp>
        <p:nvSpPr>
          <p:cNvPr id="59" name="TextBox 77"/>
          <p:cNvSpPr txBox="1"/>
          <p:nvPr/>
        </p:nvSpPr>
        <p:spPr bwMode="auto">
          <a:xfrm>
            <a:off x="4975796" y="1682406"/>
            <a:ext cx="108816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hangingPunct="0"/>
            <a:r>
              <a:rPr lang="en-US" altLang="zh-CN" sz="140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1.2.3.4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1" name="TextBox 77"/>
          <p:cNvSpPr txBox="1"/>
          <p:nvPr/>
        </p:nvSpPr>
        <p:spPr bwMode="auto">
          <a:xfrm>
            <a:off x="8672950" y="1746743"/>
            <a:ext cx="108816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hangingPunct="0"/>
            <a:r>
              <a:rPr lang="en-US" altLang="zh-CN" sz="140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1.2.3.4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3" name="TextBox 77"/>
          <p:cNvSpPr txBox="1"/>
          <p:nvPr/>
        </p:nvSpPr>
        <p:spPr bwMode="auto">
          <a:xfrm>
            <a:off x="2279092" y="5303961"/>
            <a:ext cx="108816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hangingPunct="0"/>
            <a:r>
              <a:rPr lang="en-US" altLang="zh-CN" sz="140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1.2.3.4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 bwMode="auto">
          <a:xfrm>
            <a:off x="937031" y="1762264"/>
            <a:ext cx="1975814" cy="2980036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678662" y="2881381"/>
            <a:ext cx="2048801" cy="1794573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22233" y="2027562"/>
            <a:ext cx="1914991" cy="1758971"/>
            <a:chOff x="1422233" y="2027562"/>
            <a:chExt cx="1914991" cy="175897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464345" y="2906592"/>
              <a:ext cx="1731531" cy="4581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1454318" y="3379389"/>
              <a:ext cx="1698496" cy="407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22233" y="2027562"/>
              <a:ext cx="1888729" cy="1302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23" idx="2"/>
            </p:cNvCxnSpPr>
            <p:nvPr/>
          </p:nvCxnSpPr>
          <p:spPr>
            <a:xfrm flipV="1">
              <a:off x="3337224" y="2288209"/>
              <a:ext cx="0" cy="8806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2609473" y="2878367"/>
            <a:ext cx="1317587" cy="688742"/>
            <a:chOff x="4225080" y="1946682"/>
            <a:chExt cx="934636" cy="488562"/>
          </a:xfrm>
        </p:grpSpPr>
        <p:sp>
          <p:nvSpPr>
            <p:cNvPr id="103" name="Freeform 159"/>
            <p:cNvSpPr/>
            <p:nvPr/>
          </p:nvSpPr>
          <p:spPr>
            <a:xfrm flipH="1">
              <a:off x="4225080" y="1946682"/>
              <a:ext cx="934636" cy="488562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405847" y="2117260"/>
              <a:ext cx="5469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LAN</a:t>
              </a:r>
              <a:endPara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cxnSp>
        <p:nvCxnSpPr>
          <p:cNvPr id="91" name="直接连接符 90"/>
          <p:cNvCxnSpPr>
            <a:endCxn id="82" idx="1"/>
          </p:cNvCxnSpPr>
          <p:nvPr/>
        </p:nvCxnSpPr>
        <p:spPr>
          <a:xfrm>
            <a:off x="7336540" y="2197385"/>
            <a:ext cx="1011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安全设计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2962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流量管控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2961" y="1713277"/>
            <a:ext cx="5163736" cy="4621367"/>
          </a:xfrm>
          <a:prstGeom prst="roundRect">
            <a:avLst>
              <a:gd name="adj" fmla="val 1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图片 15" descr="故障链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302194" y="3466607"/>
            <a:ext cx="540000" cy="402667"/>
          </a:xfrm>
          <a:prstGeom prst="rect">
            <a:avLst/>
          </a:prstGeom>
        </p:spPr>
      </p:pic>
      <p:pic>
        <p:nvPicPr>
          <p:cNvPr id="17" name="图片 16" descr="SAN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542041" y="4017810"/>
            <a:ext cx="267540" cy="438311"/>
          </a:xfrm>
          <a:prstGeom prst="rect">
            <a:avLst/>
          </a:prstGeom>
        </p:spPr>
      </p:pic>
      <p:pic>
        <p:nvPicPr>
          <p:cNvPr id="18" name="图片 17" descr="故障链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010685" y="3464701"/>
            <a:ext cx="540000" cy="402667"/>
          </a:xfrm>
          <a:prstGeom prst="rect">
            <a:avLst/>
          </a:prstGeom>
        </p:spPr>
      </p:pic>
      <p:pic>
        <p:nvPicPr>
          <p:cNvPr id="19" name="图片 18" descr="SAN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165542" y="4012834"/>
            <a:ext cx="267540" cy="438311"/>
          </a:xfrm>
          <a:prstGeom prst="rect">
            <a:avLst/>
          </a:prstGeom>
        </p:spPr>
      </p:pic>
      <p:pic>
        <p:nvPicPr>
          <p:cNvPr id="27" name="图片 26" descr="wifi信号黄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7549195">
            <a:off x="3785374" y="3512020"/>
            <a:ext cx="421200" cy="352692"/>
          </a:xfrm>
          <a:prstGeom prst="rect">
            <a:avLst/>
          </a:prstGeom>
        </p:spPr>
      </p:pic>
      <p:pic>
        <p:nvPicPr>
          <p:cNvPr id="28" name="图片 27" descr="SAN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948374" y="4023960"/>
            <a:ext cx="267540" cy="4383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50884" y="3531721"/>
            <a:ext cx="800219" cy="831522"/>
            <a:chOff x="5185748" y="5122763"/>
            <a:chExt cx="800219" cy="831522"/>
          </a:xfrm>
        </p:grpSpPr>
        <p:pic>
          <p:nvPicPr>
            <p:cNvPr id="8" name="图片 7" descr="行政部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5857" y="5122763"/>
              <a:ext cx="540000" cy="441818"/>
            </a:xfrm>
            <a:prstGeom prst="rect">
              <a:avLst/>
            </a:prstGeom>
          </p:spPr>
        </p:pic>
        <p:sp>
          <p:nvSpPr>
            <p:cNvPr id="9" name="TextBox 29"/>
            <p:cNvSpPr txBox="1"/>
            <p:nvPr/>
          </p:nvSpPr>
          <p:spPr>
            <a:xfrm>
              <a:off x="5185748" y="561573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行政部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54208" y="2687735"/>
            <a:ext cx="800219" cy="831522"/>
            <a:chOff x="4974119" y="5258880"/>
            <a:chExt cx="800219" cy="831522"/>
          </a:xfrm>
        </p:grpSpPr>
        <p:pic>
          <p:nvPicPr>
            <p:cNvPr id="11" name="图片 10" descr="市场部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4228" y="5258880"/>
              <a:ext cx="540000" cy="441818"/>
            </a:xfrm>
            <a:prstGeom prst="rect">
              <a:avLst/>
            </a:prstGeom>
          </p:spPr>
        </p:pic>
        <p:sp>
          <p:nvSpPr>
            <p:cNvPr id="12" name="TextBox 27"/>
            <p:cNvSpPr txBox="1"/>
            <p:nvPr/>
          </p:nvSpPr>
          <p:spPr>
            <a:xfrm>
              <a:off x="4974119" y="57518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市场部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6754" y="1848909"/>
            <a:ext cx="800219" cy="831522"/>
            <a:chOff x="2751898" y="5334762"/>
            <a:chExt cx="800219" cy="831522"/>
          </a:xfrm>
        </p:grpSpPr>
        <p:pic>
          <p:nvPicPr>
            <p:cNvPr id="14" name="图片 13" descr="研发部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3278" y="5334762"/>
              <a:ext cx="540000" cy="441818"/>
            </a:xfrm>
            <a:prstGeom prst="rect">
              <a:avLst/>
            </a:prstGeom>
          </p:spPr>
        </p:pic>
        <p:sp>
          <p:nvSpPr>
            <p:cNvPr id="15" name="TextBox 25"/>
            <p:cNvSpPr txBox="1"/>
            <p:nvPr/>
          </p:nvSpPr>
          <p:spPr>
            <a:xfrm>
              <a:off x="2751898" y="582773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研发部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840508" y="1799647"/>
            <a:ext cx="940908" cy="488562"/>
            <a:chOff x="4225080" y="1946682"/>
            <a:chExt cx="940908" cy="488562"/>
          </a:xfrm>
        </p:grpSpPr>
        <p:sp>
          <p:nvSpPr>
            <p:cNvPr id="22" name="Freeform 159"/>
            <p:cNvSpPr/>
            <p:nvPr/>
          </p:nvSpPr>
          <p:spPr>
            <a:xfrm flipH="1">
              <a:off x="4225080" y="1946682"/>
              <a:ext cx="934636" cy="488562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77603" y="2127467"/>
              <a:ext cx="8883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1" name="TextBox 27"/>
          <p:cNvSpPr txBox="1"/>
          <p:nvPr/>
        </p:nvSpPr>
        <p:spPr>
          <a:xfrm>
            <a:off x="4253678" y="29643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访客网络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1514358" y="43681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内部网络</a:t>
            </a:r>
          </a:p>
        </p:txBody>
      </p:sp>
      <p:cxnSp>
        <p:nvCxnSpPr>
          <p:cNvPr id="63" name="直接连接符 62"/>
          <p:cNvCxnSpPr/>
          <p:nvPr/>
        </p:nvCxnSpPr>
        <p:spPr>
          <a:xfrm>
            <a:off x="4640310" y="2250234"/>
            <a:ext cx="1091246" cy="0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640310" y="19104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内部流量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640310" y="2684644"/>
            <a:ext cx="1091246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40310" y="23448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访客数据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2607191" y="4208630"/>
            <a:ext cx="1091246" cy="0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845127" y="3086100"/>
            <a:ext cx="963397" cy="506185"/>
          </a:xfrm>
          <a:custGeom>
            <a:avLst/>
            <a:gdLst>
              <a:gd name="connsiteX0" fmla="*/ 0 w 963397"/>
              <a:gd name="connsiteY0" fmla="*/ 506185 h 506185"/>
              <a:gd name="connsiteX1" fmla="*/ 963386 w 963397"/>
              <a:gd name="connsiteY1" fmla="*/ 293914 h 506185"/>
              <a:gd name="connsiteX2" fmla="*/ 16329 w 963397"/>
              <a:gd name="connsiteY2" fmla="*/ 0 h 50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397" h="506185">
                <a:moveTo>
                  <a:pt x="0" y="506185"/>
                </a:moveTo>
                <a:cubicBezTo>
                  <a:pt x="480332" y="442231"/>
                  <a:pt x="960665" y="378278"/>
                  <a:pt x="963386" y="293914"/>
                </a:cubicBezTo>
                <a:cubicBezTo>
                  <a:pt x="966107" y="209550"/>
                  <a:pt x="491218" y="104775"/>
                  <a:pt x="16329" y="0"/>
                </a:cubicBezTo>
              </a:path>
            </a:pathLst>
          </a:cu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3420961" y="2374900"/>
            <a:ext cx="782739" cy="1041400"/>
          </a:xfrm>
          <a:custGeom>
            <a:avLst/>
            <a:gdLst>
              <a:gd name="connsiteX0" fmla="*/ 782739 w 782739"/>
              <a:gd name="connsiteY0" fmla="*/ 1041400 h 1041400"/>
              <a:gd name="connsiteX1" fmla="*/ 96939 w 782739"/>
              <a:gd name="connsiteY1" fmla="*/ 812800 h 1041400"/>
              <a:gd name="connsiteX2" fmla="*/ 20739 w 782739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39" h="1041400">
                <a:moveTo>
                  <a:pt x="782739" y="1041400"/>
                </a:moveTo>
                <a:cubicBezTo>
                  <a:pt x="503339" y="1013883"/>
                  <a:pt x="223939" y="986367"/>
                  <a:pt x="96939" y="812800"/>
                </a:cubicBezTo>
                <a:cubicBezTo>
                  <a:pt x="-30061" y="639233"/>
                  <a:pt x="-4661" y="319616"/>
                  <a:pt x="20739" y="0"/>
                </a:cubicBezTo>
              </a:path>
            </a:pathLst>
          </a:cu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1843314" y="2135002"/>
            <a:ext cx="1427244" cy="915701"/>
          </a:xfrm>
          <a:custGeom>
            <a:avLst/>
            <a:gdLst>
              <a:gd name="connsiteX0" fmla="*/ 0 w 1397140"/>
              <a:gd name="connsiteY0" fmla="*/ 0 h 974777"/>
              <a:gd name="connsiteX1" fmla="*/ 1204686 w 1397140"/>
              <a:gd name="connsiteY1" fmla="*/ 972457 h 974777"/>
              <a:gd name="connsiteX2" fmla="*/ 1378857 w 1397140"/>
              <a:gd name="connsiteY2" fmla="*/ 217714 h 974777"/>
              <a:gd name="connsiteX0" fmla="*/ 0 w 1427244"/>
              <a:gd name="connsiteY0" fmla="*/ 0 h 915701"/>
              <a:gd name="connsiteX1" fmla="*/ 1233715 w 1427244"/>
              <a:gd name="connsiteY1" fmla="*/ 914400 h 915701"/>
              <a:gd name="connsiteX2" fmla="*/ 1407886 w 1427244"/>
              <a:gd name="connsiteY2" fmla="*/ 159657 h 915701"/>
              <a:gd name="connsiteX0" fmla="*/ 0 w 1427244"/>
              <a:gd name="connsiteY0" fmla="*/ 0 h 915701"/>
              <a:gd name="connsiteX1" fmla="*/ 1233715 w 1427244"/>
              <a:gd name="connsiteY1" fmla="*/ 914400 h 915701"/>
              <a:gd name="connsiteX2" fmla="*/ 1407886 w 1427244"/>
              <a:gd name="connsiteY2" fmla="*/ 159657 h 9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44" h="915701">
                <a:moveTo>
                  <a:pt x="0" y="0"/>
                </a:moveTo>
                <a:cubicBezTo>
                  <a:pt x="574524" y="424543"/>
                  <a:pt x="999067" y="887790"/>
                  <a:pt x="1233715" y="914400"/>
                </a:cubicBezTo>
                <a:cubicBezTo>
                  <a:pt x="1468363" y="941010"/>
                  <a:pt x="1435705" y="555171"/>
                  <a:pt x="1407886" y="159657"/>
                </a:cubicBezTo>
              </a:path>
            </a:pathLst>
          </a:cu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62522" y="4883687"/>
            <a:ext cx="4804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允许部门之间的流量互访，但不允许访问</a:t>
            </a:r>
            <a:r>
              <a:rPr lang="en-US" altLang="zh-CN" sz="1400" dirty="0"/>
              <a:t>Internet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访客可以访问</a:t>
            </a:r>
            <a:r>
              <a:rPr lang="en-US" altLang="zh-CN" sz="1400" dirty="0"/>
              <a:t>Internet</a:t>
            </a:r>
            <a:r>
              <a:rPr lang="zh-CN" altLang="en-US" sz="1400" dirty="0"/>
              <a:t>但不能访问园区内部网络。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可以用过</a:t>
            </a:r>
            <a:r>
              <a:rPr lang="en-US" altLang="zh-CN" sz="1400" dirty="0"/>
              <a:t>traffic-policy</a:t>
            </a:r>
            <a:r>
              <a:rPr lang="zh-CN" altLang="en-US" sz="1400" dirty="0"/>
              <a:t>、</a:t>
            </a:r>
            <a:r>
              <a:rPr lang="en-US" altLang="zh-CN" sz="1400" dirty="0"/>
              <a:t>traffic-filter</a:t>
            </a:r>
            <a:r>
              <a:rPr lang="zh-CN" altLang="en-US" sz="1400" dirty="0"/>
              <a:t>等技术完成内外网隔离，通过</a:t>
            </a:r>
            <a:r>
              <a:rPr lang="en-US" altLang="zh-CN" sz="1400" dirty="0"/>
              <a:t>NAT</a:t>
            </a:r>
            <a:r>
              <a:rPr lang="zh-CN" altLang="en-US" sz="1400" dirty="0"/>
              <a:t>控制内部网络访问</a:t>
            </a:r>
            <a:r>
              <a:rPr lang="en-US" altLang="zh-CN" sz="1400" dirty="0"/>
              <a:t>Internet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sp>
        <p:nvSpPr>
          <p:cNvPr id="80" name="圆角矩形 79"/>
          <p:cNvSpPr/>
          <p:nvPr/>
        </p:nvSpPr>
        <p:spPr>
          <a:xfrm>
            <a:off x="6118496" y="1278040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>
                <a:solidFill>
                  <a:prstClr val="white"/>
                </a:solidFill>
              </a:rPr>
              <a:t>DHCP</a:t>
            </a:r>
            <a:r>
              <a:rPr lang="zh-CN" altLang="en-US" sz="1600" b="1">
                <a:solidFill>
                  <a:prstClr val="white"/>
                </a:solidFill>
              </a:rPr>
              <a:t>安全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6108229" y="1714005"/>
            <a:ext cx="5163736" cy="2540521"/>
          </a:xfrm>
          <a:prstGeom prst="roundRect">
            <a:avLst>
              <a:gd name="adj" fmla="val 2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66747" y="3102297"/>
            <a:ext cx="5004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在园区网中，经常会出现有员工私接带</a:t>
            </a:r>
            <a:r>
              <a:rPr lang="en-US" altLang="zh-CN" sz="1400" dirty="0"/>
              <a:t>DHCP</a:t>
            </a:r>
            <a:r>
              <a:rPr lang="zh-CN" altLang="en-US" sz="1400" dirty="0"/>
              <a:t>的无线路由器，导致内网地址混乱，出现地址冲突、无法上网等情况。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一般会在接入交换机使能</a:t>
            </a:r>
            <a:r>
              <a:rPr lang="en-US" altLang="zh-CN" sz="1400" dirty="0"/>
              <a:t>DHCP Snooping</a:t>
            </a:r>
            <a:r>
              <a:rPr lang="zh-CN" altLang="en-US" sz="1400" dirty="0"/>
              <a:t>防止这种情况。</a:t>
            </a:r>
            <a:endParaRPr lang="en-US" altLang="zh-CN" sz="1400" dirty="0"/>
          </a:p>
        </p:txBody>
      </p:sp>
      <p:sp>
        <p:nvSpPr>
          <p:cNvPr id="93" name="TextBox 124"/>
          <p:cNvSpPr txBox="1"/>
          <p:nvPr/>
        </p:nvSpPr>
        <p:spPr>
          <a:xfrm>
            <a:off x="6516334" y="2443806"/>
            <a:ext cx="1200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家用路由器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带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DHCP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功能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118496" y="4335470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</a:rPr>
              <a:t>网络管理安全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118494" y="4790802"/>
            <a:ext cx="5163736" cy="1543842"/>
          </a:xfrm>
          <a:prstGeom prst="roundRect">
            <a:avLst>
              <a:gd name="adj" fmla="val 200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188092" y="4883687"/>
            <a:ext cx="5004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当使用</a:t>
            </a:r>
            <a:r>
              <a:rPr lang="en-US" altLang="zh-CN" sz="1400" dirty="0"/>
              <a:t>Telnet</a:t>
            </a:r>
            <a:r>
              <a:rPr lang="zh-CN" altLang="en-US" sz="1400" dirty="0"/>
              <a:t>或</a:t>
            </a:r>
            <a:r>
              <a:rPr lang="en-US" altLang="zh-CN" sz="1400" dirty="0"/>
              <a:t>WEB</a:t>
            </a:r>
            <a:r>
              <a:rPr lang="zh-CN" altLang="en-US" sz="1400" dirty="0"/>
              <a:t>等方式对设备进行网络管理时，可以通过</a:t>
            </a:r>
            <a:r>
              <a:rPr lang="en-US" altLang="zh-CN" sz="1400" dirty="0"/>
              <a:t>ACL</a:t>
            </a:r>
            <a:r>
              <a:rPr lang="zh-CN" altLang="en-US" sz="1400" dirty="0"/>
              <a:t>技术，仅允许固定的用户（</a:t>
            </a:r>
            <a:r>
              <a:rPr lang="en-US" altLang="zh-CN" sz="1400" dirty="0"/>
              <a:t>IP</a:t>
            </a:r>
            <a:r>
              <a:rPr lang="zh-CN" altLang="en-US" sz="1400" dirty="0"/>
              <a:t>）登录管理。</a:t>
            </a:r>
            <a:endParaRPr lang="en-US" altLang="zh-CN" sz="14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对于集中式网管，</a:t>
            </a:r>
            <a:r>
              <a:rPr lang="en-US" altLang="zh-CN" sz="1400" dirty="0"/>
              <a:t>SNMPv3</a:t>
            </a:r>
            <a:r>
              <a:rPr lang="zh-CN" altLang="en-US" sz="1400" dirty="0"/>
              <a:t>增加了身份验证和加密处理，可以大大提高网管的安全性。</a:t>
            </a:r>
          </a:p>
        </p:txBody>
      </p:sp>
      <p:pic>
        <p:nvPicPr>
          <p:cNvPr id="82" name="图片 81" descr="接入交换机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47788" y="1976476"/>
            <a:ext cx="540000" cy="441818"/>
          </a:xfrm>
          <a:prstGeom prst="rect">
            <a:avLst/>
          </a:prstGeom>
        </p:spPr>
      </p:pic>
      <p:grpSp>
        <p:nvGrpSpPr>
          <p:cNvPr id="84" name="组合 38011"/>
          <p:cNvGrpSpPr>
            <a:grpSpLocks noChangeAspect="1"/>
          </p:cNvGrpSpPr>
          <p:nvPr/>
        </p:nvGrpSpPr>
        <p:grpSpPr bwMode="auto">
          <a:xfrm>
            <a:off x="6904540" y="1918409"/>
            <a:ext cx="432000" cy="557952"/>
            <a:chOff x="6216650" y="1025525"/>
            <a:chExt cx="519113" cy="673100"/>
          </a:xfrm>
          <a:solidFill>
            <a:srgbClr val="00B0F0"/>
          </a:solidFill>
        </p:grpSpPr>
        <p:sp>
          <p:nvSpPr>
            <p:cNvPr id="86" name="Freeform 41"/>
            <p:cNvSpPr>
              <a:spLocks noEditPoints="1"/>
            </p:cNvSpPr>
            <p:nvPr/>
          </p:nvSpPr>
          <p:spPr bwMode="auto">
            <a:xfrm>
              <a:off x="6308725" y="1317625"/>
              <a:ext cx="334963" cy="239713"/>
            </a:xfrm>
            <a:custGeom>
              <a:avLst/>
              <a:gdLst>
                <a:gd name="T0" fmla="*/ 2147483646 w 801"/>
                <a:gd name="T1" fmla="*/ 2147483646 h 571"/>
                <a:gd name="T2" fmla="*/ 2147483646 w 801"/>
                <a:gd name="T3" fmla="*/ 2147483646 h 571"/>
                <a:gd name="T4" fmla="*/ 2147483646 w 801"/>
                <a:gd name="T5" fmla="*/ 2147483646 h 571"/>
                <a:gd name="T6" fmla="*/ 2147483646 w 801"/>
                <a:gd name="T7" fmla="*/ 2147483646 h 571"/>
                <a:gd name="T8" fmla="*/ 2147483646 w 801"/>
                <a:gd name="T9" fmla="*/ 2147483646 h 571"/>
                <a:gd name="T10" fmla="*/ 2147483646 w 801"/>
                <a:gd name="T11" fmla="*/ 2147483646 h 571"/>
                <a:gd name="T12" fmla="*/ 2147483646 w 801"/>
                <a:gd name="T13" fmla="*/ 2147483646 h 571"/>
                <a:gd name="T14" fmla="*/ 2147483646 w 801"/>
                <a:gd name="T15" fmla="*/ 2147483646 h 571"/>
                <a:gd name="T16" fmla="*/ 2147483646 w 801"/>
                <a:gd name="T17" fmla="*/ 2147483646 h 571"/>
                <a:gd name="T18" fmla="*/ 2147483646 w 801"/>
                <a:gd name="T19" fmla="*/ 2147483646 h 571"/>
                <a:gd name="T20" fmla="*/ 2147483646 w 801"/>
                <a:gd name="T21" fmla="*/ 2147483646 h 571"/>
                <a:gd name="T22" fmla="*/ 2147483646 w 801"/>
                <a:gd name="T23" fmla="*/ 2147483646 h 571"/>
                <a:gd name="T24" fmla="*/ 2147483646 w 801"/>
                <a:gd name="T25" fmla="*/ 2147483646 h 571"/>
                <a:gd name="T26" fmla="*/ 2147483646 w 801"/>
                <a:gd name="T27" fmla="*/ 2147483646 h 571"/>
                <a:gd name="T28" fmla="*/ 2147483646 w 801"/>
                <a:gd name="T29" fmla="*/ 2147483646 h 571"/>
                <a:gd name="T30" fmla="*/ 2147483646 w 801"/>
                <a:gd name="T31" fmla="*/ 2147483646 h 571"/>
                <a:gd name="T32" fmla="*/ 2147483646 w 801"/>
                <a:gd name="T33" fmla="*/ 2147483646 h 571"/>
                <a:gd name="T34" fmla="*/ 2147483646 w 801"/>
                <a:gd name="T35" fmla="*/ 2147483646 h 571"/>
                <a:gd name="T36" fmla="*/ 2147483646 w 801"/>
                <a:gd name="T37" fmla="*/ 2147483646 h 571"/>
                <a:gd name="T38" fmla="*/ 2147483646 w 801"/>
                <a:gd name="T39" fmla="*/ 2147483646 h 571"/>
                <a:gd name="T40" fmla="*/ 2147483646 w 801"/>
                <a:gd name="T41" fmla="*/ 2147483646 h 571"/>
                <a:gd name="T42" fmla="*/ 2147483646 w 801"/>
                <a:gd name="T43" fmla="*/ 2147483646 h 571"/>
                <a:gd name="T44" fmla="*/ 2147483646 w 801"/>
                <a:gd name="T45" fmla="*/ 2147483646 h 571"/>
                <a:gd name="T46" fmla="*/ 2147483646 w 801"/>
                <a:gd name="T47" fmla="*/ 2147483646 h 571"/>
                <a:gd name="T48" fmla="*/ 2147483646 w 801"/>
                <a:gd name="T49" fmla="*/ 2147483646 h 571"/>
                <a:gd name="T50" fmla="*/ 2147483646 w 801"/>
                <a:gd name="T51" fmla="*/ 2147483646 h 571"/>
                <a:gd name="T52" fmla="*/ 2147483646 w 801"/>
                <a:gd name="T53" fmla="*/ 2147483646 h 571"/>
                <a:gd name="T54" fmla="*/ 2147483646 w 801"/>
                <a:gd name="T55" fmla="*/ 2147483646 h 571"/>
                <a:gd name="T56" fmla="*/ 2147483646 w 801"/>
                <a:gd name="T57" fmla="*/ 2147483646 h 571"/>
                <a:gd name="T58" fmla="*/ 2147483646 w 801"/>
                <a:gd name="T59" fmla="*/ 2147483646 h 571"/>
                <a:gd name="T60" fmla="*/ 2147483646 w 801"/>
                <a:gd name="T61" fmla="*/ 2147483646 h 571"/>
                <a:gd name="T62" fmla="*/ 2147483646 w 801"/>
                <a:gd name="T63" fmla="*/ 2147483646 h 571"/>
                <a:gd name="T64" fmla="*/ 2147483646 w 801"/>
                <a:gd name="T65" fmla="*/ 2147483646 h 571"/>
                <a:gd name="T66" fmla="*/ 0 w 801"/>
                <a:gd name="T67" fmla="*/ 2147483646 h 571"/>
                <a:gd name="T68" fmla="*/ 0 w 801"/>
                <a:gd name="T69" fmla="*/ 2147483646 h 571"/>
                <a:gd name="T70" fmla="*/ 2147483646 w 801"/>
                <a:gd name="T71" fmla="*/ 2147483646 h 5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01"/>
                <a:gd name="T109" fmla="*/ 0 h 571"/>
                <a:gd name="T110" fmla="*/ 801 w 801"/>
                <a:gd name="T111" fmla="*/ 571 h 5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01" h="571">
                  <a:moveTo>
                    <a:pt x="67" y="315"/>
                  </a:moveTo>
                  <a:lnTo>
                    <a:pt x="67" y="315"/>
                  </a:lnTo>
                  <a:cubicBezTo>
                    <a:pt x="67" y="296"/>
                    <a:pt x="82" y="281"/>
                    <a:pt x="100" y="281"/>
                  </a:cubicBezTo>
                  <a:lnTo>
                    <a:pt x="182" y="281"/>
                  </a:lnTo>
                  <a:cubicBezTo>
                    <a:pt x="182" y="281"/>
                    <a:pt x="182" y="281"/>
                    <a:pt x="182" y="281"/>
                  </a:cubicBezTo>
                  <a:lnTo>
                    <a:pt x="619" y="281"/>
                  </a:lnTo>
                  <a:cubicBezTo>
                    <a:pt x="619" y="281"/>
                    <a:pt x="619" y="281"/>
                    <a:pt x="619" y="281"/>
                  </a:cubicBezTo>
                  <a:lnTo>
                    <a:pt x="701" y="281"/>
                  </a:lnTo>
                  <a:cubicBezTo>
                    <a:pt x="719" y="281"/>
                    <a:pt x="734" y="296"/>
                    <a:pt x="734" y="315"/>
                  </a:cubicBezTo>
                  <a:lnTo>
                    <a:pt x="734" y="471"/>
                  </a:lnTo>
                  <a:cubicBezTo>
                    <a:pt x="734" y="490"/>
                    <a:pt x="719" y="505"/>
                    <a:pt x="701" y="505"/>
                  </a:cubicBezTo>
                  <a:lnTo>
                    <a:pt x="100" y="505"/>
                  </a:lnTo>
                  <a:cubicBezTo>
                    <a:pt x="82" y="505"/>
                    <a:pt x="67" y="490"/>
                    <a:pt x="67" y="471"/>
                  </a:cubicBezTo>
                  <a:lnTo>
                    <a:pt x="67" y="315"/>
                  </a:lnTo>
                  <a:close/>
                  <a:moveTo>
                    <a:pt x="100" y="571"/>
                  </a:moveTo>
                  <a:lnTo>
                    <a:pt x="100" y="571"/>
                  </a:lnTo>
                  <a:lnTo>
                    <a:pt x="701" y="571"/>
                  </a:lnTo>
                  <a:cubicBezTo>
                    <a:pt x="756" y="571"/>
                    <a:pt x="801" y="527"/>
                    <a:pt x="801" y="471"/>
                  </a:cubicBezTo>
                  <a:lnTo>
                    <a:pt x="801" y="315"/>
                  </a:lnTo>
                  <a:cubicBezTo>
                    <a:pt x="801" y="260"/>
                    <a:pt x="756" y="215"/>
                    <a:pt x="701" y="215"/>
                  </a:cubicBezTo>
                  <a:lnTo>
                    <a:pt x="670" y="215"/>
                  </a:lnTo>
                  <a:lnTo>
                    <a:pt x="740" y="51"/>
                  </a:lnTo>
                  <a:cubicBezTo>
                    <a:pt x="747" y="34"/>
                    <a:pt x="739" y="15"/>
                    <a:pt x="723" y="8"/>
                  </a:cubicBezTo>
                  <a:cubicBezTo>
                    <a:pt x="706" y="0"/>
                    <a:pt x="686" y="8"/>
                    <a:pt x="679" y="25"/>
                  </a:cubicBezTo>
                  <a:lnTo>
                    <a:pt x="597" y="215"/>
                  </a:lnTo>
                  <a:lnTo>
                    <a:pt x="204" y="215"/>
                  </a:lnTo>
                  <a:lnTo>
                    <a:pt x="122" y="25"/>
                  </a:lnTo>
                  <a:cubicBezTo>
                    <a:pt x="115" y="8"/>
                    <a:pt x="95" y="0"/>
                    <a:pt x="78" y="8"/>
                  </a:cubicBezTo>
                  <a:cubicBezTo>
                    <a:pt x="61" y="15"/>
                    <a:pt x="53" y="34"/>
                    <a:pt x="61" y="51"/>
                  </a:cubicBezTo>
                  <a:lnTo>
                    <a:pt x="131" y="215"/>
                  </a:lnTo>
                  <a:lnTo>
                    <a:pt x="100" y="215"/>
                  </a:lnTo>
                  <a:cubicBezTo>
                    <a:pt x="45" y="215"/>
                    <a:pt x="0" y="260"/>
                    <a:pt x="0" y="315"/>
                  </a:cubicBezTo>
                  <a:lnTo>
                    <a:pt x="0" y="471"/>
                  </a:lnTo>
                  <a:cubicBezTo>
                    <a:pt x="0" y="527"/>
                    <a:pt x="45" y="571"/>
                    <a:pt x="100" y="5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6402388" y="1265238"/>
              <a:ext cx="146050" cy="50800"/>
            </a:xfrm>
            <a:custGeom>
              <a:avLst/>
              <a:gdLst>
                <a:gd name="T0" fmla="*/ 2147483646 w 348"/>
                <a:gd name="T1" fmla="*/ 2147483646 h 121"/>
                <a:gd name="T2" fmla="*/ 2147483646 w 348"/>
                <a:gd name="T3" fmla="*/ 2147483646 h 121"/>
                <a:gd name="T4" fmla="*/ 2147483646 w 348"/>
                <a:gd name="T5" fmla="*/ 2147483646 h 121"/>
                <a:gd name="T6" fmla="*/ 2147483646 w 348"/>
                <a:gd name="T7" fmla="*/ 2147483646 h 121"/>
                <a:gd name="T8" fmla="*/ 2147483646 w 348"/>
                <a:gd name="T9" fmla="*/ 0 h 121"/>
                <a:gd name="T10" fmla="*/ 2147483646 w 348"/>
                <a:gd name="T11" fmla="*/ 0 h 121"/>
                <a:gd name="T12" fmla="*/ 2147483646 w 348"/>
                <a:gd name="T13" fmla="*/ 2147483646 h 121"/>
                <a:gd name="T14" fmla="*/ 2147483646 w 348"/>
                <a:gd name="T15" fmla="*/ 2147483646 h 121"/>
                <a:gd name="T16" fmla="*/ 2147483646 w 348"/>
                <a:gd name="T17" fmla="*/ 2147483646 h 121"/>
                <a:gd name="T18" fmla="*/ 2147483646 w 348"/>
                <a:gd name="T19" fmla="*/ 2147483646 h 121"/>
                <a:gd name="T20" fmla="*/ 2147483646 w 348"/>
                <a:gd name="T21" fmla="*/ 2147483646 h 121"/>
                <a:gd name="T22" fmla="*/ 2147483646 w 348"/>
                <a:gd name="T23" fmla="*/ 2147483646 h 121"/>
                <a:gd name="T24" fmla="*/ 2147483646 w 348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8"/>
                <a:gd name="T40" fmla="*/ 0 h 121"/>
                <a:gd name="T41" fmla="*/ 348 w 348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8" h="121">
                  <a:moveTo>
                    <a:pt x="319" y="118"/>
                  </a:moveTo>
                  <a:lnTo>
                    <a:pt x="319" y="118"/>
                  </a:lnTo>
                  <a:cubicBezTo>
                    <a:pt x="325" y="118"/>
                    <a:pt x="331" y="116"/>
                    <a:pt x="336" y="111"/>
                  </a:cubicBezTo>
                  <a:cubicBezTo>
                    <a:pt x="347" y="102"/>
                    <a:pt x="348" y="85"/>
                    <a:pt x="339" y="74"/>
                  </a:cubicBezTo>
                  <a:cubicBezTo>
                    <a:pt x="298" y="27"/>
                    <a:pt x="238" y="0"/>
                    <a:pt x="175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11" y="0"/>
                    <a:pt x="51" y="27"/>
                    <a:pt x="10" y="74"/>
                  </a:cubicBezTo>
                  <a:cubicBezTo>
                    <a:pt x="0" y="85"/>
                    <a:pt x="2" y="102"/>
                    <a:pt x="13" y="111"/>
                  </a:cubicBezTo>
                  <a:cubicBezTo>
                    <a:pt x="24" y="121"/>
                    <a:pt x="41" y="120"/>
                    <a:pt x="50" y="109"/>
                  </a:cubicBezTo>
                  <a:cubicBezTo>
                    <a:pt x="81" y="73"/>
                    <a:pt x="126" y="53"/>
                    <a:pt x="174" y="53"/>
                  </a:cubicBezTo>
                  <a:cubicBezTo>
                    <a:pt x="174" y="53"/>
                    <a:pt x="175" y="53"/>
                    <a:pt x="175" y="53"/>
                  </a:cubicBezTo>
                  <a:cubicBezTo>
                    <a:pt x="223" y="53"/>
                    <a:pt x="268" y="73"/>
                    <a:pt x="298" y="109"/>
                  </a:cubicBezTo>
                  <a:cubicBezTo>
                    <a:pt x="304" y="115"/>
                    <a:pt x="311" y="118"/>
                    <a:pt x="319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6424613" y="1304925"/>
              <a:ext cx="103188" cy="44450"/>
            </a:xfrm>
            <a:custGeom>
              <a:avLst/>
              <a:gdLst>
                <a:gd name="T0" fmla="*/ 2147483646 w 243"/>
                <a:gd name="T1" fmla="*/ 2147483646 h 106"/>
                <a:gd name="T2" fmla="*/ 2147483646 w 243"/>
                <a:gd name="T3" fmla="*/ 2147483646 h 106"/>
                <a:gd name="T4" fmla="*/ 2147483646 w 243"/>
                <a:gd name="T5" fmla="*/ 2147483646 h 106"/>
                <a:gd name="T6" fmla="*/ 2147483646 w 243"/>
                <a:gd name="T7" fmla="*/ 2147483646 h 106"/>
                <a:gd name="T8" fmla="*/ 2147483646 w 243"/>
                <a:gd name="T9" fmla="*/ 2147483646 h 106"/>
                <a:gd name="T10" fmla="*/ 2147483646 w 243"/>
                <a:gd name="T11" fmla="*/ 0 h 106"/>
                <a:gd name="T12" fmla="*/ 2147483646 w 243"/>
                <a:gd name="T13" fmla="*/ 0 h 106"/>
                <a:gd name="T14" fmla="*/ 2147483646 w 243"/>
                <a:gd name="T15" fmla="*/ 2147483646 h 106"/>
                <a:gd name="T16" fmla="*/ 2147483646 w 243"/>
                <a:gd name="T17" fmla="*/ 2147483646 h 106"/>
                <a:gd name="T18" fmla="*/ 2147483646 w 243"/>
                <a:gd name="T19" fmla="*/ 2147483646 h 106"/>
                <a:gd name="T20" fmla="*/ 2147483646 w 243"/>
                <a:gd name="T21" fmla="*/ 2147483646 h 106"/>
                <a:gd name="T22" fmla="*/ 2147483646 w 243"/>
                <a:gd name="T23" fmla="*/ 2147483646 h 106"/>
                <a:gd name="T24" fmla="*/ 2147483646 w 243"/>
                <a:gd name="T25" fmla="*/ 2147483646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106"/>
                <a:gd name="T41" fmla="*/ 243 w 243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106">
                  <a:moveTo>
                    <a:pt x="190" y="90"/>
                  </a:moveTo>
                  <a:lnTo>
                    <a:pt x="190" y="90"/>
                  </a:lnTo>
                  <a:cubicBezTo>
                    <a:pt x="196" y="98"/>
                    <a:pt x="204" y="102"/>
                    <a:pt x="213" y="102"/>
                  </a:cubicBezTo>
                  <a:cubicBezTo>
                    <a:pt x="218" y="102"/>
                    <a:pt x="223" y="100"/>
                    <a:pt x="227" y="97"/>
                  </a:cubicBezTo>
                  <a:cubicBezTo>
                    <a:pt x="240" y="89"/>
                    <a:pt x="243" y="73"/>
                    <a:pt x="235" y="61"/>
                  </a:cubicBezTo>
                  <a:cubicBezTo>
                    <a:pt x="210" y="23"/>
                    <a:pt x="168" y="0"/>
                    <a:pt x="122" y="0"/>
                  </a:cubicBezTo>
                  <a:lnTo>
                    <a:pt x="121" y="0"/>
                  </a:lnTo>
                  <a:cubicBezTo>
                    <a:pt x="75" y="0"/>
                    <a:pt x="33" y="23"/>
                    <a:pt x="8" y="60"/>
                  </a:cubicBezTo>
                  <a:cubicBezTo>
                    <a:pt x="0" y="73"/>
                    <a:pt x="3" y="89"/>
                    <a:pt x="15" y="97"/>
                  </a:cubicBezTo>
                  <a:cubicBezTo>
                    <a:pt x="28" y="106"/>
                    <a:pt x="44" y="102"/>
                    <a:pt x="52" y="90"/>
                  </a:cubicBezTo>
                  <a:cubicBezTo>
                    <a:pt x="67" y="67"/>
                    <a:pt x="93" y="54"/>
                    <a:pt x="121" y="54"/>
                  </a:cubicBezTo>
                  <a:lnTo>
                    <a:pt x="122" y="54"/>
                  </a:lnTo>
                  <a:cubicBezTo>
                    <a:pt x="150" y="54"/>
                    <a:pt x="175" y="67"/>
                    <a:pt x="19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6457950" y="1347788"/>
              <a:ext cx="36513" cy="36513"/>
            </a:xfrm>
            <a:custGeom>
              <a:avLst/>
              <a:gdLst>
                <a:gd name="T0" fmla="*/ 0 w 85"/>
                <a:gd name="T1" fmla="*/ 2147483646 h 85"/>
                <a:gd name="T2" fmla="*/ 0 w 85"/>
                <a:gd name="T3" fmla="*/ 2147483646 h 85"/>
                <a:gd name="T4" fmla="*/ 2147483646 w 85"/>
                <a:gd name="T5" fmla="*/ 2147483646 h 85"/>
                <a:gd name="T6" fmla="*/ 2147483646 w 85"/>
                <a:gd name="T7" fmla="*/ 2147483646 h 85"/>
                <a:gd name="T8" fmla="*/ 2147483646 w 85"/>
                <a:gd name="T9" fmla="*/ 0 h 85"/>
                <a:gd name="T10" fmla="*/ 0 w 85"/>
                <a:gd name="T11" fmla="*/ 2147483646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85"/>
                <a:gd name="T20" fmla="*/ 85 w 85"/>
                <a:gd name="T21" fmla="*/ 85 h 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85">
                  <a:moveTo>
                    <a:pt x="0" y="42"/>
                  </a:moveTo>
                  <a:lnTo>
                    <a:pt x="0" y="42"/>
                  </a:lnTo>
                  <a:cubicBezTo>
                    <a:pt x="0" y="66"/>
                    <a:pt x="19" y="85"/>
                    <a:pt x="42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6278563" y="1174750"/>
              <a:ext cx="395288" cy="109538"/>
            </a:xfrm>
            <a:custGeom>
              <a:avLst/>
              <a:gdLst>
                <a:gd name="T0" fmla="*/ 2147483646 w 945"/>
                <a:gd name="T1" fmla="*/ 2147483646 h 261"/>
                <a:gd name="T2" fmla="*/ 2147483646 w 945"/>
                <a:gd name="T3" fmla="*/ 2147483646 h 261"/>
                <a:gd name="T4" fmla="*/ 2147483646 w 945"/>
                <a:gd name="T5" fmla="*/ 2147483646 h 261"/>
                <a:gd name="T6" fmla="*/ 2147483646 w 945"/>
                <a:gd name="T7" fmla="*/ 2147483646 h 261"/>
                <a:gd name="T8" fmla="*/ 2147483646 w 945"/>
                <a:gd name="T9" fmla="*/ 2147483646 h 261"/>
                <a:gd name="T10" fmla="*/ 2147483646 w 945"/>
                <a:gd name="T11" fmla="*/ 2147483646 h 261"/>
                <a:gd name="T12" fmla="*/ 2147483646 w 945"/>
                <a:gd name="T13" fmla="*/ 2147483646 h 261"/>
                <a:gd name="T14" fmla="*/ 2147483646 w 945"/>
                <a:gd name="T15" fmla="*/ 2147483646 h 261"/>
                <a:gd name="T16" fmla="*/ 2147483646 w 945"/>
                <a:gd name="T17" fmla="*/ 2147483646 h 261"/>
                <a:gd name="T18" fmla="*/ 2147483646 w 945"/>
                <a:gd name="T19" fmla="*/ 2147483646 h 261"/>
                <a:gd name="T20" fmla="*/ 2147483646 w 945"/>
                <a:gd name="T21" fmla="*/ 2147483646 h 261"/>
                <a:gd name="T22" fmla="*/ 2147483646 w 945"/>
                <a:gd name="T23" fmla="*/ 2147483646 h 261"/>
                <a:gd name="T24" fmla="*/ 2147483646 w 945"/>
                <a:gd name="T25" fmla="*/ 0 h 261"/>
                <a:gd name="T26" fmla="*/ 2147483646 w 945"/>
                <a:gd name="T27" fmla="*/ 2147483646 h 261"/>
                <a:gd name="T28" fmla="*/ 2147483646 w 945"/>
                <a:gd name="T29" fmla="*/ 2147483646 h 261"/>
                <a:gd name="T30" fmla="*/ 2147483646 w 945"/>
                <a:gd name="T31" fmla="*/ 2147483646 h 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5"/>
                <a:gd name="T49" fmla="*/ 0 h 261"/>
                <a:gd name="T50" fmla="*/ 945 w 945"/>
                <a:gd name="T51" fmla="*/ 261 h 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5" h="261">
                  <a:moveTo>
                    <a:pt x="158" y="23"/>
                  </a:moveTo>
                  <a:lnTo>
                    <a:pt x="158" y="23"/>
                  </a:lnTo>
                  <a:cubicBezTo>
                    <a:pt x="140" y="23"/>
                    <a:pt x="125" y="38"/>
                    <a:pt x="125" y="57"/>
                  </a:cubicBezTo>
                  <a:lnTo>
                    <a:pt x="125" y="150"/>
                  </a:lnTo>
                  <a:lnTo>
                    <a:pt x="25" y="193"/>
                  </a:lnTo>
                  <a:cubicBezTo>
                    <a:pt x="8" y="200"/>
                    <a:pt x="0" y="220"/>
                    <a:pt x="7" y="236"/>
                  </a:cubicBezTo>
                  <a:cubicBezTo>
                    <a:pt x="14" y="253"/>
                    <a:pt x="34" y="261"/>
                    <a:pt x="51" y="254"/>
                  </a:cubicBezTo>
                  <a:lnTo>
                    <a:pt x="472" y="73"/>
                  </a:lnTo>
                  <a:lnTo>
                    <a:pt x="894" y="254"/>
                  </a:lnTo>
                  <a:cubicBezTo>
                    <a:pt x="898" y="256"/>
                    <a:pt x="903" y="257"/>
                    <a:pt x="907" y="257"/>
                  </a:cubicBezTo>
                  <a:cubicBezTo>
                    <a:pt x="920" y="257"/>
                    <a:pt x="932" y="249"/>
                    <a:pt x="938" y="236"/>
                  </a:cubicBezTo>
                  <a:cubicBezTo>
                    <a:pt x="945" y="220"/>
                    <a:pt x="937" y="200"/>
                    <a:pt x="920" y="193"/>
                  </a:cubicBezTo>
                  <a:lnTo>
                    <a:pt x="472" y="0"/>
                  </a:lnTo>
                  <a:lnTo>
                    <a:pt x="191" y="121"/>
                  </a:lnTo>
                  <a:lnTo>
                    <a:pt x="191" y="57"/>
                  </a:lnTo>
                  <a:cubicBezTo>
                    <a:pt x="191" y="38"/>
                    <a:pt x="176" y="23"/>
                    <a:pt x="15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>
              <a:off x="6216650" y="1025525"/>
              <a:ext cx="519113" cy="673100"/>
            </a:xfrm>
            <a:custGeom>
              <a:avLst/>
              <a:gdLst>
                <a:gd name="T0" fmla="*/ 2147483646 w 1237"/>
                <a:gd name="T1" fmla="*/ 0 h 1602"/>
                <a:gd name="T2" fmla="*/ 2147483646 w 1237"/>
                <a:gd name="T3" fmla="*/ 0 h 1602"/>
                <a:gd name="T4" fmla="*/ 2147483646 w 1237"/>
                <a:gd name="T5" fmla="*/ 0 h 1602"/>
                <a:gd name="T6" fmla="*/ 0 w 1237"/>
                <a:gd name="T7" fmla="*/ 2147483646 h 1602"/>
                <a:gd name="T8" fmla="*/ 0 w 1237"/>
                <a:gd name="T9" fmla="*/ 2147483646 h 1602"/>
                <a:gd name="T10" fmla="*/ 2147483646 w 1237"/>
                <a:gd name="T11" fmla="*/ 2147483646 h 1602"/>
                <a:gd name="T12" fmla="*/ 2147483646 w 1237"/>
                <a:gd name="T13" fmla="*/ 2147483646 h 1602"/>
                <a:gd name="T14" fmla="*/ 2147483646 w 1237"/>
                <a:gd name="T15" fmla="*/ 2147483646 h 1602"/>
                <a:gd name="T16" fmla="*/ 2147483646 w 1237"/>
                <a:gd name="T17" fmla="*/ 2147483646 h 1602"/>
                <a:gd name="T18" fmla="*/ 2147483646 w 1237"/>
                <a:gd name="T19" fmla="*/ 2147483646 h 1602"/>
                <a:gd name="T20" fmla="*/ 2147483646 w 1237"/>
                <a:gd name="T21" fmla="*/ 2147483646 h 1602"/>
                <a:gd name="T22" fmla="*/ 2147483646 w 1237"/>
                <a:gd name="T23" fmla="*/ 2147483646 h 1602"/>
                <a:gd name="T24" fmla="*/ 2147483646 w 1237"/>
                <a:gd name="T25" fmla="*/ 2147483646 h 1602"/>
                <a:gd name="T26" fmla="*/ 2147483646 w 1237"/>
                <a:gd name="T27" fmla="*/ 2147483646 h 1602"/>
                <a:gd name="T28" fmla="*/ 2147483646 w 1237"/>
                <a:gd name="T29" fmla="*/ 2147483646 h 1602"/>
                <a:gd name="T30" fmla="*/ 2147483646 w 1237"/>
                <a:gd name="T31" fmla="*/ 2147483646 h 1602"/>
                <a:gd name="T32" fmla="*/ 2147483646 w 1237"/>
                <a:gd name="T33" fmla="*/ 2147483646 h 1602"/>
                <a:gd name="T34" fmla="*/ 2147483646 w 1237"/>
                <a:gd name="T35" fmla="*/ 2147483646 h 1602"/>
                <a:gd name="T36" fmla="*/ 2147483646 w 1237"/>
                <a:gd name="T37" fmla="*/ 2147483646 h 1602"/>
                <a:gd name="T38" fmla="*/ 2147483646 w 1237"/>
                <a:gd name="T39" fmla="*/ 2147483646 h 1602"/>
                <a:gd name="T40" fmla="*/ 2147483646 w 1237"/>
                <a:gd name="T41" fmla="*/ 2147483646 h 1602"/>
                <a:gd name="T42" fmla="*/ 2147483646 w 1237"/>
                <a:gd name="T43" fmla="*/ 2147483646 h 1602"/>
                <a:gd name="T44" fmla="*/ 2147483646 w 1237"/>
                <a:gd name="T45" fmla="*/ 2147483646 h 1602"/>
                <a:gd name="T46" fmla="*/ 2147483646 w 1237"/>
                <a:gd name="T47" fmla="*/ 2147483646 h 1602"/>
                <a:gd name="T48" fmla="*/ 2147483646 w 1237"/>
                <a:gd name="T49" fmla="*/ 2147483646 h 1602"/>
                <a:gd name="T50" fmla="*/ 2147483646 w 1237"/>
                <a:gd name="T51" fmla="*/ 2147483646 h 1602"/>
                <a:gd name="T52" fmla="*/ 2147483646 w 1237"/>
                <a:gd name="T53" fmla="*/ 2147483646 h 1602"/>
                <a:gd name="T54" fmla="*/ 2147483646 w 1237"/>
                <a:gd name="T55" fmla="*/ 0 h 16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37"/>
                <a:gd name="T85" fmla="*/ 0 h 1602"/>
                <a:gd name="T86" fmla="*/ 1237 w 1237"/>
                <a:gd name="T87" fmla="*/ 1602 h 16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37" h="1602">
                  <a:moveTo>
                    <a:pt x="1121" y="0"/>
                  </a:moveTo>
                  <a:lnTo>
                    <a:pt x="1121" y="0"/>
                  </a:lnTo>
                  <a:lnTo>
                    <a:pt x="116" y="0"/>
                  </a:lnTo>
                  <a:cubicBezTo>
                    <a:pt x="52" y="0"/>
                    <a:pt x="0" y="48"/>
                    <a:pt x="0" y="108"/>
                  </a:cubicBezTo>
                  <a:lnTo>
                    <a:pt x="0" y="1462"/>
                  </a:lnTo>
                  <a:cubicBezTo>
                    <a:pt x="0" y="1521"/>
                    <a:pt x="52" y="1569"/>
                    <a:pt x="116" y="1569"/>
                  </a:cubicBezTo>
                  <a:lnTo>
                    <a:pt x="678" y="1569"/>
                  </a:lnTo>
                  <a:cubicBezTo>
                    <a:pt x="690" y="1589"/>
                    <a:pt x="712" y="1602"/>
                    <a:pt x="736" y="1602"/>
                  </a:cubicBezTo>
                  <a:cubicBezTo>
                    <a:pt x="775" y="1602"/>
                    <a:pt x="806" y="1571"/>
                    <a:pt x="806" y="1532"/>
                  </a:cubicBezTo>
                  <a:cubicBezTo>
                    <a:pt x="806" y="1494"/>
                    <a:pt x="775" y="1463"/>
                    <a:pt x="736" y="1463"/>
                  </a:cubicBezTo>
                  <a:cubicBezTo>
                    <a:pt x="709" y="1463"/>
                    <a:pt x="685" y="1479"/>
                    <a:pt x="674" y="1503"/>
                  </a:cubicBezTo>
                  <a:lnTo>
                    <a:pt x="116" y="1503"/>
                  </a:lnTo>
                  <a:cubicBezTo>
                    <a:pt x="89" y="1503"/>
                    <a:pt x="67" y="1484"/>
                    <a:pt x="67" y="1462"/>
                  </a:cubicBezTo>
                  <a:lnTo>
                    <a:pt x="67" y="108"/>
                  </a:lnTo>
                  <a:cubicBezTo>
                    <a:pt x="67" y="85"/>
                    <a:pt x="89" y="67"/>
                    <a:pt x="116" y="67"/>
                  </a:cubicBezTo>
                  <a:lnTo>
                    <a:pt x="1121" y="67"/>
                  </a:lnTo>
                  <a:cubicBezTo>
                    <a:pt x="1148" y="67"/>
                    <a:pt x="1170" y="85"/>
                    <a:pt x="1170" y="108"/>
                  </a:cubicBezTo>
                  <a:lnTo>
                    <a:pt x="1170" y="1462"/>
                  </a:lnTo>
                  <a:cubicBezTo>
                    <a:pt x="1170" y="1484"/>
                    <a:pt x="1148" y="1503"/>
                    <a:pt x="1121" y="1503"/>
                  </a:cubicBezTo>
                  <a:lnTo>
                    <a:pt x="1013" y="1503"/>
                  </a:lnTo>
                  <a:cubicBezTo>
                    <a:pt x="1002" y="1479"/>
                    <a:pt x="978" y="1462"/>
                    <a:pt x="950" y="1462"/>
                  </a:cubicBezTo>
                  <a:cubicBezTo>
                    <a:pt x="912" y="1462"/>
                    <a:pt x="881" y="1493"/>
                    <a:pt x="881" y="1531"/>
                  </a:cubicBezTo>
                  <a:cubicBezTo>
                    <a:pt x="881" y="1570"/>
                    <a:pt x="912" y="1601"/>
                    <a:pt x="950" y="1601"/>
                  </a:cubicBezTo>
                  <a:cubicBezTo>
                    <a:pt x="975" y="1601"/>
                    <a:pt x="996" y="1588"/>
                    <a:pt x="1008" y="1569"/>
                  </a:cubicBezTo>
                  <a:lnTo>
                    <a:pt x="1121" y="1569"/>
                  </a:lnTo>
                  <a:cubicBezTo>
                    <a:pt x="1185" y="1569"/>
                    <a:pt x="1237" y="1521"/>
                    <a:pt x="1237" y="1462"/>
                  </a:cubicBezTo>
                  <a:lnTo>
                    <a:pt x="1237" y="108"/>
                  </a:lnTo>
                  <a:cubicBezTo>
                    <a:pt x="1237" y="48"/>
                    <a:pt x="1185" y="0"/>
                    <a:pt x="1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TextBox 124"/>
          <p:cNvSpPr txBox="1"/>
          <p:nvPr/>
        </p:nvSpPr>
        <p:spPr>
          <a:xfrm>
            <a:off x="8098071" y="2474843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接入交换机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pic>
        <p:nvPicPr>
          <p:cNvPr id="69" name="图片 68" descr="汇聚交换机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00415" y="1976476"/>
            <a:ext cx="540000" cy="441818"/>
          </a:xfrm>
          <a:prstGeom prst="rect">
            <a:avLst/>
          </a:prstGeom>
        </p:spPr>
      </p:pic>
      <p:sp>
        <p:nvSpPr>
          <p:cNvPr id="70" name="TextBox 124"/>
          <p:cNvSpPr txBox="1"/>
          <p:nvPr/>
        </p:nvSpPr>
        <p:spPr>
          <a:xfrm>
            <a:off x="9646517" y="248193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DHCP Server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71" name="直接连接符 70"/>
          <p:cNvCxnSpPr>
            <a:stCxn id="82" idx="3"/>
            <a:endCxn id="69" idx="1"/>
          </p:cNvCxnSpPr>
          <p:nvPr/>
        </p:nvCxnSpPr>
        <p:spPr>
          <a:xfrm>
            <a:off x="8887788" y="2197385"/>
            <a:ext cx="1212627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24"/>
          <p:cNvSpPr txBox="1"/>
          <p:nvPr/>
        </p:nvSpPr>
        <p:spPr>
          <a:xfrm>
            <a:off x="8863922" y="198497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Trusted </a:t>
            </a:r>
          </a:p>
          <a:p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Port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6" name="乘号 45"/>
          <p:cNvSpPr/>
          <p:nvPr/>
        </p:nvSpPr>
        <p:spPr bwMode="auto">
          <a:xfrm>
            <a:off x="3034516" y="4065697"/>
            <a:ext cx="302160" cy="296370"/>
          </a:xfrm>
          <a:prstGeom prst="mathMultiply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76" name="乘号 75"/>
          <p:cNvSpPr/>
          <p:nvPr/>
        </p:nvSpPr>
        <p:spPr bwMode="auto">
          <a:xfrm rot="1363069">
            <a:off x="2801834" y="2857786"/>
            <a:ext cx="324036" cy="308352"/>
          </a:xfrm>
          <a:prstGeom prst="mathMultiply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92" name="五边形 91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94" name="燕尾形 93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99" name="燕尾形 98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100" name="燕尾形 99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5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当您在校园学习，单位工作，商场购物时，您可能会注意到，这些场所都被网络覆盖。通过网络，您可以访问学校内部资源，可以访问公司内部打印机打印文档，也可以访问</a:t>
            </a:r>
            <a:r>
              <a:rPr lang="en-US" altLang="zh-CN" smtClean="0">
                <a:sym typeface="Huawei Sans" panose="020C0503030203020204" pitchFamily="34" charset="0"/>
              </a:rPr>
              <a:t>Internet</a:t>
            </a:r>
            <a:r>
              <a:rPr lang="zh-CN" altLang="en-US" smtClean="0">
                <a:sym typeface="Huawei Sans" panose="020C0503030203020204" pitchFamily="34" charset="0"/>
              </a:rPr>
              <a:t>浏览新闻资讯。</a:t>
            </a:r>
            <a:endParaRPr lang="en-US" altLang="zh-CN" smtClean="0">
              <a:sym typeface="Huawei Sans" panose="020C0503030203020204" pitchFamily="34" charset="0"/>
            </a:endParaRPr>
          </a:p>
          <a:p>
            <a:r>
              <a:rPr lang="zh-CN" altLang="en-US" smtClean="0">
                <a:sym typeface="Huawei Sans" panose="020C0503030203020204" pitchFamily="34" charset="0"/>
              </a:rPr>
              <a:t>这些网络在分类上都属于园区网络，一般由企业或者机构自己搭建。园区网络不仅可以提升企业的运作效率，同时也可以对外提供网络接入服务。</a:t>
            </a:r>
          </a:p>
          <a:p>
            <a:r>
              <a:rPr lang="zh-CN" altLang="en-US" smtClean="0">
                <a:sym typeface="Huawei Sans" panose="020C0503030203020204" pitchFamily="34" charset="0"/>
              </a:rPr>
              <a:t>本章我们将学习园区网络基本架构，同时了解如何搭建一张园区网。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4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运维管理设计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2962" y="1277312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</a:rPr>
              <a:t>传统设备管理管理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2961" y="1713277"/>
            <a:ext cx="5163736" cy="4068399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1669" y="4321410"/>
            <a:ext cx="4980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保证网络管理员与设备</a:t>
            </a:r>
            <a:r>
              <a:rPr lang="en-US" altLang="zh-CN" sz="1600" dirty="0"/>
              <a:t>IP</a:t>
            </a:r>
            <a:r>
              <a:rPr lang="zh-CN" altLang="en-US" sz="1600" dirty="0"/>
              <a:t>可达的情况下，可以通过</a:t>
            </a:r>
            <a:r>
              <a:rPr lang="en-US" altLang="zh-CN" sz="1600" dirty="0"/>
              <a:t>Telnet</a:t>
            </a:r>
            <a:r>
              <a:rPr lang="zh-CN" altLang="en-US" sz="1600" dirty="0"/>
              <a:t>、</a:t>
            </a:r>
            <a:r>
              <a:rPr lang="en-US" altLang="zh-CN" sz="1600" dirty="0"/>
              <a:t>WEB</a:t>
            </a:r>
            <a:r>
              <a:rPr lang="zh-CN" altLang="en-US" sz="1600" dirty="0"/>
              <a:t>以及</a:t>
            </a:r>
            <a:r>
              <a:rPr lang="en-US" altLang="zh-CN" sz="1600" dirty="0"/>
              <a:t>SSH</a:t>
            </a:r>
            <a:r>
              <a:rPr lang="zh-CN" altLang="en-US" sz="1600" dirty="0"/>
              <a:t>等方式对设备进行管理。</a:t>
            </a:r>
            <a:endParaRPr lang="en-US" altLang="zh-CN" sz="16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当网络中设备较多时，可部署基于</a:t>
            </a:r>
            <a:r>
              <a:rPr lang="en-US" altLang="zh-CN" sz="1600" dirty="0" smtClean="0"/>
              <a:t>SNMP</a:t>
            </a:r>
            <a:r>
              <a:rPr lang="zh-CN" altLang="en-US" sz="1600" dirty="0" smtClean="0"/>
              <a:t>协议的统一网管软件进行网络的运维与管理。</a:t>
            </a:r>
            <a:endParaRPr lang="en-US" altLang="zh-CN" sz="16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728678" y="3001749"/>
            <a:ext cx="34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管理员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7667" y="2777629"/>
            <a:ext cx="540000" cy="441818"/>
          </a:xfrm>
          <a:prstGeom prst="rect">
            <a:avLst/>
          </a:prstGeom>
        </p:spPr>
      </p:pic>
      <p:pic>
        <p:nvPicPr>
          <p:cNvPr id="11" name="图片 10" descr="AC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726" y="2780840"/>
            <a:ext cx="540000" cy="441818"/>
          </a:xfrm>
          <a:prstGeom prst="rect">
            <a:avLst/>
          </a:prstGeom>
        </p:spPr>
      </p:pic>
      <p:pic>
        <p:nvPicPr>
          <p:cNvPr id="12" name="图片 11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0308" y="2083081"/>
            <a:ext cx="540000" cy="441818"/>
          </a:xfrm>
          <a:prstGeom prst="rect">
            <a:avLst/>
          </a:prstGeom>
        </p:spPr>
      </p:pic>
      <p:pic>
        <p:nvPicPr>
          <p:cNvPr id="13" name="图片 1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0308" y="3587026"/>
            <a:ext cx="540000" cy="441818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12" idx="3"/>
          </p:cNvCxnSpPr>
          <p:nvPr/>
        </p:nvCxnSpPr>
        <p:spPr>
          <a:xfrm>
            <a:off x="2630308" y="2303990"/>
            <a:ext cx="1143843" cy="4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V="1">
            <a:off x="2630308" y="3208996"/>
            <a:ext cx="1143843" cy="598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880235" y="2286654"/>
            <a:ext cx="709986" cy="319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940071" y="3411249"/>
            <a:ext cx="650150" cy="378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19758602">
            <a:off x="3053021" y="3513284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SNMP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 rot="1579268">
            <a:off x="3089556" y="221471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WEB</a:t>
            </a:r>
            <a:endParaRPr lang="zh-CN" altLang="en-US" sz="1400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294654" y="2899162"/>
            <a:ext cx="907575" cy="1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316655" y="263366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SSH/Telnet</a:t>
            </a:r>
            <a:endParaRPr lang="zh-CN" altLang="en-US" sz="1400"/>
          </a:p>
        </p:txBody>
      </p:sp>
      <p:sp>
        <p:nvSpPr>
          <p:cNvPr id="38" name="圆角矩形 37"/>
          <p:cNvSpPr/>
          <p:nvPr/>
        </p:nvSpPr>
        <p:spPr>
          <a:xfrm>
            <a:off x="6196624" y="1277313"/>
            <a:ext cx="5163734" cy="400674"/>
          </a:xfrm>
          <a:prstGeom prst="roundRect">
            <a:avLst>
              <a:gd name="adj" fmla="val 14624"/>
            </a:avLst>
          </a:prstGeom>
          <a:solidFill>
            <a:srgbClr val="00B0F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b="1" smtClean="0">
                <a:solidFill>
                  <a:prstClr val="white"/>
                </a:solidFill>
              </a:rPr>
              <a:t>基于</a:t>
            </a:r>
            <a:r>
              <a:rPr lang="en-US" altLang="zh-CN" sz="1600" b="1" smtClean="0">
                <a:solidFill>
                  <a:prstClr val="white"/>
                </a:solidFill>
              </a:rPr>
              <a:t>iMaster NCE</a:t>
            </a:r>
            <a:r>
              <a:rPr lang="zh-CN" altLang="en-US" sz="1600" b="1" smtClean="0">
                <a:solidFill>
                  <a:prstClr val="white"/>
                </a:solidFill>
              </a:rPr>
              <a:t>平台管理</a:t>
            </a:r>
            <a:endParaRPr lang="zh-CN" altLang="en-US" sz="1600" b="1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96623" y="1713276"/>
            <a:ext cx="5163736" cy="4068399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85725">
              <a:lnSpc>
                <a:spcPts val="2400"/>
              </a:lnSpc>
              <a:spcAft>
                <a:spcPts val="600"/>
              </a:spcAft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41296" y="2987243"/>
            <a:ext cx="34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 descr="AC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0344" y="2766334"/>
            <a:ext cx="540000" cy="441818"/>
          </a:xfrm>
          <a:prstGeom prst="rect">
            <a:avLst/>
          </a:prstGeom>
        </p:spPr>
      </p:pic>
      <p:pic>
        <p:nvPicPr>
          <p:cNvPr id="62" name="图片 61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926" y="2068575"/>
            <a:ext cx="540000" cy="441818"/>
          </a:xfrm>
          <a:prstGeom prst="rect">
            <a:avLst/>
          </a:prstGeom>
        </p:spPr>
      </p:pic>
      <p:pic>
        <p:nvPicPr>
          <p:cNvPr id="63" name="图片 6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2926" y="3572520"/>
            <a:ext cx="540000" cy="441818"/>
          </a:xfrm>
          <a:prstGeom prst="rect">
            <a:avLst/>
          </a:prstGeom>
        </p:spPr>
      </p:pic>
      <p:cxnSp>
        <p:nvCxnSpPr>
          <p:cNvPr id="64" name="直接连接符 63"/>
          <p:cNvCxnSpPr>
            <a:stCxn id="62" idx="3"/>
          </p:cNvCxnSpPr>
          <p:nvPr/>
        </p:nvCxnSpPr>
        <p:spPr>
          <a:xfrm>
            <a:off x="7842926" y="2289484"/>
            <a:ext cx="1143843" cy="490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3" idx="3"/>
          </p:cNvCxnSpPr>
          <p:nvPr/>
        </p:nvCxnSpPr>
        <p:spPr>
          <a:xfrm flipV="1">
            <a:off x="7842926" y="3194490"/>
            <a:ext cx="1143843" cy="598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8092853" y="2272148"/>
            <a:ext cx="709986" cy="3196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52689" y="3396743"/>
            <a:ext cx="650150" cy="37881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 rot="19758602">
            <a:off x="8079444" y="3528929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NETCONF</a:t>
            </a:r>
            <a:endParaRPr lang="zh-CN" altLang="en-US" sz="1400"/>
          </a:p>
        </p:txBody>
      </p:sp>
      <p:sp>
        <p:nvSpPr>
          <p:cNvPr id="69" name="文本框 68"/>
          <p:cNvSpPr txBox="1"/>
          <p:nvPr/>
        </p:nvSpPr>
        <p:spPr>
          <a:xfrm rot="1579268">
            <a:off x="8076151" y="2200213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OpenFlow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7507272" y="2884656"/>
            <a:ext cx="907575" cy="115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503734" y="260389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Telemetry</a:t>
            </a:r>
            <a:endParaRPr lang="zh-CN" altLang="en-US" sz="1400"/>
          </a:p>
        </p:txBody>
      </p:sp>
      <p:sp>
        <p:nvSpPr>
          <p:cNvPr id="73" name="矩形 72"/>
          <p:cNvSpPr/>
          <p:nvPr/>
        </p:nvSpPr>
        <p:spPr>
          <a:xfrm>
            <a:off x="6380006" y="4312148"/>
            <a:ext cx="4980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除了基于</a:t>
            </a:r>
            <a:r>
              <a:rPr lang="en-US" altLang="zh-CN" sz="1600" dirty="0"/>
              <a:t>SNMP</a:t>
            </a:r>
            <a:r>
              <a:rPr lang="zh-CN" altLang="en-US" sz="1600" dirty="0"/>
              <a:t>的传统网管之外，也可采华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iMaster</a:t>
            </a:r>
            <a:r>
              <a:rPr lang="en-US" altLang="zh-CN" sz="1600" dirty="0" smtClean="0"/>
              <a:t> NCE</a:t>
            </a:r>
            <a:r>
              <a:rPr lang="zh-CN" altLang="en-US" sz="1600" dirty="0" smtClean="0"/>
              <a:t>平台进行网络的管理和运维，</a:t>
            </a:r>
            <a:r>
              <a:rPr lang="zh-CN" altLang="en-US" sz="1600" dirty="0"/>
              <a:t>实现网络“自动驾驶”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384989" y="2762911"/>
            <a:ext cx="856859" cy="447906"/>
            <a:chOff x="4225080" y="1946682"/>
            <a:chExt cx="934636" cy="488562"/>
          </a:xfrm>
        </p:grpSpPr>
        <p:sp>
          <p:nvSpPr>
            <p:cNvPr id="49" name="Freeform 159"/>
            <p:cNvSpPr/>
            <p:nvPr/>
          </p:nvSpPr>
          <p:spPr>
            <a:xfrm flipH="1">
              <a:off x="4225080" y="1946682"/>
              <a:ext cx="934636" cy="488562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22119" y="2066766"/>
              <a:ext cx="5469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LAN</a:t>
              </a:r>
              <a:endPara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29659" y="2712013"/>
            <a:ext cx="1066202" cy="577153"/>
            <a:chOff x="4225080" y="1946682"/>
            <a:chExt cx="934636" cy="488562"/>
          </a:xfrm>
        </p:grpSpPr>
        <p:sp>
          <p:nvSpPr>
            <p:cNvPr id="52" name="Freeform 159"/>
            <p:cNvSpPr/>
            <p:nvPr/>
          </p:nvSpPr>
          <p:spPr>
            <a:xfrm flipH="1">
              <a:off x="4225080" y="1946682"/>
              <a:ext cx="934636" cy="488562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99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257732" y="2066766"/>
              <a:ext cx="875719" cy="260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Network</a:t>
              </a:r>
              <a:endParaRPr 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55" name="五边形 54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>
                <a:spcBef>
                  <a:spcPts val="0"/>
                </a:spcBef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56" name="燕尾形 55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部署与实施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57" name="燕尾形 56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网络运维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384" y="2766334"/>
            <a:ext cx="951607" cy="5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小型园区网络部署与实施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项目的部署与实施需要按照一定流程进行，内容包括：</a:t>
            </a:r>
            <a:endParaRPr lang="en-US" altLang="zh-CN" smtClean="0"/>
          </a:p>
          <a:p>
            <a:pPr lvl="1"/>
            <a:r>
              <a:rPr lang="zh-CN" altLang="en-US" smtClean="0"/>
              <a:t>方案制定</a:t>
            </a:r>
            <a:endParaRPr lang="en-US" altLang="zh-CN" smtClean="0"/>
          </a:p>
          <a:p>
            <a:pPr lvl="1"/>
            <a:r>
              <a:rPr lang="zh-CN" altLang="en-US" smtClean="0"/>
              <a:t>设备安装</a:t>
            </a:r>
            <a:endParaRPr lang="en-US" altLang="zh-CN" smtClean="0"/>
          </a:p>
          <a:p>
            <a:pPr lvl="1"/>
            <a:r>
              <a:rPr lang="zh-CN" altLang="en-US" smtClean="0"/>
              <a:t>网络调试</a:t>
            </a:r>
            <a:endParaRPr lang="en-US" altLang="zh-CN" smtClean="0"/>
          </a:p>
          <a:p>
            <a:pPr lvl="1"/>
            <a:r>
              <a:rPr lang="zh-CN" altLang="en-US" smtClean="0"/>
              <a:t>割接并网</a:t>
            </a:r>
          </a:p>
          <a:p>
            <a:pPr lvl="1"/>
            <a:r>
              <a:rPr lang="zh-CN" altLang="en-US" smtClean="0"/>
              <a:t>转维培训</a:t>
            </a:r>
            <a:endParaRPr lang="en-US" altLang="zh-CN" smtClean="0"/>
          </a:p>
          <a:p>
            <a:pPr lvl="1"/>
            <a:r>
              <a:rPr lang="zh-CN" altLang="en-US" smtClean="0"/>
              <a:t>项目验收</a:t>
            </a:r>
            <a:endParaRPr lang="en-US" altLang="zh-CN" smtClean="0"/>
          </a:p>
          <a:p>
            <a:r>
              <a:rPr lang="zh-CN" altLang="en-US" smtClean="0"/>
              <a:t>具体流程按照项目实际情况进行确定。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7" name="五边形 16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8" name="燕尾形 17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9" name="燕尾形 18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20" name="燕尾形 19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2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配置方案 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</a:rPr>
              <a:t>网络设备之间物理线路连接，配置链路聚合，同时添加接口描述，详细内容如下：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48995"/>
              </p:ext>
            </p:extLst>
          </p:nvPr>
        </p:nvGraphicFramePr>
        <p:xfrm>
          <a:off x="723319" y="1844000"/>
          <a:ext cx="5067882" cy="4104207"/>
        </p:xfrm>
        <a:graphic>
          <a:graphicData uri="http://schemas.openxmlformats.org/drawingml/2006/table">
            <a:tbl>
              <a:tblPr/>
              <a:tblGrid>
                <a:gridCol w="90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7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endParaRPr lang="zh-CN" altLang="en-US" sz="1400" b="1" baseline="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cc-S1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 :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GE0/0/3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  Agg-S1's 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E0/0/10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AP1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E0/0/11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AP2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Acc-S2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GE0/0/3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Agg-S1's eth-trunk 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Acc-S3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GE0/0/3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Agg-S1's eth-trunk 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Acc-S4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:GE0/0/1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GE0/0/3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Agg-S1's eth-trunk 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Agg-S1’s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Agg-S1’s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8144"/>
              </p:ext>
            </p:extLst>
          </p:nvPr>
        </p:nvGraphicFramePr>
        <p:xfrm>
          <a:off x="6270636" y="1844000"/>
          <a:ext cx="5151301" cy="3893967"/>
        </p:xfrm>
        <a:graphic>
          <a:graphicData uri="http://schemas.openxmlformats.org/drawingml/2006/table">
            <a:tbl>
              <a:tblPr/>
              <a:tblGrid>
                <a:gridCol w="82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30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endParaRPr lang="zh-CN" alt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:GE0/0/3</a:t>
                      </a:r>
                      <a:r>
                        <a:rPr lang="zh-CN" altLang="en-US" sz="12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GE0/0/7</a:t>
                      </a:r>
                      <a:r>
                        <a:rPr lang="zh-CN" altLang="en-US" sz="12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GE0/0/8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Acc-S1's 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:GE0/0/4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GE0/0/9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GE0/0/10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Acc-S2's 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:GE0/0/5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GE0/0/11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GE0/0/12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Acc-S3's 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mode:LACP-static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Trunkport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:GE0/0/6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GE0/0/13</a:t>
                      </a:r>
                      <a:r>
                        <a:rPr lang="zh-CN" alt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GE0/0/14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 Acc-S4's 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CORE-R1’s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Description:to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AC1’s </a:t>
                      </a: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5" name="五边形 14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7" name="燕尾形 16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8" name="燕尾形 17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2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</a:rPr>
              <a:t>基础业务</a:t>
            </a:r>
            <a:r>
              <a:rPr lang="en-US" altLang="zh-CN" sz="1600" dirty="0">
                <a:solidFill>
                  <a:srgbClr val="000000"/>
                </a:solidFill>
              </a:rPr>
              <a:t>-VLAN</a:t>
            </a:r>
            <a:r>
              <a:rPr lang="zh-CN" altLang="en-US" sz="1600" dirty="0">
                <a:solidFill>
                  <a:srgbClr val="000000"/>
                </a:solidFill>
              </a:rPr>
              <a:t>配置，采用基于端口的划分方式，详细内容如下</a:t>
            </a:r>
            <a:r>
              <a:rPr lang="en-US" altLang="zh-CN" sz="1600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40489"/>
              </p:ext>
            </p:extLst>
          </p:nvPr>
        </p:nvGraphicFramePr>
        <p:xfrm>
          <a:off x="723029" y="1827303"/>
          <a:ext cx="5262128" cy="3943519"/>
        </p:xfrm>
        <a:graphic>
          <a:graphicData uri="http://schemas.openxmlformats.org/drawingml/2006/table">
            <a:tbl>
              <a:tblPr/>
              <a:tblGrid>
                <a:gridCol w="807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1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3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类型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cc-S1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runk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Allow-pass VLAN 1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101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E0/0/10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PVID:101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Allow-pass VLAN 1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11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E0/0/11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Acc-S2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2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其他接口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Access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Acc-S3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3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其他接口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Access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Acc-S4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runk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4 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其他接口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Access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73203"/>
              </p:ext>
            </p:extLst>
          </p:nvPr>
        </p:nvGraphicFramePr>
        <p:xfrm>
          <a:off x="6137557" y="1827303"/>
          <a:ext cx="5262128" cy="3838680"/>
        </p:xfrm>
        <a:graphic>
          <a:graphicData uri="http://schemas.openxmlformats.org/drawingml/2006/table">
            <a:tbl>
              <a:tblPr/>
              <a:tblGrid>
                <a:gridCol w="807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1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8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类型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4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gg-S1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runk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Allow-pass VLAN 1</a:t>
                      </a:r>
                      <a:r>
                        <a:rPr lang="zh-CN" alt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  <a:r>
                        <a:rPr lang="zh-CN" alt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84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2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2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3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3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Eth-trunk 4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Trunk</a:t>
                      </a:r>
                      <a:endParaRPr 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PVID:100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Allow pass VLAN 4 </a:t>
                      </a:r>
                      <a:r>
                        <a:rPr lang="zh-CN" altLang="en-US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GE0/0/2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ccess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84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ccess</a:t>
                      </a:r>
                      <a:endParaRPr lang="en-US" sz="12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102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  <a:endParaRPr lang="zh-CN" altLang="en-US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2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Access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Default VLAN 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5" name="五边形 14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7" name="燕尾形 16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8" name="燕尾形 17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4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</a:t>
            </a:r>
            <a:r>
              <a:rPr lang="en-US" altLang="zh-CN"/>
              <a:t>3)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</a:rPr>
              <a:t>基础业务</a:t>
            </a:r>
            <a:r>
              <a:rPr lang="en-US" altLang="zh-CN" sz="1600" dirty="0">
                <a:solidFill>
                  <a:srgbClr val="000000"/>
                </a:solidFill>
              </a:rPr>
              <a:t>-IP</a:t>
            </a:r>
            <a:r>
              <a:rPr lang="zh-CN" altLang="en-US" sz="1600" dirty="0">
                <a:solidFill>
                  <a:srgbClr val="000000"/>
                </a:solidFill>
              </a:rPr>
              <a:t>地址配置，终端与</a:t>
            </a:r>
            <a:r>
              <a:rPr lang="en-US" altLang="zh-CN" sz="1600" dirty="0">
                <a:solidFill>
                  <a:srgbClr val="000000"/>
                </a:solidFill>
              </a:rPr>
              <a:t>AP</a:t>
            </a:r>
            <a:r>
              <a:rPr lang="zh-CN" altLang="en-US" sz="1600" dirty="0">
                <a:solidFill>
                  <a:srgbClr val="000000"/>
                </a:solidFill>
              </a:rPr>
              <a:t>采用</a:t>
            </a:r>
            <a:r>
              <a:rPr lang="en-US" altLang="zh-CN" sz="1600" dirty="0">
                <a:solidFill>
                  <a:srgbClr val="000000"/>
                </a:solidFill>
              </a:rPr>
              <a:t>DHCP</a:t>
            </a:r>
            <a:r>
              <a:rPr lang="zh-CN" altLang="en-US" sz="1600" dirty="0">
                <a:solidFill>
                  <a:srgbClr val="000000"/>
                </a:solidFill>
              </a:rPr>
              <a:t>方式，设备采用静态配置，详细内容如下：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7142"/>
              </p:ext>
            </p:extLst>
          </p:nvPr>
        </p:nvGraphicFramePr>
        <p:xfrm>
          <a:off x="723318" y="1839680"/>
          <a:ext cx="5094682" cy="3383280"/>
        </p:xfrm>
        <a:graphic>
          <a:graphicData uri="http://schemas.openxmlformats.org/drawingml/2006/table">
            <a:tbl>
              <a:tblPr/>
              <a:tblGrid>
                <a:gridCol w="1076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4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/</a:t>
                      </a: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掩码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31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gg-S1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if1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192.168.1.254/24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if2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192.168.2.254/24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192.168.3.254/24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192.168.4.254/24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192.168.100.254/24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192.168.101.254/24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192.168.102.2/30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7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</a:t>
                      </a:r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GE0/0/1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192.168.102.1/30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GE0/0/0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PPPoE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自动获取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73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Loopback0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1.1.1.1/32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72923"/>
              </p:ext>
            </p:extLst>
          </p:nvPr>
        </p:nvGraphicFramePr>
        <p:xfrm>
          <a:off x="6349157" y="1839680"/>
          <a:ext cx="5094682" cy="1859280"/>
        </p:xfrm>
        <a:graphic>
          <a:graphicData uri="http://schemas.openxmlformats.org/drawingml/2006/table">
            <a:tbl>
              <a:tblPr/>
              <a:tblGrid>
                <a:gridCol w="90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83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5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endParaRPr lang="zh-CN" altLang="en-US" sz="1600" b="1" baseline="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/</a:t>
                      </a: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掩码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Acc-S1</a:t>
                      </a:r>
                      <a:endParaRPr lang="zh-CN" alt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192.168.100.1/24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Acc-S2</a:t>
                      </a:r>
                      <a:endParaRPr lang="zh-CN" alt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192.168.100.2/24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Acc-S3</a:t>
                      </a:r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192.168.100.3/24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Acc-S4</a:t>
                      </a:r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VLANif100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192.168.100.4/24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VLANif101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192.168.1.101/24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4" name="五边形 13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7" name="燕尾形 16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</a:t>
            </a:r>
            <a:r>
              <a:rPr lang="en-US" altLang="zh-CN"/>
              <a:t>4)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>
                <a:solidFill>
                  <a:srgbClr val="000000"/>
                </a:solidFill>
              </a:rPr>
              <a:t>4. </a:t>
            </a:r>
            <a:r>
              <a:rPr lang="zh-CN" altLang="en-US" sz="1600">
                <a:solidFill>
                  <a:srgbClr val="000000"/>
                </a:solidFill>
              </a:rPr>
              <a:t>基础业务</a:t>
            </a:r>
            <a:r>
              <a:rPr lang="en-US" altLang="zh-CN" sz="1600">
                <a:solidFill>
                  <a:srgbClr val="000000"/>
                </a:solidFill>
              </a:rPr>
              <a:t>-IP</a:t>
            </a:r>
            <a:r>
              <a:rPr lang="zh-CN" altLang="en-US" sz="1600">
                <a:solidFill>
                  <a:srgbClr val="000000"/>
                </a:solidFill>
              </a:rPr>
              <a:t>地址分配方式配置，关于</a:t>
            </a:r>
            <a:r>
              <a:rPr lang="en-US" altLang="zh-CN" sz="1600">
                <a:solidFill>
                  <a:srgbClr val="000000"/>
                </a:solidFill>
              </a:rPr>
              <a:t>DHCP</a:t>
            </a:r>
            <a:r>
              <a:rPr lang="zh-CN" altLang="en-US" sz="1600">
                <a:solidFill>
                  <a:srgbClr val="000000"/>
                </a:solidFill>
              </a:rPr>
              <a:t>的详细内容如下：</a:t>
            </a:r>
            <a:endParaRPr lang="en-US" altLang="zh-CN" sz="160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155"/>
              </p:ext>
            </p:extLst>
          </p:nvPr>
        </p:nvGraphicFramePr>
        <p:xfrm>
          <a:off x="1691395" y="2140566"/>
          <a:ext cx="8277443" cy="2926080"/>
        </p:xfrm>
        <a:graphic>
          <a:graphicData uri="http://schemas.openxmlformats.org/drawingml/2006/table">
            <a:tbl>
              <a:tblPr/>
              <a:tblGrid>
                <a:gridCol w="1935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4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27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网段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其他参数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备注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192.168.1.0/24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ateway:192.168.1.254</a:t>
                      </a:r>
                    </a:p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DNS:192.168.1.254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Server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192.168.2.0/24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ateway:192.168.2.254</a:t>
                      </a:r>
                    </a:p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DNS:192.168.2.254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Server</a:t>
                      </a:r>
                    </a:p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给打印机（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）以及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FTP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分配固定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192.168.3.0/24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ateway:192.168.3.254</a:t>
                      </a:r>
                    </a:p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DNS:192.168.3.254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Server</a:t>
                      </a:r>
                    </a:p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给打印机（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2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）分配固定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192.168.3.0/24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ateway:192.168.4.254</a:t>
                      </a:r>
                    </a:p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DNS:192.168.4.254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Server</a:t>
                      </a:r>
                    </a:p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给打印机（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3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）及网络管理员分配固定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192.168.101.0/24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N/A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Agg-S1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Server</a:t>
                      </a:r>
                    </a:p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不分配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所占用的地址（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192.168.101.1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）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4" name="五边形 13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7" name="燕尾形 16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5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</a:t>
            </a:r>
            <a:r>
              <a:rPr lang="en-US" altLang="zh-CN"/>
              <a:t>5)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5. </a:t>
            </a:r>
            <a:r>
              <a:rPr lang="zh-CN" altLang="en-US" sz="1600" dirty="0">
                <a:solidFill>
                  <a:srgbClr val="000000"/>
                </a:solidFill>
              </a:rPr>
              <a:t>基础业务</a:t>
            </a:r>
            <a:r>
              <a:rPr lang="en-US" altLang="zh-CN" sz="1600" dirty="0">
                <a:solidFill>
                  <a:srgbClr val="000000"/>
                </a:solidFill>
              </a:rPr>
              <a:t>-</a:t>
            </a:r>
            <a:r>
              <a:rPr lang="zh-CN" altLang="en-US" sz="1600" dirty="0">
                <a:solidFill>
                  <a:srgbClr val="000000"/>
                </a:solidFill>
              </a:rPr>
              <a:t>路由配置，由于网络规模较小且网元数量较少，采用静态路由方式，详细内容如下：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49628"/>
              </p:ext>
            </p:extLst>
          </p:nvPr>
        </p:nvGraphicFramePr>
        <p:xfrm>
          <a:off x="1594177" y="2168525"/>
          <a:ext cx="8374661" cy="2773680"/>
        </p:xfrm>
        <a:graphic>
          <a:graphicData uri="http://schemas.openxmlformats.org/drawingml/2006/table">
            <a:tbl>
              <a:tblPr/>
              <a:tblGrid>
                <a:gridCol w="1480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5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8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路由配置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备注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cc-S1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0.0.0.0 0 192.168.100.254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为了让网络管理员可以跨网段访问二层交换机。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7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0.0.0.0 0 192.168.101.254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为了让管理员可以跨网段访问</a:t>
                      </a:r>
                      <a:r>
                        <a:rPr lang="en-US" altLang="zh-CN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  <a:r>
                        <a:rPr lang="zh-CN" altLang="en-US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gg-S1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0.0.0.0 0 192.168.102.1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访问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Internet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的流量所匹配的路由。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66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</a:t>
                      </a:r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</a:rPr>
                        <a:t>192.168.0.0 20 192.168.102.2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核心路由器访问内网，该路由为聚合后的</a:t>
                      </a:r>
                      <a:r>
                        <a:rPr lang="zh-CN" altLang="en-US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路由。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66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默认路由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指向外网</a:t>
                      </a:r>
                      <a:r>
                        <a:rPr lang="zh-CN" altLang="en-US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接口。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4" name="五边形 13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7" name="燕尾形 16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(6)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6. </a:t>
            </a:r>
            <a:r>
              <a:rPr lang="zh-CN" altLang="en-US" sz="1600" dirty="0">
                <a:solidFill>
                  <a:srgbClr val="000000"/>
                </a:solidFill>
              </a:rPr>
              <a:t>网络管理配置，采用</a:t>
            </a:r>
            <a:r>
              <a:rPr lang="en-US" altLang="zh-CN" sz="1600" dirty="0">
                <a:solidFill>
                  <a:srgbClr val="000000"/>
                </a:solidFill>
              </a:rPr>
              <a:t>Telnet</a:t>
            </a:r>
            <a:r>
              <a:rPr lang="zh-CN" altLang="en-US" sz="1600" dirty="0">
                <a:solidFill>
                  <a:srgbClr val="000000"/>
                </a:solidFill>
              </a:rPr>
              <a:t>远程管理，认证方式为</a:t>
            </a:r>
            <a:r>
              <a:rPr lang="en-US" altLang="zh-CN" sz="1600" dirty="0">
                <a:solidFill>
                  <a:srgbClr val="000000"/>
                </a:solidFill>
              </a:rPr>
              <a:t>AAA</a:t>
            </a:r>
            <a:r>
              <a:rPr lang="zh-CN" altLang="en-US" sz="1600" dirty="0">
                <a:solidFill>
                  <a:srgbClr val="000000"/>
                </a:solidFill>
              </a:rPr>
              <a:t>，详细内容如下：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76482"/>
              </p:ext>
            </p:extLst>
          </p:nvPr>
        </p:nvGraphicFramePr>
        <p:xfrm>
          <a:off x="1199568" y="1855681"/>
          <a:ext cx="9078695" cy="2773680"/>
        </p:xfrm>
        <a:graphic>
          <a:graphicData uri="http://schemas.openxmlformats.org/drawingml/2006/table">
            <a:tbl>
              <a:tblPr/>
              <a:tblGrid>
                <a:gridCol w="1198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6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86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管理方式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认证方式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备注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cc-S1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elnet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本地</a:t>
                      </a: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AAA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用户名和密码应该足够复杂且不一致，同时需要做好记录工作。</a:t>
                      </a: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Acc-S3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Acc-S4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gg-S1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AP1&amp;AP2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AC</a:t>
                      </a:r>
                      <a:r>
                        <a:rPr lang="zh-CN" altLang="en-US" sz="1400" dirty="0"/>
                        <a:t>集中控制和管理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N/A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N/A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723318" y="4689288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>
                <a:solidFill>
                  <a:srgbClr val="000000"/>
                </a:solidFill>
              </a:rPr>
              <a:t>7. </a:t>
            </a:r>
            <a:r>
              <a:rPr lang="zh-CN" altLang="en-US" sz="1600">
                <a:solidFill>
                  <a:srgbClr val="000000"/>
                </a:solidFill>
              </a:rPr>
              <a:t>网络出口配置</a:t>
            </a:r>
            <a:endParaRPr lang="en-US" altLang="zh-CN" sz="160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4907"/>
              </p:ext>
            </p:extLst>
          </p:nvPr>
        </p:nvGraphicFramePr>
        <p:xfrm>
          <a:off x="1199568" y="5158876"/>
          <a:ext cx="9041172" cy="853440"/>
        </p:xfrm>
        <a:graphic>
          <a:graphicData uri="http://schemas.openxmlformats.org/drawingml/2006/table">
            <a:tbl>
              <a:tblPr/>
              <a:tblGrid>
                <a:gridCol w="1166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6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68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6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设备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接入方式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NAT</a:t>
                      </a: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方式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备注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CORE-R1</a:t>
                      </a: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GE0/0/0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PPPoE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Easy IP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用户名：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PPPoEUser123</a:t>
                      </a:r>
                    </a:p>
                    <a:p>
                      <a:pPr algn="l" fontAlgn="ctr"/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密码：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Huawei@123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3" name="五边形 12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4" name="燕尾形 13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0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zh-CN" altLang="en-US" smtClean="0"/>
              <a:t>方案 </a:t>
            </a:r>
            <a:r>
              <a:rPr lang="en-US" altLang="zh-CN" smtClean="0"/>
              <a:t>(</a:t>
            </a:r>
            <a:r>
              <a:rPr lang="en-US" altLang="zh-CN"/>
              <a:t>7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723318" y="1332754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8. WLAN</a:t>
            </a:r>
            <a:r>
              <a:rPr lang="zh-CN" altLang="en-US" sz="1600" dirty="0">
                <a:solidFill>
                  <a:srgbClr val="000000"/>
                </a:solidFill>
              </a:rPr>
              <a:t>配置</a:t>
            </a:r>
            <a:r>
              <a:rPr lang="zh-CN" altLang="en-US" sz="1600" dirty="0" smtClean="0">
                <a:solidFill>
                  <a:srgbClr val="000000"/>
                </a:solidFill>
              </a:rPr>
              <a:t>，按照</a:t>
            </a:r>
            <a:r>
              <a:rPr lang="en-US" altLang="zh-CN" sz="1600" dirty="0" smtClean="0">
                <a:solidFill>
                  <a:srgbClr val="000000"/>
                </a:solidFill>
              </a:rPr>
              <a:t>WLAN</a:t>
            </a:r>
            <a:r>
              <a:rPr lang="zh-CN" altLang="en-US" sz="1600" dirty="0">
                <a:solidFill>
                  <a:srgbClr val="000000"/>
                </a:solidFill>
              </a:rPr>
              <a:t>规划</a:t>
            </a:r>
            <a:r>
              <a:rPr lang="zh-CN" altLang="en-US" sz="1600" dirty="0" smtClean="0">
                <a:solidFill>
                  <a:srgbClr val="000000"/>
                </a:solidFill>
              </a:rPr>
              <a:t>内容进行配置即</a:t>
            </a:r>
            <a:r>
              <a:rPr lang="zh-CN" altLang="en-US" sz="1600" dirty="0">
                <a:solidFill>
                  <a:srgbClr val="000000"/>
                </a:solidFill>
              </a:rPr>
              <a:t>可。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723318" y="1924780"/>
            <a:ext cx="9827761" cy="396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9. </a:t>
            </a:r>
            <a:r>
              <a:rPr lang="zh-CN" altLang="en-US" sz="1600" dirty="0">
                <a:solidFill>
                  <a:srgbClr val="000000"/>
                </a:solidFill>
              </a:rPr>
              <a:t>安全相关配置，详细内容</a:t>
            </a:r>
            <a:r>
              <a:rPr lang="zh-CN" altLang="en-US" sz="1600" dirty="0" smtClean="0">
                <a:solidFill>
                  <a:srgbClr val="000000"/>
                </a:solidFill>
              </a:rPr>
              <a:t>如下</a:t>
            </a:r>
            <a:r>
              <a:rPr lang="en-US" altLang="zh-CN" sz="1600" dirty="0" smtClean="0">
                <a:solidFill>
                  <a:srgbClr val="000000"/>
                </a:solidFill>
              </a:rPr>
              <a:t>: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33174"/>
              </p:ext>
            </p:extLst>
          </p:nvPr>
        </p:nvGraphicFramePr>
        <p:xfrm>
          <a:off x="1071168" y="2607331"/>
          <a:ext cx="10160270" cy="2602843"/>
        </p:xfrm>
        <a:graphic>
          <a:graphicData uri="http://schemas.openxmlformats.org/drawingml/2006/table">
            <a:tbl>
              <a:tblPr/>
              <a:tblGrid>
                <a:gridCol w="1600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73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模块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相关技术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配置内容</a:t>
                      </a:r>
                    </a:p>
                  </a:txBody>
                  <a:tcPr marL="180000" marR="72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936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流量监控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raffic-Policy 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NAT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1.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配置高级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，阻止源为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192.168.1.0/24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，目的为内网业务网段的流量，放通其他流量。配置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Traffic-filter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引用此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，并在接口上应用。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2.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配置基本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，仅放通源为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192.168.1.0/24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的流量，并</a:t>
                      </a:r>
                      <a:r>
                        <a:rPr lang="zh-CN" altLang="en-US" sz="1400" b="0" i="0" u="none" strike="noStrike" baseline="0" dirty="0" smtClean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引用到网络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出接口的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NAT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功能上。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网络管理安全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AAA</a:t>
                      </a:r>
                      <a:r>
                        <a:rPr lang="zh-CN" alt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、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配置基本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ACL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，仅放通源为管理员的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地址，反掩码为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0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，并引用到所有被管理设备的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VTY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接口下。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9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安全</a:t>
                      </a:r>
                      <a:endParaRPr lang="en-US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</a:t>
                      </a:r>
                      <a:r>
                        <a:rPr lang="en-US" altLang="zh-CN" sz="1400" b="0" i="0" u="none" strike="noStrike" baseline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Snooping</a:t>
                      </a:r>
                      <a:endParaRPr lang="en-US" sz="1400" b="0" i="0" u="none" strike="noStrike" baseline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在所有接入交换机上开启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DHCP Snooping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功能，同时配置上行接口为</a:t>
                      </a:r>
                      <a:r>
                        <a:rPr lang="en-US" altLang="zh-CN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Trusted</a:t>
                      </a:r>
                      <a:r>
                        <a:rPr lang="zh-CN" altLang="en-US" sz="1400" b="0" i="0" u="none" strike="noStrike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接口。</a:t>
                      </a:r>
                      <a:endParaRPr lang="en-US" altLang="zh-CN" sz="1400" b="0" i="0" u="none" strike="noStrike" baseline="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80000" marR="457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2" name="五边形 11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3" name="燕尾形 12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4" name="燕尾形 13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>
                  <a:cs typeface="Huawei Sans" panose="020C0503030203020204" pitchFamily="34" charset="0"/>
                </a:rPr>
                <a:t>网络优化</a:t>
              </a:r>
              <a:endParaRPr lang="zh-CN" altLang="en-US" sz="1200" kern="0" dirty="0">
                <a:cs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小型园区网络调试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949187" y="1831620"/>
            <a:ext cx="2520000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3.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业务</a:t>
            </a:r>
            <a:r>
              <a:rPr lang="zh-CN" altLang="en-US" sz="1600" b="1" dirty="0">
                <a:solidFill>
                  <a:prstClr val="white"/>
                </a:solidFill>
              </a:rPr>
              <a:t>性能测试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949187" y="2322448"/>
            <a:ext cx="2520000" cy="1249427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29187" y="2518629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业务流量测试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129187" y="2997740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访问控制测试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836000" y="1831620"/>
            <a:ext cx="2520000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2.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高</a:t>
            </a:r>
            <a:r>
              <a:rPr lang="zh-CN" altLang="en-US" sz="1600" b="1" dirty="0">
                <a:solidFill>
                  <a:prstClr val="white"/>
                </a:solidFill>
              </a:rPr>
              <a:t>可靠性能力调试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36000" y="2322449"/>
            <a:ext cx="2520000" cy="1773302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16000" y="2516897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防环功能测试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16000" y="2994063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路径切换测试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16000" y="3495901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双机热备测试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722813" y="1831620"/>
            <a:ext cx="2520000" cy="364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</a:rPr>
              <a:t>1.</a:t>
            </a:r>
            <a:r>
              <a:rPr lang="zh-CN" altLang="en-US" sz="1600" b="1" dirty="0" smtClean="0">
                <a:solidFill>
                  <a:prstClr val="white"/>
                </a:solidFill>
              </a:rPr>
              <a:t>联通</a:t>
            </a:r>
            <a:r>
              <a:rPr lang="zh-CN" altLang="en-US" sz="1600" b="1" dirty="0">
                <a:solidFill>
                  <a:prstClr val="white"/>
                </a:solidFill>
              </a:rPr>
              <a:t>性测试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722813" y="2322448"/>
            <a:ext cx="2520000" cy="1762743"/>
          </a:xfrm>
          <a:prstGeom prst="roundRect">
            <a:avLst>
              <a:gd name="adj" fmla="val 222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285750" indent="-200025">
              <a:lnSpc>
                <a:spcPts val="2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908118" y="2524604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基础链路对接测试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908118" y="3003715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二层互通测试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897509" y="3493172"/>
            <a:ext cx="2160000" cy="364249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三层互通测试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25" name="五边形 24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30" name="燕尾形 29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32" name="燕尾形 31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33" name="燕尾形 32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2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学完本课程后，您将能够：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了解园区网的定义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了解园区网的典型组网架构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掌握小型园区网规划设计方法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掌握小型园区网部署实施方法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了解小型园区网运维概念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了解小型园区网优化概念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mtClean="0">
                <a:sym typeface="Huawei Sans" panose="020C0503030203020204" pitchFamily="34" charset="0"/>
              </a:rPr>
              <a:t>独立完成一个园区网络工程项目</a:t>
            </a:r>
            <a:endParaRPr lang="en-US" altLang="zh-CN" smtClean="0">
              <a:sym typeface="Huawei Sans" panose="020C0503030203020204" pitchFamily="34" charset="0"/>
            </a:endParaRPr>
          </a:p>
          <a:p>
            <a:pPr lvl="1"/>
            <a:endParaRPr lang="en-US" altLang="zh-CN" smtClean="0">
              <a:sym typeface="Huawei Sans" panose="020C0503030203020204" pitchFamily="34" charset="0"/>
            </a:endParaRPr>
          </a:p>
          <a:p>
            <a:endParaRPr lang="en-US" altLang="zh-CN" smtClean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35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小型园区网络运维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项目上线运行之后，就进入到了运维阶段，常见的运维手段包括：</a:t>
            </a:r>
            <a:endParaRPr lang="en-US" altLang="zh-CN" smtClean="0"/>
          </a:p>
          <a:p>
            <a:pPr lvl="1"/>
            <a:r>
              <a:rPr lang="zh-CN" altLang="en-US" smtClean="0"/>
              <a:t>设备环境检查</a:t>
            </a:r>
            <a:endParaRPr lang="en-US" altLang="zh-CN" smtClean="0"/>
          </a:p>
          <a:p>
            <a:pPr lvl="1"/>
            <a:r>
              <a:rPr lang="zh-CN" altLang="en-US" smtClean="0"/>
              <a:t>设备基本信息检查</a:t>
            </a:r>
            <a:endParaRPr lang="en-US" altLang="zh-CN" smtClean="0"/>
          </a:p>
          <a:p>
            <a:pPr lvl="1"/>
            <a:r>
              <a:rPr lang="zh-CN" altLang="en-US" smtClean="0"/>
              <a:t>设备运行状态检查</a:t>
            </a:r>
            <a:endParaRPr lang="en-US" altLang="zh-CN" smtClean="0"/>
          </a:p>
          <a:p>
            <a:pPr lvl="1"/>
            <a:r>
              <a:rPr lang="zh-CN" altLang="en-US" smtClean="0"/>
              <a:t>业务检查</a:t>
            </a:r>
            <a:endParaRPr lang="en-US" altLang="zh-CN" smtClean="0"/>
          </a:p>
          <a:p>
            <a:pPr lvl="1"/>
            <a:r>
              <a:rPr lang="zh-CN" altLang="en-US" smtClean="0"/>
              <a:t>告警处理</a:t>
            </a:r>
            <a:endParaRPr lang="en-US" altLang="zh-CN" smtClean="0"/>
          </a:p>
          <a:p>
            <a:r>
              <a:rPr lang="zh-CN" altLang="en-US" smtClean="0"/>
              <a:t>当网络达到一定规模，可以采用网络管理软件进行管理和运维，提升效率。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9" name="五边形 8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4" name="燕尾形 13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5" name="燕尾形 14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6" name="燕尾形 15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4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小型园区网络优化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通过网络优化，能够整体提升网络的可靠性、健壮性，更好的支撑企业业务的发展。常见的优化方案包括但不限于：</a:t>
            </a:r>
            <a:endParaRPr lang="en-US" altLang="zh-CN" smtClean="0"/>
          </a:p>
          <a:p>
            <a:pPr lvl="1"/>
            <a:r>
              <a:rPr lang="zh-CN" altLang="en-US" smtClean="0"/>
              <a:t>设备性能优化，如升级硬件设备、更新设备软件版本等。</a:t>
            </a:r>
          </a:p>
          <a:p>
            <a:pPr lvl="1"/>
            <a:r>
              <a:rPr lang="zh-CN" altLang="en-US" smtClean="0"/>
              <a:t>网络基础优化，如网络架构优化、路由协议调整等。</a:t>
            </a:r>
          </a:p>
          <a:p>
            <a:pPr lvl="1"/>
            <a:r>
              <a:rPr lang="zh-CN" altLang="en-US" smtClean="0"/>
              <a:t>业务质量优化，如针对语音、视频业务的优先转发等。</a:t>
            </a:r>
            <a:endParaRPr lang="en-US" altLang="zh-CN" smtClean="0"/>
          </a:p>
          <a:p>
            <a:r>
              <a:rPr lang="zh-CN" altLang="en-US" smtClean="0"/>
              <a:t>应从网络需求出发，结合实际情况制定适合的优化方案。</a:t>
            </a:r>
          </a:p>
          <a:p>
            <a:pPr lvl="1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059789" y="139135"/>
            <a:ext cx="3902149" cy="213120"/>
            <a:chOff x="8059789" y="139135"/>
            <a:chExt cx="3902149" cy="213120"/>
          </a:xfrm>
        </p:grpSpPr>
        <p:sp>
          <p:nvSpPr>
            <p:cNvPr id="10" name="五边形 9"/>
            <p:cNvSpPr/>
            <p:nvPr/>
          </p:nvSpPr>
          <p:spPr bwMode="auto">
            <a:xfrm>
              <a:off x="8059789" y="139135"/>
              <a:ext cx="900100" cy="21312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规划与设计</a:t>
              </a:r>
            </a:p>
          </p:txBody>
        </p:sp>
        <p:sp>
          <p:nvSpPr>
            <p:cNvPr id="11" name="燕尾形 10"/>
            <p:cNvSpPr/>
            <p:nvPr/>
          </p:nvSpPr>
          <p:spPr bwMode="auto">
            <a:xfrm>
              <a:off x="888883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部署与实施</a:t>
              </a:r>
            </a:p>
          </p:txBody>
        </p:sp>
        <p:sp>
          <p:nvSpPr>
            <p:cNvPr id="12" name="燕尾形 11"/>
            <p:cNvSpPr/>
            <p:nvPr/>
          </p:nvSpPr>
          <p:spPr bwMode="auto">
            <a:xfrm>
              <a:off x="9884908" y="139135"/>
              <a:ext cx="1080000" cy="21312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kern="0" dirty="0">
                  <a:cs typeface="Huawei Sans" panose="020C0503030203020204" pitchFamily="34" charset="0"/>
                </a:rPr>
                <a:t>网络运维</a:t>
              </a:r>
            </a:p>
          </p:txBody>
        </p:sp>
        <p:sp>
          <p:nvSpPr>
            <p:cNvPr id="13" name="燕尾形 12"/>
            <p:cNvSpPr/>
            <p:nvPr/>
          </p:nvSpPr>
          <p:spPr bwMode="auto">
            <a:xfrm>
              <a:off x="10881938" y="139135"/>
              <a:ext cx="1080000" cy="213120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"/>
              <a:r>
                <a:rPr lang="zh-CN" altLang="en-US" sz="1200" b="1" kern="0" dirty="0">
                  <a:solidFill>
                    <a:srgbClr val="FFFFFF"/>
                  </a:solidFill>
                  <a:cs typeface="Huawei Sans" panose="020C0503030203020204" pitchFamily="34" charset="0"/>
                </a:rPr>
                <a:t>网络优化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4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园区网的完整生命周期是什么？</a:t>
            </a:r>
            <a:endParaRPr lang="en-US" altLang="zh-CN" smtClean="0"/>
          </a:p>
          <a:p>
            <a:r>
              <a:rPr lang="zh-CN" altLang="en-US" smtClean="0"/>
              <a:t>管理</a:t>
            </a:r>
            <a:r>
              <a:rPr lang="en-US" altLang="zh-CN" smtClean="0"/>
              <a:t>IP</a:t>
            </a:r>
            <a:r>
              <a:rPr lang="zh-CN" altLang="en-US" smtClean="0"/>
              <a:t>地址的作用是什么？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本章介绍了园区网络的概念、类型以及常见技术等。</a:t>
            </a:r>
            <a:endParaRPr lang="en-US" altLang="zh-CN" smtClean="0"/>
          </a:p>
          <a:p>
            <a:r>
              <a:rPr lang="zh-CN" altLang="en-US" smtClean="0"/>
              <a:t>了解园区网络生命周期：</a:t>
            </a:r>
            <a:endParaRPr lang="en-US" altLang="zh-CN" smtClean="0"/>
          </a:p>
          <a:p>
            <a:pPr lvl="1"/>
            <a:r>
              <a:rPr lang="zh-CN" altLang="en-US" smtClean="0"/>
              <a:t>规划与设计</a:t>
            </a:r>
            <a:endParaRPr lang="en-US" altLang="zh-CN" smtClean="0"/>
          </a:p>
          <a:p>
            <a:pPr lvl="1"/>
            <a:r>
              <a:rPr lang="zh-CN" altLang="en-US" smtClean="0"/>
              <a:t>部署与实施</a:t>
            </a:r>
            <a:endParaRPr lang="en-US" altLang="zh-CN" smtClean="0"/>
          </a:p>
          <a:p>
            <a:pPr lvl="1"/>
            <a:r>
              <a:rPr lang="zh-CN" altLang="en-US" smtClean="0"/>
              <a:t>网络运维</a:t>
            </a:r>
            <a:endParaRPr lang="en-US" altLang="zh-CN" smtClean="0"/>
          </a:p>
          <a:p>
            <a:pPr lvl="1"/>
            <a:r>
              <a:rPr lang="zh-CN" altLang="en-US" smtClean="0"/>
              <a:t>网络优化</a:t>
            </a:r>
            <a:endParaRPr lang="en-US" altLang="zh-CN" smtClean="0"/>
          </a:p>
          <a:p>
            <a:r>
              <a:rPr lang="zh-CN" altLang="en-US" smtClean="0"/>
              <a:t>结合之前课程内容，着重介绍了园区网络的规划设计与部署实施，完成一张小型园区网络的搭建。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3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园区网络基本概念</a:t>
            </a:r>
            <a:endParaRPr lang="en-US" altLang="zh-CN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典型园区网络建设流程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1041657" y="2647398"/>
            <a:ext cx="10108686" cy="1845062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什么是园区网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45014" y="5635905"/>
            <a:ext cx="10105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园区网络是限定区域内，连接人与物的局域网络；园区网络通常只有一个管理主体；如果有多个管理主体，通常被</a:t>
            </a:r>
            <a:r>
              <a:rPr lang="zh-CN" altLang="en-US" sz="1600" dirty="0" smtClea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认为为多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个园区网络。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41657" y="1303935"/>
            <a:ext cx="10108686" cy="1260818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227202" y="1597733"/>
            <a:ext cx="1740636" cy="400229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分支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127162" y="1597733"/>
            <a:ext cx="1740636" cy="400229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其他园区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027125" y="1597733"/>
            <a:ext cx="2383914" cy="400229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远程接入用户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570365" y="1597733"/>
            <a:ext cx="2383914" cy="400229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私有</a:t>
            </a:r>
            <a:r>
              <a:rPr kumimoji="0" lang="en-US" altLang="zh-CN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/</a:t>
            </a: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公有云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227202" y="2085618"/>
            <a:ext cx="8727075" cy="400229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Internet / WAN</a:t>
            </a:r>
            <a:endParaRPr kumimoji="0" lang="zh-CN" altLang="en-US" sz="14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45014" y="1316911"/>
            <a:ext cx="1182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园区外部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45014" y="2722906"/>
            <a:ext cx="1182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园区内部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127162" y="2722906"/>
            <a:ext cx="5456744" cy="276941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园区出口层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127162" y="3049770"/>
            <a:ext cx="5456744" cy="277767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核心层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127162" y="3385841"/>
            <a:ext cx="5456744" cy="277767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汇聚层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127162" y="3712709"/>
            <a:ext cx="5456744" cy="277767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接入层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2227202" y="3537223"/>
            <a:ext cx="1740636" cy="815101"/>
          </a:xfrm>
          <a:prstGeom prst="roundRect">
            <a:avLst>
              <a:gd name="adj" fmla="val 5020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400" ker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网络</a:t>
            </a:r>
            <a:endParaRPr lang="en-US" altLang="zh-CN" sz="1400" kern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algn="ctr" defTabSz="914400"/>
            <a:r>
              <a:rPr lang="zh-CN" altLang="en-US" sz="1400" ker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管理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227202" y="3133449"/>
            <a:ext cx="1740636" cy="333010"/>
          </a:xfrm>
          <a:prstGeom prst="roundRect">
            <a:avLst>
              <a:gd name="adj" fmla="val 65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400" ker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数据中心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227202" y="2729674"/>
            <a:ext cx="1740636" cy="333010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400" ker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DMZ</a:t>
            </a:r>
            <a:endParaRPr lang="zh-CN" altLang="en-US" sz="1400" kern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821995" y="2713699"/>
            <a:ext cx="1132282" cy="1612852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4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网络安全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4127162" y="4048783"/>
            <a:ext cx="5456744" cy="277767"/>
          </a:xfrm>
          <a:prstGeom prst="roundRect">
            <a:avLst>
              <a:gd name="adj" fmla="val 12122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终端层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045014" y="4582926"/>
            <a:ext cx="10105326" cy="1014793"/>
          </a:xfrm>
          <a:prstGeom prst="roundRect">
            <a:avLst>
              <a:gd name="adj" fmla="val 5000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23345" y="4624232"/>
            <a:ext cx="114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典型场景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69848" y="4665570"/>
            <a:ext cx="723275" cy="769465"/>
            <a:chOff x="2749050" y="4681272"/>
            <a:chExt cx="723275" cy="769465"/>
          </a:xfrm>
        </p:grpSpPr>
        <p:pic>
          <p:nvPicPr>
            <p:cNvPr id="57" name="图片 56" descr="办公楼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0923" y="4681272"/>
              <a:ext cx="540000" cy="431515"/>
            </a:xfrm>
            <a:prstGeom prst="rect">
              <a:avLst/>
            </a:prstGeom>
          </p:spPr>
        </p:pic>
        <p:sp>
          <p:nvSpPr>
            <p:cNvPr id="58" name="TextBox 49"/>
            <p:cNvSpPr txBox="1"/>
            <p:nvPr/>
          </p:nvSpPr>
          <p:spPr>
            <a:xfrm>
              <a:off x="2749050" y="514296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办公楼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92968" y="4665570"/>
            <a:ext cx="655949" cy="745484"/>
            <a:chOff x="6785353" y="4683627"/>
            <a:chExt cx="655949" cy="745484"/>
          </a:xfrm>
        </p:grpSpPr>
        <p:sp>
          <p:nvSpPr>
            <p:cNvPr id="63" name="TextBox 68"/>
            <p:cNvSpPr txBox="1"/>
            <p:nvPr/>
          </p:nvSpPr>
          <p:spPr>
            <a:xfrm>
              <a:off x="6785353" y="5121334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政  府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64" name="图片 63" descr="通用网管-蓝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0499" y="4683627"/>
              <a:ext cx="559957" cy="447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689124" y="4665570"/>
            <a:ext cx="655949" cy="760038"/>
            <a:chOff x="8139728" y="4674997"/>
            <a:chExt cx="655949" cy="760038"/>
          </a:xfrm>
        </p:grpSpPr>
        <p:sp>
          <p:nvSpPr>
            <p:cNvPr id="65" name="TextBox 79"/>
            <p:cNvSpPr txBox="1"/>
            <p:nvPr/>
          </p:nvSpPr>
          <p:spPr>
            <a:xfrm>
              <a:off x="8139728" y="512725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企  业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67" name="图片 66" descr="大型网管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4399" y="4674997"/>
              <a:ext cx="539606" cy="431513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>
            <a:off x="3805278" y="4665570"/>
            <a:ext cx="712054" cy="756019"/>
            <a:chOff x="4085143" y="4677137"/>
            <a:chExt cx="712054" cy="756019"/>
          </a:xfrm>
        </p:grpSpPr>
        <p:sp>
          <p:nvSpPr>
            <p:cNvPr id="70" name="TextBox 53"/>
            <p:cNvSpPr txBox="1"/>
            <p:nvPr/>
          </p:nvSpPr>
          <p:spPr>
            <a:xfrm>
              <a:off x="4085143" y="5125379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smtClean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校   园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71" name="图片 70" descr="互联网-蓝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4866" y="4677137"/>
              <a:ext cx="539606" cy="431513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5463150" y="4665570"/>
            <a:ext cx="655949" cy="745099"/>
            <a:chOff x="5448604" y="4674999"/>
            <a:chExt cx="655949" cy="745099"/>
          </a:xfrm>
        </p:grpSpPr>
        <p:sp>
          <p:nvSpPr>
            <p:cNvPr id="73" name="TextBox 67"/>
            <p:cNvSpPr txBox="1"/>
            <p:nvPr/>
          </p:nvSpPr>
          <p:spPr>
            <a:xfrm>
              <a:off x="5448604" y="511232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smtClean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工  厂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74" name="图片 73" descr="大型网管-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8415" y="4674999"/>
              <a:ext cx="558141" cy="446335"/>
            </a:xfrm>
            <a:prstGeom prst="rect">
              <a:avLst/>
            </a:prstGeom>
          </p:spPr>
        </p:pic>
      </p:grpSp>
      <p:grpSp>
        <p:nvGrpSpPr>
          <p:cNvPr id="75" name="组合 74"/>
          <p:cNvGrpSpPr/>
          <p:nvPr/>
        </p:nvGrpSpPr>
        <p:grpSpPr>
          <a:xfrm>
            <a:off x="10285280" y="4665570"/>
            <a:ext cx="655950" cy="764082"/>
            <a:chOff x="9466744" y="4670953"/>
            <a:chExt cx="655950" cy="764082"/>
          </a:xfrm>
        </p:grpSpPr>
        <p:sp>
          <p:nvSpPr>
            <p:cNvPr id="76" name="TextBox 66"/>
            <p:cNvSpPr txBox="1"/>
            <p:nvPr/>
          </p:nvSpPr>
          <p:spPr>
            <a:xfrm>
              <a:off x="9466744" y="5127258"/>
              <a:ext cx="655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银</a:t>
              </a:r>
              <a:r>
                <a:rPr lang="zh-CN" altLang="en-US" sz="1400" smtClean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 行</a:t>
              </a:r>
              <a:endPara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77" name="图片 76" descr="AC-蓝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7949" y="4670953"/>
              <a:ext cx="568257" cy="454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4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1"/>
          <p:cNvSpPr/>
          <p:nvPr/>
        </p:nvSpPr>
        <p:spPr>
          <a:xfrm>
            <a:off x="1429325" y="1848020"/>
            <a:ext cx="2134213" cy="1867874"/>
          </a:xfrm>
          <a:prstGeom prst="roundRect">
            <a:avLst>
              <a:gd name="adj" fmla="val 7423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zh-CN" altLang="en-US" sz="1400" kern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1654613" y="4990364"/>
            <a:ext cx="5708089" cy="771431"/>
          </a:xfrm>
          <a:prstGeom prst="roundRect">
            <a:avLst>
              <a:gd name="adj" fmla="val 12122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zh-CN" altLang="en-US" sz="1400" kern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1641279" y="4141623"/>
            <a:ext cx="5708089" cy="771431"/>
          </a:xfrm>
          <a:prstGeom prst="roundRect">
            <a:avLst>
              <a:gd name="adj" fmla="val 12122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/>
            <a:endParaRPr lang="zh-CN" altLang="en-US" sz="1400" kern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4277342" y="3191772"/>
            <a:ext cx="3072026" cy="771431"/>
          </a:xfrm>
          <a:prstGeom prst="roundRect">
            <a:avLst>
              <a:gd name="adj" fmla="val 12122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3692007" y="1639370"/>
            <a:ext cx="3657361" cy="1446699"/>
          </a:xfrm>
          <a:prstGeom prst="roundRect">
            <a:avLst>
              <a:gd name="adj" fmla="val 12122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7420090" y="2544959"/>
            <a:ext cx="1951650" cy="1606930"/>
          </a:xfrm>
          <a:prstGeom prst="roundRect">
            <a:avLst>
              <a:gd name="adj" fmla="val 12122"/>
            </a:avLst>
          </a:prstGeom>
          <a:solidFill>
            <a:schemeClr val="tx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6" name="任意多边形 235"/>
          <p:cNvSpPr/>
          <p:nvPr/>
        </p:nvSpPr>
        <p:spPr>
          <a:xfrm>
            <a:off x="1030511" y="1378857"/>
            <a:ext cx="3164114" cy="595086"/>
          </a:xfrm>
          <a:custGeom>
            <a:avLst/>
            <a:gdLst>
              <a:gd name="connsiteX0" fmla="*/ 0 w 3164114"/>
              <a:gd name="connsiteY0" fmla="*/ 595086 h 595086"/>
              <a:gd name="connsiteX1" fmla="*/ 595086 w 3164114"/>
              <a:gd name="connsiteY1" fmla="*/ 0 h 595086"/>
              <a:gd name="connsiteX2" fmla="*/ 3164114 w 3164114"/>
              <a:gd name="connsiteY2" fmla="*/ 0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114" h="595086">
                <a:moveTo>
                  <a:pt x="0" y="595086"/>
                </a:moveTo>
                <a:lnTo>
                  <a:pt x="595086" y="0"/>
                </a:lnTo>
                <a:lnTo>
                  <a:pt x="3164114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园区网络</a:t>
            </a:r>
            <a:r>
              <a:rPr lang="zh-CN" altLang="en-US" dirty="0"/>
              <a:t>典型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5" name="Straight Connector 271"/>
          <p:cNvCxnSpPr/>
          <p:nvPr/>
        </p:nvCxnSpPr>
        <p:spPr>
          <a:xfrm flipH="1">
            <a:off x="3005022" y="3314131"/>
            <a:ext cx="31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1"/>
          <p:cNvCxnSpPr/>
          <p:nvPr/>
        </p:nvCxnSpPr>
        <p:spPr>
          <a:xfrm flipH="1" flipV="1">
            <a:off x="4298935" y="3318128"/>
            <a:ext cx="149214" cy="115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0"/>
          <p:cNvCxnSpPr/>
          <p:nvPr/>
        </p:nvCxnSpPr>
        <p:spPr>
          <a:xfrm>
            <a:off x="5481104" y="2207127"/>
            <a:ext cx="385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1"/>
          <p:cNvGrpSpPr/>
          <p:nvPr/>
        </p:nvGrpSpPr>
        <p:grpSpPr>
          <a:xfrm>
            <a:off x="4571231" y="1501382"/>
            <a:ext cx="820736" cy="795363"/>
            <a:chOff x="5485618" y="2852781"/>
            <a:chExt cx="820736" cy="463828"/>
          </a:xfrm>
        </p:grpSpPr>
        <p:cxnSp>
          <p:nvCxnSpPr>
            <p:cNvPr id="9" name="Straight Connector 222"/>
            <p:cNvCxnSpPr/>
            <p:nvPr/>
          </p:nvCxnSpPr>
          <p:spPr>
            <a:xfrm flipV="1">
              <a:off x="5485618" y="2852781"/>
              <a:ext cx="0" cy="46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23"/>
            <p:cNvCxnSpPr/>
            <p:nvPr/>
          </p:nvCxnSpPr>
          <p:spPr>
            <a:xfrm flipV="1">
              <a:off x="6306354" y="2852781"/>
              <a:ext cx="0" cy="46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24"/>
            <p:cNvCxnSpPr/>
            <p:nvPr/>
          </p:nvCxnSpPr>
          <p:spPr>
            <a:xfrm flipV="1">
              <a:off x="5485618" y="2852781"/>
              <a:ext cx="820736" cy="46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25"/>
            <p:cNvCxnSpPr/>
            <p:nvPr/>
          </p:nvCxnSpPr>
          <p:spPr>
            <a:xfrm flipH="1" flipV="1">
              <a:off x="5485618" y="2852781"/>
              <a:ext cx="820736" cy="46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7939" y="4290413"/>
            <a:ext cx="335297" cy="274335"/>
          </a:xfrm>
          <a:prstGeom prst="rect">
            <a:avLst/>
          </a:prstGeom>
        </p:spPr>
      </p:pic>
      <p:pic>
        <p:nvPicPr>
          <p:cNvPr id="14" name="图片 105" descr="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7012" y="5443529"/>
            <a:ext cx="335297" cy="274335"/>
          </a:xfrm>
          <a:prstGeom prst="rect">
            <a:avLst/>
          </a:prstGeom>
        </p:spPr>
      </p:pic>
      <p:cxnSp>
        <p:nvCxnSpPr>
          <p:cNvPr id="15" name="Straight Connector 10"/>
          <p:cNvCxnSpPr>
            <a:stCxn id="14" idx="0"/>
            <a:endCxn id="41" idx="2"/>
          </p:cNvCxnSpPr>
          <p:nvPr/>
        </p:nvCxnSpPr>
        <p:spPr>
          <a:xfrm flipV="1">
            <a:off x="7054661" y="5304378"/>
            <a:ext cx="927" cy="139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05" descr="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6564" y="5443529"/>
            <a:ext cx="335297" cy="274335"/>
          </a:xfrm>
          <a:prstGeom prst="rect">
            <a:avLst/>
          </a:prstGeom>
        </p:spPr>
      </p:pic>
      <p:pic>
        <p:nvPicPr>
          <p:cNvPr id="17" name="图片 86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7892" y="3387652"/>
            <a:ext cx="335297" cy="274335"/>
          </a:xfrm>
          <a:prstGeom prst="rect">
            <a:avLst/>
          </a:prstGeom>
        </p:spPr>
      </p:pic>
      <p:pic>
        <p:nvPicPr>
          <p:cNvPr id="18" name="图片 86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9614" y="3387652"/>
            <a:ext cx="335297" cy="274335"/>
          </a:xfrm>
          <a:prstGeom prst="rect">
            <a:avLst/>
          </a:prstGeom>
        </p:spPr>
      </p:pic>
      <p:cxnSp>
        <p:nvCxnSpPr>
          <p:cNvPr id="19" name="Straight Connector 15"/>
          <p:cNvCxnSpPr>
            <a:stCxn id="17" idx="3"/>
            <a:endCxn id="18" idx="1"/>
          </p:cNvCxnSpPr>
          <p:nvPr/>
        </p:nvCxnSpPr>
        <p:spPr>
          <a:xfrm>
            <a:off x="4743189" y="3524820"/>
            <a:ext cx="48642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7802" y="4290413"/>
            <a:ext cx="335297" cy="274335"/>
          </a:xfrm>
          <a:prstGeom prst="rect">
            <a:avLst/>
          </a:prstGeom>
        </p:spPr>
      </p:pic>
      <p:pic>
        <p:nvPicPr>
          <p:cNvPr id="21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7551" y="4290413"/>
            <a:ext cx="335297" cy="274335"/>
          </a:xfrm>
          <a:prstGeom prst="rect">
            <a:avLst/>
          </a:prstGeom>
        </p:spPr>
      </p:pic>
      <p:cxnSp>
        <p:nvCxnSpPr>
          <p:cNvPr id="22" name="Straight Connector 18"/>
          <p:cNvCxnSpPr>
            <a:stCxn id="20" idx="3"/>
            <a:endCxn id="21" idx="1"/>
          </p:cNvCxnSpPr>
          <p:nvPr/>
        </p:nvCxnSpPr>
        <p:spPr>
          <a:xfrm>
            <a:off x="3093099" y="4427581"/>
            <a:ext cx="48445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7203" y="4290413"/>
            <a:ext cx="335297" cy="274335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  <a:endCxn id="13" idx="1"/>
          </p:cNvCxnSpPr>
          <p:nvPr/>
        </p:nvCxnSpPr>
        <p:spPr>
          <a:xfrm>
            <a:off x="6402500" y="4427581"/>
            <a:ext cx="4854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17" idx="2"/>
          </p:cNvCxnSpPr>
          <p:nvPr/>
        </p:nvCxnSpPr>
        <p:spPr>
          <a:xfrm flipV="1">
            <a:off x="2925451" y="3661987"/>
            <a:ext cx="1650090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  <a:endCxn id="18" idx="2"/>
          </p:cNvCxnSpPr>
          <p:nvPr/>
        </p:nvCxnSpPr>
        <p:spPr>
          <a:xfrm flipV="1">
            <a:off x="3745200" y="3661987"/>
            <a:ext cx="1652063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0"/>
            <a:endCxn id="17" idx="2"/>
          </p:cNvCxnSpPr>
          <p:nvPr/>
        </p:nvCxnSpPr>
        <p:spPr>
          <a:xfrm flipH="1" flipV="1">
            <a:off x="4575541" y="3661987"/>
            <a:ext cx="1659311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0"/>
            <a:endCxn id="18" idx="2"/>
          </p:cNvCxnSpPr>
          <p:nvPr/>
        </p:nvCxnSpPr>
        <p:spPr>
          <a:xfrm flipH="1" flipV="1">
            <a:off x="5397263" y="3661987"/>
            <a:ext cx="1658325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4195994">
            <a:off x="3845780" y="3978206"/>
            <a:ext cx="396525" cy="913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6905" y="5028576"/>
            <a:ext cx="337091" cy="275802"/>
          </a:xfrm>
          <a:prstGeom prst="rect">
            <a:avLst/>
          </a:prstGeom>
        </p:spPr>
      </p:pic>
      <p:pic>
        <p:nvPicPr>
          <p:cNvPr id="31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6654" y="5028576"/>
            <a:ext cx="337091" cy="275802"/>
          </a:xfrm>
          <a:prstGeom prst="rect">
            <a:avLst/>
          </a:prstGeom>
        </p:spPr>
      </p:pic>
      <p:cxnSp>
        <p:nvCxnSpPr>
          <p:cNvPr id="32" name="Straight Connector 31"/>
          <p:cNvCxnSpPr>
            <a:stCxn id="30" idx="0"/>
            <a:endCxn id="20" idx="2"/>
          </p:cNvCxnSpPr>
          <p:nvPr/>
        </p:nvCxnSpPr>
        <p:spPr>
          <a:xfrm flipV="1">
            <a:off x="2925451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  <a:endCxn id="21" idx="2"/>
          </p:cNvCxnSpPr>
          <p:nvPr/>
        </p:nvCxnSpPr>
        <p:spPr>
          <a:xfrm flipV="1">
            <a:off x="2925451" y="4564748"/>
            <a:ext cx="819749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0"/>
            <a:endCxn id="20" idx="2"/>
          </p:cNvCxnSpPr>
          <p:nvPr/>
        </p:nvCxnSpPr>
        <p:spPr>
          <a:xfrm flipH="1" flipV="1">
            <a:off x="2925451" y="4564748"/>
            <a:ext cx="819749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0"/>
            <a:endCxn id="21" idx="2"/>
          </p:cNvCxnSpPr>
          <p:nvPr/>
        </p:nvCxnSpPr>
        <p:spPr>
          <a:xfrm flipV="1">
            <a:off x="3745200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204342" y="5134679"/>
            <a:ext cx="261965" cy="61979"/>
            <a:chOff x="559282" y="6488261"/>
            <a:chExt cx="261965" cy="61979"/>
          </a:xfrm>
          <a:solidFill>
            <a:schemeClr val="bg1">
              <a:lumMod val="50000"/>
            </a:schemeClr>
          </a:solidFill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759268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59282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59275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6306" y="5028576"/>
            <a:ext cx="337091" cy="275802"/>
          </a:xfrm>
          <a:prstGeom prst="rect">
            <a:avLst/>
          </a:prstGeom>
        </p:spPr>
      </p:pic>
      <p:pic>
        <p:nvPicPr>
          <p:cNvPr id="41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7042" y="5028576"/>
            <a:ext cx="337091" cy="27580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514730" y="5134679"/>
            <a:ext cx="261965" cy="61979"/>
            <a:chOff x="559282" y="6488261"/>
            <a:chExt cx="261965" cy="61979"/>
          </a:xfrm>
          <a:solidFill>
            <a:schemeClr val="bg1">
              <a:lumMod val="50000"/>
            </a:schemeClr>
          </a:solidFill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759268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59282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59275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Straight Connector 45"/>
          <p:cNvCxnSpPr>
            <a:stCxn id="40" idx="0"/>
            <a:endCxn id="23" idx="2"/>
          </p:cNvCxnSpPr>
          <p:nvPr/>
        </p:nvCxnSpPr>
        <p:spPr>
          <a:xfrm flipV="1">
            <a:off x="6234852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0"/>
            <a:endCxn id="13" idx="2"/>
          </p:cNvCxnSpPr>
          <p:nvPr/>
        </p:nvCxnSpPr>
        <p:spPr>
          <a:xfrm flipV="1">
            <a:off x="7055588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13" idx="2"/>
          </p:cNvCxnSpPr>
          <p:nvPr/>
        </p:nvCxnSpPr>
        <p:spPr>
          <a:xfrm flipV="1">
            <a:off x="6234852" y="4564748"/>
            <a:ext cx="820736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0"/>
            <a:endCxn id="23" idx="2"/>
          </p:cNvCxnSpPr>
          <p:nvPr/>
        </p:nvCxnSpPr>
        <p:spPr>
          <a:xfrm flipH="1" flipV="1">
            <a:off x="6234852" y="4564748"/>
            <a:ext cx="820736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0"/>
            <a:endCxn id="31" idx="2"/>
          </p:cNvCxnSpPr>
          <p:nvPr/>
        </p:nvCxnSpPr>
        <p:spPr>
          <a:xfrm flipV="1">
            <a:off x="3744213" y="5304378"/>
            <a:ext cx="987" cy="139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3"/>
          <p:cNvCxnSpPr>
            <a:endCxn id="18" idx="0"/>
          </p:cNvCxnSpPr>
          <p:nvPr/>
        </p:nvCxnSpPr>
        <p:spPr>
          <a:xfrm flipH="1">
            <a:off x="5397263" y="2415978"/>
            <a:ext cx="653" cy="971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4"/>
          <p:cNvCxnSpPr>
            <a:endCxn id="17" idx="0"/>
          </p:cNvCxnSpPr>
          <p:nvPr/>
        </p:nvCxnSpPr>
        <p:spPr>
          <a:xfrm>
            <a:off x="4574090" y="2415978"/>
            <a:ext cx="1451" cy="971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5"/>
          <p:cNvCxnSpPr/>
          <p:nvPr/>
        </p:nvCxnSpPr>
        <p:spPr>
          <a:xfrm>
            <a:off x="4743290" y="2277542"/>
            <a:ext cx="485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8"/>
          <p:cNvSpPr/>
          <p:nvPr/>
        </p:nvSpPr>
        <p:spPr>
          <a:xfrm rot="1782887">
            <a:off x="2850622" y="4836745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9"/>
          <p:cNvSpPr/>
          <p:nvPr/>
        </p:nvSpPr>
        <p:spPr>
          <a:xfrm rot="19401600">
            <a:off x="3514737" y="4835591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60"/>
          <p:cNvSpPr/>
          <p:nvPr/>
        </p:nvSpPr>
        <p:spPr>
          <a:xfrm rot="1782887">
            <a:off x="6173755" y="4838261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61"/>
          <p:cNvSpPr/>
          <p:nvPr/>
        </p:nvSpPr>
        <p:spPr>
          <a:xfrm rot="19401600">
            <a:off x="6836379" y="4830736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73"/>
          <p:cNvSpPr/>
          <p:nvPr/>
        </p:nvSpPr>
        <p:spPr>
          <a:xfrm rot="17579668">
            <a:off x="5732059" y="3974336"/>
            <a:ext cx="396525" cy="913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Connector 94"/>
          <p:cNvCxnSpPr/>
          <p:nvPr/>
        </p:nvCxnSpPr>
        <p:spPr>
          <a:xfrm>
            <a:off x="4732821" y="2636074"/>
            <a:ext cx="49589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05" descr="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6449" y="5443529"/>
            <a:ext cx="335297" cy="274335"/>
          </a:xfrm>
          <a:prstGeom prst="rect">
            <a:avLst/>
          </a:prstGeom>
        </p:spPr>
      </p:pic>
      <p:pic>
        <p:nvPicPr>
          <p:cNvPr id="61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687" y="4290413"/>
            <a:ext cx="335297" cy="274335"/>
          </a:xfrm>
          <a:prstGeom prst="rect">
            <a:avLst/>
          </a:prstGeom>
        </p:spPr>
      </p:pic>
      <p:pic>
        <p:nvPicPr>
          <p:cNvPr id="62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7436" y="4290413"/>
            <a:ext cx="335297" cy="274335"/>
          </a:xfrm>
          <a:prstGeom prst="rect">
            <a:avLst/>
          </a:prstGeom>
        </p:spPr>
      </p:pic>
      <p:cxnSp>
        <p:nvCxnSpPr>
          <p:cNvPr id="63" name="Straight Connector 115"/>
          <p:cNvCxnSpPr>
            <a:stCxn id="61" idx="3"/>
            <a:endCxn id="62" idx="1"/>
          </p:cNvCxnSpPr>
          <p:nvPr/>
        </p:nvCxnSpPr>
        <p:spPr>
          <a:xfrm>
            <a:off x="4742984" y="4427581"/>
            <a:ext cx="48445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16"/>
          <p:cNvCxnSpPr>
            <a:stCxn id="62" idx="0"/>
            <a:endCxn id="18" idx="2"/>
          </p:cNvCxnSpPr>
          <p:nvPr/>
        </p:nvCxnSpPr>
        <p:spPr>
          <a:xfrm flipV="1">
            <a:off x="5395085" y="3661987"/>
            <a:ext cx="0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90" y="5028576"/>
            <a:ext cx="337091" cy="275802"/>
          </a:xfrm>
          <a:prstGeom prst="rect">
            <a:avLst/>
          </a:prstGeom>
        </p:spPr>
      </p:pic>
      <p:pic>
        <p:nvPicPr>
          <p:cNvPr id="66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6539" y="5028576"/>
            <a:ext cx="337091" cy="275802"/>
          </a:xfrm>
          <a:prstGeom prst="rect">
            <a:avLst/>
          </a:prstGeom>
        </p:spPr>
      </p:pic>
      <p:cxnSp>
        <p:nvCxnSpPr>
          <p:cNvPr id="67" name="Straight Connector 119"/>
          <p:cNvCxnSpPr>
            <a:stCxn id="65" idx="0"/>
            <a:endCxn id="61" idx="2"/>
          </p:cNvCxnSpPr>
          <p:nvPr/>
        </p:nvCxnSpPr>
        <p:spPr>
          <a:xfrm flipV="1">
            <a:off x="4575336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/>
          <p:cNvCxnSpPr>
            <a:stCxn id="65" idx="0"/>
            <a:endCxn id="62" idx="2"/>
          </p:cNvCxnSpPr>
          <p:nvPr/>
        </p:nvCxnSpPr>
        <p:spPr>
          <a:xfrm flipV="1">
            <a:off x="4575336" y="4564748"/>
            <a:ext cx="819749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1"/>
          <p:cNvCxnSpPr>
            <a:stCxn id="66" idx="0"/>
            <a:endCxn id="61" idx="2"/>
          </p:cNvCxnSpPr>
          <p:nvPr/>
        </p:nvCxnSpPr>
        <p:spPr>
          <a:xfrm flipH="1" flipV="1">
            <a:off x="4575336" y="4564748"/>
            <a:ext cx="819749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2"/>
          <p:cNvCxnSpPr>
            <a:stCxn id="66" idx="0"/>
            <a:endCxn id="62" idx="2"/>
          </p:cNvCxnSpPr>
          <p:nvPr/>
        </p:nvCxnSpPr>
        <p:spPr>
          <a:xfrm flipV="1">
            <a:off x="5395085" y="4564748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123"/>
          <p:cNvGrpSpPr/>
          <p:nvPr/>
        </p:nvGrpSpPr>
        <p:grpSpPr>
          <a:xfrm>
            <a:off x="4854227" y="5134679"/>
            <a:ext cx="261965" cy="61979"/>
            <a:chOff x="559282" y="6488261"/>
            <a:chExt cx="261965" cy="61979"/>
          </a:xfrm>
          <a:solidFill>
            <a:schemeClr val="bg1">
              <a:lumMod val="50000"/>
            </a:schemeClr>
          </a:solidFill>
        </p:grpSpPr>
        <p:sp>
          <p:nvSpPr>
            <p:cNvPr id="72" name="Oval 124"/>
            <p:cNvSpPr>
              <a:spLocks noChangeAspect="1"/>
            </p:cNvSpPr>
            <p:nvPr/>
          </p:nvSpPr>
          <p:spPr>
            <a:xfrm>
              <a:off x="759268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125"/>
            <p:cNvSpPr>
              <a:spLocks noChangeAspect="1"/>
            </p:cNvSpPr>
            <p:nvPr/>
          </p:nvSpPr>
          <p:spPr>
            <a:xfrm>
              <a:off x="559282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Oval 126"/>
            <p:cNvSpPr>
              <a:spLocks noChangeAspect="1"/>
            </p:cNvSpPr>
            <p:nvPr/>
          </p:nvSpPr>
          <p:spPr>
            <a:xfrm>
              <a:off x="659275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5" name="Straight Connector 127"/>
          <p:cNvCxnSpPr>
            <a:stCxn id="60" idx="0"/>
            <a:endCxn id="66" idx="2"/>
          </p:cNvCxnSpPr>
          <p:nvPr/>
        </p:nvCxnSpPr>
        <p:spPr>
          <a:xfrm flipV="1">
            <a:off x="5394098" y="5304378"/>
            <a:ext cx="987" cy="139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128"/>
          <p:cNvSpPr/>
          <p:nvPr/>
        </p:nvSpPr>
        <p:spPr>
          <a:xfrm rot="1782887">
            <a:off x="4513250" y="4827345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129"/>
          <p:cNvSpPr/>
          <p:nvPr/>
        </p:nvSpPr>
        <p:spPr>
          <a:xfrm rot="19401600">
            <a:off x="5151917" y="4826524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Straight Connector 131"/>
          <p:cNvCxnSpPr>
            <a:stCxn id="61" idx="0"/>
            <a:endCxn id="17" idx="2"/>
          </p:cNvCxnSpPr>
          <p:nvPr/>
        </p:nvCxnSpPr>
        <p:spPr>
          <a:xfrm flipV="1">
            <a:off x="4575336" y="3661987"/>
            <a:ext cx="205" cy="62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134"/>
          <p:cNvSpPr/>
          <p:nvPr/>
        </p:nvSpPr>
        <p:spPr>
          <a:xfrm>
            <a:off x="4513331" y="4003113"/>
            <a:ext cx="944302" cy="10950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ounded Rectangle 135"/>
          <p:cNvSpPr/>
          <p:nvPr/>
        </p:nvSpPr>
        <p:spPr>
          <a:xfrm>
            <a:off x="2623872" y="4169886"/>
            <a:ext cx="1434966" cy="2211864"/>
          </a:xfrm>
          <a:prstGeom prst="roundRect">
            <a:avLst>
              <a:gd name="adj" fmla="val 742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ounded Rectangle 136"/>
          <p:cNvSpPr/>
          <p:nvPr/>
        </p:nvSpPr>
        <p:spPr>
          <a:xfrm>
            <a:off x="4257112" y="4169886"/>
            <a:ext cx="1434966" cy="2211864"/>
          </a:xfrm>
          <a:prstGeom prst="roundRect">
            <a:avLst>
              <a:gd name="adj" fmla="val 742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ounded Rectangle 137"/>
          <p:cNvSpPr/>
          <p:nvPr/>
        </p:nvSpPr>
        <p:spPr>
          <a:xfrm>
            <a:off x="5927736" y="4169886"/>
            <a:ext cx="1434966" cy="2211864"/>
          </a:xfrm>
          <a:prstGeom prst="roundRect">
            <a:avLst>
              <a:gd name="adj" fmla="val 742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片 14" descr="日志告警服务器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6892" y="5786537"/>
            <a:ext cx="304595" cy="190195"/>
          </a:xfrm>
          <a:prstGeom prst="rect">
            <a:avLst/>
          </a:prstGeom>
        </p:spPr>
      </p:pic>
      <p:pic>
        <p:nvPicPr>
          <p:cNvPr id="84" name="图片 42" descr="IP电话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4929" y="5751395"/>
            <a:ext cx="277078" cy="260479"/>
          </a:xfrm>
          <a:prstGeom prst="rect">
            <a:avLst/>
          </a:prstGeom>
        </p:spPr>
      </p:pic>
      <p:pic>
        <p:nvPicPr>
          <p:cNvPr id="85" name="图片 11" descr="开放网络-蓝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53602" y="6080294"/>
            <a:ext cx="304595" cy="234472"/>
          </a:xfrm>
          <a:prstGeom prst="rect">
            <a:avLst/>
          </a:prstGeom>
        </p:spPr>
      </p:pic>
      <p:pic>
        <p:nvPicPr>
          <p:cNvPr id="86" name="图片 158" descr="SAN网络-蓝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3951" y="5745556"/>
            <a:ext cx="166121" cy="272157"/>
          </a:xfrm>
          <a:prstGeom prst="rect">
            <a:avLst/>
          </a:prstGeom>
        </p:spPr>
      </p:pic>
      <p:pic>
        <p:nvPicPr>
          <p:cNvPr id="87" name="图片 47" descr="打印机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01571" y="6076619"/>
            <a:ext cx="303795" cy="241822"/>
          </a:xfrm>
          <a:prstGeom prst="rect">
            <a:avLst/>
          </a:prstGeom>
        </p:spPr>
      </p:pic>
      <p:pic>
        <p:nvPicPr>
          <p:cNvPr id="88" name="图片 157" descr="故障链路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87805" y="5756622"/>
            <a:ext cx="335297" cy="250025"/>
          </a:xfrm>
          <a:prstGeom prst="rect">
            <a:avLst/>
          </a:prstGeom>
        </p:spPr>
      </p:pic>
      <p:grpSp>
        <p:nvGrpSpPr>
          <p:cNvPr id="89" name="组合 3"/>
          <p:cNvGrpSpPr/>
          <p:nvPr/>
        </p:nvGrpSpPr>
        <p:grpSpPr>
          <a:xfrm>
            <a:off x="2916392" y="5758496"/>
            <a:ext cx="379014" cy="246277"/>
            <a:chOff x="3840121" y="1285388"/>
            <a:chExt cx="634674" cy="412401"/>
          </a:xfrm>
        </p:grpSpPr>
        <p:sp>
          <p:nvSpPr>
            <p:cNvPr id="90" name="1566525465"/>
            <p:cNvSpPr>
              <a:spLocks noEditPoints="1"/>
            </p:cNvSpPr>
            <p:nvPr/>
          </p:nvSpPr>
          <p:spPr bwMode="auto">
            <a:xfrm>
              <a:off x="3840121" y="1458851"/>
              <a:ext cx="634674" cy="238938"/>
            </a:xfrm>
            <a:custGeom>
              <a:avLst/>
              <a:gdLst/>
              <a:ahLst/>
              <a:cxnLst>
                <a:cxn ang="0">
                  <a:pos x="62" y="330"/>
                </a:cxn>
                <a:cxn ang="0">
                  <a:pos x="212" y="278"/>
                </a:cxn>
                <a:cxn ang="0">
                  <a:pos x="2393" y="128"/>
                </a:cxn>
                <a:cxn ang="0">
                  <a:pos x="4510" y="206"/>
                </a:cxn>
                <a:cxn ang="0">
                  <a:pos x="7765" y="353"/>
                </a:cxn>
                <a:cxn ang="0">
                  <a:pos x="10877" y="240"/>
                </a:cxn>
                <a:cxn ang="0">
                  <a:pos x="13961" y="54"/>
                </a:cxn>
                <a:cxn ang="0">
                  <a:pos x="16864" y="102"/>
                </a:cxn>
                <a:cxn ang="0">
                  <a:pos x="16999" y="197"/>
                </a:cxn>
                <a:cxn ang="0">
                  <a:pos x="16963" y="378"/>
                </a:cxn>
                <a:cxn ang="0">
                  <a:pos x="16746" y="799"/>
                </a:cxn>
                <a:cxn ang="0">
                  <a:pos x="16144" y="2365"/>
                </a:cxn>
                <a:cxn ang="0">
                  <a:pos x="15928" y="2534"/>
                </a:cxn>
                <a:cxn ang="0">
                  <a:pos x="15168" y="2502"/>
                </a:cxn>
                <a:cxn ang="0">
                  <a:pos x="14362" y="2416"/>
                </a:cxn>
                <a:cxn ang="0">
                  <a:pos x="14106" y="2326"/>
                </a:cxn>
                <a:cxn ang="0">
                  <a:pos x="13964" y="2178"/>
                </a:cxn>
                <a:cxn ang="0">
                  <a:pos x="13919" y="2001"/>
                </a:cxn>
                <a:cxn ang="0">
                  <a:pos x="12236" y="3551"/>
                </a:cxn>
                <a:cxn ang="0">
                  <a:pos x="12157" y="3752"/>
                </a:cxn>
                <a:cxn ang="0">
                  <a:pos x="11921" y="3844"/>
                </a:cxn>
                <a:cxn ang="0">
                  <a:pos x="11645" y="3844"/>
                </a:cxn>
                <a:cxn ang="0">
                  <a:pos x="10774" y="3204"/>
                </a:cxn>
                <a:cxn ang="0">
                  <a:pos x="10657" y="2863"/>
                </a:cxn>
                <a:cxn ang="0">
                  <a:pos x="10627" y="2313"/>
                </a:cxn>
                <a:cxn ang="0">
                  <a:pos x="6840" y="1774"/>
                </a:cxn>
                <a:cxn ang="0">
                  <a:pos x="6783" y="3140"/>
                </a:cxn>
                <a:cxn ang="0">
                  <a:pos x="6615" y="3402"/>
                </a:cxn>
                <a:cxn ang="0">
                  <a:pos x="6098" y="3899"/>
                </a:cxn>
                <a:cxn ang="0">
                  <a:pos x="5811" y="3936"/>
                </a:cxn>
                <a:cxn ang="0">
                  <a:pos x="5562" y="3846"/>
                </a:cxn>
                <a:cxn ang="0">
                  <a:pos x="5461" y="3601"/>
                </a:cxn>
                <a:cxn ang="0">
                  <a:pos x="5457" y="2622"/>
                </a:cxn>
                <a:cxn ang="0">
                  <a:pos x="3263" y="2085"/>
                </a:cxn>
                <a:cxn ang="0">
                  <a:pos x="3115" y="2420"/>
                </a:cxn>
                <a:cxn ang="0">
                  <a:pos x="2862" y="2578"/>
                </a:cxn>
                <a:cxn ang="0">
                  <a:pos x="1682" y="2738"/>
                </a:cxn>
                <a:cxn ang="0">
                  <a:pos x="1208" y="2739"/>
                </a:cxn>
                <a:cxn ang="0">
                  <a:pos x="954" y="2606"/>
                </a:cxn>
                <a:cxn ang="0">
                  <a:pos x="728" y="2303"/>
                </a:cxn>
                <a:cxn ang="0">
                  <a:pos x="504" y="937"/>
                </a:cxn>
                <a:cxn ang="0">
                  <a:pos x="320" y="728"/>
                </a:cxn>
                <a:cxn ang="0">
                  <a:pos x="0" y="493"/>
                </a:cxn>
                <a:cxn ang="0">
                  <a:pos x="15805" y="1979"/>
                </a:cxn>
                <a:cxn ang="0">
                  <a:pos x="15716" y="2093"/>
                </a:cxn>
                <a:cxn ang="0">
                  <a:pos x="15355" y="2064"/>
                </a:cxn>
                <a:cxn ang="0">
                  <a:pos x="14590" y="1994"/>
                </a:cxn>
                <a:cxn ang="0">
                  <a:pos x="12376" y="1529"/>
                </a:cxn>
                <a:cxn ang="0">
                  <a:pos x="11066" y="2953"/>
                </a:cxn>
                <a:cxn ang="0">
                  <a:pos x="11017" y="2709"/>
                </a:cxn>
                <a:cxn ang="0">
                  <a:pos x="11018" y="1948"/>
                </a:cxn>
                <a:cxn ang="0">
                  <a:pos x="6398" y="3094"/>
                </a:cxn>
                <a:cxn ang="0">
                  <a:pos x="6480" y="2792"/>
                </a:cxn>
                <a:cxn ang="0">
                  <a:pos x="6479" y="2171"/>
                </a:cxn>
                <a:cxn ang="0">
                  <a:pos x="2589" y="2054"/>
                </a:cxn>
                <a:cxn ang="0">
                  <a:pos x="2512" y="2140"/>
                </a:cxn>
                <a:cxn ang="0">
                  <a:pos x="1684" y="2267"/>
                </a:cxn>
                <a:cxn ang="0">
                  <a:pos x="1357" y="2281"/>
                </a:cxn>
                <a:cxn ang="0">
                  <a:pos x="1307" y="2205"/>
                </a:cxn>
              </a:cxnLst>
              <a:rect l="0" t="0" r="r" b="b"/>
              <a:pathLst>
                <a:path w="17010" h="3937">
                  <a:moveTo>
                    <a:pt x="0" y="493"/>
                  </a:moveTo>
                  <a:lnTo>
                    <a:pt x="1" y="483"/>
                  </a:lnTo>
                  <a:lnTo>
                    <a:pt x="5" y="460"/>
                  </a:lnTo>
                  <a:lnTo>
                    <a:pt x="10" y="444"/>
                  </a:lnTo>
                  <a:lnTo>
                    <a:pt x="14" y="426"/>
                  </a:lnTo>
                  <a:lnTo>
                    <a:pt x="20" y="406"/>
                  </a:lnTo>
                  <a:lnTo>
                    <a:pt x="28" y="386"/>
                  </a:lnTo>
                  <a:lnTo>
                    <a:pt x="37" y="366"/>
                  </a:lnTo>
                  <a:lnTo>
                    <a:pt x="48" y="347"/>
                  </a:lnTo>
                  <a:lnTo>
                    <a:pt x="54" y="338"/>
                  </a:lnTo>
                  <a:lnTo>
                    <a:pt x="62" y="330"/>
                  </a:lnTo>
                  <a:lnTo>
                    <a:pt x="68" y="321"/>
                  </a:lnTo>
                  <a:lnTo>
                    <a:pt x="77" y="313"/>
                  </a:lnTo>
                  <a:lnTo>
                    <a:pt x="84" y="306"/>
                  </a:lnTo>
                  <a:lnTo>
                    <a:pt x="94" y="300"/>
                  </a:lnTo>
                  <a:lnTo>
                    <a:pt x="103" y="294"/>
                  </a:lnTo>
                  <a:lnTo>
                    <a:pt x="113" y="289"/>
                  </a:lnTo>
                  <a:lnTo>
                    <a:pt x="123" y="285"/>
                  </a:lnTo>
                  <a:lnTo>
                    <a:pt x="135" y="282"/>
                  </a:lnTo>
                  <a:lnTo>
                    <a:pt x="147" y="281"/>
                  </a:lnTo>
                  <a:lnTo>
                    <a:pt x="159" y="280"/>
                  </a:lnTo>
                  <a:lnTo>
                    <a:pt x="212" y="278"/>
                  </a:lnTo>
                  <a:lnTo>
                    <a:pt x="311" y="272"/>
                  </a:lnTo>
                  <a:lnTo>
                    <a:pt x="453" y="263"/>
                  </a:lnTo>
                  <a:lnTo>
                    <a:pt x="627" y="252"/>
                  </a:lnTo>
                  <a:lnTo>
                    <a:pt x="829" y="238"/>
                  </a:lnTo>
                  <a:lnTo>
                    <a:pt x="1050" y="222"/>
                  </a:lnTo>
                  <a:lnTo>
                    <a:pt x="1284" y="206"/>
                  </a:lnTo>
                  <a:lnTo>
                    <a:pt x="1523" y="189"/>
                  </a:lnTo>
                  <a:lnTo>
                    <a:pt x="1761" y="172"/>
                  </a:lnTo>
                  <a:lnTo>
                    <a:pt x="1990" y="156"/>
                  </a:lnTo>
                  <a:lnTo>
                    <a:pt x="2203" y="141"/>
                  </a:lnTo>
                  <a:lnTo>
                    <a:pt x="2393" y="128"/>
                  </a:lnTo>
                  <a:lnTo>
                    <a:pt x="2554" y="116"/>
                  </a:lnTo>
                  <a:lnTo>
                    <a:pt x="2677" y="107"/>
                  </a:lnTo>
                  <a:lnTo>
                    <a:pt x="2756" y="101"/>
                  </a:lnTo>
                  <a:lnTo>
                    <a:pt x="2784" y="99"/>
                  </a:lnTo>
                  <a:lnTo>
                    <a:pt x="2829" y="102"/>
                  </a:lnTo>
                  <a:lnTo>
                    <a:pt x="2958" y="111"/>
                  </a:lnTo>
                  <a:lnTo>
                    <a:pt x="3160" y="123"/>
                  </a:lnTo>
                  <a:lnTo>
                    <a:pt x="3426" y="140"/>
                  </a:lnTo>
                  <a:lnTo>
                    <a:pt x="3746" y="161"/>
                  </a:lnTo>
                  <a:lnTo>
                    <a:pt x="4111" y="183"/>
                  </a:lnTo>
                  <a:lnTo>
                    <a:pt x="4510" y="206"/>
                  </a:lnTo>
                  <a:lnTo>
                    <a:pt x="4934" y="231"/>
                  </a:lnTo>
                  <a:lnTo>
                    <a:pt x="5373" y="255"/>
                  </a:lnTo>
                  <a:lnTo>
                    <a:pt x="5816" y="279"/>
                  </a:lnTo>
                  <a:lnTo>
                    <a:pt x="6255" y="300"/>
                  </a:lnTo>
                  <a:lnTo>
                    <a:pt x="6680" y="319"/>
                  </a:lnTo>
                  <a:lnTo>
                    <a:pt x="6883" y="328"/>
                  </a:lnTo>
                  <a:lnTo>
                    <a:pt x="7078" y="335"/>
                  </a:lnTo>
                  <a:lnTo>
                    <a:pt x="7266" y="341"/>
                  </a:lnTo>
                  <a:lnTo>
                    <a:pt x="7444" y="347"/>
                  </a:lnTo>
                  <a:lnTo>
                    <a:pt x="7611" y="350"/>
                  </a:lnTo>
                  <a:lnTo>
                    <a:pt x="7765" y="353"/>
                  </a:lnTo>
                  <a:lnTo>
                    <a:pt x="7906" y="354"/>
                  </a:lnTo>
                  <a:lnTo>
                    <a:pt x="8033" y="354"/>
                  </a:lnTo>
                  <a:lnTo>
                    <a:pt x="8161" y="352"/>
                  </a:lnTo>
                  <a:lnTo>
                    <a:pt x="8304" y="350"/>
                  </a:lnTo>
                  <a:lnTo>
                    <a:pt x="8465" y="346"/>
                  </a:lnTo>
                  <a:lnTo>
                    <a:pt x="8639" y="340"/>
                  </a:lnTo>
                  <a:lnTo>
                    <a:pt x="9025" y="326"/>
                  </a:lnTo>
                  <a:lnTo>
                    <a:pt x="9452" y="309"/>
                  </a:lnTo>
                  <a:lnTo>
                    <a:pt x="9910" y="287"/>
                  </a:lnTo>
                  <a:lnTo>
                    <a:pt x="10389" y="265"/>
                  </a:lnTo>
                  <a:lnTo>
                    <a:pt x="10877" y="240"/>
                  </a:lnTo>
                  <a:lnTo>
                    <a:pt x="11365" y="214"/>
                  </a:lnTo>
                  <a:lnTo>
                    <a:pt x="11840" y="188"/>
                  </a:lnTo>
                  <a:lnTo>
                    <a:pt x="12294" y="163"/>
                  </a:lnTo>
                  <a:lnTo>
                    <a:pt x="12715" y="138"/>
                  </a:lnTo>
                  <a:lnTo>
                    <a:pt x="13092" y="116"/>
                  </a:lnTo>
                  <a:lnTo>
                    <a:pt x="13417" y="95"/>
                  </a:lnTo>
                  <a:lnTo>
                    <a:pt x="13677" y="78"/>
                  </a:lnTo>
                  <a:lnTo>
                    <a:pt x="13779" y="70"/>
                  </a:lnTo>
                  <a:lnTo>
                    <a:pt x="13862" y="64"/>
                  </a:lnTo>
                  <a:lnTo>
                    <a:pt x="13923" y="59"/>
                  </a:lnTo>
                  <a:lnTo>
                    <a:pt x="13961" y="54"/>
                  </a:lnTo>
                  <a:lnTo>
                    <a:pt x="14058" y="41"/>
                  </a:lnTo>
                  <a:lnTo>
                    <a:pt x="14135" y="31"/>
                  </a:lnTo>
                  <a:lnTo>
                    <a:pt x="14196" y="21"/>
                  </a:lnTo>
                  <a:lnTo>
                    <a:pt x="14242" y="14"/>
                  </a:lnTo>
                  <a:lnTo>
                    <a:pt x="14275" y="7"/>
                  </a:lnTo>
                  <a:lnTo>
                    <a:pt x="14295" y="3"/>
                  </a:lnTo>
                  <a:lnTo>
                    <a:pt x="14306" y="0"/>
                  </a:lnTo>
                  <a:lnTo>
                    <a:pt x="14310" y="0"/>
                  </a:lnTo>
                  <a:lnTo>
                    <a:pt x="16831" y="91"/>
                  </a:lnTo>
                  <a:lnTo>
                    <a:pt x="16841" y="94"/>
                  </a:lnTo>
                  <a:lnTo>
                    <a:pt x="16864" y="102"/>
                  </a:lnTo>
                  <a:lnTo>
                    <a:pt x="16879" y="107"/>
                  </a:lnTo>
                  <a:lnTo>
                    <a:pt x="16896" y="115"/>
                  </a:lnTo>
                  <a:lnTo>
                    <a:pt x="16914" y="123"/>
                  </a:lnTo>
                  <a:lnTo>
                    <a:pt x="16932" y="134"/>
                  </a:lnTo>
                  <a:lnTo>
                    <a:pt x="16950" y="146"/>
                  </a:lnTo>
                  <a:lnTo>
                    <a:pt x="16966" y="159"/>
                  </a:lnTo>
                  <a:lnTo>
                    <a:pt x="16975" y="165"/>
                  </a:lnTo>
                  <a:lnTo>
                    <a:pt x="16981" y="172"/>
                  </a:lnTo>
                  <a:lnTo>
                    <a:pt x="16988" y="180"/>
                  </a:lnTo>
                  <a:lnTo>
                    <a:pt x="16994" y="188"/>
                  </a:lnTo>
                  <a:lnTo>
                    <a:pt x="16999" y="197"/>
                  </a:lnTo>
                  <a:lnTo>
                    <a:pt x="17004" y="205"/>
                  </a:lnTo>
                  <a:lnTo>
                    <a:pt x="17007" y="215"/>
                  </a:lnTo>
                  <a:lnTo>
                    <a:pt x="17009" y="224"/>
                  </a:lnTo>
                  <a:lnTo>
                    <a:pt x="17010" y="234"/>
                  </a:lnTo>
                  <a:lnTo>
                    <a:pt x="17010" y="244"/>
                  </a:lnTo>
                  <a:lnTo>
                    <a:pt x="17009" y="254"/>
                  </a:lnTo>
                  <a:lnTo>
                    <a:pt x="17006" y="266"/>
                  </a:lnTo>
                  <a:lnTo>
                    <a:pt x="16998" y="289"/>
                  </a:lnTo>
                  <a:lnTo>
                    <a:pt x="16988" y="317"/>
                  </a:lnTo>
                  <a:lnTo>
                    <a:pt x="16976" y="346"/>
                  </a:lnTo>
                  <a:lnTo>
                    <a:pt x="16963" y="378"/>
                  </a:lnTo>
                  <a:lnTo>
                    <a:pt x="16933" y="443"/>
                  </a:lnTo>
                  <a:lnTo>
                    <a:pt x="16902" y="510"/>
                  </a:lnTo>
                  <a:lnTo>
                    <a:pt x="16871" y="574"/>
                  </a:lnTo>
                  <a:lnTo>
                    <a:pt x="16842" y="631"/>
                  </a:lnTo>
                  <a:lnTo>
                    <a:pt x="16819" y="677"/>
                  </a:lnTo>
                  <a:lnTo>
                    <a:pt x="16804" y="706"/>
                  </a:lnTo>
                  <a:lnTo>
                    <a:pt x="16793" y="727"/>
                  </a:lnTo>
                  <a:lnTo>
                    <a:pt x="16782" y="746"/>
                  </a:lnTo>
                  <a:lnTo>
                    <a:pt x="16772" y="763"/>
                  </a:lnTo>
                  <a:lnTo>
                    <a:pt x="16761" y="778"/>
                  </a:lnTo>
                  <a:lnTo>
                    <a:pt x="16746" y="799"/>
                  </a:lnTo>
                  <a:lnTo>
                    <a:pt x="16740" y="807"/>
                  </a:lnTo>
                  <a:lnTo>
                    <a:pt x="16300" y="899"/>
                  </a:lnTo>
                  <a:lnTo>
                    <a:pt x="16235" y="2164"/>
                  </a:lnTo>
                  <a:lnTo>
                    <a:pt x="16230" y="2182"/>
                  </a:lnTo>
                  <a:lnTo>
                    <a:pt x="16215" y="2228"/>
                  </a:lnTo>
                  <a:lnTo>
                    <a:pt x="16202" y="2257"/>
                  </a:lnTo>
                  <a:lnTo>
                    <a:pt x="16186" y="2291"/>
                  </a:lnTo>
                  <a:lnTo>
                    <a:pt x="16178" y="2309"/>
                  </a:lnTo>
                  <a:lnTo>
                    <a:pt x="16167" y="2328"/>
                  </a:lnTo>
                  <a:lnTo>
                    <a:pt x="16155" y="2347"/>
                  </a:lnTo>
                  <a:lnTo>
                    <a:pt x="16144" y="2365"/>
                  </a:lnTo>
                  <a:lnTo>
                    <a:pt x="16130" y="2384"/>
                  </a:lnTo>
                  <a:lnTo>
                    <a:pt x="16115" y="2402"/>
                  </a:lnTo>
                  <a:lnTo>
                    <a:pt x="16099" y="2420"/>
                  </a:lnTo>
                  <a:lnTo>
                    <a:pt x="16082" y="2438"/>
                  </a:lnTo>
                  <a:lnTo>
                    <a:pt x="16064" y="2454"/>
                  </a:lnTo>
                  <a:lnTo>
                    <a:pt x="16045" y="2471"/>
                  </a:lnTo>
                  <a:lnTo>
                    <a:pt x="16024" y="2486"/>
                  </a:lnTo>
                  <a:lnTo>
                    <a:pt x="16002" y="2500"/>
                  </a:lnTo>
                  <a:lnTo>
                    <a:pt x="15979" y="2513"/>
                  </a:lnTo>
                  <a:lnTo>
                    <a:pt x="15953" y="2523"/>
                  </a:lnTo>
                  <a:lnTo>
                    <a:pt x="15928" y="2534"/>
                  </a:lnTo>
                  <a:lnTo>
                    <a:pt x="15900" y="2541"/>
                  </a:lnTo>
                  <a:lnTo>
                    <a:pt x="15870" y="2548"/>
                  </a:lnTo>
                  <a:lnTo>
                    <a:pt x="15839" y="2551"/>
                  </a:lnTo>
                  <a:lnTo>
                    <a:pt x="15808" y="2553"/>
                  </a:lnTo>
                  <a:lnTo>
                    <a:pt x="15774" y="2553"/>
                  </a:lnTo>
                  <a:lnTo>
                    <a:pt x="15697" y="2549"/>
                  </a:lnTo>
                  <a:lnTo>
                    <a:pt x="15607" y="2541"/>
                  </a:lnTo>
                  <a:lnTo>
                    <a:pt x="15507" y="2534"/>
                  </a:lnTo>
                  <a:lnTo>
                    <a:pt x="15398" y="2524"/>
                  </a:lnTo>
                  <a:lnTo>
                    <a:pt x="15285" y="2514"/>
                  </a:lnTo>
                  <a:lnTo>
                    <a:pt x="15168" y="2502"/>
                  </a:lnTo>
                  <a:lnTo>
                    <a:pt x="15050" y="2490"/>
                  </a:lnTo>
                  <a:lnTo>
                    <a:pt x="14934" y="2479"/>
                  </a:lnTo>
                  <a:lnTo>
                    <a:pt x="14822" y="2467"/>
                  </a:lnTo>
                  <a:lnTo>
                    <a:pt x="14718" y="2455"/>
                  </a:lnTo>
                  <a:lnTo>
                    <a:pt x="14622" y="2445"/>
                  </a:lnTo>
                  <a:lnTo>
                    <a:pt x="14539" y="2436"/>
                  </a:lnTo>
                  <a:lnTo>
                    <a:pt x="14469" y="2429"/>
                  </a:lnTo>
                  <a:lnTo>
                    <a:pt x="14417" y="2422"/>
                  </a:lnTo>
                  <a:lnTo>
                    <a:pt x="14384" y="2418"/>
                  </a:lnTo>
                  <a:lnTo>
                    <a:pt x="14372" y="2417"/>
                  </a:lnTo>
                  <a:lnTo>
                    <a:pt x="14362" y="2416"/>
                  </a:lnTo>
                  <a:lnTo>
                    <a:pt x="14334" y="2409"/>
                  </a:lnTo>
                  <a:lnTo>
                    <a:pt x="14315" y="2405"/>
                  </a:lnTo>
                  <a:lnTo>
                    <a:pt x="14293" y="2400"/>
                  </a:lnTo>
                  <a:lnTo>
                    <a:pt x="14268" y="2393"/>
                  </a:lnTo>
                  <a:lnTo>
                    <a:pt x="14242" y="2385"/>
                  </a:lnTo>
                  <a:lnTo>
                    <a:pt x="14215" y="2376"/>
                  </a:lnTo>
                  <a:lnTo>
                    <a:pt x="14187" y="2366"/>
                  </a:lnTo>
                  <a:lnTo>
                    <a:pt x="14159" y="2354"/>
                  </a:lnTo>
                  <a:lnTo>
                    <a:pt x="14132" y="2340"/>
                  </a:lnTo>
                  <a:lnTo>
                    <a:pt x="14118" y="2334"/>
                  </a:lnTo>
                  <a:lnTo>
                    <a:pt x="14106" y="2326"/>
                  </a:lnTo>
                  <a:lnTo>
                    <a:pt x="14093" y="2318"/>
                  </a:lnTo>
                  <a:lnTo>
                    <a:pt x="14080" y="2309"/>
                  </a:lnTo>
                  <a:lnTo>
                    <a:pt x="14068" y="2301"/>
                  </a:lnTo>
                  <a:lnTo>
                    <a:pt x="14058" y="2291"/>
                  </a:lnTo>
                  <a:lnTo>
                    <a:pt x="14047" y="2283"/>
                  </a:lnTo>
                  <a:lnTo>
                    <a:pt x="14038" y="2272"/>
                  </a:lnTo>
                  <a:lnTo>
                    <a:pt x="14019" y="2252"/>
                  </a:lnTo>
                  <a:lnTo>
                    <a:pt x="14003" y="2233"/>
                  </a:lnTo>
                  <a:lnTo>
                    <a:pt x="13989" y="2214"/>
                  </a:lnTo>
                  <a:lnTo>
                    <a:pt x="13976" y="2196"/>
                  </a:lnTo>
                  <a:lnTo>
                    <a:pt x="13964" y="2178"/>
                  </a:lnTo>
                  <a:lnTo>
                    <a:pt x="13955" y="2161"/>
                  </a:lnTo>
                  <a:lnTo>
                    <a:pt x="13945" y="2143"/>
                  </a:lnTo>
                  <a:lnTo>
                    <a:pt x="13938" y="2126"/>
                  </a:lnTo>
                  <a:lnTo>
                    <a:pt x="13932" y="2111"/>
                  </a:lnTo>
                  <a:lnTo>
                    <a:pt x="13927" y="2093"/>
                  </a:lnTo>
                  <a:lnTo>
                    <a:pt x="13923" y="2079"/>
                  </a:lnTo>
                  <a:lnTo>
                    <a:pt x="13921" y="2063"/>
                  </a:lnTo>
                  <a:lnTo>
                    <a:pt x="13918" y="2047"/>
                  </a:lnTo>
                  <a:lnTo>
                    <a:pt x="13918" y="2032"/>
                  </a:lnTo>
                  <a:lnTo>
                    <a:pt x="13918" y="2016"/>
                  </a:lnTo>
                  <a:lnTo>
                    <a:pt x="13919" y="2001"/>
                  </a:lnTo>
                  <a:lnTo>
                    <a:pt x="13927" y="1946"/>
                  </a:lnTo>
                  <a:lnTo>
                    <a:pt x="13932" y="1903"/>
                  </a:lnTo>
                  <a:lnTo>
                    <a:pt x="13937" y="1875"/>
                  </a:lnTo>
                  <a:lnTo>
                    <a:pt x="13938" y="1865"/>
                  </a:lnTo>
                  <a:lnTo>
                    <a:pt x="12265" y="1792"/>
                  </a:lnTo>
                  <a:lnTo>
                    <a:pt x="12247" y="3421"/>
                  </a:lnTo>
                  <a:lnTo>
                    <a:pt x="12247" y="3435"/>
                  </a:lnTo>
                  <a:lnTo>
                    <a:pt x="12245" y="3470"/>
                  </a:lnTo>
                  <a:lnTo>
                    <a:pt x="12243" y="3494"/>
                  </a:lnTo>
                  <a:lnTo>
                    <a:pt x="12240" y="3521"/>
                  </a:lnTo>
                  <a:lnTo>
                    <a:pt x="12236" y="3551"/>
                  </a:lnTo>
                  <a:lnTo>
                    <a:pt x="12230" y="3582"/>
                  </a:lnTo>
                  <a:lnTo>
                    <a:pt x="12223" y="3614"/>
                  </a:lnTo>
                  <a:lnTo>
                    <a:pt x="12214" y="3644"/>
                  </a:lnTo>
                  <a:lnTo>
                    <a:pt x="12209" y="3660"/>
                  </a:lnTo>
                  <a:lnTo>
                    <a:pt x="12204" y="3675"/>
                  </a:lnTo>
                  <a:lnTo>
                    <a:pt x="12197" y="3690"/>
                  </a:lnTo>
                  <a:lnTo>
                    <a:pt x="12190" y="3704"/>
                  </a:lnTo>
                  <a:lnTo>
                    <a:pt x="12182" y="3717"/>
                  </a:lnTo>
                  <a:lnTo>
                    <a:pt x="12175" y="3730"/>
                  </a:lnTo>
                  <a:lnTo>
                    <a:pt x="12165" y="3741"/>
                  </a:lnTo>
                  <a:lnTo>
                    <a:pt x="12157" y="3752"/>
                  </a:lnTo>
                  <a:lnTo>
                    <a:pt x="12146" y="3761"/>
                  </a:lnTo>
                  <a:lnTo>
                    <a:pt x="12136" y="3770"/>
                  </a:lnTo>
                  <a:lnTo>
                    <a:pt x="12124" y="3777"/>
                  </a:lnTo>
                  <a:lnTo>
                    <a:pt x="12111" y="3783"/>
                  </a:lnTo>
                  <a:lnTo>
                    <a:pt x="12086" y="3793"/>
                  </a:lnTo>
                  <a:lnTo>
                    <a:pt x="12059" y="3803"/>
                  </a:lnTo>
                  <a:lnTo>
                    <a:pt x="12032" y="3813"/>
                  </a:lnTo>
                  <a:lnTo>
                    <a:pt x="12005" y="3821"/>
                  </a:lnTo>
                  <a:lnTo>
                    <a:pt x="11976" y="3830"/>
                  </a:lnTo>
                  <a:lnTo>
                    <a:pt x="11948" y="3837"/>
                  </a:lnTo>
                  <a:lnTo>
                    <a:pt x="11921" y="3844"/>
                  </a:lnTo>
                  <a:lnTo>
                    <a:pt x="11892" y="3850"/>
                  </a:lnTo>
                  <a:lnTo>
                    <a:pt x="11864" y="3855"/>
                  </a:lnTo>
                  <a:lnTo>
                    <a:pt x="11837" y="3859"/>
                  </a:lnTo>
                  <a:lnTo>
                    <a:pt x="11810" y="3861"/>
                  </a:lnTo>
                  <a:lnTo>
                    <a:pt x="11784" y="3864"/>
                  </a:lnTo>
                  <a:lnTo>
                    <a:pt x="11758" y="3864"/>
                  </a:lnTo>
                  <a:lnTo>
                    <a:pt x="11733" y="3863"/>
                  </a:lnTo>
                  <a:lnTo>
                    <a:pt x="11709" y="3859"/>
                  </a:lnTo>
                  <a:lnTo>
                    <a:pt x="11687" y="3855"/>
                  </a:lnTo>
                  <a:lnTo>
                    <a:pt x="11666" y="3850"/>
                  </a:lnTo>
                  <a:lnTo>
                    <a:pt x="11645" y="3844"/>
                  </a:lnTo>
                  <a:lnTo>
                    <a:pt x="11627" y="3838"/>
                  </a:lnTo>
                  <a:lnTo>
                    <a:pt x="11610" y="3832"/>
                  </a:lnTo>
                  <a:lnTo>
                    <a:pt x="11594" y="3824"/>
                  </a:lnTo>
                  <a:lnTo>
                    <a:pt x="11581" y="3818"/>
                  </a:lnTo>
                  <a:lnTo>
                    <a:pt x="11568" y="3811"/>
                  </a:lnTo>
                  <a:lnTo>
                    <a:pt x="11557" y="3805"/>
                  </a:lnTo>
                  <a:lnTo>
                    <a:pt x="11538" y="3792"/>
                  </a:lnTo>
                  <a:lnTo>
                    <a:pt x="11525" y="3783"/>
                  </a:lnTo>
                  <a:lnTo>
                    <a:pt x="11518" y="3776"/>
                  </a:lnTo>
                  <a:lnTo>
                    <a:pt x="11515" y="3774"/>
                  </a:lnTo>
                  <a:lnTo>
                    <a:pt x="10774" y="3204"/>
                  </a:lnTo>
                  <a:lnTo>
                    <a:pt x="10768" y="3194"/>
                  </a:lnTo>
                  <a:lnTo>
                    <a:pt x="10755" y="3165"/>
                  </a:lnTo>
                  <a:lnTo>
                    <a:pt x="10746" y="3144"/>
                  </a:lnTo>
                  <a:lnTo>
                    <a:pt x="10735" y="3119"/>
                  </a:lnTo>
                  <a:lnTo>
                    <a:pt x="10724" y="3091"/>
                  </a:lnTo>
                  <a:lnTo>
                    <a:pt x="10712" y="3059"/>
                  </a:lnTo>
                  <a:lnTo>
                    <a:pt x="10700" y="3025"/>
                  </a:lnTo>
                  <a:lnTo>
                    <a:pt x="10689" y="2988"/>
                  </a:lnTo>
                  <a:lnTo>
                    <a:pt x="10677" y="2948"/>
                  </a:lnTo>
                  <a:lnTo>
                    <a:pt x="10666" y="2906"/>
                  </a:lnTo>
                  <a:lnTo>
                    <a:pt x="10657" y="2863"/>
                  </a:lnTo>
                  <a:lnTo>
                    <a:pt x="10649" y="2818"/>
                  </a:lnTo>
                  <a:lnTo>
                    <a:pt x="10645" y="2796"/>
                  </a:lnTo>
                  <a:lnTo>
                    <a:pt x="10642" y="2772"/>
                  </a:lnTo>
                  <a:lnTo>
                    <a:pt x="10640" y="2749"/>
                  </a:lnTo>
                  <a:lnTo>
                    <a:pt x="10638" y="2724"/>
                  </a:lnTo>
                  <a:lnTo>
                    <a:pt x="10634" y="2672"/>
                  </a:lnTo>
                  <a:lnTo>
                    <a:pt x="10632" y="2612"/>
                  </a:lnTo>
                  <a:lnTo>
                    <a:pt x="10630" y="2543"/>
                  </a:lnTo>
                  <a:lnTo>
                    <a:pt x="10629" y="2469"/>
                  </a:lnTo>
                  <a:lnTo>
                    <a:pt x="10628" y="2392"/>
                  </a:lnTo>
                  <a:lnTo>
                    <a:pt x="10627" y="2313"/>
                  </a:lnTo>
                  <a:lnTo>
                    <a:pt x="10627" y="2233"/>
                  </a:lnTo>
                  <a:lnTo>
                    <a:pt x="10627" y="2155"/>
                  </a:lnTo>
                  <a:lnTo>
                    <a:pt x="10627" y="2080"/>
                  </a:lnTo>
                  <a:lnTo>
                    <a:pt x="10627" y="2008"/>
                  </a:lnTo>
                  <a:lnTo>
                    <a:pt x="10627" y="1945"/>
                  </a:lnTo>
                  <a:lnTo>
                    <a:pt x="10628" y="1887"/>
                  </a:lnTo>
                  <a:lnTo>
                    <a:pt x="10628" y="1840"/>
                  </a:lnTo>
                  <a:lnTo>
                    <a:pt x="10628" y="1805"/>
                  </a:lnTo>
                  <a:lnTo>
                    <a:pt x="10629" y="1783"/>
                  </a:lnTo>
                  <a:lnTo>
                    <a:pt x="10629" y="1774"/>
                  </a:lnTo>
                  <a:lnTo>
                    <a:pt x="6840" y="1774"/>
                  </a:lnTo>
                  <a:lnTo>
                    <a:pt x="6840" y="2797"/>
                  </a:lnTo>
                  <a:lnTo>
                    <a:pt x="6840" y="2812"/>
                  </a:lnTo>
                  <a:lnTo>
                    <a:pt x="6837" y="2851"/>
                  </a:lnTo>
                  <a:lnTo>
                    <a:pt x="6835" y="2877"/>
                  </a:lnTo>
                  <a:lnTo>
                    <a:pt x="6832" y="2908"/>
                  </a:lnTo>
                  <a:lnTo>
                    <a:pt x="6826" y="2943"/>
                  </a:lnTo>
                  <a:lnTo>
                    <a:pt x="6821" y="2981"/>
                  </a:lnTo>
                  <a:lnTo>
                    <a:pt x="6814" y="3019"/>
                  </a:lnTo>
                  <a:lnTo>
                    <a:pt x="6805" y="3059"/>
                  </a:lnTo>
                  <a:lnTo>
                    <a:pt x="6795" y="3100"/>
                  </a:lnTo>
                  <a:lnTo>
                    <a:pt x="6783" y="3140"/>
                  </a:lnTo>
                  <a:lnTo>
                    <a:pt x="6776" y="3160"/>
                  </a:lnTo>
                  <a:lnTo>
                    <a:pt x="6769" y="3180"/>
                  </a:lnTo>
                  <a:lnTo>
                    <a:pt x="6761" y="3199"/>
                  </a:lnTo>
                  <a:lnTo>
                    <a:pt x="6753" y="3218"/>
                  </a:lnTo>
                  <a:lnTo>
                    <a:pt x="6744" y="3236"/>
                  </a:lnTo>
                  <a:lnTo>
                    <a:pt x="6735" y="3253"/>
                  </a:lnTo>
                  <a:lnTo>
                    <a:pt x="6724" y="3270"/>
                  </a:lnTo>
                  <a:lnTo>
                    <a:pt x="6714" y="3286"/>
                  </a:lnTo>
                  <a:lnTo>
                    <a:pt x="6688" y="3319"/>
                  </a:lnTo>
                  <a:lnTo>
                    <a:pt x="6654" y="3358"/>
                  </a:lnTo>
                  <a:lnTo>
                    <a:pt x="6615" y="3402"/>
                  </a:lnTo>
                  <a:lnTo>
                    <a:pt x="6571" y="3449"/>
                  </a:lnTo>
                  <a:lnTo>
                    <a:pt x="6523" y="3499"/>
                  </a:lnTo>
                  <a:lnTo>
                    <a:pt x="6473" y="3549"/>
                  </a:lnTo>
                  <a:lnTo>
                    <a:pt x="6422" y="3600"/>
                  </a:lnTo>
                  <a:lnTo>
                    <a:pt x="6371" y="3650"/>
                  </a:lnTo>
                  <a:lnTo>
                    <a:pt x="6275" y="3743"/>
                  </a:lnTo>
                  <a:lnTo>
                    <a:pt x="6194" y="3820"/>
                  </a:lnTo>
                  <a:lnTo>
                    <a:pt x="6137" y="3872"/>
                  </a:lnTo>
                  <a:lnTo>
                    <a:pt x="6117" y="3891"/>
                  </a:lnTo>
                  <a:lnTo>
                    <a:pt x="6112" y="3893"/>
                  </a:lnTo>
                  <a:lnTo>
                    <a:pt x="6098" y="3899"/>
                  </a:lnTo>
                  <a:lnTo>
                    <a:pt x="6075" y="3906"/>
                  </a:lnTo>
                  <a:lnTo>
                    <a:pt x="6045" y="3915"/>
                  </a:lnTo>
                  <a:lnTo>
                    <a:pt x="6027" y="3919"/>
                  </a:lnTo>
                  <a:lnTo>
                    <a:pt x="6008" y="3923"/>
                  </a:lnTo>
                  <a:lnTo>
                    <a:pt x="5986" y="3926"/>
                  </a:lnTo>
                  <a:lnTo>
                    <a:pt x="5964" y="3930"/>
                  </a:lnTo>
                  <a:lnTo>
                    <a:pt x="5941" y="3933"/>
                  </a:lnTo>
                  <a:lnTo>
                    <a:pt x="5916" y="3935"/>
                  </a:lnTo>
                  <a:lnTo>
                    <a:pt x="5891" y="3937"/>
                  </a:lnTo>
                  <a:lnTo>
                    <a:pt x="5864" y="3937"/>
                  </a:lnTo>
                  <a:lnTo>
                    <a:pt x="5811" y="3936"/>
                  </a:lnTo>
                  <a:lnTo>
                    <a:pt x="5763" y="3933"/>
                  </a:lnTo>
                  <a:lnTo>
                    <a:pt x="5721" y="3928"/>
                  </a:lnTo>
                  <a:lnTo>
                    <a:pt x="5683" y="3923"/>
                  </a:lnTo>
                  <a:lnTo>
                    <a:pt x="5653" y="3919"/>
                  </a:lnTo>
                  <a:lnTo>
                    <a:pt x="5630" y="3914"/>
                  </a:lnTo>
                  <a:lnTo>
                    <a:pt x="5615" y="3911"/>
                  </a:lnTo>
                  <a:lnTo>
                    <a:pt x="5611" y="3909"/>
                  </a:lnTo>
                  <a:lnTo>
                    <a:pt x="5604" y="3902"/>
                  </a:lnTo>
                  <a:lnTo>
                    <a:pt x="5587" y="3880"/>
                  </a:lnTo>
                  <a:lnTo>
                    <a:pt x="5575" y="3865"/>
                  </a:lnTo>
                  <a:lnTo>
                    <a:pt x="5562" y="3846"/>
                  </a:lnTo>
                  <a:lnTo>
                    <a:pt x="5548" y="3824"/>
                  </a:lnTo>
                  <a:lnTo>
                    <a:pt x="5534" y="3800"/>
                  </a:lnTo>
                  <a:lnTo>
                    <a:pt x="5520" y="3774"/>
                  </a:lnTo>
                  <a:lnTo>
                    <a:pt x="5506" y="3746"/>
                  </a:lnTo>
                  <a:lnTo>
                    <a:pt x="5492" y="3716"/>
                  </a:lnTo>
                  <a:lnTo>
                    <a:pt x="5481" y="3685"/>
                  </a:lnTo>
                  <a:lnTo>
                    <a:pt x="5476" y="3669"/>
                  </a:lnTo>
                  <a:lnTo>
                    <a:pt x="5471" y="3652"/>
                  </a:lnTo>
                  <a:lnTo>
                    <a:pt x="5467" y="3635"/>
                  </a:lnTo>
                  <a:lnTo>
                    <a:pt x="5463" y="3618"/>
                  </a:lnTo>
                  <a:lnTo>
                    <a:pt x="5461" y="3601"/>
                  </a:lnTo>
                  <a:lnTo>
                    <a:pt x="5459" y="3584"/>
                  </a:lnTo>
                  <a:lnTo>
                    <a:pt x="5457" y="3566"/>
                  </a:lnTo>
                  <a:lnTo>
                    <a:pt x="5457" y="3548"/>
                  </a:lnTo>
                  <a:lnTo>
                    <a:pt x="5457" y="3498"/>
                  </a:lnTo>
                  <a:lnTo>
                    <a:pt x="5457" y="3420"/>
                  </a:lnTo>
                  <a:lnTo>
                    <a:pt x="5457" y="3320"/>
                  </a:lnTo>
                  <a:lnTo>
                    <a:pt x="5457" y="3201"/>
                  </a:lnTo>
                  <a:lnTo>
                    <a:pt x="5457" y="3067"/>
                  </a:lnTo>
                  <a:lnTo>
                    <a:pt x="5457" y="2923"/>
                  </a:lnTo>
                  <a:lnTo>
                    <a:pt x="5457" y="2773"/>
                  </a:lnTo>
                  <a:lnTo>
                    <a:pt x="5457" y="2622"/>
                  </a:lnTo>
                  <a:lnTo>
                    <a:pt x="5457" y="2472"/>
                  </a:lnTo>
                  <a:lnTo>
                    <a:pt x="5457" y="2329"/>
                  </a:lnTo>
                  <a:lnTo>
                    <a:pt x="5457" y="2197"/>
                  </a:lnTo>
                  <a:lnTo>
                    <a:pt x="5457" y="2079"/>
                  </a:lnTo>
                  <a:lnTo>
                    <a:pt x="5457" y="1980"/>
                  </a:lnTo>
                  <a:lnTo>
                    <a:pt x="5457" y="1903"/>
                  </a:lnTo>
                  <a:lnTo>
                    <a:pt x="5457" y="1855"/>
                  </a:lnTo>
                  <a:lnTo>
                    <a:pt x="5457" y="1838"/>
                  </a:lnTo>
                  <a:lnTo>
                    <a:pt x="3278" y="2009"/>
                  </a:lnTo>
                  <a:lnTo>
                    <a:pt x="3274" y="2031"/>
                  </a:lnTo>
                  <a:lnTo>
                    <a:pt x="3263" y="2085"/>
                  </a:lnTo>
                  <a:lnTo>
                    <a:pt x="3252" y="2121"/>
                  </a:lnTo>
                  <a:lnTo>
                    <a:pt x="3240" y="2163"/>
                  </a:lnTo>
                  <a:lnTo>
                    <a:pt x="3226" y="2208"/>
                  </a:lnTo>
                  <a:lnTo>
                    <a:pt x="3206" y="2255"/>
                  </a:lnTo>
                  <a:lnTo>
                    <a:pt x="3197" y="2280"/>
                  </a:lnTo>
                  <a:lnTo>
                    <a:pt x="3185" y="2304"/>
                  </a:lnTo>
                  <a:lnTo>
                    <a:pt x="3173" y="2328"/>
                  </a:lnTo>
                  <a:lnTo>
                    <a:pt x="3160" y="2352"/>
                  </a:lnTo>
                  <a:lnTo>
                    <a:pt x="3146" y="2375"/>
                  </a:lnTo>
                  <a:lnTo>
                    <a:pt x="3131" y="2398"/>
                  </a:lnTo>
                  <a:lnTo>
                    <a:pt x="3115" y="2420"/>
                  </a:lnTo>
                  <a:lnTo>
                    <a:pt x="3099" y="2441"/>
                  </a:lnTo>
                  <a:lnTo>
                    <a:pt x="3081" y="2462"/>
                  </a:lnTo>
                  <a:lnTo>
                    <a:pt x="3062" y="2481"/>
                  </a:lnTo>
                  <a:lnTo>
                    <a:pt x="3042" y="2499"/>
                  </a:lnTo>
                  <a:lnTo>
                    <a:pt x="3021" y="2515"/>
                  </a:lnTo>
                  <a:lnTo>
                    <a:pt x="2999" y="2530"/>
                  </a:lnTo>
                  <a:lnTo>
                    <a:pt x="2976" y="2542"/>
                  </a:lnTo>
                  <a:lnTo>
                    <a:pt x="2951" y="2553"/>
                  </a:lnTo>
                  <a:lnTo>
                    <a:pt x="2926" y="2562"/>
                  </a:lnTo>
                  <a:lnTo>
                    <a:pt x="2896" y="2570"/>
                  </a:lnTo>
                  <a:lnTo>
                    <a:pt x="2862" y="2578"/>
                  </a:lnTo>
                  <a:lnTo>
                    <a:pt x="2823" y="2586"/>
                  </a:lnTo>
                  <a:lnTo>
                    <a:pt x="2778" y="2595"/>
                  </a:lnTo>
                  <a:lnTo>
                    <a:pt x="2679" y="2612"/>
                  </a:lnTo>
                  <a:lnTo>
                    <a:pt x="2565" y="2629"/>
                  </a:lnTo>
                  <a:lnTo>
                    <a:pt x="2442" y="2647"/>
                  </a:lnTo>
                  <a:lnTo>
                    <a:pt x="2313" y="2664"/>
                  </a:lnTo>
                  <a:lnTo>
                    <a:pt x="2180" y="2681"/>
                  </a:lnTo>
                  <a:lnTo>
                    <a:pt x="2048" y="2697"/>
                  </a:lnTo>
                  <a:lnTo>
                    <a:pt x="1918" y="2712"/>
                  </a:lnTo>
                  <a:lnTo>
                    <a:pt x="1795" y="2725"/>
                  </a:lnTo>
                  <a:lnTo>
                    <a:pt x="1682" y="2738"/>
                  </a:lnTo>
                  <a:lnTo>
                    <a:pt x="1582" y="2749"/>
                  </a:lnTo>
                  <a:lnTo>
                    <a:pt x="1498" y="2757"/>
                  </a:lnTo>
                  <a:lnTo>
                    <a:pt x="1434" y="2765"/>
                  </a:lnTo>
                  <a:lnTo>
                    <a:pt x="1394" y="2769"/>
                  </a:lnTo>
                  <a:lnTo>
                    <a:pt x="1379" y="2770"/>
                  </a:lnTo>
                  <a:lnTo>
                    <a:pt x="1366" y="2769"/>
                  </a:lnTo>
                  <a:lnTo>
                    <a:pt x="1330" y="2766"/>
                  </a:lnTo>
                  <a:lnTo>
                    <a:pt x="1304" y="2762"/>
                  </a:lnTo>
                  <a:lnTo>
                    <a:pt x="1276" y="2756"/>
                  </a:lnTo>
                  <a:lnTo>
                    <a:pt x="1243" y="2749"/>
                  </a:lnTo>
                  <a:lnTo>
                    <a:pt x="1208" y="2739"/>
                  </a:lnTo>
                  <a:lnTo>
                    <a:pt x="1171" y="2728"/>
                  </a:lnTo>
                  <a:lnTo>
                    <a:pt x="1131" y="2713"/>
                  </a:lnTo>
                  <a:lnTo>
                    <a:pt x="1111" y="2704"/>
                  </a:lnTo>
                  <a:lnTo>
                    <a:pt x="1091" y="2696"/>
                  </a:lnTo>
                  <a:lnTo>
                    <a:pt x="1072" y="2685"/>
                  </a:lnTo>
                  <a:lnTo>
                    <a:pt x="1051" y="2674"/>
                  </a:lnTo>
                  <a:lnTo>
                    <a:pt x="1031" y="2663"/>
                  </a:lnTo>
                  <a:lnTo>
                    <a:pt x="1011" y="2650"/>
                  </a:lnTo>
                  <a:lnTo>
                    <a:pt x="992" y="2636"/>
                  </a:lnTo>
                  <a:lnTo>
                    <a:pt x="973" y="2622"/>
                  </a:lnTo>
                  <a:lnTo>
                    <a:pt x="954" y="2606"/>
                  </a:lnTo>
                  <a:lnTo>
                    <a:pt x="936" y="2589"/>
                  </a:lnTo>
                  <a:lnTo>
                    <a:pt x="917" y="2572"/>
                  </a:lnTo>
                  <a:lnTo>
                    <a:pt x="900" y="2553"/>
                  </a:lnTo>
                  <a:lnTo>
                    <a:pt x="868" y="2515"/>
                  </a:lnTo>
                  <a:lnTo>
                    <a:pt x="839" y="2479"/>
                  </a:lnTo>
                  <a:lnTo>
                    <a:pt x="813" y="2443"/>
                  </a:lnTo>
                  <a:lnTo>
                    <a:pt x="791" y="2412"/>
                  </a:lnTo>
                  <a:lnTo>
                    <a:pt x="772" y="2381"/>
                  </a:lnTo>
                  <a:lnTo>
                    <a:pt x="755" y="2353"/>
                  </a:lnTo>
                  <a:lnTo>
                    <a:pt x="740" y="2326"/>
                  </a:lnTo>
                  <a:lnTo>
                    <a:pt x="728" y="2303"/>
                  </a:lnTo>
                  <a:lnTo>
                    <a:pt x="719" y="2282"/>
                  </a:lnTo>
                  <a:lnTo>
                    <a:pt x="710" y="2263"/>
                  </a:lnTo>
                  <a:lnTo>
                    <a:pt x="704" y="2247"/>
                  </a:lnTo>
                  <a:lnTo>
                    <a:pt x="700" y="2234"/>
                  </a:lnTo>
                  <a:lnTo>
                    <a:pt x="693" y="2215"/>
                  </a:lnTo>
                  <a:lnTo>
                    <a:pt x="692" y="2209"/>
                  </a:lnTo>
                  <a:lnTo>
                    <a:pt x="689" y="2085"/>
                  </a:lnTo>
                  <a:lnTo>
                    <a:pt x="830" y="1948"/>
                  </a:lnTo>
                  <a:lnTo>
                    <a:pt x="768" y="1021"/>
                  </a:lnTo>
                  <a:lnTo>
                    <a:pt x="511" y="943"/>
                  </a:lnTo>
                  <a:lnTo>
                    <a:pt x="504" y="937"/>
                  </a:lnTo>
                  <a:lnTo>
                    <a:pt x="485" y="921"/>
                  </a:lnTo>
                  <a:lnTo>
                    <a:pt x="458" y="897"/>
                  </a:lnTo>
                  <a:lnTo>
                    <a:pt x="425" y="866"/>
                  </a:lnTo>
                  <a:lnTo>
                    <a:pt x="408" y="848"/>
                  </a:lnTo>
                  <a:lnTo>
                    <a:pt x="391" y="830"/>
                  </a:lnTo>
                  <a:lnTo>
                    <a:pt x="374" y="810"/>
                  </a:lnTo>
                  <a:lnTo>
                    <a:pt x="358" y="789"/>
                  </a:lnTo>
                  <a:lnTo>
                    <a:pt x="344" y="769"/>
                  </a:lnTo>
                  <a:lnTo>
                    <a:pt x="332" y="749"/>
                  </a:lnTo>
                  <a:lnTo>
                    <a:pt x="325" y="738"/>
                  </a:lnTo>
                  <a:lnTo>
                    <a:pt x="320" y="728"/>
                  </a:lnTo>
                  <a:lnTo>
                    <a:pt x="316" y="717"/>
                  </a:lnTo>
                  <a:lnTo>
                    <a:pt x="313" y="707"/>
                  </a:lnTo>
                  <a:lnTo>
                    <a:pt x="301" y="669"/>
                  </a:lnTo>
                  <a:lnTo>
                    <a:pt x="291" y="636"/>
                  </a:lnTo>
                  <a:lnTo>
                    <a:pt x="285" y="608"/>
                  </a:lnTo>
                  <a:lnTo>
                    <a:pt x="281" y="585"/>
                  </a:lnTo>
                  <a:lnTo>
                    <a:pt x="279" y="567"/>
                  </a:lnTo>
                  <a:lnTo>
                    <a:pt x="276" y="554"/>
                  </a:lnTo>
                  <a:lnTo>
                    <a:pt x="276" y="547"/>
                  </a:lnTo>
                  <a:lnTo>
                    <a:pt x="276" y="545"/>
                  </a:lnTo>
                  <a:lnTo>
                    <a:pt x="0" y="493"/>
                  </a:lnTo>
                  <a:close/>
                  <a:moveTo>
                    <a:pt x="1208" y="1116"/>
                  </a:moveTo>
                  <a:lnTo>
                    <a:pt x="1894" y="1205"/>
                  </a:lnTo>
                  <a:lnTo>
                    <a:pt x="2601" y="1652"/>
                  </a:lnTo>
                  <a:lnTo>
                    <a:pt x="2595" y="1817"/>
                  </a:lnTo>
                  <a:lnTo>
                    <a:pt x="1276" y="1914"/>
                  </a:lnTo>
                  <a:lnTo>
                    <a:pt x="1208" y="1116"/>
                  </a:lnTo>
                  <a:close/>
                  <a:moveTo>
                    <a:pt x="14533" y="1838"/>
                  </a:moveTo>
                  <a:lnTo>
                    <a:pt x="15819" y="1936"/>
                  </a:lnTo>
                  <a:lnTo>
                    <a:pt x="15817" y="1945"/>
                  </a:lnTo>
                  <a:lnTo>
                    <a:pt x="15811" y="1965"/>
                  </a:lnTo>
                  <a:lnTo>
                    <a:pt x="15805" y="1979"/>
                  </a:lnTo>
                  <a:lnTo>
                    <a:pt x="15800" y="1995"/>
                  </a:lnTo>
                  <a:lnTo>
                    <a:pt x="15793" y="2011"/>
                  </a:lnTo>
                  <a:lnTo>
                    <a:pt x="15783" y="2026"/>
                  </a:lnTo>
                  <a:lnTo>
                    <a:pt x="15774" y="2042"/>
                  </a:lnTo>
                  <a:lnTo>
                    <a:pt x="15761" y="2058"/>
                  </a:lnTo>
                  <a:lnTo>
                    <a:pt x="15754" y="2066"/>
                  </a:lnTo>
                  <a:lnTo>
                    <a:pt x="15748" y="2072"/>
                  </a:lnTo>
                  <a:lnTo>
                    <a:pt x="15741" y="2079"/>
                  </a:lnTo>
                  <a:lnTo>
                    <a:pt x="15733" y="2084"/>
                  </a:lnTo>
                  <a:lnTo>
                    <a:pt x="15725" y="2089"/>
                  </a:lnTo>
                  <a:lnTo>
                    <a:pt x="15716" y="2093"/>
                  </a:lnTo>
                  <a:lnTo>
                    <a:pt x="15708" y="2097"/>
                  </a:lnTo>
                  <a:lnTo>
                    <a:pt x="15698" y="2099"/>
                  </a:lnTo>
                  <a:lnTo>
                    <a:pt x="15689" y="2101"/>
                  </a:lnTo>
                  <a:lnTo>
                    <a:pt x="15678" y="2101"/>
                  </a:lnTo>
                  <a:lnTo>
                    <a:pt x="15667" y="2101"/>
                  </a:lnTo>
                  <a:lnTo>
                    <a:pt x="15657" y="2099"/>
                  </a:lnTo>
                  <a:lnTo>
                    <a:pt x="15624" y="2093"/>
                  </a:lnTo>
                  <a:lnTo>
                    <a:pt x="15576" y="2087"/>
                  </a:lnTo>
                  <a:lnTo>
                    <a:pt x="15512" y="2080"/>
                  </a:lnTo>
                  <a:lnTo>
                    <a:pt x="15438" y="2072"/>
                  </a:lnTo>
                  <a:lnTo>
                    <a:pt x="15355" y="2064"/>
                  </a:lnTo>
                  <a:lnTo>
                    <a:pt x="15265" y="2055"/>
                  </a:lnTo>
                  <a:lnTo>
                    <a:pt x="15172" y="2046"/>
                  </a:lnTo>
                  <a:lnTo>
                    <a:pt x="15077" y="2037"/>
                  </a:lnTo>
                  <a:lnTo>
                    <a:pt x="14984" y="2029"/>
                  </a:lnTo>
                  <a:lnTo>
                    <a:pt x="14895" y="2020"/>
                  </a:lnTo>
                  <a:lnTo>
                    <a:pt x="14813" y="2013"/>
                  </a:lnTo>
                  <a:lnTo>
                    <a:pt x="14739" y="2006"/>
                  </a:lnTo>
                  <a:lnTo>
                    <a:pt x="14678" y="2001"/>
                  </a:lnTo>
                  <a:lnTo>
                    <a:pt x="14631" y="1997"/>
                  </a:lnTo>
                  <a:lnTo>
                    <a:pt x="14601" y="1994"/>
                  </a:lnTo>
                  <a:lnTo>
                    <a:pt x="14590" y="1994"/>
                  </a:lnTo>
                  <a:lnTo>
                    <a:pt x="14533" y="1838"/>
                  </a:lnTo>
                  <a:close/>
                  <a:moveTo>
                    <a:pt x="14557" y="1651"/>
                  </a:moveTo>
                  <a:lnTo>
                    <a:pt x="15811" y="1733"/>
                  </a:lnTo>
                  <a:lnTo>
                    <a:pt x="15860" y="1007"/>
                  </a:lnTo>
                  <a:lnTo>
                    <a:pt x="15192" y="1081"/>
                  </a:lnTo>
                  <a:lnTo>
                    <a:pt x="14549" y="1504"/>
                  </a:lnTo>
                  <a:lnTo>
                    <a:pt x="14557" y="1651"/>
                  </a:lnTo>
                  <a:close/>
                  <a:moveTo>
                    <a:pt x="12376" y="1529"/>
                  </a:moveTo>
                  <a:lnTo>
                    <a:pt x="13914" y="1627"/>
                  </a:lnTo>
                  <a:lnTo>
                    <a:pt x="13947" y="1277"/>
                  </a:lnTo>
                  <a:lnTo>
                    <a:pt x="12376" y="1529"/>
                  </a:lnTo>
                  <a:close/>
                  <a:moveTo>
                    <a:pt x="11017" y="1773"/>
                  </a:moveTo>
                  <a:lnTo>
                    <a:pt x="11815" y="1773"/>
                  </a:lnTo>
                  <a:lnTo>
                    <a:pt x="11799" y="3516"/>
                  </a:lnTo>
                  <a:lnTo>
                    <a:pt x="11147" y="3092"/>
                  </a:lnTo>
                  <a:lnTo>
                    <a:pt x="11142" y="3085"/>
                  </a:lnTo>
                  <a:lnTo>
                    <a:pt x="11126" y="3063"/>
                  </a:lnTo>
                  <a:lnTo>
                    <a:pt x="11115" y="3047"/>
                  </a:lnTo>
                  <a:lnTo>
                    <a:pt x="11103" y="3027"/>
                  </a:lnTo>
                  <a:lnTo>
                    <a:pt x="11092" y="3005"/>
                  </a:lnTo>
                  <a:lnTo>
                    <a:pt x="11079" y="2981"/>
                  </a:lnTo>
                  <a:lnTo>
                    <a:pt x="11066" y="2953"/>
                  </a:lnTo>
                  <a:lnTo>
                    <a:pt x="11054" y="2924"/>
                  </a:lnTo>
                  <a:lnTo>
                    <a:pt x="11044" y="2892"/>
                  </a:lnTo>
                  <a:lnTo>
                    <a:pt x="11034" y="2859"/>
                  </a:lnTo>
                  <a:lnTo>
                    <a:pt x="11030" y="2841"/>
                  </a:lnTo>
                  <a:lnTo>
                    <a:pt x="11026" y="2823"/>
                  </a:lnTo>
                  <a:lnTo>
                    <a:pt x="11022" y="2805"/>
                  </a:lnTo>
                  <a:lnTo>
                    <a:pt x="11020" y="2787"/>
                  </a:lnTo>
                  <a:lnTo>
                    <a:pt x="11018" y="2768"/>
                  </a:lnTo>
                  <a:lnTo>
                    <a:pt x="11017" y="2749"/>
                  </a:lnTo>
                  <a:lnTo>
                    <a:pt x="11016" y="2730"/>
                  </a:lnTo>
                  <a:lnTo>
                    <a:pt x="11017" y="2709"/>
                  </a:lnTo>
                  <a:lnTo>
                    <a:pt x="11018" y="2665"/>
                  </a:lnTo>
                  <a:lnTo>
                    <a:pt x="11019" y="2608"/>
                  </a:lnTo>
                  <a:lnTo>
                    <a:pt x="11019" y="2545"/>
                  </a:lnTo>
                  <a:lnTo>
                    <a:pt x="11020" y="2474"/>
                  </a:lnTo>
                  <a:lnTo>
                    <a:pt x="11020" y="2399"/>
                  </a:lnTo>
                  <a:lnTo>
                    <a:pt x="11020" y="2320"/>
                  </a:lnTo>
                  <a:lnTo>
                    <a:pt x="11020" y="2241"/>
                  </a:lnTo>
                  <a:lnTo>
                    <a:pt x="11020" y="2162"/>
                  </a:lnTo>
                  <a:lnTo>
                    <a:pt x="11019" y="2086"/>
                  </a:lnTo>
                  <a:lnTo>
                    <a:pt x="11019" y="2014"/>
                  </a:lnTo>
                  <a:lnTo>
                    <a:pt x="11018" y="1948"/>
                  </a:lnTo>
                  <a:lnTo>
                    <a:pt x="11018" y="1889"/>
                  </a:lnTo>
                  <a:lnTo>
                    <a:pt x="11017" y="1841"/>
                  </a:lnTo>
                  <a:lnTo>
                    <a:pt x="11017" y="1805"/>
                  </a:lnTo>
                  <a:lnTo>
                    <a:pt x="11017" y="1782"/>
                  </a:lnTo>
                  <a:lnTo>
                    <a:pt x="11017" y="1773"/>
                  </a:lnTo>
                  <a:close/>
                  <a:moveTo>
                    <a:pt x="6481" y="1773"/>
                  </a:moveTo>
                  <a:lnTo>
                    <a:pt x="5876" y="1773"/>
                  </a:lnTo>
                  <a:lnTo>
                    <a:pt x="5888" y="3559"/>
                  </a:lnTo>
                  <a:lnTo>
                    <a:pt x="6382" y="3125"/>
                  </a:lnTo>
                  <a:lnTo>
                    <a:pt x="6386" y="3117"/>
                  </a:lnTo>
                  <a:lnTo>
                    <a:pt x="6398" y="3094"/>
                  </a:lnTo>
                  <a:lnTo>
                    <a:pt x="6406" y="3077"/>
                  </a:lnTo>
                  <a:lnTo>
                    <a:pt x="6415" y="3058"/>
                  </a:lnTo>
                  <a:lnTo>
                    <a:pt x="6424" y="3036"/>
                  </a:lnTo>
                  <a:lnTo>
                    <a:pt x="6434" y="3010"/>
                  </a:lnTo>
                  <a:lnTo>
                    <a:pt x="6443" y="2983"/>
                  </a:lnTo>
                  <a:lnTo>
                    <a:pt x="6452" y="2952"/>
                  </a:lnTo>
                  <a:lnTo>
                    <a:pt x="6461" y="2920"/>
                  </a:lnTo>
                  <a:lnTo>
                    <a:pt x="6468" y="2886"/>
                  </a:lnTo>
                  <a:lnTo>
                    <a:pt x="6473" y="2850"/>
                  </a:lnTo>
                  <a:lnTo>
                    <a:pt x="6479" y="2812"/>
                  </a:lnTo>
                  <a:lnTo>
                    <a:pt x="6480" y="2792"/>
                  </a:lnTo>
                  <a:lnTo>
                    <a:pt x="6481" y="2773"/>
                  </a:lnTo>
                  <a:lnTo>
                    <a:pt x="6481" y="2753"/>
                  </a:lnTo>
                  <a:lnTo>
                    <a:pt x="6481" y="2733"/>
                  </a:lnTo>
                  <a:lnTo>
                    <a:pt x="6480" y="2686"/>
                  </a:lnTo>
                  <a:lnTo>
                    <a:pt x="6479" y="2630"/>
                  </a:lnTo>
                  <a:lnTo>
                    <a:pt x="6479" y="2564"/>
                  </a:lnTo>
                  <a:lnTo>
                    <a:pt x="6478" y="2491"/>
                  </a:lnTo>
                  <a:lnTo>
                    <a:pt x="6478" y="2414"/>
                  </a:lnTo>
                  <a:lnTo>
                    <a:pt x="6478" y="2334"/>
                  </a:lnTo>
                  <a:lnTo>
                    <a:pt x="6478" y="2252"/>
                  </a:lnTo>
                  <a:lnTo>
                    <a:pt x="6479" y="2171"/>
                  </a:lnTo>
                  <a:lnTo>
                    <a:pt x="6479" y="2093"/>
                  </a:lnTo>
                  <a:lnTo>
                    <a:pt x="6479" y="2020"/>
                  </a:lnTo>
                  <a:lnTo>
                    <a:pt x="6480" y="1952"/>
                  </a:lnTo>
                  <a:lnTo>
                    <a:pt x="6480" y="1892"/>
                  </a:lnTo>
                  <a:lnTo>
                    <a:pt x="6480" y="1844"/>
                  </a:lnTo>
                  <a:lnTo>
                    <a:pt x="6481" y="1805"/>
                  </a:lnTo>
                  <a:lnTo>
                    <a:pt x="6481" y="1782"/>
                  </a:lnTo>
                  <a:lnTo>
                    <a:pt x="6481" y="1773"/>
                  </a:lnTo>
                  <a:close/>
                  <a:moveTo>
                    <a:pt x="1303" y="2202"/>
                  </a:moveTo>
                  <a:lnTo>
                    <a:pt x="2588" y="2051"/>
                  </a:lnTo>
                  <a:lnTo>
                    <a:pt x="2589" y="2054"/>
                  </a:lnTo>
                  <a:lnTo>
                    <a:pt x="2588" y="2062"/>
                  </a:lnTo>
                  <a:lnTo>
                    <a:pt x="2586" y="2072"/>
                  </a:lnTo>
                  <a:lnTo>
                    <a:pt x="2581" y="2085"/>
                  </a:lnTo>
                  <a:lnTo>
                    <a:pt x="2577" y="2092"/>
                  </a:lnTo>
                  <a:lnTo>
                    <a:pt x="2573" y="2100"/>
                  </a:lnTo>
                  <a:lnTo>
                    <a:pt x="2566" y="2107"/>
                  </a:lnTo>
                  <a:lnTo>
                    <a:pt x="2559" y="2115"/>
                  </a:lnTo>
                  <a:lnTo>
                    <a:pt x="2550" y="2122"/>
                  </a:lnTo>
                  <a:lnTo>
                    <a:pt x="2540" y="2129"/>
                  </a:lnTo>
                  <a:lnTo>
                    <a:pt x="2527" y="2135"/>
                  </a:lnTo>
                  <a:lnTo>
                    <a:pt x="2512" y="2140"/>
                  </a:lnTo>
                  <a:lnTo>
                    <a:pt x="2487" y="2147"/>
                  </a:lnTo>
                  <a:lnTo>
                    <a:pt x="2443" y="2155"/>
                  </a:lnTo>
                  <a:lnTo>
                    <a:pt x="2385" y="2165"/>
                  </a:lnTo>
                  <a:lnTo>
                    <a:pt x="2312" y="2176"/>
                  </a:lnTo>
                  <a:lnTo>
                    <a:pt x="2230" y="2189"/>
                  </a:lnTo>
                  <a:lnTo>
                    <a:pt x="2142" y="2202"/>
                  </a:lnTo>
                  <a:lnTo>
                    <a:pt x="2048" y="2216"/>
                  </a:lnTo>
                  <a:lnTo>
                    <a:pt x="1953" y="2230"/>
                  </a:lnTo>
                  <a:lnTo>
                    <a:pt x="1858" y="2243"/>
                  </a:lnTo>
                  <a:lnTo>
                    <a:pt x="1768" y="2256"/>
                  </a:lnTo>
                  <a:lnTo>
                    <a:pt x="1684" y="2267"/>
                  </a:lnTo>
                  <a:lnTo>
                    <a:pt x="1609" y="2278"/>
                  </a:lnTo>
                  <a:lnTo>
                    <a:pt x="1546" y="2286"/>
                  </a:lnTo>
                  <a:lnTo>
                    <a:pt x="1497" y="2292"/>
                  </a:lnTo>
                  <a:lnTo>
                    <a:pt x="1466" y="2297"/>
                  </a:lnTo>
                  <a:lnTo>
                    <a:pt x="1454" y="2299"/>
                  </a:lnTo>
                  <a:lnTo>
                    <a:pt x="1437" y="2298"/>
                  </a:lnTo>
                  <a:lnTo>
                    <a:pt x="1398" y="2293"/>
                  </a:lnTo>
                  <a:lnTo>
                    <a:pt x="1387" y="2291"/>
                  </a:lnTo>
                  <a:lnTo>
                    <a:pt x="1377" y="2288"/>
                  </a:lnTo>
                  <a:lnTo>
                    <a:pt x="1366" y="2285"/>
                  </a:lnTo>
                  <a:lnTo>
                    <a:pt x="1357" y="2281"/>
                  </a:lnTo>
                  <a:lnTo>
                    <a:pt x="1348" y="2276"/>
                  </a:lnTo>
                  <a:lnTo>
                    <a:pt x="1341" y="2271"/>
                  </a:lnTo>
                  <a:lnTo>
                    <a:pt x="1337" y="2268"/>
                  </a:lnTo>
                  <a:lnTo>
                    <a:pt x="1335" y="2265"/>
                  </a:lnTo>
                  <a:lnTo>
                    <a:pt x="1333" y="2261"/>
                  </a:lnTo>
                  <a:lnTo>
                    <a:pt x="1331" y="2257"/>
                  </a:lnTo>
                  <a:lnTo>
                    <a:pt x="1326" y="2243"/>
                  </a:lnTo>
                  <a:lnTo>
                    <a:pt x="1321" y="2232"/>
                  </a:lnTo>
                  <a:lnTo>
                    <a:pt x="1316" y="2222"/>
                  </a:lnTo>
                  <a:lnTo>
                    <a:pt x="1312" y="2215"/>
                  </a:lnTo>
                  <a:lnTo>
                    <a:pt x="1307" y="2205"/>
                  </a:lnTo>
                  <a:lnTo>
                    <a:pt x="1303" y="22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1" name="403042973"/>
            <p:cNvSpPr>
              <a:spLocks noEditPoints="1"/>
            </p:cNvSpPr>
            <p:nvPr/>
          </p:nvSpPr>
          <p:spPr bwMode="auto">
            <a:xfrm>
              <a:off x="3904372" y="1285388"/>
              <a:ext cx="497814" cy="183667"/>
            </a:xfrm>
            <a:custGeom>
              <a:avLst/>
              <a:gdLst/>
              <a:ahLst/>
              <a:cxnLst>
                <a:cxn ang="0">
                  <a:pos x="12983" y="15"/>
                </a:cxn>
                <a:cxn ang="0">
                  <a:pos x="13125" y="80"/>
                </a:cxn>
                <a:cxn ang="0">
                  <a:pos x="13238" y="187"/>
                </a:cxn>
                <a:cxn ang="0">
                  <a:pos x="13309" y="327"/>
                </a:cxn>
                <a:cxn ang="0">
                  <a:pos x="13330" y="2696"/>
                </a:cxn>
                <a:cxn ang="0">
                  <a:pos x="12299" y="2713"/>
                </a:cxn>
                <a:cxn ang="0">
                  <a:pos x="11963" y="2746"/>
                </a:cxn>
                <a:cxn ang="0">
                  <a:pos x="10964" y="2808"/>
                </a:cxn>
                <a:cxn ang="0">
                  <a:pos x="9474" y="2891"/>
                </a:cxn>
                <a:cxn ang="0">
                  <a:pos x="8162" y="2957"/>
                </a:cxn>
                <a:cxn ang="0">
                  <a:pos x="7295" y="2994"/>
                </a:cxn>
                <a:cxn ang="0">
                  <a:pos x="6428" y="3021"/>
                </a:cxn>
                <a:cxn ang="0">
                  <a:pos x="5784" y="3017"/>
                </a:cxn>
                <a:cxn ang="0">
                  <a:pos x="5142" y="2996"/>
                </a:cxn>
                <a:cxn ang="0">
                  <a:pos x="3825" y="2933"/>
                </a:cxn>
                <a:cxn ang="0">
                  <a:pos x="2239" y="2842"/>
                </a:cxn>
                <a:cxn ang="0">
                  <a:pos x="1229" y="2779"/>
                </a:cxn>
                <a:cxn ang="0">
                  <a:pos x="923" y="2776"/>
                </a:cxn>
                <a:cxn ang="0">
                  <a:pos x="463" y="2809"/>
                </a:cxn>
                <a:cxn ang="0">
                  <a:pos x="4" y="2842"/>
                </a:cxn>
                <a:cxn ang="0">
                  <a:pos x="2" y="417"/>
                </a:cxn>
                <a:cxn ang="0">
                  <a:pos x="45" y="263"/>
                </a:cxn>
                <a:cxn ang="0">
                  <a:pos x="136" y="136"/>
                </a:cxn>
                <a:cxn ang="0">
                  <a:pos x="262" y="46"/>
                </a:cxn>
                <a:cxn ang="0">
                  <a:pos x="416" y="2"/>
                </a:cxn>
                <a:cxn ang="0">
                  <a:pos x="6288" y="165"/>
                </a:cxn>
                <a:cxn ang="0">
                  <a:pos x="6323" y="197"/>
                </a:cxn>
                <a:cxn ang="0">
                  <a:pos x="6331" y="246"/>
                </a:cxn>
                <a:cxn ang="0">
                  <a:pos x="6306" y="286"/>
                </a:cxn>
                <a:cxn ang="0">
                  <a:pos x="6260" y="303"/>
                </a:cxn>
                <a:cxn ang="0">
                  <a:pos x="6215" y="286"/>
                </a:cxn>
                <a:cxn ang="0">
                  <a:pos x="6190" y="246"/>
                </a:cxn>
                <a:cxn ang="0">
                  <a:pos x="6198" y="197"/>
                </a:cxn>
                <a:cxn ang="0">
                  <a:pos x="6233" y="165"/>
                </a:cxn>
                <a:cxn ang="0">
                  <a:pos x="6679" y="161"/>
                </a:cxn>
                <a:cxn ang="0">
                  <a:pos x="6721" y="186"/>
                </a:cxn>
                <a:cxn ang="0">
                  <a:pos x="6737" y="231"/>
                </a:cxn>
                <a:cxn ang="0">
                  <a:pos x="6721" y="277"/>
                </a:cxn>
                <a:cxn ang="0">
                  <a:pos x="6679" y="301"/>
                </a:cxn>
                <a:cxn ang="0">
                  <a:pos x="6631" y="295"/>
                </a:cxn>
                <a:cxn ang="0">
                  <a:pos x="6600" y="260"/>
                </a:cxn>
                <a:cxn ang="0">
                  <a:pos x="6596" y="210"/>
                </a:cxn>
                <a:cxn ang="0">
                  <a:pos x="6625" y="172"/>
                </a:cxn>
                <a:cxn ang="0">
                  <a:pos x="7069" y="160"/>
                </a:cxn>
                <a:cxn ang="0">
                  <a:pos x="7115" y="177"/>
                </a:cxn>
                <a:cxn ang="0">
                  <a:pos x="7140" y="217"/>
                </a:cxn>
                <a:cxn ang="0">
                  <a:pos x="7132" y="265"/>
                </a:cxn>
                <a:cxn ang="0">
                  <a:pos x="7098" y="297"/>
                </a:cxn>
                <a:cxn ang="0">
                  <a:pos x="7048" y="300"/>
                </a:cxn>
                <a:cxn ang="0">
                  <a:pos x="7011" y="271"/>
                </a:cxn>
                <a:cxn ang="0">
                  <a:pos x="6998" y="224"/>
                </a:cxn>
                <a:cxn ang="0">
                  <a:pos x="7019" y="181"/>
                </a:cxn>
                <a:cxn ang="0">
                  <a:pos x="7062" y="160"/>
                </a:cxn>
                <a:cxn ang="0">
                  <a:pos x="589" y="468"/>
                </a:cxn>
                <a:cxn ang="0">
                  <a:pos x="8587" y="2531"/>
                </a:cxn>
                <a:cxn ang="0">
                  <a:pos x="8898" y="468"/>
                </a:cxn>
              </a:cxnLst>
              <a:rect l="0" t="0" r="r" b="b"/>
              <a:pathLst>
                <a:path w="13330" h="3022">
                  <a:moveTo>
                    <a:pt x="463" y="0"/>
                  </a:moveTo>
                  <a:lnTo>
                    <a:pt x="12867" y="0"/>
                  </a:lnTo>
                  <a:lnTo>
                    <a:pt x="12891" y="1"/>
                  </a:lnTo>
                  <a:lnTo>
                    <a:pt x="12914" y="2"/>
                  </a:lnTo>
                  <a:lnTo>
                    <a:pt x="12937" y="5"/>
                  </a:lnTo>
                  <a:lnTo>
                    <a:pt x="12960" y="10"/>
                  </a:lnTo>
                  <a:lnTo>
                    <a:pt x="12983" y="15"/>
                  </a:lnTo>
                  <a:lnTo>
                    <a:pt x="13004" y="21"/>
                  </a:lnTo>
                  <a:lnTo>
                    <a:pt x="13026" y="29"/>
                  </a:lnTo>
                  <a:lnTo>
                    <a:pt x="13046" y="36"/>
                  </a:lnTo>
                  <a:lnTo>
                    <a:pt x="13068" y="46"/>
                  </a:lnTo>
                  <a:lnTo>
                    <a:pt x="13088" y="56"/>
                  </a:lnTo>
                  <a:lnTo>
                    <a:pt x="13107" y="67"/>
                  </a:lnTo>
                  <a:lnTo>
                    <a:pt x="13125" y="80"/>
                  </a:lnTo>
                  <a:lnTo>
                    <a:pt x="13144" y="93"/>
                  </a:lnTo>
                  <a:lnTo>
                    <a:pt x="13161" y="106"/>
                  </a:lnTo>
                  <a:lnTo>
                    <a:pt x="13178" y="121"/>
                  </a:lnTo>
                  <a:lnTo>
                    <a:pt x="13194" y="136"/>
                  </a:lnTo>
                  <a:lnTo>
                    <a:pt x="13210" y="152"/>
                  </a:lnTo>
                  <a:lnTo>
                    <a:pt x="13224" y="169"/>
                  </a:lnTo>
                  <a:lnTo>
                    <a:pt x="13238" y="187"/>
                  </a:lnTo>
                  <a:lnTo>
                    <a:pt x="13250" y="205"/>
                  </a:lnTo>
                  <a:lnTo>
                    <a:pt x="13263" y="223"/>
                  </a:lnTo>
                  <a:lnTo>
                    <a:pt x="13274" y="244"/>
                  </a:lnTo>
                  <a:lnTo>
                    <a:pt x="13284" y="263"/>
                  </a:lnTo>
                  <a:lnTo>
                    <a:pt x="13294" y="284"/>
                  </a:lnTo>
                  <a:lnTo>
                    <a:pt x="13303" y="305"/>
                  </a:lnTo>
                  <a:lnTo>
                    <a:pt x="13309" y="327"/>
                  </a:lnTo>
                  <a:lnTo>
                    <a:pt x="13315" y="348"/>
                  </a:lnTo>
                  <a:lnTo>
                    <a:pt x="13321" y="370"/>
                  </a:lnTo>
                  <a:lnTo>
                    <a:pt x="13325" y="394"/>
                  </a:lnTo>
                  <a:lnTo>
                    <a:pt x="13328" y="417"/>
                  </a:lnTo>
                  <a:lnTo>
                    <a:pt x="13330" y="440"/>
                  </a:lnTo>
                  <a:lnTo>
                    <a:pt x="13330" y="464"/>
                  </a:lnTo>
                  <a:lnTo>
                    <a:pt x="13330" y="2696"/>
                  </a:lnTo>
                  <a:lnTo>
                    <a:pt x="12564" y="2668"/>
                  </a:lnTo>
                  <a:lnTo>
                    <a:pt x="12520" y="2677"/>
                  </a:lnTo>
                  <a:lnTo>
                    <a:pt x="12475" y="2686"/>
                  </a:lnTo>
                  <a:lnTo>
                    <a:pt x="12432" y="2693"/>
                  </a:lnTo>
                  <a:lnTo>
                    <a:pt x="12387" y="2700"/>
                  </a:lnTo>
                  <a:lnTo>
                    <a:pt x="12344" y="2707"/>
                  </a:lnTo>
                  <a:lnTo>
                    <a:pt x="12299" y="2713"/>
                  </a:lnTo>
                  <a:lnTo>
                    <a:pt x="12255" y="2719"/>
                  </a:lnTo>
                  <a:lnTo>
                    <a:pt x="12211" y="2724"/>
                  </a:lnTo>
                  <a:lnTo>
                    <a:pt x="12161" y="2730"/>
                  </a:lnTo>
                  <a:lnTo>
                    <a:pt x="12112" y="2734"/>
                  </a:lnTo>
                  <a:lnTo>
                    <a:pt x="12062" y="2738"/>
                  </a:lnTo>
                  <a:lnTo>
                    <a:pt x="12013" y="2741"/>
                  </a:lnTo>
                  <a:lnTo>
                    <a:pt x="11963" y="2746"/>
                  </a:lnTo>
                  <a:lnTo>
                    <a:pt x="11913" y="2749"/>
                  </a:lnTo>
                  <a:lnTo>
                    <a:pt x="11864" y="2752"/>
                  </a:lnTo>
                  <a:lnTo>
                    <a:pt x="11814" y="2755"/>
                  </a:lnTo>
                  <a:lnTo>
                    <a:pt x="11602" y="2769"/>
                  </a:lnTo>
                  <a:lnTo>
                    <a:pt x="11389" y="2783"/>
                  </a:lnTo>
                  <a:lnTo>
                    <a:pt x="11176" y="2796"/>
                  </a:lnTo>
                  <a:lnTo>
                    <a:pt x="10964" y="2808"/>
                  </a:lnTo>
                  <a:lnTo>
                    <a:pt x="10751" y="2821"/>
                  </a:lnTo>
                  <a:lnTo>
                    <a:pt x="10538" y="2834"/>
                  </a:lnTo>
                  <a:lnTo>
                    <a:pt x="10326" y="2846"/>
                  </a:lnTo>
                  <a:lnTo>
                    <a:pt x="10112" y="2857"/>
                  </a:lnTo>
                  <a:lnTo>
                    <a:pt x="9899" y="2869"/>
                  </a:lnTo>
                  <a:lnTo>
                    <a:pt x="9687" y="2881"/>
                  </a:lnTo>
                  <a:lnTo>
                    <a:pt x="9474" y="2891"/>
                  </a:lnTo>
                  <a:lnTo>
                    <a:pt x="9262" y="2903"/>
                  </a:lnTo>
                  <a:lnTo>
                    <a:pt x="9049" y="2914"/>
                  </a:lnTo>
                  <a:lnTo>
                    <a:pt x="8835" y="2924"/>
                  </a:lnTo>
                  <a:lnTo>
                    <a:pt x="8623" y="2935"/>
                  </a:lnTo>
                  <a:lnTo>
                    <a:pt x="8410" y="2946"/>
                  </a:lnTo>
                  <a:lnTo>
                    <a:pt x="8287" y="2951"/>
                  </a:lnTo>
                  <a:lnTo>
                    <a:pt x="8162" y="2957"/>
                  </a:lnTo>
                  <a:lnTo>
                    <a:pt x="8039" y="2963"/>
                  </a:lnTo>
                  <a:lnTo>
                    <a:pt x="7915" y="2968"/>
                  </a:lnTo>
                  <a:lnTo>
                    <a:pt x="7791" y="2974"/>
                  </a:lnTo>
                  <a:lnTo>
                    <a:pt x="7667" y="2980"/>
                  </a:lnTo>
                  <a:lnTo>
                    <a:pt x="7544" y="2985"/>
                  </a:lnTo>
                  <a:lnTo>
                    <a:pt x="7419" y="2990"/>
                  </a:lnTo>
                  <a:lnTo>
                    <a:pt x="7295" y="2994"/>
                  </a:lnTo>
                  <a:lnTo>
                    <a:pt x="7171" y="3000"/>
                  </a:lnTo>
                  <a:lnTo>
                    <a:pt x="7047" y="3004"/>
                  </a:lnTo>
                  <a:lnTo>
                    <a:pt x="6924" y="3008"/>
                  </a:lnTo>
                  <a:lnTo>
                    <a:pt x="6799" y="3012"/>
                  </a:lnTo>
                  <a:lnTo>
                    <a:pt x="6676" y="3016"/>
                  </a:lnTo>
                  <a:lnTo>
                    <a:pt x="6552" y="3019"/>
                  </a:lnTo>
                  <a:lnTo>
                    <a:pt x="6428" y="3021"/>
                  </a:lnTo>
                  <a:lnTo>
                    <a:pt x="6336" y="3022"/>
                  </a:lnTo>
                  <a:lnTo>
                    <a:pt x="6244" y="3022"/>
                  </a:lnTo>
                  <a:lnTo>
                    <a:pt x="6152" y="3022"/>
                  </a:lnTo>
                  <a:lnTo>
                    <a:pt x="6061" y="3022"/>
                  </a:lnTo>
                  <a:lnTo>
                    <a:pt x="5968" y="3021"/>
                  </a:lnTo>
                  <a:lnTo>
                    <a:pt x="5877" y="3019"/>
                  </a:lnTo>
                  <a:lnTo>
                    <a:pt x="5784" y="3017"/>
                  </a:lnTo>
                  <a:lnTo>
                    <a:pt x="5693" y="3015"/>
                  </a:lnTo>
                  <a:lnTo>
                    <a:pt x="5601" y="3012"/>
                  </a:lnTo>
                  <a:lnTo>
                    <a:pt x="5509" y="3009"/>
                  </a:lnTo>
                  <a:lnTo>
                    <a:pt x="5417" y="3006"/>
                  </a:lnTo>
                  <a:lnTo>
                    <a:pt x="5325" y="3003"/>
                  </a:lnTo>
                  <a:lnTo>
                    <a:pt x="5233" y="2999"/>
                  </a:lnTo>
                  <a:lnTo>
                    <a:pt x="5142" y="2996"/>
                  </a:lnTo>
                  <a:lnTo>
                    <a:pt x="5049" y="2991"/>
                  </a:lnTo>
                  <a:lnTo>
                    <a:pt x="4958" y="2988"/>
                  </a:lnTo>
                  <a:lnTo>
                    <a:pt x="4732" y="2977"/>
                  </a:lnTo>
                  <a:lnTo>
                    <a:pt x="4504" y="2967"/>
                  </a:lnTo>
                  <a:lnTo>
                    <a:pt x="4278" y="2956"/>
                  </a:lnTo>
                  <a:lnTo>
                    <a:pt x="4051" y="2944"/>
                  </a:lnTo>
                  <a:lnTo>
                    <a:pt x="3825" y="2933"/>
                  </a:lnTo>
                  <a:lnTo>
                    <a:pt x="3598" y="2921"/>
                  </a:lnTo>
                  <a:lnTo>
                    <a:pt x="3372" y="2908"/>
                  </a:lnTo>
                  <a:lnTo>
                    <a:pt x="3144" y="2896"/>
                  </a:lnTo>
                  <a:lnTo>
                    <a:pt x="2918" y="2883"/>
                  </a:lnTo>
                  <a:lnTo>
                    <a:pt x="2691" y="2870"/>
                  </a:lnTo>
                  <a:lnTo>
                    <a:pt x="2465" y="2856"/>
                  </a:lnTo>
                  <a:lnTo>
                    <a:pt x="2239" y="2842"/>
                  </a:lnTo>
                  <a:lnTo>
                    <a:pt x="2012" y="2829"/>
                  </a:lnTo>
                  <a:lnTo>
                    <a:pt x="1786" y="2815"/>
                  </a:lnTo>
                  <a:lnTo>
                    <a:pt x="1559" y="2800"/>
                  </a:lnTo>
                  <a:lnTo>
                    <a:pt x="1333" y="2786"/>
                  </a:lnTo>
                  <a:lnTo>
                    <a:pt x="1298" y="2784"/>
                  </a:lnTo>
                  <a:lnTo>
                    <a:pt x="1264" y="2781"/>
                  </a:lnTo>
                  <a:lnTo>
                    <a:pt x="1229" y="2779"/>
                  </a:lnTo>
                  <a:lnTo>
                    <a:pt x="1194" y="2776"/>
                  </a:lnTo>
                  <a:lnTo>
                    <a:pt x="1158" y="2774"/>
                  </a:lnTo>
                  <a:lnTo>
                    <a:pt x="1124" y="2772"/>
                  </a:lnTo>
                  <a:lnTo>
                    <a:pt x="1089" y="2770"/>
                  </a:lnTo>
                  <a:lnTo>
                    <a:pt x="1054" y="2768"/>
                  </a:lnTo>
                  <a:lnTo>
                    <a:pt x="988" y="2772"/>
                  </a:lnTo>
                  <a:lnTo>
                    <a:pt x="923" y="2776"/>
                  </a:lnTo>
                  <a:lnTo>
                    <a:pt x="858" y="2782"/>
                  </a:lnTo>
                  <a:lnTo>
                    <a:pt x="792" y="2786"/>
                  </a:lnTo>
                  <a:lnTo>
                    <a:pt x="726" y="2790"/>
                  </a:lnTo>
                  <a:lnTo>
                    <a:pt x="660" y="2796"/>
                  </a:lnTo>
                  <a:lnTo>
                    <a:pt x="595" y="2800"/>
                  </a:lnTo>
                  <a:lnTo>
                    <a:pt x="529" y="2805"/>
                  </a:lnTo>
                  <a:lnTo>
                    <a:pt x="463" y="2809"/>
                  </a:lnTo>
                  <a:lnTo>
                    <a:pt x="397" y="2815"/>
                  </a:lnTo>
                  <a:lnTo>
                    <a:pt x="332" y="2819"/>
                  </a:lnTo>
                  <a:lnTo>
                    <a:pt x="266" y="2823"/>
                  </a:lnTo>
                  <a:lnTo>
                    <a:pt x="201" y="2829"/>
                  </a:lnTo>
                  <a:lnTo>
                    <a:pt x="135" y="2833"/>
                  </a:lnTo>
                  <a:lnTo>
                    <a:pt x="69" y="2838"/>
                  </a:lnTo>
                  <a:lnTo>
                    <a:pt x="4" y="2842"/>
                  </a:lnTo>
                  <a:lnTo>
                    <a:pt x="2" y="2827"/>
                  </a:lnTo>
                  <a:lnTo>
                    <a:pt x="1" y="2813"/>
                  </a:lnTo>
                  <a:lnTo>
                    <a:pt x="0" y="2798"/>
                  </a:lnTo>
                  <a:lnTo>
                    <a:pt x="0" y="2783"/>
                  </a:lnTo>
                  <a:lnTo>
                    <a:pt x="0" y="464"/>
                  </a:lnTo>
                  <a:lnTo>
                    <a:pt x="1" y="440"/>
                  </a:lnTo>
                  <a:lnTo>
                    <a:pt x="2" y="417"/>
                  </a:lnTo>
                  <a:lnTo>
                    <a:pt x="5" y="394"/>
                  </a:lnTo>
                  <a:lnTo>
                    <a:pt x="9" y="370"/>
                  </a:lnTo>
                  <a:lnTo>
                    <a:pt x="15" y="348"/>
                  </a:lnTo>
                  <a:lnTo>
                    <a:pt x="21" y="327"/>
                  </a:lnTo>
                  <a:lnTo>
                    <a:pt x="28" y="305"/>
                  </a:lnTo>
                  <a:lnTo>
                    <a:pt x="36" y="284"/>
                  </a:lnTo>
                  <a:lnTo>
                    <a:pt x="45" y="263"/>
                  </a:lnTo>
                  <a:lnTo>
                    <a:pt x="56" y="244"/>
                  </a:lnTo>
                  <a:lnTo>
                    <a:pt x="67" y="223"/>
                  </a:lnTo>
                  <a:lnTo>
                    <a:pt x="79" y="205"/>
                  </a:lnTo>
                  <a:lnTo>
                    <a:pt x="92" y="187"/>
                  </a:lnTo>
                  <a:lnTo>
                    <a:pt x="106" y="169"/>
                  </a:lnTo>
                  <a:lnTo>
                    <a:pt x="121" y="152"/>
                  </a:lnTo>
                  <a:lnTo>
                    <a:pt x="136" y="136"/>
                  </a:lnTo>
                  <a:lnTo>
                    <a:pt x="152" y="121"/>
                  </a:lnTo>
                  <a:lnTo>
                    <a:pt x="169" y="106"/>
                  </a:lnTo>
                  <a:lnTo>
                    <a:pt x="187" y="93"/>
                  </a:lnTo>
                  <a:lnTo>
                    <a:pt x="205" y="80"/>
                  </a:lnTo>
                  <a:lnTo>
                    <a:pt x="223" y="67"/>
                  </a:lnTo>
                  <a:lnTo>
                    <a:pt x="243" y="56"/>
                  </a:lnTo>
                  <a:lnTo>
                    <a:pt x="262" y="46"/>
                  </a:lnTo>
                  <a:lnTo>
                    <a:pt x="283" y="36"/>
                  </a:lnTo>
                  <a:lnTo>
                    <a:pt x="305" y="29"/>
                  </a:lnTo>
                  <a:lnTo>
                    <a:pt x="326" y="21"/>
                  </a:lnTo>
                  <a:lnTo>
                    <a:pt x="347" y="15"/>
                  </a:lnTo>
                  <a:lnTo>
                    <a:pt x="370" y="10"/>
                  </a:lnTo>
                  <a:lnTo>
                    <a:pt x="393" y="5"/>
                  </a:lnTo>
                  <a:lnTo>
                    <a:pt x="416" y="2"/>
                  </a:lnTo>
                  <a:lnTo>
                    <a:pt x="440" y="1"/>
                  </a:lnTo>
                  <a:lnTo>
                    <a:pt x="463" y="0"/>
                  </a:lnTo>
                  <a:close/>
                  <a:moveTo>
                    <a:pt x="6260" y="160"/>
                  </a:moveTo>
                  <a:lnTo>
                    <a:pt x="6268" y="160"/>
                  </a:lnTo>
                  <a:lnTo>
                    <a:pt x="6274" y="161"/>
                  </a:lnTo>
                  <a:lnTo>
                    <a:pt x="6282" y="163"/>
                  </a:lnTo>
                  <a:lnTo>
                    <a:pt x="6288" y="165"/>
                  </a:lnTo>
                  <a:lnTo>
                    <a:pt x="6294" y="168"/>
                  </a:lnTo>
                  <a:lnTo>
                    <a:pt x="6300" y="172"/>
                  </a:lnTo>
                  <a:lnTo>
                    <a:pt x="6306" y="177"/>
                  </a:lnTo>
                  <a:lnTo>
                    <a:pt x="6310" y="181"/>
                  </a:lnTo>
                  <a:lnTo>
                    <a:pt x="6316" y="186"/>
                  </a:lnTo>
                  <a:lnTo>
                    <a:pt x="6320" y="191"/>
                  </a:lnTo>
                  <a:lnTo>
                    <a:pt x="6323" y="197"/>
                  </a:lnTo>
                  <a:lnTo>
                    <a:pt x="6326" y="203"/>
                  </a:lnTo>
                  <a:lnTo>
                    <a:pt x="6328" y="210"/>
                  </a:lnTo>
                  <a:lnTo>
                    <a:pt x="6331" y="217"/>
                  </a:lnTo>
                  <a:lnTo>
                    <a:pt x="6332" y="224"/>
                  </a:lnTo>
                  <a:lnTo>
                    <a:pt x="6332" y="231"/>
                  </a:lnTo>
                  <a:lnTo>
                    <a:pt x="6332" y="238"/>
                  </a:lnTo>
                  <a:lnTo>
                    <a:pt x="6331" y="246"/>
                  </a:lnTo>
                  <a:lnTo>
                    <a:pt x="6328" y="252"/>
                  </a:lnTo>
                  <a:lnTo>
                    <a:pt x="6326" y="260"/>
                  </a:lnTo>
                  <a:lnTo>
                    <a:pt x="6323" y="265"/>
                  </a:lnTo>
                  <a:lnTo>
                    <a:pt x="6320" y="271"/>
                  </a:lnTo>
                  <a:lnTo>
                    <a:pt x="6316" y="277"/>
                  </a:lnTo>
                  <a:lnTo>
                    <a:pt x="6310" y="282"/>
                  </a:lnTo>
                  <a:lnTo>
                    <a:pt x="6306" y="286"/>
                  </a:lnTo>
                  <a:lnTo>
                    <a:pt x="6300" y="290"/>
                  </a:lnTo>
                  <a:lnTo>
                    <a:pt x="6294" y="295"/>
                  </a:lnTo>
                  <a:lnTo>
                    <a:pt x="6288" y="297"/>
                  </a:lnTo>
                  <a:lnTo>
                    <a:pt x="6282" y="300"/>
                  </a:lnTo>
                  <a:lnTo>
                    <a:pt x="6274" y="301"/>
                  </a:lnTo>
                  <a:lnTo>
                    <a:pt x="6268" y="302"/>
                  </a:lnTo>
                  <a:lnTo>
                    <a:pt x="6260" y="303"/>
                  </a:lnTo>
                  <a:lnTo>
                    <a:pt x="6253" y="302"/>
                  </a:lnTo>
                  <a:lnTo>
                    <a:pt x="6246" y="301"/>
                  </a:lnTo>
                  <a:lnTo>
                    <a:pt x="6239" y="300"/>
                  </a:lnTo>
                  <a:lnTo>
                    <a:pt x="6233" y="297"/>
                  </a:lnTo>
                  <a:lnTo>
                    <a:pt x="6226" y="295"/>
                  </a:lnTo>
                  <a:lnTo>
                    <a:pt x="6220" y="290"/>
                  </a:lnTo>
                  <a:lnTo>
                    <a:pt x="6215" y="286"/>
                  </a:lnTo>
                  <a:lnTo>
                    <a:pt x="6209" y="282"/>
                  </a:lnTo>
                  <a:lnTo>
                    <a:pt x="6205" y="277"/>
                  </a:lnTo>
                  <a:lnTo>
                    <a:pt x="6201" y="271"/>
                  </a:lnTo>
                  <a:lnTo>
                    <a:pt x="6198" y="265"/>
                  </a:lnTo>
                  <a:lnTo>
                    <a:pt x="6194" y="260"/>
                  </a:lnTo>
                  <a:lnTo>
                    <a:pt x="6192" y="252"/>
                  </a:lnTo>
                  <a:lnTo>
                    <a:pt x="6190" y="246"/>
                  </a:lnTo>
                  <a:lnTo>
                    <a:pt x="6189" y="238"/>
                  </a:lnTo>
                  <a:lnTo>
                    <a:pt x="6189" y="231"/>
                  </a:lnTo>
                  <a:lnTo>
                    <a:pt x="6189" y="224"/>
                  </a:lnTo>
                  <a:lnTo>
                    <a:pt x="6190" y="217"/>
                  </a:lnTo>
                  <a:lnTo>
                    <a:pt x="6192" y="210"/>
                  </a:lnTo>
                  <a:lnTo>
                    <a:pt x="6194" y="203"/>
                  </a:lnTo>
                  <a:lnTo>
                    <a:pt x="6198" y="197"/>
                  </a:lnTo>
                  <a:lnTo>
                    <a:pt x="6201" y="191"/>
                  </a:lnTo>
                  <a:lnTo>
                    <a:pt x="6205" y="186"/>
                  </a:lnTo>
                  <a:lnTo>
                    <a:pt x="6209" y="181"/>
                  </a:lnTo>
                  <a:lnTo>
                    <a:pt x="6215" y="177"/>
                  </a:lnTo>
                  <a:lnTo>
                    <a:pt x="6220" y="172"/>
                  </a:lnTo>
                  <a:lnTo>
                    <a:pt x="6226" y="168"/>
                  </a:lnTo>
                  <a:lnTo>
                    <a:pt x="6233" y="165"/>
                  </a:lnTo>
                  <a:lnTo>
                    <a:pt x="6239" y="163"/>
                  </a:lnTo>
                  <a:lnTo>
                    <a:pt x="6246" y="161"/>
                  </a:lnTo>
                  <a:lnTo>
                    <a:pt x="6253" y="160"/>
                  </a:lnTo>
                  <a:lnTo>
                    <a:pt x="6260" y="160"/>
                  </a:lnTo>
                  <a:close/>
                  <a:moveTo>
                    <a:pt x="6665" y="160"/>
                  </a:moveTo>
                  <a:lnTo>
                    <a:pt x="6672" y="160"/>
                  </a:lnTo>
                  <a:lnTo>
                    <a:pt x="6679" y="161"/>
                  </a:lnTo>
                  <a:lnTo>
                    <a:pt x="6687" y="163"/>
                  </a:lnTo>
                  <a:lnTo>
                    <a:pt x="6693" y="165"/>
                  </a:lnTo>
                  <a:lnTo>
                    <a:pt x="6699" y="168"/>
                  </a:lnTo>
                  <a:lnTo>
                    <a:pt x="6705" y="172"/>
                  </a:lnTo>
                  <a:lnTo>
                    <a:pt x="6710" y="177"/>
                  </a:lnTo>
                  <a:lnTo>
                    <a:pt x="6715" y="181"/>
                  </a:lnTo>
                  <a:lnTo>
                    <a:pt x="6721" y="186"/>
                  </a:lnTo>
                  <a:lnTo>
                    <a:pt x="6724" y="191"/>
                  </a:lnTo>
                  <a:lnTo>
                    <a:pt x="6728" y="197"/>
                  </a:lnTo>
                  <a:lnTo>
                    <a:pt x="6731" y="203"/>
                  </a:lnTo>
                  <a:lnTo>
                    <a:pt x="6733" y="210"/>
                  </a:lnTo>
                  <a:lnTo>
                    <a:pt x="6736" y="217"/>
                  </a:lnTo>
                  <a:lnTo>
                    <a:pt x="6737" y="224"/>
                  </a:lnTo>
                  <a:lnTo>
                    <a:pt x="6737" y="231"/>
                  </a:lnTo>
                  <a:lnTo>
                    <a:pt x="6737" y="238"/>
                  </a:lnTo>
                  <a:lnTo>
                    <a:pt x="6736" y="246"/>
                  </a:lnTo>
                  <a:lnTo>
                    <a:pt x="6733" y="252"/>
                  </a:lnTo>
                  <a:lnTo>
                    <a:pt x="6731" y="260"/>
                  </a:lnTo>
                  <a:lnTo>
                    <a:pt x="6728" y="265"/>
                  </a:lnTo>
                  <a:lnTo>
                    <a:pt x="6724" y="271"/>
                  </a:lnTo>
                  <a:lnTo>
                    <a:pt x="6721" y="277"/>
                  </a:lnTo>
                  <a:lnTo>
                    <a:pt x="6715" y="282"/>
                  </a:lnTo>
                  <a:lnTo>
                    <a:pt x="6710" y="286"/>
                  </a:lnTo>
                  <a:lnTo>
                    <a:pt x="6705" y="290"/>
                  </a:lnTo>
                  <a:lnTo>
                    <a:pt x="6699" y="295"/>
                  </a:lnTo>
                  <a:lnTo>
                    <a:pt x="6693" y="297"/>
                  </a:lnTo>
                  <a:lnTo>
                    <a:pt x="6687" y="300"/>
                  </a:lnTo>
                  <a:lnTo>
                    <a:pt x="6679" y="301"/>
                  </a:lnTo>
                  <a:lnTo>
                    <a:pt x="6672" y="302"/>
                  </a:lnTo>
                  <a:lnTo>
                    <a:pt x="6665" y="303"/>
                  </a:lnTo>
                  <a:lnTo>
                    <a:pt x="6658" y="302"/>
                  </a:lnTo>
                  <a:lnTo>
                    <a:pt x="6651" y="301"/>
                  </a:lnTo>
                  <a:lnTo>
                    <a:pt x="6644" y="300"/>
                  </a:lnTo>
                  <a:lnTo>
                    <a:pt x="6637" y="297"/>
                  </a:lnTo>
                  <a:lnTo>
                    <a:pt x="6631" y="295"/>
                  </a:lnTo>
                  <a:lnTo>
                    <a:pt x="6625" y="290"/>
                  </a:lnTo>
                  <a:lnTo>
                    <a:pt x="6620" y="286"/>
                  </a:lnTo>
                  <a:lnTo>
                    <a:pt x="6614" y="282"/>
                  </a:lnTo>
                  <a:lnTo>
                    <a:pt x="6610" y="277"/>
                  </a:lnTo>
                  <a:lnTo>
                    <a:pt x="6606" y="271"/>
                  </a:lnTo>
                  <a:lnTo>
                    <a:pt x="6602" y="265"/>
                  </a:lnTo>
                  <a:lnTo>
                    <a:pt x="6600" y="260"/>
                  </a:lnTo>
                  <a:lnTo>
                    <a:pt x="6596" y="252"/>
                  </a:lnTo>
                  <a:lnTo>
                    <a:pt x="6595" y="246"/>
                  </a:lnTo>
                  <a:lnTo>
                    <a:pt x="6594" y="238"/>
                  </a:lnTo>
                  <a:lnTo>
                    <a:pt x="6593" y="231"/>
                  </a:lnTo>
                  <a:lnTo>
                    <a:pt x="6594" y="224"/>
                  </a:lnTo>
                  <a:lnTo>
                    <a:pt x="6595" y="217"/>
                  </a:lnTo>
                  <a:lnTo>
                    <a:pt x="6596" y="210"/>
                  </a:lnTo>
                  <a:lnTo>
                    <a:pt x="6600" y="203"/>
                  </a:lnTo>
                  <a:lnTo>
                    <a:pt x="6602" y="197"/>
                  </a:lnTo>
                  <a:lnTo>
                    <a:pt x="6606" y="191"/>
                  </a:lnTo>
                  <a:lnTo>
                    <a:pt x="6610" y="186"/>
                  </a:lnTo>
                  <a:lnTo>
                    <a:pt x="6614" y="181"/>
                  </a:lnTo>
                  <a:lnTo>
                    <a:pt x="6620" y="177"/>
                  </a:lnTo>
                  <a:lnTo>
                    <a:pt x="6625" y="172"/>
                  </a:lnTo>
                  <a:lnTo>
                    <a:pt x="6631" y="168"/>
                  </a:lnTo>
                  <a:lnTo>
                    <a:pt x="6637" y="165"/>
                  </a:lnTo>
                  <a:lnTo>
                    <a:pt x="6644" y="163"/>
                  </a:lnTo>
                  <a:lnTo>
                    <a:pt x="6651" y="161"/>
                  </a:lnTo>
                  <a:lnTo>
                    <a:pt x="6658" y="160"/>
                  </a:lnTo>
                  <a:lnTo>
                    <a:pt x="6665" y="160"/>
                  </a:lnTo>
                  <a:close/>
                  <a:moveTo>
                    <a:pt x="7069" y="160"/>
                  </a:moveTo>
                  <a:lnTo>
                    <a:pt x="7077" y="160"/>
                  </a:lnTo>
                  <a:lnTo>
                    <a:pt x="7084" y="161"/>
                  </a:lnTo>
                  <a:lnTo>
                    <a:pt x="7091" y="163"/>
                  </a:lnTo>
                  <a:lnTo>
                    <a:pt x="7098" y="165"/>
                  </a:lnTo>
                  <a:lnTo>
                    <a:pt x="7103" y="168"/>
                  </a:lnTo>
                  <a:lnTo>
                    <a:pt x="7110" y="172"/>
                  </a:lnTo>
                  <a:lnTo>
                    <a:pt x="7115" y="177"/>
                  </a:lnTo>
                  <a:lnTo>
                    <a:pt x="7120" y="181"/>
                  </a:lnTo>
                  <a:lnTo>
                    <a:pt x="7125" y="186"/>
                  </a:lnTo>
                  <a:lnTo>
                    <a:pt x="7129" y="191"/>
                  </a:lnTo>
                  <a:lnTo>
                    <a:pt x="7132" y="197"/>
                  </a:lnTo>
                  <a:lnTo>
                    <a:pt x="7135" y="203"/>
                  </a:lnTo>
                  <a:lnTo>
                    <a:pt x="7139" y="210"/>
                  </a:lnTo>
                  <a:lnTo>
                    <a:pt x="7140" y="217"/>
                  </a:lnTo>
                  <a:lnTo>
                    <a:pt x="7141" y="224"/>
                  </a:lnTo>
                  <a:lnTo>
                    <a:pt x="7142" y="231"/>
                  </a:lnTo>
                  <a:lnTo>
                    <a:pt x="7141" y="238"/>
                  </a:lnTo>
                  <a:lnTo>
                    <a:pt x="7140" y="246"/>
                  </a:lnTo>
                  <a:lnTo>
                    <a:pt x="7139" y="252"/>
                  </a:lnTo>
                  <a:lnTo>
                    <a:pt x="7135" y="260"/>
                  </a:lnTo>
                  <a:lnTo>
                    <a:pt x="7132" y="265"/>
                  </a:lnTo>
                  <a:lnTo>
                    <a:pt x="7129" y="271"/>
                  </a:lnTo>
                  <a:lnTo>
                    <a:pt x="7125" y="277"/>
                  </a:lnTo>
                  <a:lnTo>
                    <a:pt x="7120" y="282"/>
                  </a:lnTo>
                  <a:lnTo>
                    <a:pt x="7115" y="286"/>
                  </a:lnTo>
                  <a:lnTo>
                    <a:pt x="7110" y="290"/>
                  </a:lnTo>
                  <a:lnTo>
                    <a:pt x="7103" y="295"/>
                  </a:lnTo>
                  <a:lnTo>
                    <a:pt x="7098" y="297"/>
                  </a:lnTo>
                  <a:lnTo>
                    <a:pt x="7091" y="300"/>
                  </a:lnTo>
                  <a:lnTo>
                    <a:pt x="7084" y="301"/>
                  </a:lnTo>
                  <a:lnTo>
                    <a:pt x="7077" y="302"/>
                  </a:lnTo>
                  <a:lnTo>
                    <a:pt x="7069" y="303"/>
                  </a:lnTo>
                  <a:lnTo>
                    <a:pt x="7062" y="302"/>
                  </a:lnTo>
                  <a:lnTo>
                    <a:pt x="7056" y="301"/>
                  </a:lnTo>
                  <a:lnTo>
                    <a:pt x="7048" y="300"/>
                  </a:lnTo>
                  <a:lnTo>
                    <a:pt x="7042" y="297"/>
                  </a:lnTo>
                  <a:lnTo>
                    <a:pt x="7035" y="295"/>
                  </a:lnTo>
                  <a:lnTo>
                    <a:pt x="7030" y="290"/>
                  </a:lnTo>
                  <a:lnTo>
                    <a:pt x="7025" y="286"/>
                  </a:lnTo>
                  <a:lnTo>
                    <a:pt x="7019" y="282"/>
                  </a:lnTo>
                  <a:lnTo>
                    <a:pt x="7014" y="277"/>
                  </a:lnTo>
                  <a:lnTo>
                    <a:pt x="7011" y="271"/>
                  </a:lnTo>
                  <a:lnTo>
                    <a:pt x="7007" y="265"/>
                  </a:lnTo>
                  <a:lnTo>
                    <a:pt x="7004" y="260"/>
                  </a:lnTo>
                  <a:lnTo>
                    <a:pt x="7001" y="252"/>
                  </a:lnTo>
                  <a:lnTo>
                    <a:pt x="6999" y="246"/>
                  </a:lnTo>
                  <a:lnTo>
                    <a:pt x="6998" y="238"/>
                  </a:lnTo>
                  <a:lnTo>
                    <a:pt x="6998" y="231"/>
                  </a:lnTo>
                  <a:lnTo>
                    <a:pt x="6998" y="224"/>
                  </a:lnTo>
                  <a:lnTo>
                    <a:pt x="6999" y="217"/>
                  </a:lnTo>
                  <a:lnTo>
                    <a:pt x="7001" y="210"/>
                  </a:lnTo>
                  <a:lnTo>
                    <a:pt x="7004" y="203"/>
                  </a:lnTo>
                  <a:lnTo>
                    <a:pt x="7007" y="197"/>
                  </a:lnTo>
                  <a:lnTo>
                    <a:pt x="7011" y="191"/>
                  </a:lnTo>
                  <a:lnTo>
                    <a:pt x="7014" y="186"/>
                  </a:lnTo>
                  <a:lnTo>
                    <a:pt x="7019" y="181"/>
                  </a:lnTo>
                  <a:lnTo>
                    <a:pt x="7025" y="177"/>
                  </a:lnTo>
                  <a:lnTo>
                    <a:pt x="7030" y="172"/>
                  </a:lnTo>
                  <a:lnTo>
                    <a:pt x="7035" y="168"/>
                  </a:lnTo>
                  <a:lnTo>
                    <a:pt x="7042" y="165"/>
                  </a:lnTo>
                  <a:lnTo>
                    <a:pt x="7048" y="163"/>
                  </a:lnTo>
                  <a:lnTo>
                    <a:pt x="7056" y="161"/>
                  </a:lnTo>
                  <a:lnTo>
                    <a:pt x="7062" y="160"/>
                  </a:lnTo>
                  <a:lnTo>
                    <a:pt x="7069" y="160"/>
                  </a:lnTo>
                  <a:close/>
                  <a:moveTo>
                    <a:pt x="6044" y="78"/>
                  </a:moveTo>
                  <a:lnTo>
                    <a:pt x="7286" y="78"/>
                  </a:lnTo>
                  <a:lnTo>
                    <a:pt x="7286" y="385"/>
                  </a:lnTo>
                  <a:lnTo>
                    <a:pt x="6044" y="385"/>
                  </a:lnTo>
                  <a:lnTo>
                    <a:pt x="6044" y="78"/>
                  </a:lnTo>
                  <a:close/>
                  <a:moveTo>
                    <a:pt x="589" y="468"/>
                  </a:moveTo>
                  <a:lnTo>
                    <a:pt x="4432" y="468"/>
                  </a:lnTo>
                  <a:lnTo>
                    <a:pt x="4432" y="2531"/>
                  </a:lnTo>
                  <a:lnTo>
                    <a:pt x="589" y="2531"/>
                  </a:lnTo>
                  <a:lnTo>
                    <a:pt x="589" y="468"/>
                  </a:lnTo>
                  <a:close/>
                  <a:moveTo>
                    <a:pt x="4743" y="468"/>
                  </a:moveTo>
                  <a:lnTo>
                    <a:pt x="8587" y="468"/>
                  </a:lnTo>
                  <a:lnTo>
                    <a:pt x="8587" y="2531"/>
                  </a:lnTo>
                  <a:lnTo>
                    <a:pt x="4743" y="2531"/>
                  </a:lnTo>
                  <a:lnTo>
                    <a:pt x="4743" y="468"/>
                  </a:lnTo>
                  <a:close/>
                  <a:moveTo>
                    <a:pt x="8898" y="468"/>
                  </a:moveTo>
                  <a:lnTo>
                    <a:pt x="12741" y="468"/>
                  </a:lnTo>
                  <a:lnTo>
                    <a:pt x="12741" y="2531"/>
                  </a:lnTo>
                  <a:lnTo>
                    <a:pt x="8898" y="2531"/>
                  </a:lnTo>
                  <a:lnTo>
                    <a:pt x="8898" y="4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2" name="243498392"/>
            <p:cNvSpPr>
              <a:spLocks/>
            </p:cNvSpPr>
            <p:nvPr/>
          </p:nvSpPr>
          <p:spPr bwMode="auto">
            <a:xfrm>
              <a:off x="3980889" y="1337277"/>
              <a:ext cx="37010" cy="38312"/>
            </a:xfrm>
            <a:custGeom>
              <a:avLst/>
              <a:gdLst/>
              <a:ahLst/>
              <a:cxnLst>
                <a:cxn ang="0">
                  <a:pos x="1175" y="2128"/>
                </a:cxn>
                <a:cxn ang="0">
                  <a:pos x="1331" y="2100"/>
                </a:cxn>
                <a:cxn ang="0">
                  <a:pos x="1479" y="2050"/>
                </a:cxn>
                <a:cxn ang="0">
                  <a:pos x="1617" y="1979"/>
                </a:cxn>
                <a:cxn ang="0">
                  <a:pos x="1742" y="1889"/>
                </a:cxn>
                <a:cxn ang="0">
                  <a:pos x="1853" y="1783"/>
                </a:cxn>
                <a:cxn ang="0">
                  <a:pos x="1948" y="1662"/>
                </a:cxn>
                <a:cxn ang="0">
                  <a:pos x="2026" y="1529"/>
                </a:cxn>
                <a:cxn ang="0">
                  <a:pos x="2083" y="1383"/>
                </a:cxn>
                <a:cxn ang="0">
                  <a:pos x="2119" y="1229"/>
                </a:cxn>
                <a:cxn ang="0">
                  <a:pos x="2131" y="1066"/>
                </a:cxn>
                <a:cxn ang="0">
                  <a:pos x="2119" y="905"/>
                </a:cxn>
                <a:cxn ang="0">
                  <a:pos x="2083" y="750"/>
                </a:cxn>
                <a:cxn ang="0">
                  <a:pos x="2026" y="605"/>
                </a:cxn>
                <a:cxn ang="0">
                  <a:pos x="1948" y="471"/>
                </a:cxn>
                <a:cxn ang="0">
                  <a:pos x="1853" y="350"/>
                </a:cxn>
                <a:cxn ang="0">
                  <a:pos x="1742" y="244"/>
                </a:cxn>
                <a:cxn ang="0">
                  <a:pos x="1617" y="154"/>
                </a:cxn>
                <a:cxn ang="0">
                  <a:pos x="1479" y="84"/>
                </a:cxn>
                <a:cxn ang="0">
                  <a:pos x="1331" y="33"/>
                </a:cxn>
                <a:cxn ang="0">
                  <a:pos x="1175" y="5"/>
                </a:cxn>
                <a:cxn ang="0">
                  <a:pos x="1011" y="1"/>
                </a:cxn>
                <a:cxn ang="0">
                  <a:pos x="851" y="21"/>
                </a:cxn>
                <a:cxn ang="0">
                  <a:pos x="700" y="65"/>
                </a:cxn>
                <a:cxn ang="0">
                  <a:pos x="558" y="129"/>
                </a:cxn>
                <a:cxn ang="0">
                  <a:pos x="428" y="212"/>
                </a:cxn>
                <a:cxn ang="0">
                  <a:pos x="312" y="313"/>
                </a:cxn>
                <a:cxn ang="0">
                  <a:pos x="212" y="429"/>
                </a:cxn>
                <a:cxn ang="0">
                  <a:pos x="129" y="558"/>
                </a:cxn>
                <a:cxn ang="0">
                  <a:pos x="65" y="701"/>
                </a:cxn>
                <a:cxn ang="0">
                  <a:pos x="22" y="852"/>
                </a:cxn>
                <a:cxn ang="0">
                  <a:pos x="2" y="1012"/>
                </a:cxn>
                <a:cxn ang="0">
                  <a:pos x="6" y="1175"/>
                </a:cxn>
                <a:cxn ang="0">
                  <a:pos x="34" y="1333"/>
                </a:cxn>
                <a:cxn ang="0">
                  <a:pos x="84" y="1481"/>
                </a:cxn>
                <a:cxn ang="0">
                  <a:pos x="155" y="1620"/>
                </a:cxn>
                <a:cxn ang="0">
                  <a:pos x="244" y="1745"/>
                </a:cxn>
                <a:cxn ang="0">
                  <a:pos x="350" y="1856"/>
                </a:cxn>
                <a:cxn ang="0">
                  <a:pos x="471" y="1951"/>
                </a:cxn>
                <a:cxn ang="0">
                  <a:pos x="604" y="2028"/>
                </a:cxn>
                <a:cxn ang="0">
                  <a:pos x="749" y="2085"/>
                </a:cxn>
                <a:cxn ang="0">
                  <a:pos x="903" y="2121"/>
                </a:cxn>
                <a:cxn ang="0">
                  <a:pos x="1066" y="2134"/>
                </a:cxn>
              </a:cxnLst>
              <a:rect l="0" t="0" r="r" b="b"/>
              <a:pathLst>
                <a:path w="2131" h="2134">
                  <a:moveTo>
                    <a:pt x="1066" y="2134"/>
                  </a:moveTo>
                  <a:lnTo>
                    <a:pt x="1120" y="2133"/>
                  </a:lnTo>
                  <a:lnTo>
                    <a:pt x="1175" y="2128"/>
                  </a:lnTo>
                  <a:lnTo>
                    <a:pt x="1227" y="2121"/>
                  </a:lnTo>
                  <a:lnTo>
                    <a:pt x="1279" y="2111"/>
                  </a:lnTo>
                  <a:lnTo>
                    <a:pt x="1331" y="2100"/>
                  </a:lnTo>
                  <a:lnTo>
                    <a:pt x="1381" y="2085"/>
                  </a:lnTo>
                  <a:lnTo>
                    <a:pt x="1431" y="2069"/>
                  </a:lnTo>
                  <a:lnTo>
                    <a:pt x="1479" y="2050"/>
                  </a:lnTo>
                  <a:lnTo>
                    <a:pt x="1527" y="2028"/>
                  </a:lnTo>
                  <a:lnTo>
                    <a:pt x="1573" y="2004"/>
                  </a:lnTo>
                  <a:lnTo>
                    <a:pt x="1617" y="1979"/>
                  </a:lnTo>
                  <a:lnTo>
                    <a:pt x="1661" y="1951"/>
                  </a:lnTo>
                  <a:lnTo>
                    <a:pt x="1702" y="1922"/>
                  </a:lnTo>
                  <a:lnTo>
                    <a:pt x="1742" y="1889"/>
                  </a:lnTo>
                  <a:lnTo>
                    <a:pt x="1782" y="1856"/>
                  </a:lnTo>
                  <a:lnTo>
                    <a:pt x="1818" y="1821"/>
                  </a:lnTo>
                  <a:lnTo>
                    <a:pt x="1853" y="1783"/>
                  </a:lnTo>
                  <a:lnTo>
                    <a:pt x="1887" y="1745"/>
                  </a:lnTo>
                  <a:lnTo>
                    <a:pt x="1919" y="1704"/>
                  </a:lnTo>
                  <a:lnTo>
                    <a:pt x="1948" y="1662"/>
                  </a:lnTo>
                  <a:lnTo>
                    <a:pt x="1976" y="1620"/>
                  </a:lnTo>
                  <a:lnTo>
                    <a:pt x="2002" y="1574"/>
                  </a:lnTo>
                  <a:lnTo>
                    <a:pt x="2026" y="1529"/>
                  </a:lnTo>
                  <a:lnTo>
                    <a:pt x="2047" y="1481"/>
                  </a:lnTo>
                  <a:lnTo>
                    <a:pt x="2066" y="1433"/>
                  </a:lnTo>
                  <a:lnTo>
                    <a:pt x="2083" y="1383"/>
                  </a:lnTo>
                  <a:lnTo>
                    <a:pt x="2097" y="1333"/>
                  </a:lnTo>
                  <a:lnTo>
                    <a:pt x="2110" y="1281"/>
                  </a:lnTo>
                  <a:lnTo>
                    <a:pt x="2119" y="1229"/>
                  </a:lnTo>
                  <a:lnTo>
                    <a:pt x="2126" y="1175"/>
                  </a:lnTo>
                  <a:lnTo>
                    <a:pt x="2130" y="1122"/>
                  </a:lnTo>
                  <a:lnTo>
                    <a:pt x="2131" y="1066"/>
                  </a:lnTo>
                  <a:lnTo>
                    <a:pt x="2130" y="1012"/>
                  </a:lnTo>
                  <a:lnTo>
                    <a:pt x="2126" y="958"/>
                  </a:lnTo>
                  <a:lnTo>
                    <a:pt x="2119" y="905"/>
                  </a:lnTo>
                  <a:lnTo>
                    <a:pt x="2110" y="852"/>
                  </a:lnTo>
                  <a:lnTo>
                    <a:pt x="2097" y="801"/>
                  </a:lnTo>
                  <a:lnTo>
                    <a:pt x="2083" y="750"/>
                  </a:lnTo>
                  <a:lnTo>
                    <a:pt x="2066" y="701"/>
                  </a:lnTo>
                  <a:lnTo>
                    <a:pt x="2047" y="652"/>
                  </a:lnTo>
                  <a:lnTo>
                    <a:pt x="2026" y="605"/>
                  </a:lnTo>
                  <a:lnTo>
                    <a:pt x="2002" y="558"/>
                  </a:lnTo>
                  <a:lnTo>
                    <a:pt x="1976" y="514"/>
                  </a:lnTo>
                  <a:lnTo>
                    <a:pt x="1948" y="471"/>
                  </a:lnTo>
                  <a:lnTo>
                    <a:pt x="1919" y="429"/>
                  </a:lnTo>
                  <a:lnTo>
                    <a:pt x="1887" y="389"/>
                  </a:lnTo>
                  <a:lnTo>
                    <a:pt x="1853" y="350"/>
                  </a:lnTo>
                  <a:lnTo>
                    <a:pt x="1818" y="313"/>
                  </a:lnTo>
                  <a:lnTo>
                    <a:pt x="1782" y="278"/>
                  </a:lnTo>
                  <a:lnTo>
                    <a:pt x="1742" y="244"/>
                  </a:lnTo>
                  <a:lnTo>
                    <a:pt x="1702" y="212"/>
                  </a:lnTo>
                  <a:lnTo>
                    <a:pt x="1661" y="183"/>
                  </a:lnTo>
                  <a:lnTo>
                    <a:pt x="1617" y="154"/>
                  </a:lnTo>
                  <a:lnTo>
                    <a:pt x="1573" y="129"/>
                  </a:lnTo>
                  <a:lnTo>
                    <a:pt x="1527" y="105"/>
                  </a:lnTo>
                  <a:lnTo>
                    <a:pt x="1479" y="84"/>
                  </a:lnTo>
                  <a:lnTo>
                    <a:pt x="1431" y="65"/>
                  </a:lnTo>
                  <a:lnTo>
                    <a:pt x="1381" y="47"/>
                  </a:lnTo>
                  <a:lnTo>
                    <a:pt x="1331" y="33"/>
                  </a:lnTo>
                  <a:lnTo>
                    <a:pt x="1279" y="21"/>
                  </a:lnTo>
                  <a:lnTo>
                    <a:pt x="1227" y="12"/>
                  </a:lnTo>
                  <a:lnTo>
                    <a:pt x="1175" y="5"/>
                  </a:lnTo>
                  <a:lnTo>
                    <a:pt x="1120" y="1"/>
                  </a:lnTo>
                  <a:lnTo>
                    <a:pt x="1066" y="0"/>
                  </a:lnTo>
                  <a:lnTo>
                    <a:pt x="1011" y="1"/>
                  </a:lnTo>
                  <a:lnTo>
                    <a:pt x="957" y="5"/>
                  </a:lnTo>
                  <a:lnTo>
                    <a:pt x="903" y="12"/>
                  </a:lnTo>
                  <a:lnTo>
                    <a:pt x="851" y="21"/>
                  </a:lnTo>
                  <a:lnTo>
                    <a:pt x="799" y="33"/>
                  </a:lnTo>
                  <a:lnTo>
                    <a:pt x="749" y="47"/>
                  </a:lnTo>
                  <a:lnTo>
                    <a:pt x="700" y="65"/>
                  </a:lnTo>
                  <a:lnTo>
                    <a:pt x="651" y="84"/>
                  </a:lnTo>
                  <a:lnTo>
                    <a:pt x="604" y="105"/>
                  </a:lnTo>
                  <a:lnTo>
                    <a:pt x="558" y="129"/>
                  </a:lnTo>
                  <a:lnTo>
                    <a:pt x="514" y="154"/>
                  </a:lnTo>
                  <a:lnTo>
                    <a:pt x="471" y="183"/>
                  </a:lnTo>
                  <a:lnTo>
                    <a:pt x="428" y="212"/>
                  </a:lnTo>
                  <a:lnTo>
                    <a:pt x="388" y="244"/>
                  </a:lnTo>
                  <a:lnTo>
                    <a:pt x="350" y="278"/>
                  </a:lnTo>
                  <a:lnTo>
                    <a:pt x="312" y="313"/>
                  </a:lnTo>
                  <a:lnTo>
                    <a:pt x="277" y="350"/>
                  </a:lnTo>
                  <a:lnTo>
                    <a:pt x="244" y="389"/>
                  </a:lnTo>
                  <a:lnTo>
                    <a:pt x="212" y="429"/>
                  </a:lnTo>
                  <a:lnTo>
                    <a:pt x="182" y="471"/>
                  </a:lnTo>
                  <a:lnTo>
                    <a:pt x="155" y="514"/>
                  </a:lnTo>
                  <a:lnTo>
                    <a:pt x="129" y="558"/>
                  </a:lnTo>
                  <a:lnTo>
                    <a:pt x="106" y="605"/>
                  </a:lnTo>
                  <a:lnTo>
                    <a:pt x="84" y="652"/>
                  </a:lnTo>
                  <a:lnTo>
                    <a:pt x="65" y="701"/>
                  </a:lnTo>
                  <a:lnTo>
                    <a:pt x="48" y="750"/>
                  </a:lnTo>
                  <a:lnTo>
                    <a:pt x="34" y="801"/>
                  </a:lnTo>
                  <a:lnTo>
                    <a:pt x="22" y="852"/>
                  </a:lnTo>
                  <a:lnTo>
                    <a:pt x="12" y="905"/>
                  </a:lnTo>
                  <a:lnTo>
                    <a:pt x="6" y="958"/>
                  </a:lnTo>
                  <a:lnTo>
                    <a:pt x="2" y="1012"/>
                  </a:lnTo>
                  <a:lnTo>
                    <a:pt x="0" y="1066"/>
                  </a:lnTo>
                  <a:lnTo>
                    <a:pt x="2" y="1122"/>
                  </a:lnTo>
                  <a:lnTo>
                    <a:pt x="6" y="1175"/>
                  </a:lnTo>
                  <a:lnTo>
                    <a:pt x="12" y="1229"/>
                  </a:lnTo>
                  <a:lnTo>
                    <a:pt x="22" y="1281"/>
                  </a:lnTo>
                  <a:lnTo>
                    <a:pt x="34" y="1333"/>
                  </a:lnTo>
                  <a:lnTo>
                    <a:pt x="48" y="1383"/>
                  </a:lnTo>
                  <a:lnTo>
                    <a:pt x="65" y="1433"/>
                  </a:lnTo>
                  <a:lnTo>
                    <a:pt x="84" y="1481"/>
                  </a:lnTo>
                  <a:lnTo>
                    <a:pt x="106" y="1529"/>
                  </a:lnTo>
                  <a:lnTo>
                    <a:pt x="129" y="1574"/>
                  </a:lnTo>
                  <a:lnTo>
                    <a:pt x="155" y="1620"/>
                  </a:lnTo>
                  <a:lnTo>
                    <a:pt x="182" y="1662"/>
                  </a:lnTo>
                  <a:lnTo>
                    <a:pt x="212" y="1704"/>
                  </a:lnTo>
                  <a:lnTo>
                    <a:pt x="244" y="1745"/>
                  </a:lnTo>
                  <a:lnTo>
                    <a:pt x="277" y="1783"/>
                  </a:lnTo>
                  <a:lnTo>
                    <a:pt x="312" y="1821"/>
                  </a:lnTo>
                  <a:lnTo>
                    <a:pt x="350" y="1856"/>
                  </a:lnTo>
                  <a:lnTo>
                    <a:pt x="388" y="1889"/>
                  </a:lnTo>
                  <a:lnTo>
                    <a:pt x="428" y="1922"/>
                  </a:lnTo>
                  <a:lnTo>
                    <a:pt x="471" y="1951"/>
                  </a:lnTo>
                  <a:lnTo>
                    <a:pt x="514" y="1979"/>
                  </a:lnTo>
                  <a:lnTo>
                    <a:pt x="558" y="2004"/>
                  </a:lnTo>
                  <a:lnTo>
                    <a:pt x="604" y="2028"/>
                  </a:lnTo>
                  <a:lnTo>
                    <a:pt x="651" y="2050"/>
                  </a:lnTo>
                  <a:lnTo>
                    <a:pt x="700" y="2069"/>
                  </a:lnTo>
                  <a:lnTo>
                    <a:pt x="749" y="2085"/>
                  </a:lnTo>
                  <a:lnTo>
                    <a:pt x="799" y="2100"/>
                  </a:lnTo>
                  <a:lnTo>
                    <a:pt x="851" y="2111"/>
                  </a:lnTo>
                  <a:lnTo>
                    <a:pt x="903" y="2121"/>
                  </a:lnTo>
                  <a:lnTo>
                    <a:pt x="957" y="2128"/>
                  </a:lnTo>
                  <a:lnTo>
                    <a:pt x="1011" y="2133"/>
                  </a:lnTo>
                  <a:lnTo>
                    <a:pt x="1066" y="21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3" name="291857312"/>
            <p:cNvSpPr>
              <a:spLocks/>
            </p:cNvSpPr>
            <p:nvPr/>
          </p:nvSpPr>
          <p:spPr bwMode="auto">
            <a:xfrm>
              <a:off x="3965550" y="1380597"/>
              <a:ext cx="67933" cy="50583"/>
            </a:xfrm>
            <a:custGeom>
              <a:avLst/>
              <a:gdLst/>
              <a:ahLst/>
              <a:cxnLst>
                <a:cxn ang="0">
                  <a:pos x="1123" y="0"/>
                </a:cxn>
                <a:cxn ang="0">
                  <a:pos x="615" y="3"/>
                </a:cxn>
                <a:cxn ang="0">
                  <a:pos x="549" y="19"/>
                </a:cxn>
                <a:cxn ang="0">
                  <a:pos x="483" y="40"/>
                </a:cxn>
                <a:cxn ang="0">
                  <a:pos x="408" y="69"/>
                </a:cxn>
                <a:cxn ang="0">
                  <a:pos x="347" y="97"/>
                </a:cxn>
                <a:cxn ang="0">
                  <a:pos x="308" y="119"/>
                </a:cxn>
                <a:cxn ang="0">
                  <a:pos x="268" y="145"/>
                </a:cxn>
                <a:cxn ang="0">
                  <a:pos x="231" y="173"/>
                </a:cxn>
                <a:cxn ang="0">
                  <a:pos x="196" y="204"/>
                </a:cxn>
                <a:cxn ang="0">
                  <a:pos x="164" y="239"/>
                </a:cxn>
                <a:cxn ang="0">
                  <a:pos x="136" y="277"/>
                </a:cxn>
                <a:cxn ang="0">
                  <a:pos x="111" y="315"/>
                </a:cxn>
                <a:cxn ang="0">
                  <a:pos x="90" y="354"/>
                </a:cxn>
                <a:cxn ang="0">
                  <a:pos x="72" y="393"/>
                </a:cxn>
                <a:cxn ang="0">
                  <a:pos x="56" y="430"/>
                </a:cxn>
                <a:cxn ang="0">
                  <a:pos x="42" y="469"/>
                </a:cxn>
                <a:cxn ang="0">
                  <a:pos x="26" y="523"/>
                </a:cxn>
                <a:cxn ang="0">
                  <a:pos x="12" y="593"/>
                </a:cxn>
                <a:cxn ang="0">
                  <a:pos x="5" y="656"/>
                </a:cxn>
                <a:cxn ang="0">
                  <a:pos x="0" y="733"/>
                </a:cxn>
                <a:cxn ang="0">
                  <a:pos x="0" y="809"/>
                </a:cxn>
                <a:cxn ang="0">
                  <a:pos x="0" y="993"/>
                </a:cxn>
                <a:cxn ang="0">
                  <a:pos x="0" y="1287"/>
                </a:cxn>
                <a:cxn ang="0">
                  <a:pos x="0" y="1643"/>
                </a:cxn>
                <a:cxn ang="0">
                  <a:pos x="0" y="2019"/>
                </a:cxn>
                <a:cxn ang="0">
                  <a:pos x="0" y="2367"/>
                </a:cxn>
                <a:cxn ang="0">
                  <a:pos x="0" y="2645"/>
                </a:cxn>
                <a:cxn ang="0">
                  <a:pos x="0" y="2804"/>
                </a:cxn>
                <a:cxn ang="0">
                  <a:pos x="1893" y="2827"/>
                </a:cxn>
                <a:cxn ang="0">
                  <a:pos x="3913" y="2827"/>
                </a:cxn>
                <a:cxn ang="0">
                  <a:pos x="3913" y="2742"/>
                </a:cxn>
                <a:cxn ang="0">
                  <a:pos x="3913" y="2518"/>
                </a:cxn>
                <a:cxn ang="0">
                  <a:pos x="3913" y="2200"/>
                </a:cxn>
                <a:cxn ang="0">
                  <a:pos x="3913" y="1831"/>
                </a:cxn>
                <a:cxn ang="0">
                  <a:pos x="3913" y="1459"/>
                </a:cxn>
                <a:cxn ang="0">
                  <a:pos x="3913" y="1129"/>
                </a:cxn>
                <a:cxn ang="0">
                  <a:pos x="3913" y="885"/>
                </a:cxn>
                <a:cxn ang="0">
                  <a:pos x="3913" y="772"/>
                </a:cxn>
                <a:cxn ang="0">
                  <a:pos x="3911" y="684"/>
                </a:cxn>
                <a:cxn ang="0">
                  <a:pos x="3905" y="625"/>
                </a:cxn>
                <a:cxn ang="0">
                  <a:pos x="3895" y="559"/>
                </a:cxn>
                <a:cxn ang="0">
                  <a:pos x="3877" y="487"/>
                </a:cxn>
                <a:cxn ang="0">
                  <a:pos x="3865" y="450"/>
                </a:cxn>
                <a:cxn ang="0">
                  <a:pos x="3851" y="411"/>
                </a:cxn>
                <a:cxn ang="0">
                  <a:pos x="3834" y="373"/>
                </a:cxn>
                <a:cxn ang="0">
                  <a:pos x="3814" y="335"/>
                </a:cxn>
                <a:cxn ang="0">
                  <a:pos x="3790" y="296"/>
                </a:cxn>
                <a:cxn ang="0">
                  <a:pos x="3764" y="258"/>
                </a:cxn>
                <a:cxn ang="0">
                  <a:pos x="3734" y="221"/>
                </a:cxn>
                <a:cxn ang="0">
                  <a:pos x="3701" y="188"/>
                </a:cxn>
                <a:cxn ang="0">
                  <a:pos x="3664" y="159"/>
                </a:cxn>
                <a:cxn ang="0">
                  <a:pos x="3626" y="132"/>
                </a:cxn>
                <a:cxn ang="0">
                  <a:pos x="3587" y="108"/>
                </a:cxn>
                <a:cxn ang="0">
                  <a:pos x="3546" y="87"/>
                </a:cxn>
                <a:cxn ang="0">
                  <a:pos x="3468" y="53"/>
                </a:cxn>
                <a:cxn ang="0">
                  <a:pos x="3396" y="29"/>
                </a:cxn>
                <a:cxn ang="0">
                  <a:pos x="3337" y="12"/>
                </a:cxn>
                <a:cxn ang="0">
                  <a:pos x="3284" y="0"/>
                </a:cxn>
                <a:cxn ang="0">
                  <a:pos x="1957" y="1290"/>
                </a:cxn>
              </a:cxnLst>
              <a:rect l="0" t="0" r="r" b="b"/>
              <a:pathLst>
                <a:path w="3913" h="2827">
                  <a:moveTo>
                    <a:pt x="1957" y="1290"/>
                  </a:moveTo>
                  <a:lnTo>
                    <a:pt x="1123" y="0"/>
                  </a:lnTo>
                  <a:lnTo>
                    <a:pt x="630" y="0"/>
                  </a:lnTo>
                  <a:lnTo>
                    <a:pt x="615" y="3"/>
                  </a:lnTo>
                  <a:lnTo>
                    <a:pt x="576" y="12"/>
                  </a:lnTo>
                  <a:lnTo>
                    <a:pt x="549" y="19"/>
                  </a:lnTo>
                  <a:lnTo>
                    <a:pt x="517" y="29"/>
                  </a:lnTo>
                  <a:lnTo>
                    <a:pt x="483" y="40"/>
                  </a:lnTo>
                  <a:lnTo>
                    <a:pt x="446" y="53"/>
                  </a:lnTo>
                  <a:lnTo>
                    <a:pt x="408" y="69"/>
                  </a:lnTo>
                  <a:lnTo>
                    <a:pt x="367" y="87"/>
                  </a:lnTo>
                  <a:lnTo>
                    <a:pt x="347" y="97"/>
                  </a:lnTo>
                  <a:lnTo>
                    <a:pt x="328" y="108"/>
                  </a:lnTo>
                  <a:lnTo>
                    <a:pt x="308" y="119"/>
                  </a:lnTo>
                  <a:lnTo>
                    <a:pt x="287" y="132"/>
                  </a:lnTo>
                  <a:lnTo>
                    <a:pt x="268" y="145"/>
                  </a:lnTo>
                  <a:lnTo>
                    <a:pt x="249" y="159"/>
                  </a:lnTo>
                  <a:lnTo>
                    <a:pt x="231" y="173"/>
                  </a:lnTo>
                  <a:lnTo>
                    <a:pt x="213" y="188"/>
                  </a:lnTo>
                  <a:lnTo>
                    <a:pt x="196" y="204"/>
                  </a:lnTo>
                  <a:lnTo>
                    <a:pt x="180" y="221"/>
                  </a:lnTo>
                  <a:lnTo>
                    <a:pt x="164" y="239"/>
                  </a:lnTo>
                  <a:lnTo>
                    <a:pt x="149" y="258"/>
                  </a:lnTo>
                  <a:lnTo>
                    <a:pt x="136" y="277"/>
                  </a:lnTo>
                  <a:lnTo>
                    <a:pt x="123" y="296"/>
                  </a:lnTo>
                  <a:lnTo>
                    <a:pt x="111" y="315"/>
                  </a:lnTo>
                  <a:lnTo>
                    <a:pt x="100" y="335"/>
                  </a:lnTo>
                  <a:lnTo>
                    <a:pt x="90" y="354"/>
                  </a:lnTo>
                  <a:lnTo>
                    <a:pt x="81" y="373"/>
                  </a:lnTo>
                  <a:lnTo>
                    <a:pt x="72" y="393"/>
                  </a:lnTo>
                  <a:lnTo>
                    <a:pt x="64" y="411"/>
                  </a:lnTo>
                  <a:lnTo>
                    <a:pt x="56" y="430"/>
                  </a:lnTo>
                  <a:lnTo>
                    <a:pt x="48" y="450"/>
                  </a:lnTo>
                  <a:lnTo>
                    <a:pt x="42" y="469"/>
                  </a:lnTo>
                  <a:lnTo>
                    <a:pt x="36" y="487"/>
                  </a:lnTo>
                  <a:lnTo>
                    <a:pt x="26" y="523"/>
                  </a:lnTo>
                  <a:lnTo>
                    <a:pt x="19" y="559"/>
                  </a:lnTo>
                  <a:lnTo>
                    <a:pt x="12" y="593"/>
                  </a:lnTo>
                  <a:lnTo>
                    <a:pt x="8" y="625"/>
                  </a:lnTo>
                  <a:lnTo>
                    <a:pt x="5" y="656"/>
                  </a:lnTo>
                  <a:lnTo>
                    <a:pt x="2" y="684"/>
                  </a:lnTo>
                  <a:lnTo>
                    <a:pt x="0" y="733"/>
                  </a:lnTo>
                  <a:lnTo>
                    <a:pt x="0" y="772"/>
                  </a:lnTo>
                  <a:lnTo>
                    <a:pt x="0" y="809"/>
                  </a:lnTo>
                  <a:lnTo>
                    <a:pt x="0" y="885"/>
                  </a:lnTo>
                  <a:lnTo>
                    <a:pt x="0" y="993"/>
                  </a:lnTo>
                  <a:lnTo>
                    <a:pt x="0" y="1129"/>
                  </a:lnTo>
                  <a:lnTo>
                    <a:pt x="0" y="1287"/>
                  </a:lnTo>
                  <a:lnTo>
                    <a:pt x="0" y="1459"/>
                  </a:lnTo>
                  <a:lnTo>
                    <a:pt x="0" y="1643"/>
                  </a:lnTo>
                  <a:lnTo>
                    <a:pt x="0" y="1831"/>
                  </a:lnTo>
                  <a:lnTo>
                    <a:pt x="0" y="2019"/>
                  </a:lnTo>
                  <a:lnTo>
                    <a:pt x="0" y="2200"/>
                  </a:lnTo>
                  <a:lnTo>
                    <a:pt x="0" y="2367"/>
                  </a:lnTo>
                  <a:lnTo>
                    <a:pt x="0" y="2518"/>
                  </a:lnTo>
                  <a:lnTo>
                    <a:pt x="0" y="2645"/>
                  </a:lnTo>
                  <a:lnTo>
                    <a:pt x="0" y="2742"/>
                  </a:lnTo>
                  <a:lnTo>
                    <a:pt x="0" y="2804"/>
                  </a:lnTo>
                  <a:lnTo>
                    <a:pt x="0" y="2827"/>
                  </a:lnTo>
                  <a:lnTo>
                    <a:pt x="1893" y="2827"/>
                  </a:lnTo>
                  <a:lnTo>
                    <a:pt x="2021" y="2827"/>
                  </a:lnTo>
                  <a:lnTo>
                    <a:pt x="3913" y="2827"/>
                  </a:lnTo>
                  <a:lnTo>
                    <a:pt x="3913" y="2804"/>
                  </a:lnTo>
                  <a:lnTo>
                    <a:pt x="3913" y="2742"/>
                  </a:lnTo>
                  <a:lnTo>
                    <a:pt x="3913" y="2645"/>
                  </a:lnTo>
                  <a:lnTo>
                    <a:pt x="3913" y="2518"/>
                  </a:lnTo>
                  <a:lnTo>
                    <a:pt x="3913" y="2367"/>
                  </a:lnTo>
                  <a:lnTo>
                    <a:pt x="3913" y="2200"/>
                  </a:lnTo>
                  <a:lnTo>
                    <a:pt x="3913" y="2019"/>
                  </a:lnTo>
                  <a:lnTo>
                    <a:pt x="3913" y="1831"/>
                  </a:lnTo>
                  <a:lnTo>
                    <a:pt x="3913" y="1643"/>
                  </a:lnTo>
                  <a:lnTo>
                    <a:pt x="3913" y="1459"/>
                  </a:lnTo>
                  <a:lnTo>
                    <a:pt x="3913" y="1287"/>
                  </a:lnTo>
                  <a:lnTo>
                    <a:pt x="3913" y="1129"/>
                  </a:lnTo>
                  <a:lnTo>
                    <a:pt x="3913" y="993"/>
                  </a:lnTo>
                  <a:lnTo>
                    <a:pt x="3913" y="885"/>
                  </a:lnTo>
                  <a:lnTo>
                    <a:pt x="3913" y="809"/>
                  </a:lnTo>
                  <a:lnTo>
                    <a:pt x="3913" y="772"/>
                  </a:lnTo>
                  <a:lnTo>
                    <a:pt x="3913" y="733"/>
                  </a:lnTo>
                  <a:lnTo>
                    <a:pt x="3911" y="684"/>
                  </a:lnTo>
                  <a:lnTo>
                    <a:pt x="3909" y="656"/>
                  </a:lnTo>
                  <a:lnTo>
                    <a:pt x="3905" y="625"/>
                  </a:lnTo>
                  <a:lnTo>
                    <a:pt x="3901" y="593"/>
                  </a:lnTo>
                  <a:lnTo>
                    <a:pt x="3895" y="559"/>
                  </a:lnTo>
                  <a:lnTo>
                    <a:pt x="3887" y="523"/>
                  </a:lnTo>
                  <a:lnTo>
                    <a:pt x="3877" y="487"/>
                  </a:lnTo>
                  <a:lnTo>
                    <a:pt x="3871" y="469"/>
                  </a:lnTo>
                  <a:lnTo>
                    <a:pt x="3865" y="450"/>
                  </a:lnTo>
                  <a:lnTo>
                    <a:pt x="3858" y="430"/>
                  </a:lnTo>
                  <a:lnTo>
                    <a:pt x="3851" y="411"/>
                  </a:lnTo>
                  <a:lnTo>
                    <a:pt x="3842" y="393"/>
                  </a:lnTo>
                  <a:lnTo>
                    <a:pt x="3834" y="373"/>
                  </a:lnTo>
                  <a:lnTo>
                    <a:pt x="3824" y="354"/>
                  </a:lnTo>
                  <a:lnTo>
                    <a:pt x="3814" y="335"/>
                  </a:lnTo>
                  <a:lnTo>
                    <a:pt x="3802" y="315"/>
                  </a:lnTo>
                  <a:lnTo>
                    <a:pt x="3790" y="296"/>
                  </a:lnTo>
                  <a:lnTo>
                    <a:pt x="3777" y="277"/>
                  </a:lnTo>
                  <a:lnTo>
                    <a:pt x="3764" y="258"/>
                  </a:lnTo>
                  <a:lnTo>
                    <a:pt x="3749" y="239"/>
                  </a:lnTo>
                  <a:lnTo>
                    <a:pt x="3734" y="221"/>
                  </a:lnTo>
                  <a:lnTo>
                    <a:pt x="3718" y="204"/>
                  </a:lnTo>
                  <a:lnTo>
                    <a:pt x="3701" y="188"/>
                  </a:lnTo>
                  <a:lnTo>
                    <a:pt x="3682" y="173"/>
                  </a:lnTo>
                  <a:lnTo>
                    <a:pt x="3664" y="159"/>
                  </a:lnTo>
                  <a:lnTo>
                    <a:pt x="3645" y="145"/>
                  </a:lnTo>
                  <a:lnTo>
                    <a:pt x="3626" y="132"/>
                  </a:lnTo>
                  <a:lnTo>
                    <a:pt x="3606" y="119"/>
                  </a:lnTo>
                  <a:lnTo>
                    <a:pt x="3587" y="108"/>
                  </a:lnTo>
                  <a:lnTo>
                    <a:pt x="3566" y="97"/>
                  </a:lnTo>
                  <a:lnTo>
                    <a:pt x="3546" y="87"/>
                  </a:lnTo>
                  <a:lnTo>
                    <a:pt x="3507" y="69"/>
                  </a:lnTo>
                  <a:lnTo>
                    <a:pt x="3468" y="53"/>
                  </a:lnTo>
                  <a:lnTo>
                    <a:pt x="3430" y="40"/>
                  </a:lnTo>
                  <a:lnTo>
                    <a:pt x="3396" y="29"/>
                  </a:lnTo>
                  <a:lnTo>
                    <a:pt x="3365" y="19"/>
                  </a:lnTo>
                  <a:lnTo>
                    <a:pt x="3337" y="12"/>
                  </a:lnTo>
                  <a:lnTo>
                    <a:pt x="3298" y="3"/>
                  </a:lnTo>
                  <a:lnTo>
                    <a:pt x="3284" y="0"/>
                  </a:lnTo>
                  <a:lnTo>
                    <a:pt x="2791" y="0"/>
                  </a:lnTo>
                  <a:lnTo>
                    <a:pt x="1957" y="12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4" name="793985483"/>
            <p:cNvSpPr>
              <a:spLocks/>
            </p:cNvSpPr>
            <p:nvPr/>
          </p:nvSpPr>
          <p:spPr bwMode="auto">
            <a:xfrm>
              <a:off x="3997934" y="1380597"/>
              <a:ext cx="2922" cy="2504"/>
            </a:xfrm>
            <a:custGeom>
              <a:avLst/>
              <a:gdLst/>
              <a:ahLst/>
              <a:cxnLst>
                <a:cxn ang="0">
                  <a:pos x="85" y="148"/>
                </a:cxn>
                <a:cxn ang="0">
                  <a:pos x="127" y="74"/>
                </a:cxn>
                <a:cxn ang="0">
                  <a:pos x="169" y="0"/>
                </a:cxn>
                <a:cxn ang="0">
                  <a:pos x="85" y="0"/>
                </a:cxn>
                <a:cxn ang="0">
                  <a:pos x="0" y="0"/>
                </a:cxn>
                <a:cxn ang="0">
                  <a:pos x="42" y="74"/>
                </a:cxn>
                <a:cxn ang="0">
                  <a:pos x="85" y="148"/>
                </a:cxn>
              </a:cxnLst>
              <a:rect l="0" t="0" r="r" b="b"/>
              <a:pathLst>
                <a:path w="169" h="148">
                  <a:moveTo>
                    <a:pt x="85" y="148"/>
                  </a:moveTo>
                  <a:lnTo>
                    <a:pt x="127" y="74"/>
                  </a:lnTo>
                  <a:lnTo>
                    <a:pt x="169" y="0"/>
                  </a:lnTo>
                  <a:lnTo>
                    <a:pt x="85" y="0"/>
                  </a:lnTo>
                  <a:lnTo>
                    <a:pt x="0" y="0"/>
                  </a:lnTo>
                  <a:lnTo>
                    <a:pt x="42" y="74"/>
                  </a:lnTo>
                  <a:lnTo>
                    <a:pt x="85" y="1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5" name="956591773"/>
            <p:cNvSpPr>
              <a:spLocks/>
            </p:cNvSpPr>
            <p:nvPr/>
          </p:nvSpPr>
          <p:spPr bwMode="auto">
            <a:xfrm>
              <a:off x="3995986" y="1382351"/>
              <a:ext cx="6818" cy="17278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296" y="358"/>
                </a:cxn>
                <a:cxn ang="0">
                  <a:pos x="388" y="697"/>
                </a:cxn>
                <a:cxn ang="0">
                  <a:pos x="393" y="697"/>
                </a:cxn>
                <a:cxn ang="0">
                  <a:pos x="390" y="702"/>
                </a:cxn>
                <a:cxn ang="0">
                  <a:pos x="393" y="716"/>
                </a:cxn>
                <a:cxn ang="0">
                  <a:pos x="380" y="716"/>
                </a:cxn>
                <a:cxn ang="0">
                  <a:pos x="296" y="830"/>
                </a:cxn>
                <a:cxn ang="0">
                  <a:pos x="197" y="963"/>
                </a:cxn>
                <a:cxn ang="0">
                  <a:pos x="99" y="830"/>
                </a:cxn>
                <a:cxn ang="0">
                  <a:pos x="14" y="716"/>
                </a:cxn>
                <a:cxn ang="0">
                  <a:pos x="0" y="716"/>
                </a:cxn>
                <a:cxn ang="0">
                  <a:pos x="4" y="702"/>
                </a:cxn>
                <a:cxn ang="0">
                  <a:pos x="0" y="697"/>
                </a:cxn>
                <a:cxn ang="0">
                  <a:pos x="5" y="697"/>
                </a:cxn>
                <a:cxn ang="0">
                  <a:pos x="99" y="358"/>
                </a:cxn>
                <a:cxn ang="0">
                  <a:pos x="197" y="0"/>
                </a:cxn>
              </a:cxnLst>
              <a:rect l="0" t="0" r="r" b="b"/>
              <a:pathLst>
                <a:path w="393" h="963">
                  <a:moveTo>
                    <a:pt x="197" y="0"/>
                  </a:moveTo>
                  <a:lnTo>
                    <a:pt x="296" y="358"/>
                  </a:lnTo>
                  <a:lnTo>
                    <a:pt x="388" y="697"/>
                  </a:lnTo>
                  <a:lnTo>
                    <a:pt x="393" y="697"/>
                  </a:lnTo>
                  <a:lnTo>
                    <a:pt x="390" y="702"/>
                  </a:lnTo>
                  <a:lnTo>
                    <a:pt x="393" y="716"/>
                  </a:lnTo>
                  <a:lnTo>
                    <a:pt x="380" y="716"/>
                  </a:lnTo>
                  <a:lnTo>
                    <a:pt x="296" y="830"/>
                  </a:lnTo>
                  <a:lnTo>
                    <a:pt x="197" y="963"/>
                  </a:lnTo>
                  <a:lnTo>
                    <a:pt x="99" y="830"/>
                  </a:lnTo>
                  <a:lnTo>
                    <a:pt x="14" y="716"/>
                  </a:lnTo>
                  <a:lnTo>
                    <a:pt x="0" y="716"/>
                  </a:lnTo>
                  <a:lnTo>
                    <a:pt x="4" y="702"/>
                  </a:lnTo>
                  <a:lnTo>
                    <a:pt x="0" y="697"/>
                  </a:lnTo>
                  <a:lnTo>
                    <a:pt x="5" y="697"/>
                  </a:lnTo>
                  <a:lnTo>
                    <a:pt x="99" y="358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6" name="1337318526"/>
            <p:cNvSpPr>
              <a:spLocks/>
            </p:cNvSpPr>
            <p:nvPr/>
          </p:nvSpPr>
          <p:spPr bwMode="auto">
            <a:xfrm>
              <a:off x="4138830" y="1337277"/>
              <a:ext cx="37010" cy="38312"/>
            </a:xfrm>
            <a:custGeom>
              <a:avLst/>
              <a:gdLst/>
              <a:ahLst/>
              <a:cxnLst>
                <a:cxn ang="0">
                  <a:pos x="1175" y="2128"/>
                </a:cxn>
                <a:cxn ang="0">
                  <a:pos x="1331" y="2100"/>
                </a:cxn>
                <a:cxn ang="0">
                  <a:pos x="1479" y="2050"/>
                </a:cxn>
                <a:cxn ang="0">
                  <a:pos x="1617" y="1979"/>
                </a:cxn>
                <a:cxn ang="0">
                  <a:pos x="1742" y="1889"/>
                </a:cxn>
                <a:cxn ang="0">
                  <a:pos x="1853" y="1783"/>
                </a:cxn>
                <a:cxn ang="0">
                  <a:pos x="1948" y="1662"/>
                </a:cxn>
                <a:cxn ang="0">
                  <a:pos x="2026" y="1529"/>
                </a:cxn>
                <a:cxn ang="0">
                  <a:pos x="2083" y="1383"/>
                </a:cxn>
                <a:cxn ang="0">
                  <a:pos x="2119" y="1229"/>
                </a:cxn>
                <a:cxn ang="0">
                  <a:pos x="2131" y="1066"/>
                </a:cxn>
                <a:cxn ang="0">
                  <a:pos x="2119" y="905"/>
                </a:cxn>
                <a:cxn ang="0">
                  <a:pos x="2083" y="750"/>
                </a:cxn>
                <a:cxn ang="0">
                  <a:pos x="2026" y="605"/>
                </a:cxn>
                <a:cxn ang="0">
                  <a:pos x="1948" y="471"/>
                </a:cxn>
                <a:cxn ang="0">
                  <a:pos x="1853" y="350"/>
                </a:cxn>
                <a:cxn ang="0">
                  <a:pos x="1742" y="244"/>
                </a:cxn>
                <a:cxn ang="0">
                  <a:pos x="1617" y="154"/>
                </a:cxn>
                <a:cxn ang="0">
                  <a:pos x="1479" y="84"/>
                </a:cxn>
                <a:cxn ang="0">
                  <a:pos x="1331" y="33"/>
                </a:cxn>
                <a:cxn ang="0">
                  <a:pos x="1175" y="5"/>
                </a:cxn>
                <a:cxn ang="0">
                  <a:pos x="1011" y="1"/>
                </a:cxn>
                <a:cxn ang="0">
                  <a:pos x="851" y="21"/>
                </a:cxn>
                <a:cxn ang="0">
                  <a:pos x="700" y="65"/>
                </a:cxn>
                <a:cxn ang="0">
                  <a:pos x="558" y="129"/>
                </a:cxn>
                <a:cxn ang="0">
                  <a:pos x="428" y="212"/>
                </a:cxn>
                <a:cxn ang="0">
                  <a:pos x="312" y="313"/>
                </a:cxn>
                <a:cxn ang="0">
                  <a:pos x="212" y="429"/>
                </a:cxn>
                <a:cxn ang="0">
                  <a:pos x="129" y="558"/>
                </a:cxn>
                <a:cxn ang="0">
                  <a:pos x="65" y="701"/>
                </a:cxn>
                <a:cxn ang="0">
                  <a:pos x="22" y="852"/>
                </a:cxn>
                <a:cxn ang="0">
                  <a:pos x="2" y="1012"/>
                </a:cxn>
                <a:cxn ang="0">
                  <a:pos x="6" y="1175"/>
                </a:cxn>
                <a:cxn ang="0">
                  <a:pos x="34" y="1333"/>
                </a:cxn>
                <a:cxn ang="0">
                  <a:pos x="84" y="1481"/>
                </a:cxn>
                <a:cxn ang="0">
                  <a:pos x="155" y="1620"/>
                </a:cxn>
                <a:cxn ang="0">
                  <a:pos x="244" y="1745"/>
                </a:cxn>
                <a:cxn ang="0">
                  <a:pos x="350" y="1856"/>
                </a:cxn>
                <a:cxn ang="0">
                  <a:pos x="471" y="1951"/>
                </a:cxn>
                <a:cxn ang="0">
                  <a:pos x="604" y="2028"/>
                </a:cxn>
                <a:cxn ang="0">
                  <a:pos x="749" y="2085"/>
                </a:cxn>
                <a:cxn ang="0">
                  <a:pos x="903" y="2121"/>
                </a:cxn>
                <a:cxn ang="0">
                  <a:pos x="1066" y="2134"/>
                </a:cxn>
              </a:cxnLst>
              <a:rect l="0" t="0" r="r" b="b"/>
              <a:pathLst>
                <a:path w="2131" h="2134">
                  <a:moveTo>
                    <a:pt x="1066" y="2134"/>
                  </a:moveTo>
                  <a:lnTo>
                    <a:pt x="1120" y="2133"/>
                  </a:lnTo>
                  <a:lnTo>
                    <a:pt x="1175" y="2128"/>
                  </a:lnTo>
                  <a:lnTo>
                    <a:pt x="1227" y="2121"/>
                  </a:lnTo>
                  <a:lnTo>
                    <a:pt x="1279" y="2111"/>
                  </a:lnTo>
                  <a:lnTo>
                    <a:pt x="1331" y="2100"/>
                  </a:lnTo>
                  <a:lnTo>
                    <a:pt x="1381" y="2085"/>
                  </a:lnTo>
                  <a:lnTo>
                    <a:pt x="1431" y="2069"/>
                  </a:lnTo>
                  <a:lnTo>
                    <a:pt x="1479" y="2050"/>
                  </a:lnTo>
                  <a:lnTo>
                    <a:pt x="1527" y="2028"/>
                  </a:lnTo>
                  <a:lnTo>
                    <a:pt x="1573" y="2004"/>
                  </a:lnTo>
                  <a:lnTo>
                    <a:pt x="1617" y="1979"/>
                  </a:lnTo>
                  <a:lnTo>
                    <a:pt x="1661" y="1951"/>
                  </a:lnTo>
                  <a:lnTo>
                    <a:pt x="1702" y="1922"/>
                  </a:lnTo>
                  <a:lnTo>
                    <a:pt x="1742" y="1889"/>
                  </a:lnTo>
                  <a:lnTo>
                    <a:pt x="1782" y="1856"/>
                  </a:lnTo>
                  <a:lnTo>
                    <a:pt x="1818" y="1821"/>
                  </a:lnTo>
                  <a:lnTo>
                    <a:pt x="1853" y="1783"/>
                  </a:lnTo>
                  <a:lnTo>
                    <a:pt x="1887" y="1745"/>
                  </a:lnTo>
                  <a:lnTo>
                    <a:pt x="1919" y="1704"/>
                  </a:lnTo>
                  <a:lnTo>
                    <a:pt x="1948" y="1662"/>
                  </a:lnTo>
                  <a:lnTo>
                    <a:pt x="1976" y="1620"/>
                  </a:lnTo>
                  <a:lnTo>
                    <a:pt x="2002" y="1574"/>
                  </a:lnTo>
                  <a:lnTo>
                    <a:pt x="2026" y="1529"/>
                  </a:lnTo>
                  <a:lnTo>
                    <a:pt x="2047" y="1481"/>
                  </a:lnTo>
                  <a:lnTo>
                    <a:pt x="2066" y="1433"/>
                  </a:lnTo>
                  <a:lnTo>
                    <a:pt x="2083" y="1383"/>
                  </a:lnTo>
                  <a:lnTo>
                    <a:pt x="2097" y="1333"/>
                  </a:lnTo>
                  <a:lnTo>
                    <a:pt x="2110" y="1281"/>
                  </a:lnTo>
                  <a:lnTo>
                    <a:pt x="2119" y="1229"/>
                  </a:lnTo>
                  <a:lnTo>
                    <a:pt x="2126" y="1175"/>
                  </a:lnTo>
                  <a:lnTo>
                    <a:pt x="2130" y="1122"/>
                  </a:lnTo>
                  <a:lnTo>
                    <a:pt x="2131" y="1066"/>
                  </a:lnTo>
                  <a:lnTo>
                    <a:pt x="2130" y="1012"/>
                  </a:lnTo>
                  <a:lnTo>
                    <a:pt x="2126" y="958"/>
                  </a:lnTo>
                  <a:lnTo>
                    <a:pt x="2119" y="905"/>
                  </a:lnTo>
                  <a:lnTo>
                    <a:pt x="2110" y="852"/>
                  </a:lnTo>
                  <a:lnTo>
                    <a:pt x="2097" y="801"/>
                  </a:lnTo>
                  <a:lnTo>
                    <a:pt x="2083" y="750"/>
                  </a:lnTo>
                  <a:lnTo>
                    <a:pt x="2066" y="701"/>
                  </a:lnTo>
                  <a:lnTo>
                    <a:pt x="2047" y="652"/>
                  </a:lnTo>
                  <a:lnTo>
                    <a:pt x="2026" y="605"/>
                  </a:lnTo>
                  <a:lnTo>
                    <a:pt x="2002" y="558"/>
                  </a:lnTo>
                  <a:lnTo>
                    <a:pt x="1976" y="514"/>
                  </a:lnTo>
                  <a:lnTo>
                    <a:pt x="1948" y="471"/>
                  </a:lnTo>
                  <a:lnTo>
                    <a:pt x="1919" y="429"/>
                  </a:lnTo>
                  <a:lnTo>
                    <a:pt x="1887" y="389"/>
                  </a:lnTo>
                  <a:lnTo>
                    <a:pt x="1853" y="350"/>
                  </a:lnTo>
                  <a:lnTo>
                    <a:pt x="1818" y="313"/>
                  </a:lnTo>
                  <a:lnTo>
                    <a:pt x="1782" y="278"/>
                  </a:lnTo>
                  <a:lnTo>
                    <a:pt x="1742" y="244"/>
                  </a:lnTo>
                  <a:lnTo>
                    <a:pt x="1702" y="212"/>
                  </a:lnTo>
                  <a:lnTo>
                    <a:pt x="1661" y="183"/>
                  </a:lnTo>
                  <a:lnTo>
                    <a:pt x="1617" y="154"/>
                  </a:lnTo>
                  <a:lnTo>
                    <a:pt x="1573" y="129"/>
                  </a:lnTo>
                  <a:lnTo>
                    <a:pt x="1527" y="105"/>
                  </a:lnTo>
                  <a:lnTo>
                    <a:pt x="1479" y="84"/>
                  </a:lnTo>
                  <a:lnTo>
                    <a:pt x="1431" y="65"/>
                  </a:lnTo>
                  <a:lnTo>
                    <a:pt x="1381" y="47"/>
                  </a:lnTo>
                  <a:lnTo>
                    <a:pt x="1331" y="33"/>
                  </a:lnTo>
                  <a:lnTo>
                    <a:pt x="1279" y="21"/>
                  </a:lnTo>
                  <a:lnTo>
                    <a:pt x="1227" y="12"/>
                  </a:lnTo>
                  <a:lnTo>
                    <a:pt x="1175" y="5"/>
                  </a:lnTo>
                  <a:lnTo>
                    <a:pt x="1120" y="1"/>
                  </a:lnTo>
                  <a:lnTo>
                    <a:pt x="1066" y="0"/>
                  </a:lnTo>
                  <a:lnTo>
                    <a:pt x="1011" y="1"/>
                  </a:lnTo>
                  <a:lnTo>
                    <a:pt x="957" y="5"/>
                  </a:lnTo>
                  <a:lnTo>
                    <a:pt x="903" y="12"/>
                  </a:lnTo>
                  <a:lnTo>
                    <a:pt x="851" y="21"/>
                  </a:lnTo>
                  <a:lnTo>
                    <a:pt x="799" y="33"/>
                  </a:lnTo>
                  <a:lnTo>
                    <a:pt x="749" y="47"/>
                  </a:lnTo>
                  <a:lnTo>
                    <a:pt x="700" y="65"/>
                  </a:lnTo>
                  <a:lnTo>
                    <a:pt x="651" y="84"/>
                  </a:lnTo>
                  <a:lnTo>
                    <a:pt x="604" y="105"/>
                  </a:lnTo>
                  <a:lnTo>
                    <a:pt x="558" y="129"/>
                  </a:lnTo>
                  <a:lnTo>
                    <a:pt x="514" y="154"/>
                  </a:lnTo>
                  <a:lnTo>
                    <a:pt x="471" y="183"/>
                  </a:lnTo>
                  <a:lnTo>
                    <a:pt x="428" y="212"/>
                  </a:lnTo>
                  <a:lnTo>
                    <a:pt x="388" y="244"/>
                  </a:lnTo>
                  <a:lnTo>
                    <a:pt x="350" y="278"/>
                  </a:lnTo>
                  <a:lnTo>
                    <a:pt x="312" y="313"/>
                  </a:lnTo>
                  <a:lnTo>
                    <a:pt x="277" y="350"/>
                  </a:lnTo>
                  <a:lnTo>
                    <a:pt x="244" y="389"/>
                  </a:lnTo>
                  <a:lnTo>
                    <a:pt x="212" y="429"/>
                  </a:lnTo>
                  <a:lnTo>
                    <a:pt x="182" y="471"/>
                  </a:lnTo>
                  <a:lnTo>
                    <a:pt x="155" y="514"/>
                  </a:lnTo>
                  <a:lnTo>
                    <a:pt x="129" y="558"/>
                  </a:lnTo>
                  <a:lnTo>
                    <a:pt x="106" y="605"/>
                  </a:lnTo>
                  <a:lnTo>
                    <a:pt x="84" y="652"/>
                  </a:lnTo>
                  <a:lnTo>
                    <a:pt x="65" y="701"/>
                  </a:lnTo>
                  <a:lnTo>
                    <a:pt x="48" y="750"/>
                  </a:lnTo>
                  <a:lnTo>
                    <a:pt x="34" y="801"/>
                  </a:lnTo>
                  <a:lnTo>
                    <a:pt x="22" y="852"/>
                  </a:lnTo>
                  <a:lnTo>
                    <a:pt x="12" y="905"/>
                  </a:lnTo>
                  <a:lnTo>
                    <a:pt x="6" y="958"/>
                  </a:lnTo>
                  <a:lnTo>
                    <a:pt x="2" y="1012"/>
                  </a:lnTo>
                  <a:lnTo>
                    <a:pt x="0" y="1066"/>
                  </a:lnTo>
                  <a:lnTo>
                    <a:pt x="2" y="1122"/>
                  </a:lnTo>
                  <a:lnTo>
                    <a:pt x="6" y="1175"/>
                  </a:lnTo>
                  <a:lnTo>
                    <a:pt x="12" y="1229"/>
                  </a:lnTo>
                  <a:lnTo>
                    <a:pt x="22" y="1281"/>
                  </a:lnTo>
                  <a:lnTo>
                    <a:pt x="34" y="1333"/>
                  </a:lnTo>
                  <a:lnTo>
                    <a:pt x="48" y="1383"/>
                  </a:lnTo>
                  <a:lnTo>
                    <a:pt x="65" y="1433"/>
                  </a:lnTo>
                  <a:lnTo>
                    <a:pt x="84" y="1481"/>
                  </a:lnTo>
                  <a:lnTo>
                    <a:pt x="106" y="1529"/>
                  </a:lnTo>
                  <a:lnTo>
                    <a:pt x="129" y="1574"/>
                  </a:lnTo>
                  <a:lnTo>
                    <a:pt x="155" y="1620"/>
                  </a:lnTo>
                  <a:lnTo>
                    <a:pt x="182" y="1662"/>
                  </a:lnTo>
                  <a:lnTo>
                    <a:pt x="212" y="1704"/>
                  </a:lnTo>
                  <a:lnTo>
                    <a:pt x="244" y="1745"/>
                  </a:lnTo>
                  <a:lnTo>
                    <a:pt x="277" y="1783"/>
                  </a:lnTo>
                  <a:lnTo>
                    <a:pt x="312" y="1821"/>
                  </a:lnTo>
                  <a:lnTo>
                    <a:pt x="350" y="1856"/>
                  </a:lnTo>
                  <a:lnTo>
                    <a:pt x="388" y="1889"/>
                  </a:lnTo>
                  <a:lnTo>
                    <a:pt x="428" y="1922"/>
                  </a:lnTo>
                  <a:lnTo>
                    <a:pt x="471" y="1951"/>
                  </a:lnTo>
                  <a:lnTo>
                    <a:pt x="514" y="1979"/>
                  </a:lnTo>
                  <a:lnTo>
                    <a:pt x="558" y="2004"/>
                  </a:lnTo>
                  <a:lnTo>
                    <a:pt x="604" y="2028"/>
                  </a:lnTo>
                  <a:lnTo>
                    <a:pt x="651" y="2050"/>
                  </a:lnTo>
                  <a:lnTo>
                    <a:pt x="700" y="2069"/>
                  </a:lnTo>
                  <a:lnTo>
                    <a:pt x="749" y="2085"/>
                  </a:lnTo>
                  <a:lnTo>
                    <a:pt x="799" y="2100"/>
                  </a:lnTo>
                  <a:lnTo>
                    <a:pt x="851" y="2111"/>
                  </a:lnTo>
                  <a:lnTo>
                    <a:pt x="903" y="2121"/>
                  </a:lnTo>
                  <a:lnTo>
                    <a:pt x="957" y="2128"/>
                  </a:lnTo>
                  <a:lnTo>
                    <a:pt x="1011" y="2133"/>
                  </a:lnTo>
                  <a:lnTo>
                    <a:pt x="1066" y="21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7" name="1335127535"/>
            <p:cNvSpPr>
              <a:spLocks/>
            </p:cNvSpPr>
            <p:nvPr/>
          </p:nvSpPr>
          <p:spPr bwMode="auto">
            <a:xfrm>
              <a:off x="4123491" y="1380597"/>
              <a:ext cx="67933" cy="50583"/>
            </a:xfrm>
            <a:custGeom>
              <a:avLst/>
              <a:gdLst/>
              <a:ahLst/>
              <a:cxnLst>
                <a:cxn ang="0">
                  <a:pos x="1123" y="0"/>
                </a:cxn>
                <a:cxn ang="0">
                  <a:pos x="615" y="3"/>
                </a:cxn>
                <a:cxn ang="0">
                  <a:pos x="549" y="19"/>
                </a:cxn>
                <a:cxn ang="0">
                  <a:pos x="483" y="40"/>
                </a:cxn>
                <a:cxn ang="0">
                  <a:pos x="408" y="69"/>
                </a:cxn>
                <a:cxn ang="0">
                  <a:pos x="347" y="97"/>
                </a:cxn>
                <a:cxn ang="0">
                  <a:pos x="308" y="119"/>
                </a:cxn>
                <a:cxn ang="0">
                  <a:pos x="268" y="145"/>
                </a:cxn>
                <a:cxn ang="0">
                  <a:pos x="231" y="173"/>
                </a:cxn>
                <a:cxn ang="0">
                  <a:pos x="196" y="204"/>
                </a:cxn>
                <a:cxn ang="0">
                  <a:pos x="164" y="239"/>
                </a:cxn>
                <a:cxn ang="0">
                  <a:pos x="136" y="277"/>
                </a:cxn>
                <a:cxn ang="0">
                  <a:pos x="111" y="315"/>
                </a:cxn>
                <a:cxn ang="0">
                  <a:pos x="90" y="354"/>
                </a:cxn>
                <a:cxn ang="0">
                  <a:pos x="72" y="393"/>
                </a:cxn>
                <a:cxn ang="0">
                  <a:pos x="56" y="430"/>
                </a:cxn>
                <a:cxn ang="0">
                  <a:pos x="42" y="469"/>
                </a:cxn>
                <a:cxn ang="0">
                  <a:pos x="26" y="523"/>
                </a:cxn>
                <a:cxn ang="0">
                  <a:pos x="12" y="593"/>
                </a:cxn>
                <a:cxn ang="0">
                  <a:pos x="5" y="656"/>
                </a:cxn>
                <a:cxn ang="0">
                  <a:pos x="0" y="733"/>
                </a:cxn>
                <a:cxn ang="0">
                  <a:pos x="0" y="809"/>
                </a:cxn>
                <a:cxn ang="0">
                  <a:pos x="0" y="993"/>
                </a:cxn>
                <a:cxn ang="0">
                  <a:pos x="0" y="1287"/>
                </a:cxn>
                <a:cxn ang="0">
                  <a:pos x="0" y="1643"/>
                </a:cxn>
                <a:cxn ang="0">
                  <a:pos x="0" y="2019"/>
                </a:cxn>
                <a:cxn ang="0">
                  <a:pos x="0" y="2367"/>
                </a:cxn>
                <a:cxn ang="0">
                  <a:pos x="0" y="2645"/>
                </a:cxn>
                <a:cxn ang="0">
                  <a:pos x="0" y="2804"/>
                </a:cxn>
                <a:cxn ang="0">
                  <a:pos x="1893" y="2827"/>
                </a:cxn>
                <a:cxn ang="0">
                  <a:pos x="3913" y="2827"/>
                </a:cxn>
                <a:cxn ang="0">
                  <a:pos x="3913" y="2742"/>
                </a:cxn>
                <a:cxn ang="0">
                  <a:pos x="3913" y="2518"/>
                </a:cxn>
                <a:cxn ang="0">
                  <a:pos x="3913" y="2200"/>
                </a:cxn>
                <a:cxn ang="0">
                  <a:pos x="3913" y="1831"/>
                </a:cxn>
                <a:cxn ang="0">
                  <a:pos x="3913" y="1459"/>
                </a:cxn>
                <a:cxn ang="0">
                  <a:pos x="3913" y="1129"/>
                </a:cxn>
                <a:cxn ang="0">
                  <a:pos x="3913" y="885"/>
                </a:cxn>
                <a:cxn ang="0">
                  <a:pos x="3913" y="772"/>
                </a:cxn>
                <a:cxn ang="0">
                  <a:pos x="3911" y="684"/>
                </a:cxn>
                <a:cxn ang="0">
                  <a:pos x="3905" y="625"/>
                </a:cxn>
                <a:cxn ang="0">
                  <a:pos x="3895" y="559"/>
                </a:cxn>
                <a:cxn ang="0">
                  <a:pos x="3877" y="487"/>
                </a:cxn>
                <a:cxn ang="0">
                  <a:pos x="3865" y="450"/>
                </a:cxn>
                <a:cxn ang="0">
                  <a:pos x="3851" y="411"/>
                </a:cxn>
                <a:cxn ang="0">
                  <a:pos x="3834" y="373"/>
                </a:cxn>
                <a:cxn ang="0">
                  <a:pos x="3814" y="335"/>
                </a:cxn>
                <a:cxn ang="0">
                  <a:pos x="3790" y="296"/>
                </a:cxn>
                <a:cxn ang="0">
                  <a:pos x="3764" y="258"/>
                </a:cxn>
                <a:cxn ang="0">
                  <a:pos x="3734" y="221"/>
                </a:cxn>
                <a:cxn ang="0">
                  <a:pos x="3701" y="188"/>
                </a:cxn>
                <a:cxn ang="0">
                  <a:pos x="3664" y="159"/>
                </a:cxn>
                <a:cxn ang="0">
                  <a:pos x="3626" y="132"/>
                </a:cxn>
                <a:cxn ang="0">
                  <a:pos x="3587" y="108"/>
                </a:cxn>
                <a:cxn ang="0">
                  <a:pos x="3546" y="87"/>
                </a:cxn>
                <a:cxn ang="0">
                  <a:pos x="3468" y="53"/>
                </a:cxn>
                <a:cxn ang="0">
                  <a:pos x="3396" y="29"/>
                </a:cxn>
                <a:cxn ang="0">
                  <a:pos x="3337" y="12"/>
                </a:cxn>
                <a:cxn ang="0">
                  <a:pos x="3284" y="0"/>
                </a:cxn>
                <a:cxn ang="0">
                  <a:pos x="1957" y="1290"/>
                </a:cxn>
              </a:cxnLst>
              <a:rect l="0" t="0" r="r" b="b"/>
              <a:pathLst>
                <a:path w="3913" h="2827">
                  <a:moveTo>
                    <a:pt x="1957" y="1290"/>
                  </a:moveTo>
                  <a:lnTo>
                    <a:pt x="1123" y="0"/>
                  </a:lnTo>
                  <a:lnTo>
                    <a:pt x="630" y="0"/>
                  </a:lnTo>
                  <a:lnTo>
                    <a:pt x="615" y="3"/>
                  </a:lnTo>
                  <a:lnTo>
                    <a:pt x="576" y="12"/>
                  </a:lnTo>
                  <a:lnTo>
                    <a:pt x="549" y="19"/>
                  </a:lnTo>
                  <a:lnTo>
                    <a:pt x="517" y="29"/>
                  </a:lnTo>
                  <a:lnTo>
                    <a:pt x="483" y="40"/>
                  </a:lnTo>
                  <a:lnTo>
                    <a:pt x="446" y="53"/>
                  </a:lnTo>
                  <a:lnTo>
                    <a:pt x="408" y="69"/>
                  </a:lnTo>
                  <a:lnTo>
                    <a:pt x="367" y="87"/>
                  </a:lnTo>
                  <a:lnTo>
                    <a:pt x="347" y="97"/>
                  </a:lnTo>
                  <a:lnTo>
                    <a:pt x="328" y="108"/>
                  </a:lnTo>
                  <a:lnTo>
                    <a:pt x="308" y="119"/>
                  </a:lnTo>
                  <a:lnTo>
                    <a:pt x="287" y="132"/>
                  </a:lnTo>
                  <a:lnTo>
                    <a:pt x="268" y="145"/>
                  </a:lnTo>
                  <a:lnTo>
                    <a:pt x="249" y="159"/>
                  </a:lnTo>
                  <a:lnTo>
                    <a:pt x="231" y="173"/>
                  </a:lnTo>
                  <a:lnTo>
                    <a:pt x="213" y="188"/>
                  </a:lnTo>
                  <a:lnTo>
                    <a:pt x="196" y="204"/>
                  </a:lnTo>
                  <a:lnTo>
                    <a:pt x="180" y="221"/>
                  </a:lnTo>
                  <a:lnTo>
                    <a:pt x="164" y="239"/>
                  </a:lnTo>
                  <a:lnTo>
                    <a:pt x="149" y="258"/>
                  </a:lnTo>
                  <a:lnTo>
                    <a:pt x="136" y="277"/>
                  </a:lnTo>
                  <a:lnTo>
                    <a:pt x="123" y="296"/>
                  </a:lnTo>
                  <a:lnTo>
                    <a:pt x="111" y="315"/>
                  </a:lnTo>
                  <a:lnTo>
                    <a:pt x="100" y="335"/>
                  </a:lnTo>
                  <a:lnTo>
                    <a:pt x="90" y="354"/>
                  </a:lnTo>
                  <a:lnTo>
                    <a:pt x="81" y="373"/>
                  </a:lnTo>
                  <a:lnTo>
                    <a:pt x="72" y="393"/>
                  </a:lnTo>
                  <a:lnTo>
                    <a:pt x="64" y="411"/>
                  </a:lnTo>
                  <a:lnTo>
                    <a:pt x="56" y="430"/>
                  </a:lnTo>
                  <a:lnTo>
                    <a:pt x="48" y="450"/>
                  </a:lnTo>
                  <a:lnTo>
                    <a:pt x="42" y="469"/>
                  </a:lnTo>
                  <a:lnTo>
                    <a:pt x="36" y="487"/>
                  </a:lnTo>
                  <a:lnTo>
                    <a:pt x="26" y="523"/>
                  </a:lnTo>
                  <a:lnTo>
                    <a:pt x="19" y="559"/>
                  </a:lnTo>
                  <a:lnTo>
                    <a:pt x="12" y="593"/>
                  </a:lnTo>
                  <a:lnTo>
                    <a:pt x="8" y="625"/>
                  </a:lnTo>
                  <a:lnTo>
                    <a:pt x="5" y="656"/>
                  </a:lnTo>
                  <a:lnTo>
                    <a:pt x="2" y="684"/>
                  </a:lnTo>
                  <a:lnTo>
                    <a:pt x="0" y="733"/>
                  </a:lnTo>
                  <a:lnTo>
                    <a:pt x="0" y="772"/>
                  </a:lnTo>
                  <a:lnTo>
                    <a:pt x="0" y="809"/>
                  </a:lnTo>
                  <a:lnTo>
                    <a:pt x="0" y="885"/>
                  </a:lnTo>
                  <a:lnTo>
                    <a:pt x="0" y="993"/>
                  </a:lnTo>
                  <a:lnTo>
                    <a:pt x="0" y="1129"/>
                  </a:lnTo>
                  <a:lnTo>
                    <a:pt x="0" y="1287"/>
                  </a:lnTo>
                  <a:lnTo>
                    <a:pt x="0" y="1459"/>
                  </a:lnTo>
                  <a:lnTo>
                    <a:pt x="0" y="1643"/>
                  </a:lnTo>
                  <a:lnTo>
                    <a:pt x="0" y="1831"/>
                  </a:lnTo>
                  <a:lnTo>
                    <a:pt x="0" y="2019"/>
                  </a:lnTo>
                  <a:lnTo>
                    <a:pt x="0" y="2200"/>
                  </a:lnTo>
                  <a:lnTo>
                    <a:pt x="0" y="2367"/>
                  </a:lnTo>
                  <a:lnTo>
                    <a:pt x="0" y="2518"/>
                  </a:lnTo>
                  <a:lnTo>
                    <a:pt x="0" y="2645"/>
                  </a:lnTo>
                  <a:lnTo>
                    <a:pt x="0" y="2742"/>
                  </a:lnTo>
                  <a:lnTo>
                    <a:pt x="0" y="2804"/>
                  </a:lnTo>
                  <a:lnTo>
                    <a:pt x="0" y="2827"/>
                  </a:lnTo>
                  <a:lnTo>
                    <a:pt x="1893" y="2827"/>
                  </a:lnTo>
                  <a:lnTo>
                    <a:pt x="2021" y="2827"/>
                  </a:lnTo>
                  <a:lnTo>
                    <a:pt x="3913" y="2827"/>
                  </a:lnTo>
                  <a:lnTo>
                    <a:pt x="3913" y="2804"/>
                  </a:lnTo>
                  <a:lnTo>
                    <a:pt x="3913" y="2742"/>
                  </a:lnTo>
                  <a:lnTo>
                    <a:pt x="3913" y="2645"/>
                  </a:lnTo>
                  <a:lnTo>
                    <a:pt x="3913" y="2518"/>
                  </a:lnTo>
                  <a:lnTo>
                    <a:pt x="3913" y="2367"/>
                  </a:lnTo>
                  <a:lnTo>
                    <a:pt x="3913" y="2200"/>
                  </a:lnTo>
                  <a:lnTo>
                    <a:pt x="3913" y="2019"/>
                  </a:lnTo>
                  <a:lnTo>
                    <a:pt x="3913" y="1831"/>
                  </a:lnTo>
                  <a:lnTo>
                    <a:pt x="3913" y="1643"/>
                  </a:lnTo>
                  <a:lnTo>
                    <a:pt x="3913" y="1459"/>
                  </a:lnTo>
                  <a:lnTo>
                    <a:pt x="3913" y="1287"/>
                  </a:lnTo>
                  <a:lnTo>
                    <a:pt x="3913" y="1129"/>
                  </a:lnTo>
                  <a:lnTo>
                    <a:pt x="3913" y="993"/>
                  </a:lnTo>
                  <a:lnTo>
                    <a:pt x="3913" y="885"/>
                  </a:lnTo>
                  <a:lnTo>
                    <a:pt x="3913" y="809"/>
                  </a:lnTo>
                  <a:lnTo>
                    <a:pt x="3913" y="772"/>
                  </a:lnTo>
                  <a:lnTo>
                    <a:pt x="3913" y="733"/>
                  </a:lnTo>
                  <a:lnTo>
                    <a:pt x="3911" y="684"/>
                  </a:lnTo>
                  <a:lnTo>
                    <a:pt x="3909" y="656"/>
                  </a:lnTo>
                  <a:lnTo>
                    <a:pt x="3905" y="625"/>
                  </a:lnTo>
                  <a:lnTo>
                    <a:pt x="3901" y="593"/>
                  </a:lnTo>
                  <a:lnTo>
                    <a:pt x="3895" y="559"/>
                  </a:lnTo>
                  <a:lnTo>
                    <a:pt x="3887" y="523"/>
                  </a:lnTo>
                  <a:lnTo>
                    <a:pt x="3877" y="487"/>
                  </a:lnTo>
                  <a:lnTo>
                    <a:pt x="3871" y="469"/>
                  </a:lnTo>
                  <a:lnTo>
                    <a:pt x="3865" y="450"/>
                  </a:lnTo>
                  <a:lnTo>
                    <a:pt x="3858" y="430"/>
                  </a:lnTo>
                  <a:lnTo>
                    <a:pt x="3851" y="411"/>
                  </a:lnTo>
                  <a:lnTo>
                    <a:pt x="3842" y="393"/>
                  </a:lnTo>
                  <a:lnTo>
                    <a:pt x="3834" y="373"/>
                  </a:lnTo>
                  <a:lnTo>
                    <a:pt x="3824" y="354"/>
                  </a:lnTo>
                  <a:lnTo>
                    <a:pt x="3814" y="335"/>
                  </a:lnTo>
                  <a:lnTo>
                    <a:pt x="3802" y="315"/>
                  </a:lnTo>
                  <a:lnTo>
                    <a:pt x="3790" y="296"/>
                  </a:lnTo>
                  <a:lnTo>
                    <a:pt x="3777" y="277"/>
                  </a:lnTo>
                  <a:lnTo>
                    <a:pt x="3764" y="258"/>
                  </a:lnTo>
                  <a:lnTo>
                    <a:pt x="3749" y="239"/>
                  </a:lnTo>
                  <a:lnTo>
                    <a:pt x="3734" y="221"/>
                  </a:lnTo>
                  <a:lnTo>
                    <a:pt x="3718" y="204"/>
                  </a:lnTo>
                  <a:lnTo>
                    <a:pt x="3701" y="188"/>
                  </a:lnTo>
                  <a:lnTo>
                    <a:pt x="3682" y="173"/>
                  </a:lnTo>
                  <a:lnTo>
                    <a:pt x="3664" y="159"/>
                  </a:lnTo>
                  <a:lnTo>
                    <a:pt x="3645" y="145"/>
                  </a:lnTo>
                  <a:lnTo>
                    <a:pt x="3626" y="132"/>
                  </a:lnTo>
                  <a:lnTo>
                    <a:pt x="3606" y="119"/>
                  </a:lnTo>
                  <a:lnTo>
                    <a:pt x="3587" y="108"/>
                  </a:lnTo>
                  <a:lnTo>
                    <a:pt x="3566" y="97"/>
                  </a:lnTo>
                  <a:lnTo>
                    <a:pt x="3546" y="87"/>
                  </a:lnTo>
                  <a:lnTo>
                    <a:pt x="3507" y="69"/>
                  </a:lnTo>
                  <a:lnTo>
                    <a:pt x="3468" y="53"/>
                  </a:lnTo>
                  <a:lnTo>
                    <a:pt x="3430" y="40"/>
                  </a:lnTo>
                  <a:lnTo>
                    <a:pt x="3396" y="29"/>
                  </a:lnTo>
                  <a:lnTo>
                    <a:pt x="3365" y="19"/>
                  </a:lnTo>
                  <a:lnTo>
                    <a:pt x="3337" y="12"/>
                  </a:lnTo>
                  <a:lnTo>
                    <a:pt x="3298" y="3"/>
                  </a:lnTo>
                  <a:lnTo>
                    <a:pt x="3284" y="0"/>
                  </a:lnTo>
                  <a:lnTo>
                    <a:pt x="2791" y="0"/>
                  </a:lnTo>
                  <a:lnTo>
                    <a:pt x="1957" y="12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8" name="1326270751"/>
            <p:cNvSpPr>
              <a:spLocks/>
            </p:cNvSpPr>
            <p:nvPr/>
          </p:nvSpPr>
          <p:spPr bwMode="auto">
            <a:xfrm>
              <a:off x="4155875" y="1380597"/>
              <a:ext cx="2922" cy="2504"/>
            </a:xfrm>
            <a:custGeom>
              <a:avLst/>
              <a:gdLst/>
              <a:ahLst/>
              <a:cxnLst>
                <a:cxn ang="0">
                  <a:pos x="85" y="148"/>
                </a:cxn>
                <a:cxn ang="0">
                  <a:pos x="127" y="74"/>
                </a:cxn>
                <a:cxn ang="0">
                  <a:pos x="169" y="0"/>
                </a:cxn>
                <a:cxn ang="0">
                  <a:pos x="85" y="0"/>
                </a:cxn>
                <a:cxn ang="0">
                  <a:pos x="0" y="0"/>
                </a:cxn>
                <a:cxn ang="0">
                  <a:pos x="42" y="74"/>
                </a:cxn>
                <a:cxn ang="0">
                  <a:pos x="85" y="148"/>
                </a:cxn>
              </a:cxnLst>
              <a:rect l="0" t="0" r="r" b="b"/>
              <a:pathLst>
                <a:path w="169" h="148">
                  <a:moveTo>
                    <a:pt x="85" y="148"/>
                  </a:moveTo>
                  <a:lnTo>
                    <a:pt x="127" y="74"/>
                  </a:lnTo>
                  <a:lnTo>
                    <a:pt x="169" y="0"/>
                  </a:lnTo>
                  <a:lnTo>
                    <a:pt x="85" y="0"/>
                  </a:lnTo>
                  <a:lnTo>
                    <a:pt x="0" y="0"/>
                  </a:lnTo>
                  <a:lnTo>
                    <a:pt x="42" y="74"/>
                  </a:lnTo>
                  <a:lnTo>
                    <a:pt x="85" y="1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9" name="946412684"/>
            <p:cNvSpPr>
              <a:spLocks/>
            </p:cNvSpPr>
            <p:nvPr/>
          </p:nvSpPr>
          <p:spPr bwMode="auto">
            <a:xfrm>
              <a:off x="4153927" y="1382351"/>
              <a:ext cx="6818" cy="17278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296" y="358"/>
                </a:cxn>
                <a:cxn ang="0">
                  <a:pos x="388" y="697"/>
                </a:cxn>
                <a:cxn ang="0">
                  <a:pos x="393" y="697"/>
                </a:cxn>
                <a:cxn ang="0">
                  <a:pos x="390" y="702"/>
                </a:cxn>
                <a:cxn ang="0">
                  <a:pos x="393" y="716"/>
                </a:cxn>
                <a:cxn ang="0">
                  <a:pos x="380" y="716"/>
                </a:cxn>
                <a:cxn ang="0">
                  <a:pos x="296" y="830"/>
                </a:cxn>
                <a:cxn ang="0">
                  <a:pos x="197" y="963"/>
                </a:cxn>
                <a:cxn ang="0">
                  <a:pos x="99" y="830"/>
                </a:cxn>
                <a:cxn ang="0">
                  <a:pos x="14" y="716"/>
                </a:cxn>
                <a:cxn ang="0">
                  <a:pos x="0" y="716"/>
                </a:cxn>
                <a:cxn ang="0">
                  <a:pos x="4" y="702"/>
                </a:cxn>
                <a:cxn ang="0">
                  <a:pos x="0" y="697"/>
                </a:cxn>
                <a:cxn ang="0">
                  <a:pos x="5" y="697"/>
                </a:cxn>
                <a:cxn ang="0">
                  <a:pos x="99" y="358"/>
                </a:cxn>
                <a:cxn ang="0">
                  <a:pos x="197" y="0"/>
                </a:cxn>
              </a:cxnLst>
              <a:rect l="0" t="0" r="r" b="b"/>
              <a:pathLst>
                <a:path w="393" h="963">
                  <a:moveTo>
                    <a:pt x="197" y="0"/>
                  </a:moveTo>
                  <a:lnTo>
                    <a:pt x="296" y="358"/>
                  </a:lnTo>
                  <a:lnTo>
                    <a:pt x="388" y="697"/>
                  </a:lnTo>
                  <a:lnTo>
                    <a:pt x="393" y="697"/>
                  </a:lnTo>
                  <a:lnTo>
                    <a:pt x="390" y="702"/>
                  </a:lnTo>
                  <a:lnTo>
                    <a:pt x="393" y="716"/>
                  </a:lnTo>
                  <a:lnTo>
                    <a:pt x="380" y="716"/>
                  </a:lnTo>
                  <a:lnTo>
                    <a:pt x="296" y="830"/>
                  </a:lnTo>
                  <a:lnTo>
                    <a:pt x="197" y="963"/>
                  </a:lnTo>
                  <a:lnTo>
                    <a:pt x="99" y="830"/>
                  </a:lnTo>
                  <a:lnTo>
                    <a:pt x="14" y="716"/>
                  </a:lnTo>
                  <a:lnTo>
                    <a:pt x="0" y="716"/>
                  </a:lnTo>
                  <a:lnTo>
                    <a:pt x="4" y="702"/>
                  </a:lnTo>
                  <a:lnTo>
                    <a:pt x="0" y="697"/>
                  </a:lnTo>
                  <a:lnTo>
                    <a:pt x="5" y="697"/>
                  </a:lnTo>
                  <a:lnTo>
                    <a:pt x="99" y="358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0" name="1522555351"/>
            <p:cNvSpPr>
              <a:spLocks/>
            </p:cNvSpPr>
            <p:nvPr/>
          </p:nvSpPr>
          <p:spPr bwMode="auto">
            <a:xfrm>
              <a:off x="4291896" y="1337277"/>
              <a:ext cx="37010" cy="38312"/>
            </a:xfrm>
            <a:custGeom>
              <a:avLst/>
              <a:gdLst/>
              <a:ahLst/>
              <a:cxnLst>
                <a:cxn ang="0">
                  <a:pos x="1175" y="2128"/>
                </a:cxn>
                <a:cxn ang="0">
                  <a:pos x="1331" y="2100"/>
                </a:cxn>
                <a:cxn ang="0">
                  <a:pos x="1479" y="2050"/>
                </a:cxn>
                <a:cxn ang="0">
                  <a:pos x="1617" y="1979"/>
                </a:cxn>
                <a:cxn ang="0">
                  <a:pos x="1742" y="1889"/>
                </a:cxn>
                <a:cxn ang="0">
                  <a:pos x="1853" y="1783"/>
                </a:cxn>
                <a:cxn ang="0">
                  <a:pos x="1948" y="1662"/>
                </a:cxn>
                <a:cxn ang="0">
                  <a:pos x="2026" y="1529"/>
                </a:cxn>
                <a:cxn ang="0">
                  <a:pos x="2083" y="1383"/>
                </a:cxn>
                <a:cxn ang="0">
                  <a:pos x="2119" y="1229"/>
                </a:cxn>
                <a:cxn ang="0">
                  <a:pos x="2131" y="1066"/>
                </a:cxn>
                <a:cxn ang="0">
                  <a:pos x="2119" y="905"/>
                </a:cxn>
                <a:cxn ang="0">
                  <a:pos x="2083" y="750"/>
                </a:cxn>
                <a:cxn ang="0">
                  <a:pos x="2026" y="605"/>
                </a:cxn>
                <a:cxn ang="0">
                  <a:pos x="1948" y="471"/>
                </a:cxn>
                <a:cxn ang="0">
                  <a:pos x="1853" y="350"/>
                </a:cxn>
                <a:cxn ang="0">
                  <a:pos x="1742" y="244"/>
                </a:cxn>
                <a:cxn ang="0">
                  <a:pos x="1617" y="154"/>
                </a:cxn>
                <a:cxn ang="0">
                  <a:pos x="1479" y="84"/>
                </a:cxn>
                <a:cxn ang="0">
                  <a:pos x="1331" y="33"/>
                </a:cxn>
                <a:cxn ang="0">
                  <a:pos x="1175" y="5"/>
                </a:cxn>
                <a:cxn ang="0">
                  <a:pos x="1011" y="1"/>
                </a:cxn>
                <a:cxn ang="0">
                  <a:pos x="851" y="21"/>
                </a:cxn>
                <a:cxn ang="0">
                  <a:pos x="700" y="65"/>
                </a:cxn>
                <a:cxn ang="0">
                  <a:pos x="558" y="129"/>
                </a:cxn>
                <a:cxn ang="0">
                  <a:pos x="428" y="212"/>
                </a:cxn>
                <a:cxn ang="0">
                  <a:pos x="312" y="313"/>
                </a:cxn>
                <a:cxn ang="0">
                  <a:pos x="212" y="429"/>
                </a:cxn>
                <a:cxn ang="0">
                  <a:pos x="129" y="558"/>
                </a:cxn>
                <a:cxn ang="0">
                  <a:pos x="65" y="701"/>
                </a:cxn>
                <a:cxn ang="0">
                  <a:pos x="22" y="852"/>
                </a:cxn>
                <a:cxn ang="0">
                  <a:pos x="2" y="1012"/>
                </a:cxn>
                <a:cxn ang="0">
                  <a:pos x="6" y="1175"/>
                </a:cxn>
                <a:cxn ang="0">
                  <a:pos x="34" y="1333"/>
                </a:cxn>
                <a:cxn ang="0">
                  <a:pos x="84" y="1481"/>
                </a:cxn>
                <a:cxn ang="0">
                  <a:pos x="155" y="1620"/>
                </a:cxn>
                <a:cxn ang="0">
                  <a:pos x="244" y="1745"/>
                </a:cxn>
                <a:cxn ang="0">
                  <a:pos x="350" y="1856"/>
                </a:cxn>
                <a:cxn ang="0">
                  <a:pos x="471" y="1951"/>
                </a:cxn>
                <a:cxn ang="0">
                  <a:pos x="604" y="2028"/>
                </a:cxn>
                <a:cxn ang="0">
                  <a:pos x="749" y="2085"/>
                </a:cxn>
                <a:cxn ang="0">
                  <a:pos x="903" y="2121"/>
                </a:cxn>
                <a:cxn ang="0">
                  <a:pos x="1066" y="2134"/>
                </a:cxn>
              </a:cxnLst>
              <a:rect l="0" t="0" r="r" b="b"/>
              <a:pathLst>
                <a:path w="2131" h="2134">
                  <a:moveTo>
                    <a:pt x="1066" y="2134"/>
                  </a:moveTo>
                  <a:lnTo>
                    <a:pt x="1120" y="2133"/>
                  </a:lnTo>
                  <a:lnTo>
                    <a:pt x="1175" y="2128"/>
                  </a:lnTo>
                  <a:lnTo>
                    <a:pt x="1227" y="2121"/>
                  </a:lnTo>
                  <a:lnTo>
                    <a:pt x="1279" y="2111"/>
                  </a:lnTo>
                  <a:lnTo>
                    <a:pt x="1331" y="2100"/>
                  </a:lnTo>
                  <a:lnTo>
                    <a:pt x="1381" y="2085"/>
                  </a:lnTo>
                  <a:lnTo>
                    <a:pt x="1431" y="2069"/>
                  </a:lnTo>
                  <a:lnTo>
                    <a:pt x="1479" y="2050"/>
                  </a:lnTo>
                  <a:lnTo>
                    <a:pt x="1527" y="2028"/>
                  </a:lnTo>
                  <a:lnTo>
                    <a:pt x="1573" y="2004"/>
                  </a:lnTo>
                  <a:lnTo>
                    <a:pt x="1617" y="1979"/>
                  </a:lnTo>
                  <a:lnTo>
                    <a:pt x="1661" y="1951"/>
                  </a:lnTo>
                  <a:lnTo>
                    <a:pt x="1702" y="1922"/>
                  </a:lnTo>
                  <a:lnTo>
                    <a:pt x="1742" y="1889"/>
                  </a:lnTo>
                  <a:lnTo>
                    <a:pt x="1782" y="1856"/>
                  </a:lnTo>
                  <a:lnTo>
                    <a:pt x="1818" y="1821"/>
                  </a:lnTo>
                  <a:lnTo>
                    <a:pt x="1853" y="1783"/>
                  </a:lnTo>
                  <a:lnTo>
                    <a:pt x="1887" y="1745"/>
                  </a:lnTo>
                  <a:lnTo>
                    <a:pt x="1919" y="1704"/>
                  </a:lnTo>
                  <a:lnTo>
                    <a:pt x="1948" y="1662"/>
                  </a:lnTo>
                  <a:lnTo>
                    <a:pt x="1976" y="1620"/>
                  </a:lnTo>
                  <a:lnTo>
                    <a:pt x="2002" y="1574"/>
                  </a:lnTo>
                  <a:lnTo>
                    <a:pt x="2026" y="1529"/>
                  </a:lnTo>
                  <a:lnTo>
                    <a:pt x="2047" y="1481"/>
                  </a:lnTo>
                  <a:lnTo>
                    <a:pt x="2066" y="1433"/>
                  </a:lnTo>
                  <a:lnTo>
                    <a:pt x="2083" y="1383"/>
                  </a:lnTo>
                  <a:lnTo>
                    <a:pt x="2097" y="1333"/>
                  </a:lnTo>
                  <a:lnTo>
                    <a:pt x="2110" y="1281"/>
                  </a:lnTo>
                  <a:lnTo>
                    <a:pt x="2119" y="1229"/>
                  </a:lnTo>
                  <a:lnTo>
                    <a:pt x="2126" y="1175"/>
                  </a:lnTo>
                  <a:lnTo>
                    <a:pt x="2130" y="1122"/>
                  </a:lnTo>
                  <a:lnTo>
                    <a:pt x="2131" y="1066"/>
                  </a:lnTo>
                  <a:lnTo>
                    <a:pt x="2130" y="1012"/>
                  </a:lnTo>
                  <a:lnTo>
                    <a:pt x="2126" y="958"/>
                  </a:lnTo>
                  <a:lnTo>
                    <a:pt x="2119" y="905"/>
                  </a:lnTo>
                  <a:lnTo>
                    <a:pt x="2110" y="852"/>
                  </a:lnTo>
                  <a:lnTo>
                    <a:pt x="2097" y="801"/>
                  </a:lnTo>
                  <a:lnTo>
                    <a:pt x="2083" y="750"/>
                  </a:lnTo>
                  <a:lnTo>
                    <a:pt x="2066" y="701"/>
                  </a:lnTo>
                  <a:lnTo>
                    <a:pt x="2047" y="652"/>
                  </a:lnTo>
                  <a:lnTo>
                    <a:pt x="2026" y="605"/>
                  </a:lnTo>
                  <a:lnTo>
                    <a:pt x="2002" y="558"/>
                  </a:lnTo>
                  <a:lnTo>
                    <a:pt x="1976" y="514"/>
                  </a:lnTo>
                  <a:lnTo>
                    <a:pt x="1948" y="471"/>
                  </a:lnTo>
                  <a:lnTo>
                    <a:pt x="1919" y="429"/>
                  </a:lnTo>
                  <a:lnTo>
                    <a:pt x="1887" y="389"/>
                  </a:lnTo>
                  <a:lnTo>
                    <a:pt x="1853" y="350"/>
                  </a:lnTo>
                  <a:lnTo>
                    <a:pt x="1818" y="313"/>
                  </a:lnTo>
                  <a:lnTo>
                    <a:pt x="1782" y="278"/>
                  </a:lnTo>
                  <a:lnTo>
                    <a:pt x="1742" y="244"/>
                  </a:lnTo>
                  <a:lnTo>
                    <a:pt x="1702" y="212"/>
                  </a:lnTo>
                  <a:lnTo>
                    <a:pt x="1661" y="183"/>
                  </a:lnTo>
                  <a:lnTo>
                    <a:pt x="1617" y="154"/>
                  </a:lnTo>
                  <a:lnTo>
                    <a:pt x="1573" y="129"/>
                  </a:lnTo>
                  <a:lnTo>
                    <a:pt x="1527" y="105"/>
                  </a:lnTo>
                  <a:lnTo>
                    <a:pt x="1479" y="84"/>
                  </a:lnTo>
                  <a:lnTo>
                    <a:pt x="1431" y="65"/>
                  </a:lnTo>
                  <a:lnTo>
                    <a:pt x="1381" y="47"/>
                  </a:lnTo>
                  <a:lnTo>
                    <a:pt x="1331" y="33"/>
                  </a:lnTo>
                  <a:lnTo>
                    <a:pt x="1279" y="21"/>
                  </a:lnTo>
                  <a:lnTo>
                    <a:pt x="1227" y="12"/>
                  </a:lnTo>
                  <a:lnTo>
                    <a:pt x="1175" y="5"/>
                  </a:lnTo>
                  <a:lnTo>
                    <a:pt x="1120" y="1"/>
                  </a:lnTo>
                  <a:lnTo>
                    <a:pt x="1066" y="0"/>
                  </a:lnTo>
                  <a:lnTo>
                    <a:pt x="1011" y="1"/>
                  </a:lnTo>
                  <a:lnTo>
                    <a:pt x="957" y="5"/>
                  </a:lnTo>
                  <a:lnTo>
                    <a:pt x="903" y="12"/>
                  </a:lnTo>
                  <a:lnTo>
                    <a:pt x="851" y="21"/>
                  </a:lnTo>
                  <a:lnTo>
                    <a:pt x="799" y="33"/>
                  </a:lnTo>
                  <a:lnTo>
                    <a:pt x="749" y="47"/>
                  </a:lnTo>
                  <a:lnTo>
                    <a:pt x="700" y="65"/>
                  </a:lnTo>
                  <a:lnTo>
                    <a:pt x="651" y="84"/>
                  </a:lnTo>
                  <a:lnTo>
                    <a:pt x="604" y="105"/>
                  </a:lnTo>
                  <a:lnTo>
                    <a:pt x="558" y="129"/>
                  </a:lnTo>
                  <a:lnTo>
                    <a:pt x="514" y="154"/>
                  </a:lnTo>
                  <a:lnTo>
                    <a:pt x="471" y="183"/>
                  </a:lnTo>
                  <a:lnTo>
                    <a:pt x="428" y="212"/>
                  </a:lnTo>
                  <a:lnTo>
                    <a:pt x="388" y="244"/>
                  </a:lnTo>
                  <a:lnTo>
                    <a:pt x="350" y="278"/>
                  </a:lnTo>
                  <a:lnTo>
                    <a:pt x="312" y="313"/>
                  </a:lnTo>
                  <a:lnTo>
                    <a:pt x="277" y="350"/>
                  </a:lnTo>
                  <a:lnTo>
                    <a:pt x="244" y="389"/>
                  </a:lnTo>
                  <a:lnTo>
                    <a:pt x="212" y="429"/>
                  </a:lnTo>
                  <a:lnTo>
                    <a:pt x="182" y="471"/>
                  </a:lnTo>
                  <a:lnTo>
                    <a:pt x="155" y="514"/>
                  </a:lnTo>
                  <a:lnTo>
                    <a:pt x="129" y="558"/>
                  </a:lnTo>
                  <a:lnTo>
                    <a:pt x="106" y="605"/>
                  </a:lnTo>
                  <a:lnTo>
                    <a:pt x="84" y="652"/>
                  </a:lnTo>
                  <a:lnTo>
                    <a:pt x="65" y="701"/>
                  </a:lnTo>
                  <a:lnTo>
                    <a:pt x="48" y="750"/>
                  </a:lnTo>
                  <a:lnTo>
                    <a:pt x="34" y="801"/>
                  </a:lnTo>
                  <a:lnTo>
                    <a:pt x="22" y="852"/>
                  </a:lnTo>
                  <a:lnTo>
                    <a:pt x="12" y="905"/>
                  </a:lnTo>
                  <a:lnTo>
                    <a:pt x="6" y="958"/>
                  </a:lnTo>
                  <a:lnTo>
                    <a:pt x="2" y="1012"/>
                  </a:lnTo>
                  <a:lnTo>
                    <a:pt x="0" y="1066"/>
                  </a:lnTo>
                  <a:lnTo>
                    <a:pt x="2" y="1122"/>
                  </a:lnTo>
                  <a:lnTo>
                    <a:pt x="6" y="1175"/>
                  </a:lnTo>
                  <a:lnTo>
                    <a:pt x="12" y="1229"/>
                  </a:lnTo>
                  <a:lnTo>
                    <a:pt x="22" y="1281"/>
                  </a:lnTo>
                  <a:lnTo>
                    <a:pt x="34" y="1333"/>
                  </a:lnTo>
                  <a:lnTo>
                    <a:pt x="48" y="1383"/>
                  </a:lnTo>
                  <a:lnTo>
                    <a:pt x="65" y="1433"/>
                  </a:lnTo>
                  <a:lnTo>
                    <a:pt x="84" y="1481"/>
                  </a:lnTo>
                  <a:lnTo>
                    <a:pt x="106" y="1529"/>
                  </a:lnTo>
                  <a:lnTo>
                    <a:pt x="129" y="1574"/>
                  </a:lnTo>
                  <a:lnTo>
                    <a:pt x="155" y="1620"/>
                  </a:lnTo>
                  <a:lnTo>
                    <a:pt x="182" y="1662"/>
                  </a:lnTo>
                  <a:lnTo>
                    <a:pt x="212" y="1704"/>
                  </a:lnTo>
                  <a:lnTo>
                    <a:pt x="244" y="1745"/>
                  </a:lnTo>
                  <a:lnTo>
                    <a:pt x="277" y="1783"/>
                  </a:lnTo>
                  <a:lnTo>
                    <a:pt x="312" y="1821"/>
                  </a:lnTo>
                  <a:lnTo>
                    <a:pt x="350" y="1856"/>
                  </a:lnTo>
                  <a:lnTo>
                    <a:pt x="388" y="1889"/>
                  </a:lnTo>
                  <a:lnTo>
                    <a:pt x="428" y="1922"/>
                  </a:lnTo>
                  <a:lnTo>
                    <a:pt x="471" y="1951"/>
                  </a:lnTo>
                  <a:lnTo>
                    <a:pt x="514" y="1979"/>
                  </a:lnTo>
                  <a:lnTo>
                    <a:pt x="558" y="2004"/>
                  </a:lnTo>
                  <a:lnTo>
                    <a:pt x="604" y="2028"/>
                  </a:lnTo>
                  <a:lnTo>
                    <a:pt x="651" y="2050"/>
                  </a:lnTo>
                  <a:lnTo>
                    <a:pt x="700" y="2069"/>
                  </a:lnTo>
                  <a:lnTo>
                    <a:pt x="749" y="2085"/>
                  </a:lnTo>
                  <a:lnTo>
                    <a:pt x="799" y="2100"/>
                  </a:lnTo>
                  <a:lnTo>
                    <a:pt x="851" y="2111"/>
                  </a:lnTo>
                  <a:lnTo>
                    <a:pt x="903" y="2121"/>
                  </a:lnTo>
                  <a:lnTo>
                    <a:pt x="957" y="2128"/>
                  </a:lnTo>
                  <a:lnTo>
                    <a:pt x="1011" y="2133"/>
                  </a:lnTo>
                  <a:lnTo>
                    <a:pt x="1066" y="21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1" name="1959017858"/>
            <p:cNvSpPr>
              <a:spLocks/>
            </p:cNvSpPr>
            <p:nvPr/>
          </p:nvSpPr>
          <p:spPr bwMode="auto">
            <a:xfrm>
              <a:off x="4276557" y="1380597"/>
              <a:ext cx="67933" cy="50583"/>
            </a:xfrm>
            <a:custGeom>
              <a:avLst/>
              <a:gdLst/>
              <a:ahLst/>
              <a:cxnLst>
                <a:cxn ang="0">
                  <a:pos x="1123" y="0"/>
                </a:cxn>
                <a:cxn ang="0">
                  <a:pos x="615" y="3"/>
                </a:cxn>
                <a:cxn ang="0">
                  <a:pos x="549" y="19"/>
                </a:cxn>
                <a:cxn ang="0">
                  <a:pos x="483" y="40"/>
                </a:cxn>
                <a:cxn ang="0">
                  <a:pos x="408" y="69"/>
                </a:cxn>
                <a:cxn ang="0">
                  <a:pos x="347" y="97"/>
                </a:cxn>
                <a:cxn ang="0">
                  <a:pos x="308" y="119"/>
                </a:cxn>
                <a:cxn ang="0">
                  <a:pos x="268" y="145"/>
                </a:cxn>
                <a:cxn ang="0">
                  <a:pos x="231" y="173"/>
                </a:cxn>
                <a:cxn ang="0">
                  <a:pos x="196" y="204"/>
                </a:cxn>
                <a:cxn ang="0">
                  <a:pos x="164" y="239"/>
                </a:cxn>
                <a:cxn ang="0">
                  <a:pos x="136" y="277"/>
                </a:cxn>
                <a:cxn ang="0">
                  <a:pos x="111" y="315"/>
                </a:cxn>
                <a:cxn ang="0">
                  <a:pos x="90" y="354"/>
                </a:cxn>
                <a:cxn ang="0">
                  <a:pos x="72" y="393"/>
                </a:cxn>
                <a:cxn ang="0">
                  <a:pos x="56" y="430"/>
                </a:cxn>
                <a:cxn ang="0">
                  <a:pos x="42" y="469"/>
                </a:cxn>
                <a:cxn ang="0">
                  <a:pos x="26" y="523"/>
                </a:cxn>
                <a:cxn ang="0">
                  <a:pos x="12" y="593"/>
                </a:cxn>
                <a:cxn ang="0">
                  <a:pos x="5" y="656"/>
                </a:cxn>
                <a:cxn ang="0">
                  <a:pos x="0" y="733"/>
                </a:cxn>
                <a:cxn ang="0">
                  <a:pos x="0" y="809"/>
                </a:cxn>
                <a:cxn ang="0">
                  <a:pos x="0" y="993"/>
                </a:cxn>
                <a:cxn ang="0">
                  <a:pos x="0" y="1287"/>
                </a:cxn>
                <a:cxn ang="0">
                  <a:pos x="0" y="1643"/>
                </a:cxn>
                <a:cxn ang="0">
                  <a:pos x="0" y="2019"/>
                </a:cxn>
                <a:cxn ang="0">
                  <a:pos x="0" y="2367"/>
                </a:cxn>
                <a:cxn ang="0">
                  <a:pos x="0" y="2645"/>
                </a:cxn>
                <a:cxn ang="0">
                  <a:pos x="0" y="2804"/>
                </a:cxn>
                <a:cxn ang="0">
                  <a:pos x="1893" y="2827"/>
                </a:cxn>
                <a:cxn ang="0">
                  <a:pos x="3913" y="2827"/>
                </a:cxn>
                <a:cxn ang="0">
                  <a:pos x="3913" y="2742"/>
                </a:cxn>
                <a:cxn ang="0">
                  <a:pos x="3913" y="2518"/>
                </a:cxn>
                <a:cxn ang="0">
                  <a:pos x="3913" y="2200"/>
                </a:cxn>
                <a:cxn ang="0">
                  <a:pos x="3913" y="1831"/>
                </a:cxn>
                <a:cxn ang="0">
                  <a:pos x="3913" y="1459"/>
                </a:cxn>
                <a:cxn ang="0">
                  <a:pos x="3913" y="1129"/>
                </a:cxn>
                <a:cxn ang="0">
                  <a:pos x="3913" y="885"/>
                </a:cxn>
                <a:cxn ang="0">
                  <a:pos x="3913" y="772"/>
                </a:cxn>
                <a:cxn ang="0">
                  <a:pos x="3911" y="684"/>
                </a:cxn>
                <a:cxn ang="0">
                  <a:pos x="3905" y="625"/>
                </a:cxn>
                <a:cxn ang="0">
                  <a:pos x="3895" y="559"/>
                </a:cxn>
                <a:cxn ang="0">
                  <a:pos x="3877" y="487"/>
                </a:cxn>
                <a:cxn ang="0">
                  <a:pos x="3865" y="450"/>
                </a:cxn>
                <a:cxn ang="0">
                  <a:pos x="3851" y="411"/>
                </a:cxn>
                <a:cxn ang="0">
                  <a:pos x="3834" y="373"/>
                </a:cxn>
                <a:cxn ang="0">
                  <a:pos x="3814" y="335"/>
                </a:cxn>
                <a:cxn ang="0">
                  <a:pos x="3790" y="296"/>
                </a:cxn>
                <a:cxn ang="0">
                  <a:pos x="3764" y="258"/>
                </a:cxn>
                <a:cxn ang="0">
                  <a:pos x="3734" y="221"/>
                </a:cxn>
                <a:cxn ang="0">
                  <a:pos x="3701" y="188"/>
                </a:cxn>
                <a:cxn ang="0">
                  <a:pos x="3664" y="159"/>
                </a:cxn>
                <a:cxn ang="0">
                  <a:pos x="3626" y="132"/>
                </a:cxn>
                <a:cxn ang="0">
                  <a:pos x="3587" y="108"/>
                </a:cxn>
                <a:cxn ang="0">
                  <a:pos x="3546" y="87"/>
                </a:cxn>
                <a:cxn ang="0">
                  <a:pos x="3468" y="53"/>
                </a:cxn>
                <a:cxn ang="0">
                  <a:pos x="3396" y="29"/>
                </a:cxn>
                <a:cxn ang="0">
                  <a:pos x="3337" y="12"/>
                </a:cxn>
                <a:cxn ang="0">
                  <a:pos x="3284" y="0"/>
                </a:cxn>
                <a:cxn ang="0">
                  <a:pos x="1957" y="1290"/>
                </a:cxn>
              </a:cxnLst>
              <a:rect l="0" t="0" r="r" b="b"/>
              <a:pathLst>
                <a:path w="3913" h="2827">
                  <a:moveTo>
                    <a:pt x="1957" y="1290"/>
                  </a:moveTo>
                  <a:lnTo>
                    <a:pt x="1123" y="0"/>
                  </a:lnTo>
                  <a:lnTo>
                    <a:pt x="630" y="0"/>
                  </a:lnTo>
                  <a:lnTo>
                    <a:pt x="615" y="3"/>
                  </a:lnTo>
                  <a:lnTo>
                    <a:pt x="576" y="12"/>
                  </a:lnTo>
                  <a:lnTo>
                    <a:pt x="549" y="19"/>
                  </a:lnTo>
                  <a:lnTo>
                    <a:pt x="517" y="29"/>
                  </a:lnTo>
                  <a:lnTo>
                    <a:pt x="483" y="40"/>
                  </a:lnTo>
                  <a:lnTo>
                    <a:pt x="446" y="53"/>
                  </a:lnTo>
                  <a:lnTo>
                    <a:pt x="408" y="69"/>
                  </a:lnTo>
                  <a:lnTo>
                    <a:pt x="367" y="87"/>
                  </a:lnTo>
                  <a:lnTo>
                    <a:pt x="347" y="97"/>
                  </a:lnTo>
                  <a:lnTo>
                    <a:pt x="328" y="108"/>
                  </a:lnTo>
                  <a:lnTo>
                    <a:pt x="308" y="119"/>
                  </a:lnTo>
                  <a:lnTo>
                    <a:pt x="287" y="132"/>
                  </a:lnTo>
                  <a:lnTo>
                    <a:pt x="268" y="145"/>
                  </a:lnTo>
                  <a:lnTo>
                    <a:pt x="249" y="159"/>
                  </a:lnTo>
                  <a:lnTo>
                    <a:pt x="231" y="173"/>
                  </a:lnTo>
                  <a:lnTo>
                    <a:pt x="213" y="188"/>
                  </a:lnTo>
                  <a:lnTo>
                    <a:pt x="196" y="204"/>
                  </a:lnTo>
                  <a:lnTo>
                    <a:pt x="180" y="221"/>
                  </a:lnTo>
                  <a:lnTo>
                    <a:pt x="164" y="239"/>
                  </a:lnTo>
                  <a:lnTo>
                    <a:pt x="149" y="258"/>
                  </a:lnTo>
                  <a:lnTo>
                    <a:pt x="136" y="277"/>
                  </a:lnTo>
                  <a:lnTo>
                    <a:pt x="123" y="296"/>
                  </a:lnTo>
                  <a:lnTo>
                    <a:pt x="111" y="315"/>
                  </a:lnTo>
                  <a:lnTo>
                    <a:pt x="100" y="335"/>
                  </a:lnTo>
                  <a:lnTo>
                    <a:pt x="90" y="354"/>
                  </a:lnTo>
                  <a:lnTo>
                    <a:pt x="81" y="373"/>
                  </a:lnTo>
                  <a:lnTo>
                    <a:pt x="72" y="393"/>
                  </a:lnTo>
                  <a:lnTo>
                    <a:pt x="64" y="411"/>
                  </a:lnTo>
                  <a:lnTo>
                    <a:pt x="56" y="430"/>
                  </a:lnTo>
                  <a:lnTo>
                    <a:pt x="48" y="450"/>
                  </a:lnTo>
                  <a:lnTo>
                    <a:pt x="42" y="469"/>
                  </a:lnTo>
                  <a:lnTo>
                    <a:pt x="36" y="487"/>
                  </a:lnTo>
                  <a:lnTo>
                    <a:pt x="26" y="523"/>
                  </a:lnTo>
                  <a:lnTo>
                    <a:pt x="19" y="559"/>
                  </a:lnTo>
                  <a:lnTo>
                    <a:pt x="12" y="593"/>
                  </a:lnTo>
                  <a:lnTo>
                    <a:pt x="8" y="625"/>
                  </a:lnTo>
                  <a:lnTo>
                    <a:pt x="5" y="656"/>
                  </a:lnTo>
                  <a:lnTo>
                    <a:pt x="2" y="684"/>
                  </a:lnTo>
                  <a:lnTo>
                    <a:pt x="0" y="733"/>
                  </a:lnTo>
                  <a:lnTo>
                    <a:pt x="0" y="772"/>
                  </a:lnTo>
                  <a:lnTo>
                    <a:pt x="0" y="809"/>
                  </a:lnTo>
                  <a:lnTo>
                    <a:pt x="0" y="885"/>
                  </a:lnTo>
                  <a:lnTo>
                    <a:pt x="0" y="993"/>
                  </a:lnTo>
                  <a:lnTo>
                    <a:pt x="0" y="1129"/>
                  </a:lnTo>
                  <a:lnTo>
                    <a:pt x="0" y="1287"/>
                  </a:lnTo>
                  <a:lnTo>
                    <a:pt x="0" y="1459"/>
                  </a:lnTo>
                  <a:lnTo>
                    <a:pt x="0" y="1643"/>
                  </a:lnTo>
                  <a:lnTo>
                    <a:pt x="0" y="1831"/>
                  </a:lnTo>
                  <a:lnTo>
                    <a:pt x="0" y="2019"/>
                  </a:lnTo>
                  <a:lnTo>
                    <a:pt x="0" y="2200"/>
                  </a:lnTo>
                  <a:lnTo>
                    <a:pt x="0" y="2367"/>
                  </a:lnTo>
                  <a:lnTo>
                    <a:pt x="0" y="2518"/>
                  </a:lnTo>
                  <a:lnTo>
                    <a:pt x="0" y="2645"/>
                  </a:lnTo>
                  <a:lnTo>
                    <a:pt x="0" y="2742"/>
                  </a:lnTo>
                  <a:lnTo>
                    <a:pt x="0" y="2804"/>
                  </a:lnTo>
                  <a:lnTo>
                    <a:pt x="0" y="2827"/>
                  </a:lnTo>
                  <a:lnTo>
                    <a:pt x="1893" y="2827"/>
                  </a:lnTo>
                  <a:lnTo>
                    <a:pt x="2021" y="2827"/>
                  </a:lnTo>
                  <a:lnTo>
                    <a:pt x="3913" y="2827"/>
                  </a:lnTo>
                  <a:lnTo>
                    <a:pt x="3913" y="2804"/>
                  </a:lnTo>
                  <a:lnTo>
                    <a:pt x="3913" y="2742"/>
                  </a:lnTo>
                  <a:lnTo>
                    <a:pt x="3913" y="2645"/>
                  </a:lnTo>
                  <a:lnTo>
                    <a:pt x="3913" y="2518"/>
                  </a:lnTo>
                  <a:lnTo>
                    <a:pt x="3913" y="2367"/>
                  </a:lnTo>
                  <a:lnTo>
                    <a:pt x="3913" y="2200"/>
                  </a:lnTo>
                  <a:lnTo>
                    <a:pt x="3913" y="2019"/>
                  </a:lnTo>
                  <a:lnTo>
                    <a:pt x="3913" y="1831"/>
                  </a:lnTo>
                  <a:lnTo>
                    <a:pt x="3913" y="1643"/>
                  </a:lnTo>
                  <a:lnTo>
                    <a:pt x="3913" y="1459"/>
                  </a:lnTo>
                  <a:lnTo>
                    <a:pt x="3913" y="1287"/>
                  </a:lnTo>
                  <a:lnTo>
                    <a:pt x="3913" y="1129"/>
                  </a:lnTo>
                  <a:lnTo>
                    <a:pt x="3913" y="993"/>
                  </a:lnTo>
                  <a:lnTo>
                    <a:pt x="3913" y="885"/>
                  </a:lnTo>
                  <a:lnTo>
                    <a:pt x="3913" y="809"/>
                  </a:lnTo>
                  <a:lnTo>
                    <a:pt x="3913" y="772"/>
                  </a:lnTo>
                  <a:lnTo>
                    <a:pt x="3913" y="733"/>
                  </a:lnTo>
                  <a:lnTo>
                    <a:pt x="3911" y="684"/>
                  </a:lnTo>
                  <a:lnTo>
                    <a:pt x="3909" y="656"/>
                  </a:lnTo>
                  <a:lnTo>
                    <a:pt x="3905" y="625"/>
                  </a:lnTo>
                  <a:lnTo>
                    <a:pt x="3901" y="593"/>
                  </a:lnTo>
                  <a:lnTo>
                    <a:pt x="3895" y="559"/>
                  </a:lnTo>
                  <a:lnTo>
                    <a:pt x="3887" y="523"/>
                  </a:lnTo>
                  <a:lnTo>
                    <a:pt x="3877" y="487"/>
                  </a:lnTo>
                  <a:lnTo>
                    <a:pt x="3871" y="469"/>
                  </a:lnTo>
                  <a:lnTo>
                    <a:pt x="3865" y="450"/>
                  </a:lnTo>
                  <a:lnTo>
                    <a:pt x="3858" y="430"/>
                  </a:lnTo>
                  <a:lnTo>
                    <a:pt x="3851" y="411"/>
                  </a:lnTo>
                  <a:lnTo>
                    <a:pt x="3842" y="393"/>
                  </a:lnTo>
                  <a:lnTo>
                    <a:pt x="3834" y="373"/>
                  </a:lnTo>
                  <a:lnTo>
                    <a:pt x="3824" y="354"/>
                  </a:lnTo>
                  <a:lnTo>
                    <a:pt x="3814" y="335"/>
                  </a:lnTo>
                  <a:lnTo>
                    <a:pt x="3802" y="315"/>
                  </a:lnTo>
                  <a:lnTo>
                    <a:pt x="3790" y="296"/>
                  </a:lnTo>
                  <a:lnTo>
                    <a:pt x="3777" y="277"/>
                  </a:lnTo>
                  <a:lnTo>
                    <a:pt x="3764" y="258"/>
                  </a:lnTo>
                  <a:lnTo>
                    <a:pt x="3749" y="239"/>
                  </a:lnTo>
                  <a:lnTo>
                    <a:pt x="3734" y="221"/>
                  </a:lnTo>
                  <a:lnTo>
                    <a:pt x="3718" y="204"/>
                  </a:lnTo>
                  <a:lnTo>
                    <a:pt x="3701" y="188"/>
                  </a:lnTo>
                  <a:lnTo>
                    <a:pt x="3682" y="173"/>
                  </a:lnTo>
                  <a:lnTo>
                    <a:pt x="3664" y="159"/>
                  </a:lnTo>
                  <a:lnTo>
                    <a:pt x="3645" y="145"/>
                  </a:lnTo>
                  <a:lnTo>
                    <a:pt x="3626" y="132"/>
                  </a:lnTo>
                  <a:lnTo>
                    <a:pt x="3606" y="119"/>
                  </a:lnTo>
                  <a:lnTo>
                    <a:pt x="3587" y="108"/>
                  </a:lnTo>
                  <a:lnTo>
                    <a:pt x="3566" y="97"/>
                  </a:lnTo>
                  <a:lnTo>
                    <a:pt x="3546" y="87"/>
                  </a:lnTo>
                  <a:lnTo>
                    <a:pt x="3507" y="69"/>
                  </a:lnTo>
                  <a:lnTo>
                    <a:pt x="3468" y="53"/>
                  </a:lnTo>
                  <a:lnTo>
                    <a:pt x="3430" y="40"/>
                  </a:lnTo>
                  <a:lnTo>
                    <a:pt x="3396" y="29"/>
                  </a:lnTo>
                  <a:lnTo>
                    <a:pt x="3365" y="19"/>
                  </a:lnTo>
                  <a:lnTo>
                    <a:pt x="3337" y="12"/>
                  </a:lnTo>
                  <a:lnTo>
                    <a:pt x="3298" y="3"/>
                  </a:lnTo>
                  <a:lnTo>
                    <a:pt x="3284" y="0"/>
                  </a:lnTo>
                  <a:lnTo>
                    <a:pt x="2791" y="0"/>
                  </a:lnTo>
                  <a:lnTo>
                    <a:pt x="1957" y="12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2" name="841734680"/>
            <p:cNvSpPr>
              <a:spLocks/>
            </p:cNvSpPr>
            <p:nvPr/>
          </p:nvSpPr>
          <p:spPr bwMode="auto">
            <a:xfrm>
              <a:off x="4308941" y="1380597"/>
              <a:ext cx="2922" cy="2504"/>
            </a:xfrm>
            <a:custGeom>
              <a:avLst/>
              <a:gdLst/>
              <a:ahLst/>
              <a:cxnLst>
                <a:cxn ang="0">
                  <a:pos x="85" y="148"/>
                </a:cxn>
                <a:cxn ang="0">
                  <a:pos x="127" y="74"/>
                </a:cxn>
                <a:cxn ang="0">
                  <a:pos x="169" y="0"/>
                </a:cxn>
                <a:cxn ang="0">
                  <a:pos x="85" y="0"/>
                </a:cxn>
                <a:cxn ang="0">
                  <a:pos x="0" y="0"/>
                </a:cxn>
                <a:cxn ang="0">
                  <a:pos x="42" y="74"/>
                </a:cxn>
                <a:cxn ang="0">
                  <a:pos x="85" y="148"/>
                </a:cxn>
              </a:cxnLst>
              <a:rect l="0" t="0" r="r" b="b"/>
              <a:pathLst>
                <a:path w="169" h="148">
                  <a:moveTo>
                    <a:pt x="85" y="148"/>
                  </a:moveTo>
                  <a:lnTo>
                    <a:pt x="127" y="74"/>
                  </a:lnTo>
                  <a:lnTo>
                    <a:pt x="169" y="0"/>
                  </a:lnTo>
                  <a:lnTo>
                    <a:pt x="85" y="0"/>
                  </a:lnTo>
                  <a:lnTo>
                    <a:pt x="0" y="0"/>
                  </a:lnTo>
                  <a:lnTo>
                    <a:pt x="42" y="74"/>
                  </a:lnTo>
                  <a:lnTo>
                    <a:pt x="85" y="1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3" name="375224769"/>
            <p:cNvSpPr>
              <a:spLocks/>
            </p:cNvSpPr>
            <p:nvPr/>
          </p:nvSpPr>
          <p:spPr bwMode="auto">
            <a:xfrm>
              <a:off x="4306993" y="1382351"/>
              <a:ext cx="6818" cy="17278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296" y="358"/>
                </a:cxn>
                <a:cxn ang="0">
                  <a:pos x="388" y="697"/>
                </a:cxn>
                <a:cxn ang="0">
                  <a:pos x="393" y="697"/>
                </a:cxn>
                <a:cxn ang="0">
                  <a:pos x="390" y="702"/>
                </a:cxn>
                <a:cxn ang="0">
                  <a:pos x="393" y="716"/>
                </a:cxn>
                <a:cxn ang="0">
                  <a:pos x="380" y="716"/>
                </a:cxn>
                <a:cxn ang="0">
                  <a:pos x="296" y="830"/>
                </a:cxn>
                <a:cxn ang="0">
                  <a:pos x="197" y="963"/>
                </a:cxn>
                <a:cxn ang="0">
                  <a:pos x="99" y="830"/>
                </a:cxn>
                <a:cxn ang="0">
                  <a:pos x="14" y="716"/>
                </a:cxn>
                <a:cxn ang="0">
                  <a:pos x="0" y="716"/>
                </a:cxn>
                <a:cxn ang="0">
                  <a:pos x="4" y="702"/>
                </a:cxn>
                <a:cxn ang="0">
                  <a:pos x="0" y="697"/>
                </a:cxn>
                <a:cxn ang="0">
                  <a:pos x="5" y="697"/>
                </a:cxn>
                <a:cxn ang="0">
                  <a:pos x="99" y="358"/>
                </a:cxn>
                <a:cxn ang="0">
                  <a:pos x="197" y="0"/>
                </a:cxn>
              </a:cxnLst>
              <a:rect l="0" t="0" r="r" b="b"/>
              <a:pathLst>
                <a:path w="393" h="963">
                  <a:moveTo>
                    <a:pt x="197" y="0"/>
                  </a:moveTo>
                  <a:lnTo>
                    <a:pt x="296" y="358"/>
                  </a:lnTo>
                  <a:lnTo>
                    <a:pt x="388" y="697"/>
                  </a:lnTo>
                  <a:lnTo>
                    <a:pt x="393" y="697"/>
                  </a:lnTo>
                  <a:lnTo>
                    <a:pt x="390" y="702"/>
                  </a:lnTo>
                  <a:lnTo>
                    <a:pt x="393" y="716"/>
                  </a:lnTo>
                  <a:lnTo>
                    <a:pt x="380" y="716"/>
                  </a:lnTo>
                  <a:lnTo>
                    <a:pt x="296" y="830"/>
                  </a:lnTo>
                  <a:lnTo>
                    <a:pt x="197" y="963"/>
                  </a:lnTo>
                  <a:lnTo>
                    <a:pt x="99" y="830"/>
                  </a:lnTo>
                  <a:lnTo>
                    <a:pt x="14" y="716"/>
                  </a:lnTo>
                  <a:lnTo>
                    <a:pt x="0" y="716"/>
                  </a:lnTo>
                  <a:lnTo>
                    <a:pt x="4" y="702"/>
                  </a:lnTo>
                  <a:lnTo>
                    <a:pt x="0" y="697"/>
                  </a:lnTo>
                  <a:lnTo>
                    <a:pt x="5" y="697"/>
                  </a:lnTo>
                  <a:lnTo>
                    <a:pt x="99" y="358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CN">
                <a:solidFill>
                  <a:prstClr val="black"/>
                </a:solidFill>
                <a:latin typeface="Arial"/>
              </a:endParaRPr>
            </a:p>
          </p:txBody>
        </p:sp>
      </p:grpSp>
      <p:pic>
        <p:nvPicPr>
          <p:cNvPr id="104" name="图片 11" descr="开放网络-蓝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03157" y="6080294"/>
            <a:ext cx="304595" cy="234472"/>
          </a:xfrm>
          <a:prstGeom prst="rect">
            <a:avLst/>
          </a:prstGeom>
        </p:spPr>
      </p:pic>
      <p:pic>
        <p:nvPicPr>
          <p:cNvPr id="105" name="图片 47" descr="打印机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51126" y="6076619"/>
            <a:ext cx="303795" cy="241822"/>
          </a:xfrm>
          <a:prstGeom prst="rect">
            <a:avLst/>
          </a:prstGeom>
        </p:spPr>
      </p:pic>
      <p:grpSp>
        <p:nvGrpSpPr>
          <p:cNvPr id="106" name="组合 148"/>
          <p:cNvGrpSpPr/>
          <p:nvPr/>
        </p:nvGrpSpPr>
        <p:grpSpPr>
          <a:xfrm>
            <a:off x="5065046" y="5748157"/>
            <a:ext cx="275953" cy="266955"/>
            <a:chOff x="-2427311" y="4552665"/>
            <a:chExt cx="1168400" cy="11303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Freeform 130"/>
            <p:cNvSpPr>
              <a:spLocks noEditPoints="1"/>
            </p:cNvSpPr>
            <p:nvPr/>
          </p:nvSpPr>
          <p:spPr bwMode="auto">
            <a:xfrm>
              <a:off x="-2322536" y="4562190"/>
              <a:ext cx="514350" cy="298450"/>
            </a:xfrm>
            <a:custGeom>
              <a:avLst/>
              <a:gdLst/>
              <a:ahLst/>
              <a:cxnLst>
                <a:cxn ang="0">
                  <a:pos x="4884" y="4136"/>
                </a:cxn>
                <a:cxn ang="0">
                  <a:pos x="5456" y="4004"/>
                </a:cxn>
                <a:cxn ang="0">
                  <a:pos x="5896" y="3696"/>
                </a:cxn>
                <a:cxn ang="0">
                  <a:pos x="6160" y="3300"/>
                </a:cxn>
                <a:cxn ang="0">
                  <a:pos x="6732" y="3124"/>
                </a:cxn>
                <a:cxn ang="0">
                  <a:pos x="6996" y="2904"/>
                </a:cxn>
                <a:cxn ang="0">
                  <a:pos x="7128" y="2552"/>
                </a:cxn>
                <a:cxn ang="0">
                  <a:pos x="6336" y="2596"/>
                </a:cxn>
                <a:cxn ang="0">
                  <a:pos x="6292" y="1144"/>
                </a:cxn>
                <a:cxn ang="0">
                  <a:pos x="6072" y="616"/>
                </a:cxn>
                <a:cxn ang="0">
                  <a:pos x="5676" y="264"/>
                </a:cxn>
                <a:cxn ang="0">
                  <a:pos x="5192" y="44"/>
                </a:cxn>
                <a:cxn ang="0">
                  <a:pos x="1408" y="0"/>
                </a:cxn>
                <a:cxn ang="0">
                  <a:pos x="836" y="132"/>
                </a:cxn>
                <a:cxn ang="0">
                  <a:pos x="396" y="440"/>
                </a:cxn>
                <a:cxn ang="0">
                  <a:pos x="88" y="880"/>
                </a:cxn>
                <a:cxn ang="0">
                  <a:pos x="0" y="1408"/>
                </a:cxn>
                <a:cxn ang="0">
                  <a:pos x="0" y="2992"/>
                </a:cxn>
                <a:cxn ang="0">
                  <a:pos x="220" y="3476"/>
                </a:cxn>
                <a:cxn ang="0">
                  <a:pos x="616" y="3872"/>
                </a:cxn>
                <a:cxn ang="0">
                  <a:pos x="1144" y="4092"/>
                </a:cxn>
                <a:cxn ang="0">
                  <a:pos x="4884" y="1452"/>
                </a:cxn>
                <a:cxn ang="0">
                  <a:pos x="5324" y="1628"/>
                </a:cxn>
                <a:cxn ang="0">
                  <a:pos x="5500" y="2024"/>
                </a:cxn>
                <a:cxn ang="0">
                  <a:pos x="5324" y="2464"/>
                </a:cxn>
                <a:cxn ang="0">
                  <a:pos x="4884" y="2640"/>
                </a:cxn>
                <a:cxn ang="0">
                  <a:pos x="4488" y="2464"/>
                </a:cxn>
                <a:cxn ang="0">
                  <a:pos x="4312" y="2024"/>
                </a:cxn>
                <a:cxn ang="0">
                  <a:pos x="4488" y="1628"/>
                </a:cxn>
                <a:cxn ang="0">
                  <a:pos x="4884" y="1452"/>
                </a:cxn>
                <a:cxn ang="0">
                  <a:pos x="3388" y="1496"/>
                </a:cxn>
                <a:cxn ang="0">
                  <a:pos x="3740" y="1804"/>
                </a:cxn>
                <a:cxn ang="0">
                  <a:pos x="3740" y="2288"/>
                </a:cxn>
                <a:cxn ang="0">
                  <a:pos x="3388" y="2596"/>
                </a:cxn>
                <a:cxn ang="0">
                  <a:pos x="2948" y="2596"/>
                </a:cxn>
                <a:cxn ang="0">
                  <a:pos x="2640" y="2288"/>
                </a:cxn>
                <a:cxn ang="0">
                  <a:pos x="2640" y="1804"/>
                </a:cxn>
                <a:cxn ang="0">
                  <a:pos x="2948" y="1496"/>
                </a:cxn>
                <a:cxn ang="0">
                  <a:pos x="1452" y="1452"/>
                </a:cxn>
                <a:cxn ang="0">
                  <a:pos x="1848" y="1628"/>
                </a:cxn>
                <a:cxn ang="0">
                  <a:pos x="2024" y="2024"/>
                </a:cxn>
                <a:cxn ang="0">
                  <a:pos x="1848" y="2464"/>
                </a:cxn>
                <a:cxn ang="0">
                  <a:pos x="1452" y="2640"/>
                </a:cxn>
                <a:cxn ang="0">
                  <a:pos x="1012" y="2464"/>
                </a:cxn>
                <a:cxn ang="0">
                  <a:pos x="836" y="2024"/>
                </a:cxn>
                <a:cxn ang="0">
                  <a:pos x="1012" y="1628"/>
                </a:cxn>
                <a:cxn ang="0">
                  <a:pos x="1452" y="1452"/>
                </a:cxn>
              </a:cxnLst>
              <a:rect l="0" t="0" r="r" b="b"/>
              <a:pathLst>
                <a:path w="7128" h="4136">
                  <a:moveTo>
                    <a:pt x="1408" y="4136"/>
                  </a:moveTo>
                  <a:lnTo>
                    <a:pt x="4884" y="4136"/>
                  </a:lnTo>
                  <a:lnTo>
                    <a:pt x="5192" y="4092"/>
                  </a:lnTo>
                  <a:lnTo>
                    <a:pt x="5456" y="4004"/>
                  </a:lnTo>
                  <a:lnTo>
                    <a:pt x="5676" y="3872"/>
                  </a:lnTo>
                  <a:lnTo>
                    <a:pt x="5896" y="3696"/>
                  </a:lnTo>
                  <a:lnTo>
                    <a:pt x="6072" y="3520"/>
                  </a:lnTo>
                  <a:lnTo>
                    <a:pt x="6160" y="3300"/>
                  </a:lnTo>
                  <a:lnTo>
                    <a:pt x="6599" y="3212"/>
                  </a:lnTo>
                  <a:lnTo>
                    <a:pt x="6732" y="3124"/>
                  </a:lnTo>
                  <a:lnTo>
                    <a:pt x="6864" y="3036"/>
                  </a:lnTo>
                  <a:lnTo>
                    <a:pt x="6996" y="2904"/>
                  </a:lnTo>
                  <a:lnTo>
                    <a:pt x="7084" y="2728"/>
                  </a:lnTo>
                  <a:lnTo>
                    <a:pt x="7128" y="2552"/>
                  </a:lnTo>
                  <a:lnTo>
                    <a:pt x="7128" y="2332"/>
                  </a:lnTo>
                  <a:lnTo>
                    <a:pt x="6336" y="2596"/>
                  </a:lnTo>
                  <a:lnTo>
                    <a:pt x="6336" y="1408"/>
                  </a:lnTo>
                  <a:lnTo>
                    <a:pt x="6292" y="1144"/>
                  </a:lnTo>
                  <a:lnTo>
                    <a:pt x="6204" y="880"/>
                  </a:lnTo>
                  <a:lnTo>
                    <a:pt x="6072" y="616"/>
                  </a:lnTo>
                  <a:lnTo>
                    <a:pt x="5896" y="440"/>
                  </a:lnTo>
                  <a:lnTo>
                    <a:pt x="5676" y="264"/>
                  </a:lnTo>
                  <a:lnTo>
                    <a:pt x="5456" y="132"/>
                  </a:lnTo>
                  <a:lnTo>
                    <a:pt x="5192" y="44"/>
                  </a:lnTo>
                  <a:lnTo>
                    <a:pt x="4884" y="0"/>
                  </a:lnTo>
                  <a:lnTo>
                    <a:pt x="1408" y="0"/>
                  </a:lnTo>
                  <a:lnTo>
                    <a:pt x="1144" y="44"/>
                  </a:lnTo>
                  <a:lnTo>
                    <a:pt x="836" y="132"/>
                  </a:lnTo>
                  <a:lnTo>
                    <a:pt x="616" y="264"/>
                  </a:lnTo>
                  <a:lnTo>
                    <a:pt x="396" y="440"/>
                  </a:lnTo>
                  <a:lnTo>
                    <a:pt x="220" y="616"/>
                  </a:lnTo>
                  <a:lnTo>
                    <a:pt x="88" y="880"/>
                  </a:lnTo>
                  <a:lnTo>
                    <a:pt x="0" y="1144"/>
                  </a:lnTo>
                  <a:lnTo>
                    <a:pt x="0" y="1408"/>
                  </a:lnTo>
                  <a:lnTo>
                    <a:pt x="0" y="2684"/>
                  </a:lnTo>
                  <a:lnTo>
                    <a:pt x="0" y="2992"/>
                  </a:lnTo>
                  <a:lnTo>
                    <a:pt x="88" y="3256"/>
                  </a:lnTo>
                  <a:lnTo>
                    <a:pt x="220" y="3476"/>
                  </a:lnTo>
                  <a:lnTo>
                    <a:pt x="396" y="3696"/>
                  </a:lnTo>
                  <a:lnTo>
                    <a:pt x="616" y="3872"/>
                  </a:lnTo>
                  <a:lnTo>
                    <a:pt x="836" y="4004"/>
                  </a:lnTo>
                  <a:lnTo>
                    <a:pt x="1144" y="4092"/>
                  </a:lnTo>
                  <a:lnTo>
                    <a:pt x="1408" y="4136"/>
                  </a:lnTo>
                  <a:close/>
                  <a:moveTo>
                    <a:pt x="4884" y="1452"/>
                  </a:moveTo>
                  <a:lnTo>
                    <a:pt x="5104" y="1496"/>
                  </a:lnTo>
                  <a:lnTo>
                    <a:pt x="5324" y="1628"/>
                  </a:lnTo>
                  <a:lnTo>
                    <a:pt x="5456" y="1804"/>
                  </a:lnTo>
                  <a:lnTo>
                    <a:pt x="5500" y="2024"/>
                  </a:lnTo>
                  <a:lnTo>
                    <a:pt x="5456" y="2288"/>
                  </a:lnTo>
                  <a:lnTo>
                    <a:pt x="5324" y="2464"/>
                  </a:lnTo>
                  <a:lnTo>
                    <a:pt x="5104" y="2596"/>
                  </a:lnTo>
                  <a:lnTo>
                    <a:pt x="4884" y="2640"/>
                  </a:lnTo>
                  <a:lnTo>
                    <a:pt x="4664" y="2596"/>
                  </a:lnTo>
                  <a:lnTo>
                    <a:pt x="4488" y="2464"/>
                  </a:lnTo>
                  <a:lnTo>
                    <a:pt x="4356" y="2288"/>
                  </a:lnTo>
                  <a:lnTo>
                    <a:pt x="4312" y="2024"/>
                  </a:lnTo>
                  <a:lnTo>
                    <a:pt x="4356" y="1804"/>
                  </a:lnTo>
                  <a:lnTo>
                    <a:pt x="4488" y="1628"/>
                  </a:lnTo>
                  <a:lnTo>
                    <a:pt x="4664" y="1496"/>
                  </a:lnTo>
                  <a:lnTo>
                    <a:pt x="4884" y="1452"/>
                  </a:lnTo>
                  <a:close/>
                  <a:moveTo>
                    <a:pt x="3168" y="1452"/>
                  </a:moveTo>
                  <a:lnTo>
                    <a:pt x="3388" y="1496"/>
                  </a:lnTo>
                  <a:lnTo>
                    <a:pt x="3608" y="1628"/>
                  </a:lnTo>
                  <a:lnTo>
                    <a:pt x="3740" y="1804"/>
                  </a:lnTo>
                  <a:lnTo>
                    <a:pt x="3784" y="2024"/>
                  </a:lnTo>
                  <a:lnTo>
                    <a:pt x="3740" y="2288"/>
                  </a:lnTo>
                  <a:lnTo>
                    <a:pt x="3608" y="2464"/>
                  </a:lnTo>
                  <a:lnTo>
                    <a:pt x="3388" y="2596"/>
                  </a:lnTo>
                  <a:lnTo>
                    <a:pt x="3168" y="2640"/>
                  </a:lnTo>
                  <a:lnTo>
                    <a:pt x="2948" y="2596"/>
                  </a:lnTo>
                  <a:lnTo>
                    <a:pt x="2772" y="2464"/>
                  </a:lnTo>
                  <a:lnTo>
                    <a:pt x="2640" y="2288"/>
                  </a:lnTo>
                  <a:lnTo>
                    <a:pt x="2596" y="2024"/>
                  </a:lnTo>
                  <a:lnTo>
                    <a:pt x="2640" y="1804"/>
                  </a:lnTo>
                  <a:lnTo>
                    <a:pt x="2772" y="1628"/>
                  </a:lnTo>
                  <a:lnTo>
                    <a:pt x="2948" y="1496"/>
                  </a:lnTo>
                  <a:lnTo>
                    <a:pt x="3168" y="1452"/>
                  </a:lnTo>
                  <a:close/>
                  <a:moveTo>
                    <a:pt x="1452" y="1452"/>
                  </a:moveTo>
                  <a:lnTo>
                    <a:pt x="1672" y="1496"/>
                  </a:lnTo>
                  <a:lnTo>
                    <a:pt x="1848" y="1628"/>
                  </a:lnTo>
                  <a:lnTo>
                    <a:pt x="1980" y="1804"/>
                  </a:lnTo>
                  <a:lnTo>
                    <a:pt x="2024" y="2024"/>
                  </a:lnTo>
                  <a:lnTo>
                    <a:pt x="1980" y="2288"/>
                  </a:lnTo>
                  <a:lnTo>
                    <a:pt x="1848" y="2464"/>
                  </a:lnTo>
                  <a:lnTo>
                    <a:pt x="1672" y="2596"/>
                  </a:lnTo>
                  <a:lnTo>
                    <a:pt x="1452" y="2640"/>
                  </a:lnTo>
                  <a:lnTo>
                    <a:pt x="1188" y="2596"/>
                  </a:lnTo>
                  <a:lnTo>
                    <a:pt x="1012" y="2464"/>
                  </a:lnTo>
                  <a:lnTo>
                    <a:pt x="880" y="2288"/>
                  </a:lnTo>
                  <a:lnTo>
                    <a:pt x="836" y="2024"/>
                  </a:lnTo>
                  <a:lnTo>
                    <a:pt x="880" y="1804"/>
                  </a:lnTo>
                  <a:lnTo>
                    <a:pt x="1012" y="1628"/>
                  </a:lnTo>
                  <a:lnTo>
                    <a:pt x="1188" y="1496"/>
                  </a:lnTo>
                  <a:lnTo>
                    <a:pt x="1452" y="14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-2427311" y="5530565"/>
              <a:ext cx="1168400" cy="152400"/>
            </a:xfrm>
            <a:custGeom>
              <a:avLst/>
              <a:gdLst/>
              <a:ahLst/>
              <a:cxnLst>
                <a:cxn ang="0">
                  <a:pos x="11836" y="748"/>
                </a:cxn>
                <a:cxn ang="0">
                  <a:pos x="11396" y="396"/>
                </a:cxn>
                <a:cxn ang="0">
                  <a:pos x="10868" y="131"/>
                </a:cxn>
                <a:cxn ang="0">
                  <a:pos x="10340" y="0"/>
                </a:cxn>
                <a:cxn ang="0">
                  <a:pos x="9768" y="0"/>
                </a:cxn>
                <a:cxn ang="0">
                  <a:pos x="9196" y="131"/>
                </a:cxn>
                <a:cxn ang="0">
                  <a:pos x="8712" y="396"/>
                </a:cxn>
                <a:cxn ang="0">
                  <a:pos x="8272" y="792"/>
                </a:cxn>
                <a:cxn ang="0">
                  <a:pos x="7920" y="792"/>
                </a:cxn>
                <a:cxn ang="0">
                  <a:pos x="7524" y="396"/>
                </a:cxn>
                <a:cxn ang="0">
                  <a:pos x="6996" y="131"/>
                </a:cxn>
                <a:cxn ang="0">
                  <a:pos x="6468" y="0"/>
                </a:cxn>
                <a:cxn ang="0">
                  <a:pos x="5896" y="0"/>
                </a:cxn>
                <a:cxn ang="0">
                  <a:pos x="5324" y="131"/>
                </a:cxn>
                <a:cxn ang="0">
                  <a:pos x="4796" y="396"/>
                </a:cxn>
                <a:cxn ang="0">
                  <a:pos x="4400" y="748"/>
                </a:cxn>
                <a:cxn ang="0">
                  <a:pos x="4003" y="704"/>
                </a:cxn>
                <a:cxn ang="0">
                  <a:pos x="3432" y="264"/>
                </a:cxn>
                <a:cxn ang="0">
                  <a:pos x="2772" y="44"/>
                </a:cxn>
                <a:cxn ang="0">
                  <a:pos x="2112" y="0"/>
                </a:cxn>
                <a:cxn ang="0">
                  <a:pos x="1408" y="131"/>
                </a:cxn>
                <a:cxn ang="0">
                  <a:pos x="792" y="484"/>
                </a:cxn>
                <a:cxn ang="0">
                  <a:pos x="352" y="1012"/>
                </a:cxn>
                <a:cxn ang="0">
                  <a:pos x="88" y="1716"/>
                </a:cxn>
                <a:cxn ang="0">
                  <a:pos x="1012" y="2112"/>
                </a:cxn>
                <a:cxn ang="0">
                  <a:pos x="3872" y="2112"/>
                </a:cxn>
                <a:cxn ang="0">
                  <a:pos x="4840" y="2112"/>
                </a:cxn>
                <a:cxn ang="0">
                  <a:pos x="7788" y="2112"/>
                </a:cxn>
                <a:cxn ang="0">
                  <a:pos x="8756" y="2112"/>
                </a:cxn>
                <a:cxn ang="0">
                  <a:pos x="11660" y="2112"/>
                </a:cxn>
                <a:cxn ang="0">
                  <a:pos x="12672" y="2112"/>
                </a:cxn>
                <a:cxn ang="0">
                  <a:pos x="16192" y="2112"/>
                </a:cxn>
                <a:cxn ang="0">
                  <a:pos x="16060" y="1320"/>
                </a:cxn>
                <a:cxn ang="0">
                  <a:pos x="15664" y="704"/>
                </a:cxn>
                <a:cxn ang="0">
                  <a:pos x="15092" y="264"/>
                </a:cxn>
                <a:cxn ang="0">
                  <a:pos x="14476" y="44"/>
                </a:cxn>
                <a:cxn ang="0">
                  <a:pos x="13772" y="0"/>
                </a:cxn>
                <a:cxn ang="0">
                  <a:pos x="13068" y="131"/>
                </a:cxn>
                <a:cxn ang="0">
                  <a:pos x="12452" y="484"/>
                </a:cxn>
                <a:cxn ang="0">
                  <a:pos x="12012" y="1012"/>
                </a:cxn>
              </a:cxnLst>
              <a:rect l="0" t="0" r="r" b="b"/>
              <a:pathLst>
                <a:path w="16192" h="2112">
                  <a:moveTo>
                    <a:pt x="12012" y="1012"/>
                  </a:moveTo>
                  <a:lnTo>
                    <a:pt x="11836" y="748"/>
                  </a:lnTo>
                  <a:lnTo>
                    <a:pt x="11616" y="572"/>
                  </a:lnTo>
                  <a:lnTo>
                    <a:pt x="11396" y="396"/>
                  </a:lnTo>
                  <a:lnTo>
                    <a:pt x="11132" y="264"/>
                  </a:lnTo>
                  <a:lnTo>
                    <a:pt x="10868" y="131"/>
                  </a:lnTo>
                  <a:lnTo>
                    <a:pt x="10604" y="44"/>
                  </a:lnTo>
                  <a:lnTo>
                    <a:pt x="10340" y="0"/>
                  </a:lnTo>
                  <a:lnTo>
                    <a:pt x="10032" y="0"/>
                  </a:lnTo>
                  <a:lnTo>
                    <a:pt x="9768" y="0"/>
                  </a:lnTo>
                  <a:lnTo>
                    <a:pt x="9460" y="88"/>
                  </a:lnTo>
                  <a:lnTo>
                    <a:pt x="9196" y="131"/>
                  </a:lnTo>
                  <a:lnTo>
                    <a:pt x="8932" y="264"/>
                  </a:lnTo>
                  <a:lnTo>
                    <a:pt x="8712" y="396"/>
                  </a:lnTo>
                  <a:lnTo>
                    <a:pt x="8448" y="572"/>
                  </a:lnTo>
                  <a:lnTo>
                    <a:pt x="8272" y="792"/>
                  </a:lnTo>
                  <a:lnTo>
                    <a:pt x="8096" y="1012"/>
                  </a:lnTo>
                  <a:lnTo>
                    <a:pt x="7920" y="792"/>
                  </a:lnTo>
                  <a:lnTo>
                    <a:pt x="7744" y="572"/>
                  </a:lnTo>
                  <a:lnTo>
                    <a:pt x="7524" y="396"/>
                  </a:lnTo>
                  <a:lnTo>
                    <a:pt x="7260" y="264"/>
                  </a:lnTo>
                  <a:lnTo>
                    <a:pt x="6996" y="131"/>
                  </a:lnTo>
                  <a:lnTo>
                    <a:pt x="6732" y="88"/>
                  </a:lnTo>
                  <a:lnTo>
                    <a:pt x="6468" y="0"/>
                  </a:lnTo>
                  <a:lnTo>
                    <a:pt x="6160" y="0"/>
                  </a:lnTo>
                  <a:lnTo>
                    <a:pt x="5896" y="0"/>
                  </a:lnTo>
                  <a:lnTo>
                    <a:pt x="5588" y="44"/>
                  </a:lnTo>
                  <a:lnTo>
                    <a:pt x="5324" y="131"/>
                  </a:lnTo>
                  <a:lnTo>
                    <a:pt x="5060" y="220"/>
                  </a:lnTo>
                  <a:lnTo>
                    <a:pt x="4796" y="396"/>
                  </a:lnTo>
                  <a:lnTo>
                    <a:pt x="4576" y="528"/>
                  </a:lnTo>
                  <a:lnTo>
                    <a:pt x="4400" y="748"/>
                  </a:lnTo>
                  <a:lnTo>
                    <a:pt x="4224" y="968"/>
                  </a:lnTo>
                  <a:lnTo>
                    <a:pt x="4003" y="704"/>
                  </a:lnTo>
                  <a:lnTo>
                    <a:pt x="3740" y="484"/>
                  </a:lnTo>
                  <a:lnTo>
                    <a:pt x="3432" y="264"/>
                  </a:lnTo>
                  <a:lnTo>
                    <a:pt x="3124" y="131"/>
                  </a:lnTo>
                  <a:lnTo>
                    <a:pt x="2772" y="44"/>
                  </a:lnTo>
                  <a:lnTo>
                    <a:pt x="2464" y="0"/>
                  </a:lnTo>
                  <a:lnTo>
                    <a:pt x="2112" y="0"/>
                  </a:lnTo>
                  <a:lnTo>
                    <a:pt x="1760" y="44"/>
                  </a:lnTo>
                  <a:lnTo>
                    <a:pt x="1408" y="131"/>
                  </a:lnTo>
                  <a:lnTo>
                    <a:pt x="1100" y="308"/>
                  </a:lnTo>
                  <a:lnTo>
                    <a:pt x="792" y="484"/>
                  </a:lnTo>
                  <a:lnTo>
                    <a:pt x="572" y="704"/>
                  </a:lnTo>
                  <a:lnTo>
                    <a:pt x="352" y="1012"/>
                  </a:lnTo>
                  <a:lnTo>
                    <a:pt x="176" y="1320"/>
                  </a:lnTo>
                  <a:lnTo>
                    <a:pt x="88" y="1716"/>
                  </a:lnTo>
                  <a:lnTo>
                    <a:pt x="0" y="2112"/>
                  </a:lnTo>
                  <a:lnTo>
                    <a:pt x="1012" y="2112"/>
                  </a:lnTo>
                  <a:lnTo>
                    <a:pt x="3564" y="2112"/>
                  </a:lnTo>
                  <a:lnTo>
                    <a:pt x="3872" y="2112"/>
                  </a:lnTo>
                  <a:lnTo>
                    <a:pt x="4532" y="2112"/>
                  </a:lnTo>
                  <a:lnTo>
                    <a:pt x="4840" y="2112"/>
                  </a:lnTo>
                  <a:lnTo>
                    <a:pt x="7436" y="2112"/>
                  </a:lnTo>
                  <a:lnTo>
                    <a:pt x="7788" y="2112"/>
                  </a:lnTo>
                  <a:lnTo>
                    <a:pt x="8404" y="2112"/>
                  </a:lnTo>
                  <a:lnTo>
                    <a:pt x="8756" y="2112"/>
                  </a:lnTo>
                  <a:lnTo>
                    <a:pt x="11352" y="2112"/>
                  </a:lnTo>
                  <a:lnTo>
                    <a:pt x="11660" y="2112"/>
                  </a:lnTo>
                  <a:lnTo>
                    <a:pt x="12320" y="2112"/>
                  </a:lnTo>
                  <a:lnTo>
                    <a:pt x="12672" y="2112"/>
                  </a:lnTo>
                  <a:lnTo>
                    <a:pt x="15224" y="2112"/>
                  </a:lnTo>
                  <a:lnTo>
                    <a:pt x="16192" y="2112"/>
                  </a:lnTo>
                  <a:lnTo>
                    <a:pt x="16148" y="1672"/>
                  </a:lnTo>
                  <a:lnTo>
                    <a:pt x="16060" y="1320"/>
                  </a:lnTo>
                  <a:lnTo>
                    <a:pt x="15884" y="968"/>
                  </a:lnTo>
                  <a:lnTo>
                    <a:pt x="15664" y="704"/>
                  </a:lnTo>
                  <a:lnTo>
                    <a:pt x="15400" y="484"/>
                  </a:lnTo>
                  <a:lnTo>
                    <a:pt x="15092" y="264"/>
                  </a:lnTo>
                  <a:lnTo>
                    <a:pt x="14784" y="131"/>
                  </a:lnTo>
                  <a:lnTo>
                    <a:pt x="14476" y="44"/>
                  </a:lnTo>
                  <a:lnTo>
                    <a:pt x="14124" y="0"/>
                  </a:lnTo>
                  <a:lnTo>
                    <a:pt x="13772" y="0"/>
                  </a:lnTo>
                  <a:lnTo>
                    <a:pt x="13420" y="44"/>
                  </a:lnTo>
                  <a:lnTo>
                    <a:pt x="13068" y="131"/>
                  </a:lnTo>
                  <a:lnTo>
                    <a:pt x="12760" y="308"/>
                  </a:lnTo>
                  <a:lnTo>
                    <a:pt x="12452" y="484"/>
                  </a:lnTo>
                  <a:lnTo>
                    <a:pt x="12232" y="704"/>
                  </a:lnTo>
                  <a:lnTo>
                    <a:pt x="12012" y="10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-2100286" y="5282915"/>
              <a:ext cx="238125" cy="234950"/>
            </a:xfrm>
            <a:custGeom>
              <a:avLst/>
              <a:gdLst/>
              <a:ahLst/>
              <a:cxnLst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04" y="264"/>
                </a:cxn>
                <a:cxn ang="0">
                  <a:pos x="483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3" y="2772"/>
                </a:cxn>
                <a:cxn ang="0">
                  <a:pos x="704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</a:cxnLst>
              <a:rect l="0" t="0" r="r" b="b"/>
              <a:pathLst>
                <a:path w="3300" h="3256">
                  <a:moveTo>
                    <a:pt x="1628" y="0"/>
                  </a:moveTo>
                  <a:lnTo>
                    <a:pt x="1320" y="44"/>
                  </a:lnTo>
                  <a:lnTo>
                    <a:pt x="1012" y="132"/>
                  </a:lnTo>
                  <a:lnTo>
                    <a:pt x="704" y="264"/>
                  </a:lnTo>
                  <a:lnTo>
                    <a:pt x="483" y="484"/>
                  </a:ln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3" y="2772"/>
                  </a:lnTo>
                  <a:lnTo>
                    <a:pt x="704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0" name="Rectangle 133"/>
            <p:cNvSpPr>
              <a:spLocks noChangeArrowheads="1"/>
            </p:cNvSpPr>
            <p:nvPr/>
          </p:nvSpPr>
          <p:spPr bwMode="auto">
            <a:xfrm>
              <a:off x="-1770086" y="5133690"/>
              <a:ext cx="368300" cy="111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-2379686" y="5282915"/>
              <a:ext cx="238125" cy="234950"/>
            </a:xfrm>
            <a:custGeom>
              <a:avLst/>
              <a:gdLst/>
              <a:ahLst/>
              <a:cxnLst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307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7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</a:cxnLst>
              <a:rect l="0" t="0" r="r" b="b"/>
              <a:pathLst>
                <a:path w="3300" h="3256">
                  <a:moveTo>
                    <a:pt x="1672" y="3256"/>
                  </a:move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307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7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-18177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-15383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308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8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308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8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-1706586" y="4552665"/>
              <a:ext cx="238125" cy="238125"/>
            </a:xfrm>
            <a:custGeom>
              <a:avLst/>
              <a:gdLst/>
              <a:ahLst/>
              <a:cxnLst>
                <a:cxn ang="0">
                  <a:pos x="1672" y="3300"/>
                </a:cxn>
                <a:cxn ang="0">
                  <a:pos x="1980" y="3256"/>
                </a:cxn>
                <a:cxn ang="0">
                  <a:pos x="2288" y="3168"/>
                </a:cxn>
                <a:cxn ang="0">
                  <a:pos x="2552" y="3036"/>
                </a:cxn>
                <a:cxn ang="0">
                  <a:pos x="2816" y="2816"/>
                </a:cxn>
                <a:cxn ang="0">
                  <a:pos x="3036" y="2552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8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48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264" y="748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8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2"/>
                </a:cxn>
                <a:cxn ang="0">
                  <a:pos x="484" y="2816"/>
                </a:cxn>
                <a:cxn ang="0">
                  <a:pos x="748" y="3036"/>
                </a:cxn>
                <a:cxn ang="0">
                  <a:pos x="1012" y="3168"/>
                </a:cxn>
                <a:cxn ang="0">
                  <a:pos x="1320" y="3256"/>
                </a:cxn>
                <a:cxn ang="0">
                  <a:pos x="1672" y="3300"/>
                </a:cxn>
              </a:cxnLst>
              <a:rect l="0" t="0" r="r" b="b"/>
              <a:pathLst>
                <a:path w="3300" h="3300">
                  <a:moveTo>
                    <a:pt x="1672" y="3300"/>
                  </a:moveTo>
                  <a:lnTo>
                    <a:pt x="1980" y="3256"/>
                  </a:lnTo>
                  <a:lnTo>
                    <a:pt x="2288" y="3168"/>
                  </a:lnTo>
                  <a:lnTo>
                    <a:pt x="2552" y="3036"/>
                  </a:lnTo>
                  <a:lnTo>
                    <a:pt x="2816" y="2816"/>
                  </a:lnTo>
                  <a:lnTo>
                    <a:pt x="3036" y="2552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8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48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264" y="748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8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2"/>
                  </a:lnTo>
                  <a:lnTo>
                    <a:pt x="484" y="2816"/>
                  </a:lnTo>
                  <a:lnTo>
                    <a:pt x="748" y="3036"/>
                  </a:lnTo>
                  <a:lnTo>
                    <a:pt x="1012" y="3168"/>
                  </a:lnTo>
                  <a:lnTo>
                    <a:pt x="1320" y="3256"/>
                  </a:lnTo>
                  <a:lnTo>
                    <a:pt x="1672" y="3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5" name="Freeform 138"/>
            <p:cNvSpPr>
              <a:spLocks noEditPoints="1"/>
            </p:cNvSpPr>
            <p:nvPr/>
          </p:nvSpPr>
          <p:spPr bwMode="auto">
            <a:xfrm>
              <a:off x="-1836761" y="4806665"/>
              <a:ext cx="495300" cy="311150"/>
            </a:xfrm>
            <a:custGeom>
              <a:avLst/>
              <a:gdLst/>
              <a:ahLst/>
              <a:cxnLst>
                <a:cxn ang="0">
                  <a:pos x="0" y="4312"/>
                </a:cxn>
                <a:cxn ang="0">
                  <a:pos x="6864" y="4312"/>
                </a:cxn>
                <a:cxn ang="0">
                  <a:pos x="6864" y="3652"/>
                </a:cxn>
                <a:cxn ang="0">
                  <a:pos x="5984" y="3652"/>
                </a:cxn>
                <a:cxn ang="0">
                  <a:pos x="5984" y="1012"/>
                </a:cxn>
                <a:cxn ang="0">
                  <a:pos x="5940" y="792"/>
                </a:cxn>
                <a:cxn ang="0">
                  <a:pos x="5896" y="616"/>
                </a:cxn>
                <a:cxn ang="0">
                  <a:pos x="5808" y="440"/>
                </a:cxn>
                <a:cxn ang="0">
                  <a:pos x="5676" y="264"/>
                </a:cxn>
                <a:cxn ang="0">
                  <a:pos x="5500" y="176"/>
                </a:cxn>
                <a:cxn ang="0">
                  <a:pos x="5324" y="44"/>
                </a:cxn>
                <a:cxn ang="0">
                  <a:pos x="5148" y="0"/>
                </a:cxn>
                <a:cxn ang="0">
                  <a:pos x="4928" y="0"/>
                </a:cxn>
                <a:cxn ang="0">
                  <a:pos x="3476" y="0"/>
                </a:cxn>
                <a:cxn ang="0">
                  <a:pos x="3388" y="0"/>
                </a:cxn>
                <a:cxn ang="0">
                  <a:pos x="1936" y="0"/>
                </a:cxn>
                <a:cxn ang="0">
                  <a:pos x="1760" y="0"/>
                </a:cxn>
                <a:cxn ang="0">
                  <a:pos x="1540" y="44"/>
                </a:cxn>
                <a:cxn ang="0">
                  <a:pos x="1364" y="176"/>
                </a:cxn>
                <a:cxn ang="0">
                  <a:pos x="1232" y="264"/>
                </a:cxn>
                <a:cxn ang="0">
                  <a:pos x="1100" y="440"/>
                </a:cxn>
                <a:cxn ang="0">
                  <a:pos x="1012" y="616"/>
                </a:cxn>
                <a:cxn ang="0">
                  <a:pos x="924" y="792"/>
                </a:cxn>
                <a:cxn ang="0">
                  <a:pos x="924" y="1012"/>
                </a:cxn>
                <a:cxn ang="0">
                  <a:pos x="924" y="3652"/>
                </a:cxn>
                <a:cxn ang="0">
                  <a:pos x="0" y="3652"/>
                </a:cxn>
                <a:cxn ang="0">
                  <a:pos x="0" y="4312"/>
                </a:cxn>
                <a:cxn ang="0">
                  <a:pos x="4532" y="1892"/>
                </a:cxn>
                <a:cxn ang="0">
                  <a:pos x="4884" y="1892"/>
                </a:cxn>
                <a:cxn ang="0">
                  <a:pos x="4884" y="3652"/>
                </a:cxn>
                <a:cxn ang="0">
                  <a:pos x="4532" y="3652"/>
                </a:cxn>
                <a:cxn ang="0">
                  <a:pos x="4532" y="1892"/>
                </a:cxn>
                <a:cxn ang="0">
                  <a:pos x="1980" y="1892"/>
                </a:cxn>
                <a:cxn ang="0">
                  <a:pos x="2332" y="1892"/>
                </a:cxn>
                <a:cxn ang="0">
                  <a:pos x="2332" y="3652"/>
                </a:cxn>
                <a:cxn ang="0">
                  <a:pos x="1980" y="3652"/>
                </a:cxn>
                <a:cxn ang="0">
                  <a:pos x="1980" y="1892"/>
                </a:cxn>
              </a:cxnLst>
              <a:rect l="0" t="0" r="r" b="b"/>
              <a:pathLst>
                <a:path w="6864" h="4312">
                  <a:moveTo>
                    <a:pt x="0" y="4312"/>
                  </a:moveTo>
                  <a:lnTo>
                    <a:pt x="6864" y="4312"/>
                  </a:lnTo>
                  <a:lnTo>
                    <a:pt x="6864" y="3652"/>
                  </a:lnTo>
                  <a:lnTo>
                    <a:pt x="5984" y="3652"/>
                  </a:lnTo>
                  <a:lnTo>
                    <a:pt x="5984" y="1012"/>
                  </a:lnTo>
                  <a:lnTo>
                    <a:pt x="5940" y="792"/>
                  </a:lnTo>
                  <a:lnTo>
                    <a:pt x="5896" y="616"/>
                  </a:lnTo>
                  <a:lnTo>
                    <a:pt x="5808" y="440"/>
                  </a:lnTo>
                  <a:lnTo>
                    <a:pt x="5676" y="264"/>
                  </a:lnTo>
                  <a:lnTo>
                    <a:pt x="5500" y="176"/>
                  </a:lnTo>
                  <a:lnTo>
                    <a:pt x="5324" y="44"/>
                  </a:lnTo>
                  <a:lnTo>
                    <a:pt x="5148" y="0"/>
                  </a:lnTo>
                  <a:lnTo>
                    <a:pt x="4928" y="0"/>
                  </a:lnTo>
                  <a:lnTo>
                    <a:pt x="3476" y="0"/>
                  </a:lnTo>
                  <a:lnTo>
                    <a:pt x="3388" y="0"/>
                  </a:lnTo>
                  <a:lnTo>
                    <a:pt x="1936" y="0"/>
                  </a:lnTo>
                  <a:lnTo>
                    <a:pt x="1760" y="0"/>
                  </a:lnTo>
                  <a:lnTo>
                    <a:pt x="1540" y="44"/>
                  </a:lnTo>
                  <a:lnTo>
                    <a:pt x="1364" y="176"/>
                  </a:lnTo>
                  <a:lnTo>
                    <a:pt x="1232" y="264"/>
                  </a:lnTo>
                  <a:lnTo>
                    <a:pt x="1100" y="440"/>
                  </a:lnTo>
                  <a:lnTo>
                    <a:pt x="1012" y="616"/>
                  </a:lnTo>
                  <a:lnTo>
                    <a:pt x="924" y="792"/>
                  </a:lnTo>
                  <a:lnTo>
                    <a:pt x="924" y="1012"/>
                  </a:lnTo>
                  <a:lnTo>
                    <a:pt x="924" y="3652"/>
                  </a:lnTo>
                  <a:lnTo>
                    <a:pt x="0" y="3652"/>
                  </a:lnTo>
                  <a:lnTo>
                    <a:pt x="0" y="4312"/>
                  </a:lnTo>
                  <a:close/>
                  <a:moveTo>
                    <a:pt x="4532" y="1892"/>
                  </a:moveTo>
                  <a:lnTo>
                    <a:pt x="4884" y="1892"/>
                  </a:lnTo>
                  <a:lnTo>
                    <a:pt x="4884" y="3652"/>
                  </a:lnTo>
                  <a:lnTo>
                    <a:pt x="4532" y="3652"/>
                  </a:lnTo>
                  <a:lnTo>
                    <a:pt x="4532" y="1892"/>
                  </a:lnTo>
                  <a:close/>
                  <a:moveTo>
                    <a:pt x="1980" y="1892"/>
                  </a:moveTo>
                  <a:lnTo>
                    <a:pt x="2332" y="1892"/>
                  </a:lnTo>
                  <a:lnTo>
                    <a:pt x="2332" y="3652"/>
                  </a:lnTo>
                  <a:lnTo>
                    <a:pt x="1980" y="3652"/>
                  </a:lnTo>
                  <a:lnTo>
                    <a:pt x="1980" y="18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6" name="Group 215"/>
          <p:cNvGrpSpPr>
            <a:grpSpLocks noChangeAspect="1"/>
          </p:cNvGrpSpPr>
          <p:nvPr/>
        </p:nvGrpSpPr>
        <p:grpSpPr bwMode="auto">
          <a:xfrm>
            <a:off x="6302820" y="6073644"/>
            <a:ext cx="312737" cy="247772"/>
            <a:chOff x="3609" y="1267"/>
            <a:chExt cx="414" cy="328"/>
          </a:xfrm>
        </p:grpSpPr>
        <p:sp>
          <p:nvSpPr>
            <p:cNvPr id="117" name="AutoShape 214"/>
            <p:cNvSpPr>
              <a:spLocks noChangeAspect="1" noChangeArrowheads="1" noTextEdit="1"/>
            </p:cNvSpPr>
            <p:nvPr/>
          </p:nvSpPr>
          <p:spPr bwMode="auto">
            <a:xfrm>
              <a:off x="3609" y="1267"/>
              <a:ext cx="4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216"/>
            <p:cNvSpPr>
              <a:spLocks noEditPoints="1"/>
            </p:cNvSpPr>
            <p:nvPr/>
          </p:nvSpPr>
          <p:spPr bwMode="auto">
            <a:xfrm>
              <a:off x="3792" y="1269"/>
              <a:ext cx="231" cy="217"/>
            </a:xfrm>
            <a:custGeom>
              <a:avLst/>
              <a:gdLst>
                <a:gd name="T0" fmla="*/ 14557 w 119"/>
                <a:gd name="T1" fmla="*/ 0 h 111"/>
                <a:gd name="T2" fmla="*/ 159642 w 119"/>
                <a:gd name="T3" fmla="*/ 0 h 111"/>
                <a:gd name="T4" fmla="*/ 175442 w 119"/>
                <a:gd name="T5" fmla="*/ 17941 h 111"/>
                <a:gd name="T6" fmla="*/ 175442 w 119"/>
                <a:gd name="T7" fmla="*/ 116678 h 111"/>
                <a:gd name="T8" fmla="*/ 159642 w 119"/>
                <a:gd name="T9" fmla="*/ 132231 h 111"/>
                <a:gd name="T10" fmla="*/ 14557 w 119"/>
                <a:gd name="T11" fmla="*/ 132231 h 111"/>
                <a:gd name="T12" fmla="*/ 0 w 119"/>
                <a:gd name="T13" fmla="*/ 116678 h 111"/>
                <a:gd name="T14" fmla="*/ 0 w 119"/>
                <a:gd name="T15" fmla="*/ 17941 h 111"/>
                <a:gd name="T16" fmla="*/ 14557 w 119"/>
                <a:gd name="T17" fmla="*/ 0 h 111"/>
                <a:gd name="T18" fmla="*/ 42815 w 119"/>
                <a:gd name="T19" fmla="*/ 165563 h 111"/>
                <a:gd name="T20" fmla="*/ 71961 w 119"/>
                <a:gd name="T21" fmla="*/ 160658 h 111"/>
                <a:gd name="T22" fmla="*/ 71961 w 119"/>
                <a:gd name="T23" fmla="*/ 138501 h 111"/>
                <a:gd name="T24" fmla="*/ 106481 w 119"/>
                <a:gd name="T25" fmla="*/ 138501 h 111"/>
                <a:gd name="T26" fmla="*/ 106481 w 119"/>
                <a:gd name="T27" fmla="*/ 160658 h 111"/>
                <a:gd name="T28" fmla="*/ 135853 w 119"/>
                <a:gd name="T29" fmla="*/ 165563 h 111"/>
                <a:gd name="T30" fmla="*/ 135853 w 119"/>
                <a:gd name="T31" fmla="*/ 176898 h 111"/>
                <a:gd name="T32" fmla="*/ 42815 w 119"/>
                <a:gd name="T33" fmla="*/ 176898 h 111"/>
                <a:gd name="T34" fmla="*/ 42815 w 119"/>
                <a:gd name="T35" fmla="*/ 165563 h 111"/>
                <a:gd name="T36" fmla="*/ 12895 w 119"/>
                <a:gd name="T37" fmla="*/ 16244 h 111"/>
                <a:gd name="T38" fmla="*/ 12895 w 119"/>
                <a:gd name="T39" fmla="*/ 103458 h 111"/>
                <a:gd name="T40" fmla="*/ 161333 w 119"/>
                <a:gd name="T41" fmla="*/ 103458 h 111"/>
                <a:gd name="T42" fmla="*/ 161333 w 119"/>
                <a:gd name="T43" fmla="*/ 16244 h 111"/>
                <a:gd name="T44" fmla="*/ 12895 w 119"/>
                <a:gd name="T45" fmla="*/ 16244 h 111"/>
                <a:gd name="T46" fmla="*/ 145922 w 119"/>
                <a:gd name="T47" fmla="*/ 111767 h 111"/>
                <a:gd name="T48" fmla="*/ 139689 w 119"/>
                <a:gd name="T49" fmla="*/ 117962 h 111"/>
                <a:gd name="T50" fmla="*/ 145922 w 119"/>
                <a:gd name="T51" fmla="*/ 123985 h 111"/>
                <a:gd name="T52" fmla="*/ 151847 w 119"/>
                <a:gd name="T53" fmla="*/ 117962 h 111"/>
                <a:gd name="T54" fmla="*/ 145922 w 119"/>
                <a:gd name="T55" fmla="*/ 111767 h 11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9" h="111">
                  <a:moveTo>
                    <a:pt x="10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4" y="0"/>
                    <a:pt x="119" y="5"/>
                    <a:pt x="119" y="11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9"/>
                    <a:pt x="114" y="83"/>
                    <a:pt x="108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4" y="83"/>
                    <a:pt x="0" y="79"/>
                    <a:pt x="0" y="7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lose/>
                  <a:moveTo>
                    <a:pt x="29" y="104"/>
                  </a:moveTo>
                  <a:cubicBezTo>
                    <a:pt x="35" y="103"/>
                    <a:pt x="42" y="102"/>
                    <a:pt x="49" y="101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9" y="102"/>
                    <a:pt x="85" y="103"/>
                    <a:pt x="92" y="104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09"/>
                    <a:pt x="29" y="106"/>
                    <a:pt x="29" y="104"/>
                  </a:cubicBezTo>
                  <a:close/>
                  <a:moveTo>
                    <a:pt x="9" y="10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9" y="10"/>
                    <a:pt x="9" y="10"/>
                    <a:pt x="9" y="10"/>
                  </a:cubicBezTo>
                  <a:close/>
                  <a:moveTo>
                    <a:pt x="99" y="70"/>
                  </a:moveTo>
                  <a:cubicBezTo>
                    <a:pt x="97" y="70"/>
                    <a:pt x="95" y="72"/>
                    <a:pt x="95" y="74"/>
                  </a:cubicBezTo>
                  <a:cubicBezTo>
                    <a:pt x="95" y="76"/>
                    <a:pt x="97" y="78"/>
                    <a:pt x="99" y="78"/>
                  </a:cubicBezTo>
                  <a:cubicBezTo>
                    <a:pt x="101" y="78"/>
                    <a:pt x="103" y="76"/>
                    <a:pt x="103" y="74"/>
                  </a:cubicBezTo>
                  <a:cubicBezTo>
                    <a:pt x="103" y="72"/>
                    <a:pt x="101" y="70"/>
                    <a:pt x="99" y="70"/>
                  </a:cubicBezTo>
                  <a:close/>
                </a:path>
              </a:pathLst>
            </a:custGeom>
            <a:solidFill>
              <a:srgbClr val="76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217"/>
            <p:cNvSpPr>
              <a:spLocks/>
            </p:cNvSpPr>
            <p:nvPr/>
          </p:nvSpPr>
          <p:spPr bwMode="auto">
            <a:xfrm>
              <a:off x="3691" y="1406"/>
              <a:ext cx="40" cy="13"/>
            </a:xfrm>
            <a:custGeom>
              <a:avLst/>
              <a:gdLst>
                <a:gd name="T0" fmla="*/ 13192 w 21"/>
                <a:gd name="T1" fmla="*/ 0 h 7"/>
                <a:gd name="T2" fmla="*/ 0 w 21"/>
                <a:gd name="T3" fmla="*/ 6411 h 7"/>
                <a:gd name="T4" fmla="*/ 25128 w 21"/>
                <a:gd name="T5" fmla="*/ 6411 h 7"/>
                <a:gd name="T6" fmla="*/ 13192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7">
                  <a:moveTo>
                    <a:pt x="11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3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218"/>
            <p:cNvSpPr>
              <a:spLocks/>
            </p:cNvSpPr>
            <p:nvPr/>
          </p:nvSpPr>
          <p:spPr bwMode="auto">
            <a:xfrm>
              <a:off x="3745" y="1406"/>
              <a:ext cx="41" cy="13"/>
            </a:xfrm>
            <a:custGeom>
              <a:avLst/>
              <a:gdLst>
                <a:gd name="T0" fmla="*/ 16886 w 21"/>
                <a:gd name="T1" fmla="*/ 0 h 7"/>
                <a:gd name="T2" fmla="*/ 0 w 21"/>
                <a:gd name="T3" fmla="*/ 6411 h 7"/>
                <a:gd name="T4" fmla="*/ 32968 w 21"/>
                <a:gd name="T5" fmla="*/ 6411 h 7"/>
                <a:gd name="T6" fmla="*/ 16886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7">
                  <a:moveTo>
                    <a:pt x="11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3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219"/>
            <p:cNvSpPr>
              <a:spLocks noEditPoints="1"/>
            </p:cNvSpPr>
            <p:nvPr/>
          </p:nvSpPr>
          <p:spPr bwMode="auto">
            <a:xfrm>
              <a:off x="3619" y="1285"/>
              <a:ext cx="237" cy="218"/>
            </a:xfrm>
            <a:custGeom>
              <a:avLst/>
              <a:gdLst>
                <a:gd name="T0" fmla="*/ 107122 w 122"/>
                <a:gd name="T1" fmla="*/ 135191 h 112"/>
                <a:gd name="T2" fmla="*/ 89469 w 122"/>
                <a:gd name="T3" fmla="*/ 138465 h 112"/>
                <a:gd name="T4" fmla="*/ 107122 w 122"/>
                <a:gd name="T5" fmla="*/ 141106 h 112"/>
                <a:gd name="T6" fmla="*/ 91043 w 122"/>
                <a:gd name="T7" fmla="*/ 159284 h 112"/>
                <a:gd name="T8" fmla="*/ 46056 w 122"/>
                <a:gd name="T9" fmla="*/ 91476 h 112"/>
                <a:gd name="T10" fmla="*/ 48863 w 122"/>
                <a:gd name="T11" fmla="*/ 89884 h 112"/>
                <a:gd name="T12" fmla="*/ 50512 w 122"/>
                <a:gd name="T13" fmla="*/ 88146 h 112"/>
                <a:gd name="T14" fmla="*/ 55143 w 122"/>
                <a:gd name="T15" fmla="*/ 86581 h 112"/>
                <a:gd name="T16" fmla="*/ 58376 w 122"/>
                <a:gd name="T17" fmla="*/ 83424 h 112"/>
                <a:gd name="T18" fmla="*/ 62667 w 122"/>
                <a:gd name="T19" fmla="*/ 80092 h 112"/>
                <a:gd name="T20" fmla="*/ 65128 w 122"/>
                <a:gd name="T21" fmla="*/ 75798 h 112"/>
                <a:gd name="T22" fmla="*/ 69769 w 122"/>
                <a:gd name="T23" fmla="*/ 72495 h 112"/>
                <a:gd name="T24" fmla="*/ 77276 w 122"/>
                <a:gd name="T25" fmla="*/ 64061 h 112"/>
                <a:gd name="T26" fmla="*/ 80283 w 122"/>
                <a:gd name="T27" fmla="*/ 59393 h 112"/>
                <a:gd name="T28" fmla="*/ 83521 w 122"/>
                <a:gd name="T29" fmla="*/ 54582 h 112"/>
                <a:gd name="T30" fmla="*/ 78956 w 122"/>
                <a:gd name="T31" fmla="*/ 85100 h 112"/>
                <a:gd name="T32" fmla="*/ 113403 w 122"/>
                <a:gd name="T33" fmla="*/ 59393 h 112"/>
                <a:gd name="T34" fmla="*/ 116198 w 122"/>
                <a:gd name="T35" fmla="*/ 65739 h 112"/>
                <a:gd name="T36" fmla="*/ 120297 w 122"/>
                <a:gd name="T37" fmla="*/ 70262 h 112"/>
                <a:gd name="T38" fmla="*/ 124973 w 122"/>
                <a:gd name="T39" fmla="*/ 72495 h 112"/>
                <a:gd name="T40" fmla="*/ 127588 w 122"/>
                <a:gd name="T41" fmla="*/ 75798 h 112"/>
                <a:gd name="T42" fmla="*/ 132487 w 122"/>
                <a:gd name="T43" fmla="*/ 78844 h 112"/>
                <a:gd name="T44" fmla="*/ 135535 w 122"/>
                <a:gd name="T45" fmla="*/ 78844 h 112"/>
                <a:gd name="T46" fmla="*/ 140323 w 122"/>
                <a:gd name="T47" fmla="*/ 80092 h 112"/>
                <a:gd name="T48" fmla="*/ 22132 w 122"/>
                <a:gd name="T49" fmla="*/ 104679 h 112"/>
                <a:gd name="T50" fmla="*/ 26699 w 122"/>
                <a:gd name="T51" fmla="*/ 75798 h 112"/>
                <a:gd name="T52" fmla="*/ 26699 w 122"/>
                <a:gd name="T53" fmla="*/ 50093 h 112"/>
                <a:gd name="T54" fmla="*/ 28386 w 122"/>
                <a:gd name="T55" fmla="*/ 43721 h 112"/>
                <a:gd name="T56" fmla="*/ 31428 w 122"/>
                <a:gd name="T57" fmla="*/ 39814 h 112"/>
                <a:gd name="T58" fmla="*/ 34221 w 122"/>
                <a:gd name="T59" fmla="*/ 35226 h 112"/>
                <a:gd name="T60" fmla="*/ 37456 w 122"/>
                <a:gd name="T61" fmla="*/ 30514 h 112"/>
                <a:gd name="T62" fmla="*/ 41327 w 122"/>
                <a:gd name="T63" fmla="*/ 25736 h 112"/>
                <a:gd name="T64" fmla="*/ 44603 w 122"/>
                <a:gd name="T65" fmla="*/ 22462 h 112"/>
                <a:gd name="T66" fmla="*/ 48863 w 122"/>
                <a:gd name="T67" fmla="*/ 19579 h 112"/>
                <a:gd name="T68" fmla="*/ 91043 w 122"/>
                <a:gd name="T69" fmla="*/ 7626 h 112"/>
                <a:gd name="T70" fmla="*/ 91043 w 122"/>
                <a:gd name="T71" fmla="*/ 7626 h 112"/>
                <a:gd name="T72" fmla="*/ 91043 w 122"/>
                <a:gd name="T73" fmla="*/ 7626 h 112"/>
                <a:gd name="T74" fmla="*/ 150118 w 122"/>
                <a:gd name="T75" fmla="*/ 51323 h 112"/>
                <a:gd name="T76" fmla="*/ 150118 w 122"/>
                <a:gd name="T77" fmla="*/ 101417 h 112"/>
                <a:gd name="T78" fmla="*/ 146989 w 122"/>
                <a:gd name="T79" fmla="*/ 113882 h 112"/>
                <a:gd name="T80" fmla="*/ 146989 w 122"/>
                <a:gd name="T81" fmla="*/ 74176 h 112"/>
                <a:gd name="T82" fmla="*/ 34221 w 122"/>
                <a:gd name="T83" fmla="*/ 74176 h 112"/>
                <a:gd name="T84" fmla="*/ 19281 w 122"/>
                <a:gd name="T85" fmla="*/ 155893 h 112"/>
                <a:gd name="T86" fmla="*/ 91043 w 122"/>
                <a:gd name="T87" fmla="*/ 170005 h 112"/>
                <a:gd name="T88" fmla="*/ 166706 w 122"/>
                <a:gd name="T89" fmla="*/ 155893 h 112"/>
                <a:gd name="T90" fmla="*/ 159247 w 122"/>
                <a:gd name="T91" fmla="*/ 104679 h 112"/>
                <a:gd name="T92" fmla="*/ 162250 w 122"/>
                <a:gd name="T93" fmla="*/ 50093 h 112"/>
                <a:gd name="T94" fmla="*/ 91043 w 122"/>
                <a:gd name="T95" fmla="*/ 0 h 112"/>
                <a:gd name="T96" fmla="*/ 19281 w 122"/>
                <a:gd name="T97" fmla="*/ 50093 h 112"/>
                <a:gd name="T98" fmla="*/ 22132 w 122"/>
                <a:gd name="T99" fmla="*/ 104679 h 1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" h="112">
                  <a:moveTo>
                    <a:pt x="83" y="87"/>
                  </a:moveTo>
                  <a:cubicBezTo>
                    <a:pt x="79" y="88"/>
                    <a:pt x="75" y="89"/>
                    <a:pt x="72" y="89"/>
                  </a:cubicBezTo>
                  <a:cubicBezTo>
                    <a:pt x="71" y="86"/>
                    <a:pt x="69" y="85"/>
                    <a:pt x="66" y="85"/>
                  </a:cubicBezTo>
                  <a:cubicBezTo>
                    <a:pt x="63" y="85"/>
                    <a:pt x="60" y="87"/>
                    <a:pt x="60" y="91"/>
                  </a:cubicBezTo>
                  <a:cubicBezTo>
                    <a:pt x="60" y="94"/>
                    <a:pt x="63" y="97"/>
                    <a:pt x="66" y="97"/>
                  </a:cubicBezTo>
                  <a:cubicBezTo>
                    <a:pt x="69" y="97"/>
                    <a:pt x="71" y="95"/>
                    <a:pt x="72" y="93"/>
                  </a:cubicBezTo>
                  <a:cubicBezTo>
                    <a:pt x="74" y="93"/>
                    <a:pt x="77" y="93"/>
                    <a:pt x="80" y="92"/>
                  </a:cubicBezTo>
                  <a:cubicBezTo>
                    <a:pt x="74" y="100"/>
                    <a:pt x="68" y="105"/>
                    <a:pt x="61" y="105"/>
                  </a:cubicBezTo>
                  <a:cubicBezTo>
                    <a:pt x="47" y="105"/>
                    <a:pt x="33" y="83"/>
                    <a:pt x="29" y="61"/>
                  </a:cubicBezTo>
                  <a:cubicBezTo>
                    <a:pt x="30" y="61"/>
                    <a:pt x="30" y="61"/>
                    <a:pt x="31" y="60"/>
                  </a:cubicBezTo>
                  <a:cubicBezTo>
                    <a:pt x="31" y="60"/>
                    <a:pt x="32" y="60"/>
                    <a:pt x="32" y="60"/>
                  </a:cubicBezTo>
                  <a:cubicBezTo>
                    <a:pt x="32" y="60"/>
                    <a:pt x="32" y="59"/>
                    <a:pt x="33" y="59"/>
                  </a:cubicBezTo>
                  <a:cubicBezTo>
                    <a:pt x="33" y="59"/>
                    <a:pt x="33" y="59"/>
                    <a:pt x="34" y="5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7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6"/>
                    <a:pt x="38" y="56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4"/>
                    <a:pt x="40" y="54"/>
                    <a:pt x="41" y="53"/>
                  </a:cubicBezTo>
                  <a:cubicBezTo>
                    <a:pt x="41" y="53"/>
                    <a:pt x="42" y="53"/>
                    <a:pt x="42" y="53"/>
                  </a:cubicBezTo>
                  <a:cubicBezTo>
                    <a:pt x="42" y="52"/>
                    <a:pt x="43" y="52"/>
                    <a:pt x="44" y="51"/>
                  </a:cubicBezTo>
                  <a:cubicBezTo>
                    <a:pt x="44" y="51"/>
                    <a:pt x="44" y="51"/>
                    <a:pt x="44" y="50"/>
                  </a:cubicBezTo>
                  <a:cubicBezTo>
                    <a:pt x="45" y="50"/>
                    <a:pt x="46" y="49"/>
                    <a:pt x="46" y="49"/>
                  </a:cubicBezTo>
                  <a:cubicBezTo>
                    <a:pt x="46" y="49"/>
                    <a:pt x="47" y="48"/>
                    <a:pt x="47" y="48"/>
                  </a:cubicBezTo>
                  <a:cubicBezTo>
                    <a:pt x="48" y="47"/>
                    <a:pt x="50" y="45"/>
                    <a:pt x="51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5" y="38"/>
                    <a:pt x="55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3"/>
                    <a:pt x="58" y="32"/>
                  </a:cubicBezTo>
                  <a:cubicBezTo>
                    <a:pt x="59" y="47"/>
                    <a:pt x="53" y="56"/>
                    <a:pt x="53" y="56"/>
                  </a:cubicBezTo>
                  <a:cubicBezTo>
                    <a:pt x="53" y="56"/>
                    <a:pt x="67" y="55"/>
                    <a:pt x="74" y="36"/>
                  </a:cubicBezTo>
                  <a:cubicBezTo>
                    <a:pt x="74" y="37"/>
                    <a:pt x="75" y="38"/>
                    <a:pt x="76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9" y="44"/>
                    <a:pt x="80" y="45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84" y="48"/>
                    <a:pt x="84" y="49"/>
                    <a:pt x="84" y="49"/>
                  </a:cubicBezTo>
                  <a:cubicBezTo>
                    <a:pt x="85" y="49"/>
                    <a:pt x="86" y="50"/>
                    <a:pt x="86" y="50"/>
                  </a:cubicBezTo>
                  <a:cubicBezTo>
                    <a:pt x="86" y="50"/>
                    <a:pt x="87" y="50"/>
                    <a:pt x="87" y="50"/>
                  </a:cubicBezTo>
                  <a:cubicBezTo>
                    <a:pt x="88" y="51"/>
                    <a:pt x="88" y="51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52"/>
                    <a:pt x="91" y="52"/>
                    <a:pt x="91" y="52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3"/>
                    <a:pt x="93" y="53"/>
                    <a:pt x="94" y="53"/>
                  </a:cubicBezTo>
                  <a:cubicBezTo>
                    <a:pt x="93" y="65"/>
                    <a:pt x="89" y="77"/>
                    <a:pt x="83" y="87"/>
                  </a:cubicBezTo>
                  <a:close/>
                  <a:moveTo>
                    <a:pt x="15" y="69"/>
                  </a:moveTo>
                  <a:cubicBezTo>
                    <a:pt x="17" y="69"/>
                    <a:pt x="19" y="68"/>
                    <a:pt x="21" y="67"/>
                  </a:cubicBezTo>
                  <a:cubicBezTo>
                    <a:pt x="19" y="62"/>
                    <a:pt x="18" y="56"/>
                    <a:pt x="18" y="50"/>
                  </a:cubicBezTo>
                  <a:cubicBezTo>
                    <a:pt x="18" y="44"/>
                    <a:pt x="19" y="39"/>
                    <a:pt x="21" y="34"/>
                  </a:cubicBezTo>
                  <a:cubicBezTo>
                    <a:pt x="20" y="34"/>
                    <a:pt x="19" y="33"/>
                    <a:pt x="18" y="33"/>
                  </a:cubicBezTo>
                  <a:cubicBezTo>
                    <a:pt x="18" y="32"/>
                    <a:pt x="19" y="31"/>
                    <a:pt x="19" y="30"/>
                  </a:cubicBezTo>
                  <a:cubicBezTo>
                    <a:pt x="19" y="30"/>
                    <a:pt x="19" y="29"/>
                    <a:pt x="19" y="29"/>
                  </a:cubicBezTo>
                  <a:cubicBezTo>
                    <a:pt x="20" y="28"/>
                    <a:pt x="20" y="28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5"/>
                    <a:pt x="22" y="25"/>
                    <a:pt x="22" y="24"/>
                  </a:cubicBezTo>
                  <a:cubicBezTo>
                    <a:pt x="22" y="24"/>
                    <a:pt x="23" y="23"/>
                    <a:pt x="23" y="23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5" y="20"/>
                    <a:pt x="26" y="20"/>
                    <a:pt x="26" y="19"/>
                  </a:cubicBezTo>
                  <a:cubicBezTo>
                    <a:pt x="26" y="19"/>
                    <a:pt x="27" y="18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6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14"/>
                    <a:pt x="32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1" y="8"/>
                    <a:pt x="5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82" y="5"/>
                    <a:pt x="99" y="17"/>
                    <a:pt x="104" y="33"/>
                  </a:cubicBezTo>
                  <a:cubicBezTo>
                    <a:pt x="103" y="33"/>
                    <a:pt x="102" y="34"/>
                    <a:pt x="101" y="34"/>
                  </a:cubicBezTo>
                  <a:cubicBezTo>
                    <a:pt x="103" y="39"/>
                    <a:pt x="104" y="44"/>
                    <a:pt x="104" y="50"/>
                  </a:cubicBezTo>
                  <a:cubicBezTo>
                    <a:pt x="104" y="56"/>
                    <a:pt x="103" y="62"/>
                    <a:pt x="101" y="67"/>
                  </a:cubicBezTo>
                  <a:cubicBezTo>
                    <a:pt x="101" y="68"/>
                    <a:pt x="102" y="68"/>
                    <a:pt x="103" y="68"/>
                  </a:cubicBezTo>
                  <a:cubicBezTo>
                    <a:pt x="102" y="71"/>
                    <a:pt x="101" y="73"/>
                    <a:pt x="99" y="75"/>
                  </a:cubicBezTo>
                  <a:cubicBezTo>
                    <a:pt x="99" y="72"/>
                    <a:pt x="98" y="67"/>
                    <a:pt x="98" y="62"/>
                  </a:cubicBezTo>
                  <a:cubicBezTo>
                    <a:pt x="98" y="58"/>
                    <a:pt x="99" y="53"/>
                    <a:pt x="99" y="49"/>
                  </a:cubicBezTo>
                  <a:cubicBezTo>
                    <a:pt x="99" y="21"/>
                    <a:pt x="80" y="11"/>
                    <a:pt x="61" y="11"/>
                  </a:cubicBezTo>
                  <a:cubicBezTo>
                    <a:pt x="43" y="11"/>
                    <a:pt x="23" y="21"/>
                    <a:pt x="23" y="49"/>
                  </a:cubicBezTo>
                  <a:cubicBezTo>
                    <a:pt x="23" y="54"/>
                    <a:pt x="24" y="60"/>
                    <a:pt x="25" y="65"/>
                  </a:cubicBezTo>
                  <a:cubicBezTo>
                    <a:pt x="21" y="99"/>
                    <a:pt x="13" y="103"/>
                    <a:pt x="13" y="103"/>
                  </a:cubicBezTo>
                  <a:cubicBezTo>
                    <a:pt x="13" y="103"/>
                    <a:pt x="32" y="110"/>
                    <a:pt x="42" y="100"/>
                  </a:cubicBezTo>
                  <a:cubicBezTo>
                    <a:pt x="48" y="107"/>
                    <a:pt x="55" y="112"/>
                    <a:pt x="61" y="112"/>
                  </a:cubicBezTo>
                  <a:cubicBezTo>
                    <a:pt x="68" y="112"/>
                    <a:pt x="75" y="107"/>
                    <a:pt x="81" y="99"/>
                  </a:cubicBezTo>
                  <a:cubicBezTo>
                    <a:pt x="90" y="111"/>
                    <a:pt x="111" y="104"/>
                    <a:pt x="112" y="103"/>
                  </a:cubicBezTo>
                  <a:cubicBezTo>
                    <a:pt x="108" y="102"/>
                    <a:pt x="104" y="98"/>
                    <a:pt x="101" y="82"/>
                  </a:cubicBezTo>
                  <a:cubicBezTo>
                    <a:pt x="104" y="79"/>
                    <a:pt x="106" y="74"/>
                    <a:pt x="107" y="69"/>
                  </a:cubicBezTo>
                  <a:cubicBezTo>
                    <a:pt x="115" y="69"/>
                    <a:pt x="122" y="61"/>
                    <a:pt x="122" y="51"/>
                  </a:cubicBezTo>
                  <a:cubicBezTo>
                    <a:pt x="122" y="42"/>
                    <a:pt x="116" y="35"/>
                    <a:pt x="109" y="33"/>
                  </a:cubicBezTo>
                  <a:cubicBezTo>
                    <a:pt x="104" y="14"/>
                    <a:pt x="85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0"/>
                    <a:pt x="18" y="14"/>
                    <a:pt x="13" y="33"/>
                  </a:cubicBezTo>
                  <a:cubicBezTo>
                    <a:pt x="6" y="35"/>
                    <a:pt x="0" y="42"/>
                    <a:pt x="0" y="51"/>
                  </a:cubicBezTo>
                  <a:cubicBezTo>
                    <a:pt x="0" y="61"/>
                    <a:pt x="7" y="69"/>
                    <a:pt x="15" y="69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220"/>
            <p:cNvSpPr>
              <a:spLocks noEditPoints="1"/>
            </p:cNvSpPr>
            <p:nvPr/>
          </p:nvSpPr>
          <p:spPr bwMode="auto">
            <a:xfrm>
              <a:off x="3607" y="1495"/>
              <a:ext cx="260" cy="100"/>
            </a:xfrm>
            <a:custGeom>
              <a:avLst/>
              <a:gdLst>
                <a:gd name="T0" fmla="*/ 176191 w 134"/>
                <a:gd name="T1" fmla="*/ 20988 h 51"/>
                <a:gd name="T2" fmla="*/ 158689 w 134"/>
                <a:gd name="T3" fmla="*/ 0 h 51"/>
                <a:gd name="T4" fmla="*/ 126315 w 134"/>
                <a:gd name="T5" fmla="*/ 0 h 51"/>
                <a:gd name="T6" fmla="*/ 124742 w 134"/>
                <a:gd name="T7" fmla="*/ 11588 h 51"/>
                <a:gd name="T8" fmla="*/ 99770 w 134"/>
                <a:gd name="T9" fmla="*/ 63890 h 51"/>
                <a:gd name="T10" fmla="*/ 73318 w 134"/>
                <a:gd name="T11" fmla="*/ 11588 h 51"/>
                <a:gd name="T12" fmla="*/ 73318 w 134"/>
                <a:gd name="T13" fmla="*/ 0 h 51"/>
                <a:gd name="T14" fmla="*/ 42376 w 134"/>
                <a:gd name="T15" fmla="*/ 0 h 51"/>
                <a:gd name="T16" fmla="*/ 23315 w 134"/>
                <a:gd name="T17" fmla="*/ 20988 h 51"/>
                <a:gd name="T18" fmla="*/ 0 w 134"/>
                <a:gd name="T19" fmla="*/ 83882 h 51"/>
                <a:gd name="T20" fmla="*/ 45238 w 134"/>
                <a:gd name="T21" fmla="*/ 83882 h 51"/>
                <a:gd name="T22" fmla="*/ 152932 w 134"/>
                <a:gd name="T23" fmla="*/ 83882 h 51"/>
                <a:gd name="T24" fmla="*/ 196513 w 134"/>
                <a:gd name="T25" fmla="*/ 83882 h 51"/>
                <a:gd name="T26" fmla="*/ 176191 w 134"/>
                <a:gd name="T27" fmla="*/ 20988 h 51"/>
                <a:gd name="T28" fmla="*/ 45238 w 134"/>
                <a:gd name="T29" fmla="*/ 74110 h 51"/>
                <a:gd name="T30" fmla="*/ 19065 w 134"/>
                <a:gd name="T31" fmla="*/ 74110 h 51"/>
                <a:gd name="T32" fmla="*/ 37787 w 134"/>
                <a:gd name="T33" fmla="*/ 27727 h 51"/>
                <a:gd name="T34" fmla="*/ 52997 w 134"/>
                <a:gd name="T35" fmla="*/ 11588 h 51"/>
                <a:gd name="T36" fmla="*/ 54639 w 134"/>
                <a:gd name="T37" fmla="*/ 11588 h 51"/>
                <a:gd name="T38" fmla="*/ 45238 w 134"/>
                <a:gd name="T39" fmla="*/ 74110 h 51"/>
                <a:gd name="T40" fmla="*/ 152932 w 134"/>
                <a:gd name="T41" fmla="*/ 74110 h 51"/>
                <a:gd name="T42" fmla="*/ 142259 w 134"/>
                <a:gd name="T43" fmla="*/ 11588 h 51"/>
                <a:gd name="T44" fmla="*/ 146584 w 134"/>
                <a:gd name="T45" fmla="*/ 11588 h 51"/>
                <a:gd name="T46" fmla="*/ 160880 w 134"/>
                <a:gd name="T47" fmla="*/ 27727 h 51"/>
                <a:gd name="T48" fmla="*/ 177731 w 134"/>
                <a:gd name="T49" fmla="*/ 74110 h 51"/>
                <a:gd name="T50" fmla="*/ 152932 w 134"/>
                <a:gd name="T51" fmla="*/ 74110 h 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4" h="51">
                  <a:moveTo>
                    <a:pt x="120" y="13"/>
                  </a:moveTo>
                  <a:cubicBezTo>
                    <a:pt x="120" y="13"/>
                    <a:pt x="115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3" y="26"/>
                    <a:pt x="76" y="39"/>
                    <a:pt x="68" y="39"/>
                  </a:cubicBezTo>
                  <a:cubicBezTo>
                    <a:pt x="60" y="39"/>
                    <a:pt x="53" y="26"/>
                    <a:pt x="5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6" y="13"/>
                    <a:pt x="1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4" y="51"/>
                    <a:pt x="102" y="51"/>
                    <a:pt x="104" y="51"/>
                  </a:cubicBezTo>
                  <a:cubicBezTo>
                    <a:pt x="134" y="51"/>
                    <a:pt x="134" y="51"/>
                    <a:pt x="134" y="51"/>
                  </a:cubicBezTo>
                  <a:lnTo>
                    <a:pt x="120" y="13"/>
                  </a:lnTo>
                  <a:close/>
                  <a:moveTo>
                    <a:pt x="31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31" y="7"/>
                    <a:pt x="36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15"/>
                    <a:pt x="32" y="30"/>
                    <a:pt x="31" y="45"/>
                  </a:cubicBezTo>
                  <a:close/>
                  <a:moveTo>
                    <a:pt x="104" y="45"/>
                  </a:moveTo>
                  <a:cubicBezTo>
                    <a:pt x="103" y="27"/>
                    <a:pt x="100" y="14"/>
                    <a:pt x="97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5" y="7"/>
                    <a:pt x="110" y="17"/>
                    <a:pt x="110" y="17"/>
                  </a:cubicBezTo>
                  <a:cubicBezTo>
                    <a:pt x="121" y="45"/>
                    <a:pt x="121" y="45"/>
                    <a:pt x="121" y="45"/>
                  </a:cubicBezTo>
                  <a:lnTo>
                    <a:pt x="104" y="45"/>
                  </a:ln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组合 148"/>
          <p:cNvGrpSpPr/>
          <p:nvPr/>
        </p:nvGrpSpPr>
        <p:grpSpPr>
          <a:xfrm>
            <a:off x="6733310" y="6064053"/>
            <a:ext cx="275953" cy="266955"/>
            <a:chOff x="-2427311" y="4552665"/>
            <a:chExt cx="1168400" cy="11303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4" name="Freeform 130"/>
            <p:cNvSpPr>
              <a:spLocks noEditPoints="1"/>
            </p:cNvSpPr>
            <p:nvPr/>
          </p:nvSpPr>
          <p:spPr bwMode="auto">
            <a:xfrm>
              <a:off x="-2322536" y="4562190"/>
              <a:ext cx="514350" cy="298450"/>
            </a:xfrm>
            <a:custGeom>
              <a:avLst/>
              <a:gdLst/>
              <a:ahLst/>
              <a:cxnLst>
                <a:cxn ang="0">
                  <a:pos x="4884" y="4136"/>
                </a:cxn>
                <a:cxn ang="0">
                  <a:pos x="5456" y="4004"/>
                </a:cxn>
                <a:cxn ang="0">
                  <a:pos x="5896" y="3696"/>
                </a:cxn>
                <a:cxn ang="0">
                  <a:pos x="6160" y="3300"/>
                </a:cxn>
                <a:cxn ang="0">
                  <a:pos x="6732" y="3124"/>
                </a:cxn>
                <a:cxn ang="0">
                  <a:pos x="6996" y="2904"/>
                </a:cxn>
                <a:cxn ang="0">
                  <a:pos x="7128" y="2552"/>
                </a:cxn>
                <a:cxn ang="0">
                  <a:pos x="6336" y="2596"/>
                </a:cxn>
                <a:cxn ang="0">
                  <a:pos x="6292" y="1144"/>
                </a:cxn>
                <a:cxn ang="0">
                  <a:pos x="6072" y="616"/>
                </a:cxn>
                <a:cxn ang="0">
                  <a:pos x="5676" y="264"/>
                </a:cxn>
                <a:cxn ang="0">
                  <a:pos x="5192" y="44"/>
                </a:cxn>
                <a:cxn ang="0">
                  <a:pos x="1408" y="0"/>
                </a:cxn>
                <a:cxn ang="0">
                  <a:pos x="836" y="132"/>
                </a:cxn>
                <a:cxn ang="0">
                  <a:pos x="396" y="440"/>
                </a:cxn>
                <a:cxn ang="0">
                  <a:pos x="88" y="880"/>
                </a:cxn>
                <a:cxn ang="0">
                  <a:pos x="0" y="1408"/>
                </a:cxn>
                <a:cxn ang="0">
                  <a:pos x="0" y="2992"/>
                </a:cxn>
                <a:cxn ang="0">
                  <a:pos x="220" y="3476"/>
                </a:cxn>
                <a:cxn ang="0">
                  <a:pos x="616" y="3872"/>
                </a:cxn>
                <a:cxn ang="0">
                  <a:pos x="1144" y="4092"/>
                </a:cxn>
                <a:cxn ang="0">
                  <a:pos x="4884" y="1452"/>
                </a:cxn>
                <a:cxn ang="0">
                  <a:pos x="5324" y="1628"/>
                </a:cxn>
                <a:cxn ang="0">
                  <a:pos x="5500" y="2024"/>
                </a:cxn>
                <a:cxn ang="0">
                  <a:pos x="5324" y="2464"/>
                </a:cxn>
                <a:cxn ang="0">
                  <a:pos x="4884" y="2640"/>
                </a:cxn>
                <a:cxn ang="0">
                  <a:pos x="4488" y="2464"/>
                </a:cxn>
                <a:cxn ang="0">
                  <a:pos x="4312" y="2024"/>
                </a:cxn>
                <a:cxn ang="0">
                  <a:pos x="4488" y="1628"/>
                </a:cxn>
                <a:cxn ang="0">
                  <a:pos x="4884" y="1452"/>
                </a:cxn>
                <a:cxn ang="0">
                  <a:pos x="3388" y="1496"/>
                </a:cxn>
                <a:cxn ang="0">
                  <a:pos x="3740" y="1804"/>
                </a:cxn>
                <a:cxn ang="0">
                  <a:pos x="3740" y="2288"/>
                </a:cxn>
                <a:cxn ang="0">
                  <a:pos x="3388" y="2596"/>
                </a:cxn>
                <a:cxn ang="0">
                  <a:pos x="2948" y="2596"/>
                </a:cxn>
                <a:cxn ang="0">
                  <a:pos x="2640" y="2288"/>
                </a:cxn>
                <a:cxn ang="0">
                  <a:pos x="2640" y="1804"/>
                </a:cxn>
                <a:cxn ang="0">
                  <a:pos x="2948" y="1496"/>
                </a:cxn>
                <a:cxn ang="0">
                  <a:pos x="1452" y="1452"/>
                </a:cxn>
                <a:cxn ang="0">
                  <a:pos x="1848" y="1628"/>
                </a:cxn>
                <a:cxn ang="0">
                  <a:pos x="2024" y="2024"/>
                </a:cxn>
                <a:cxn ang="0">
                  <a:pos x="1848" y="2464"/>
                </a:cxn>
                <a:cxn ang="0">
                  <a:pos x="1452" y="2640"/>
                </a:cxn>
                <a:cxn ang="0">
                  <a:pos x="1012" y="2464"/>
                </a:cxn>
                <a:cxn ang="0">
                  <a:pos x="836" y="2024"/>
                </a:cxn>
                <a:cxn ang="0">
                  <a:pos x="1012" y="1628"/>
                </a:cxn>
                <a:cxn ang="0">
                  <a:pos x="1452" y="1452"/>
                </a:cxn>
              </a:cxnLst>
              <a:rect l="0" t="0" r="r" b="b"/>
              <a:pathLst>
                <a:path w="7128" h="4136">
                  <a:moveTo>
                    <a:pt x="1408" y="4136"/>
                  </a:moveTo>
                  <a:lnTo>
                    <a:pt x="4884" y="4136"/>
                  </a:lnTo>
                  <a:lnTo>
                    <a:pt x="5192" y="4092"/>
                  </a:lnTo>
                  <a:lnTo>
                    <a:pt x="5456" y="4004"/>
                  </a:lnTo>
                  <a:lnTo>
                    <a:pt x="5676" y="3872"/>
                  </a:lnTo>
                  <a:lnTo>
                    <a:pt x="5896" y="3696"/>
                  </a:lnTo>
                  <a:lnTo>
                    <a:pt x="6072" y="3520"/>
                  </a:lnTo>
                  <a:lnTo>
                    <a:pt x="6160" y="3300"/>
                  </a:lnTo>
                  <a:lnTo>
                    <a:pt x="6599" y="3212"/>
                  </a:lnTo>
                  <a:lnTo>
                    <a:pt x="6732" y="3124"/>
                  </a:lnTo>
                  <a:lnTo>
                    <a:pt x="6864" y="3036"/>
                  </a:lnTo>
                  <a:lnTo>
                    <a:pt x="6996" y="2904"/>
                  </a:lnTo>
                  <a:lnTo>
                    <a:pt x="7084" y="2728"/>
                  </a:lnTo>
                  <a:lnTo>
                    <a:pt x="7128" y="2552"/>
                  </a:lnTo>
                  <a:lnTo>
                    <a:pt x="7128" y="2332"/>
                  </a:lnTo>
                  <a:lnTo>
                    <a:pt x="6336" y="2596"/>
                  </a:lnTo>
                  <a:lnTo>
                    <a:pt x="6336" y="1408"/>
                  </a:lnTo>
                  <a:lnTo>
                    <a:pt x="6292" y="1144"/>
                  </a:lnTo>
                  <a:lnTo>
                    <a:pt x="6204" y="880"/>
                  </a:lnTo>
                  <a:lnTo>
                    <a:pt x="6072" y="616"/>
                  </a:lnTo>
                  <a:lnTo>
                    <a:pt x="5896" y="440"/>
                  </a:lnTo>
                  <a:lnTo>
                    <a:pt x="5676" y="264"/>
                  </a:lnTo>
                  <a:lnTo>
                    <a:pt x="5456" y="132"/>
                  </a:lnTo>
                  <a:lnTo>
                    <a:pt x="5192" y="44"/>
                  </a:lnTo>
                  <a:lnTo>
                    <a:pt x="4884" y="0"/>
                  </a:lnTo>
                  <a:lnTo>
                    <a:pt x="1408" y="0"/>
                  </a:lnTo>
                  <a:lnTo>
                    <a:pt x="1144" y="44"/>
                  </a:lnTo>
                  <a:lnTo>
                    <a:pt x="836" y="132"/>
                  </a:lnTo>
                  <a:lnTo>
                    <a:pt x="616" y="264"/>
                  </a:lnTo>
                  <a:lnTo>
                    <a:pt x="396" y="440"/>
                  </a:lnTo>
                  <a:lnTo>
                    <a:pt x="220" y="616"/>
                  </a:lnTo>
                  <a:lnTo>
                    <a:pt x="88" y="880"/>
                  </a:lnTo>
                  <a:lnTo>
                    <a:pt x="0" y="1144"/>
                  </a:lnTo>
                  <a:lnTo>
                    <a:pt x="0" y="1408"/>
                  </a:lnTo>
                  <a:lnTo>
                    <a:pt x="0" y="2684"/>
                  </a:lnTo>
                  <a:lnTo>
                    <a:pt x="0" y="2992"/>
                  </a:lnTo>
                  <a:lnTo>
                    <a:pt x="88" y="3256"/>
                  </a:lnTo>
                  <a:lnTo>
                    <a:pt x="220" y="3476"/>
                  </a:lnTo>
                  <a:lnTo>
                    <a:pt x="396" y="3696"/>
                  </a:lnTo>
                  <a:lnTo>
                    <a:pt x="616" y="3872"/>
                  </a:lnTo>
                  <a:lnTo>
                    <a:pt x="836" y="4004"/>
                  </a:lnTo>
                  <a:lnTo>
                    <a:pt x="1144" y="4092"/>
                  </a:lnTo>
                  <a:lnTo>
                    <a:pt x="1408" y="4136"/>
                  </a:lnTo>
                  <a:close/>
                  <a:moveTo>
                    <a:pt x="4884" y="1452"/>
                  </a:moveTo>
                  <a:lnTo>
                    <a:pt x="5104" y="1496"/>
                  </a:lnTo>
                  <a:lnTo>
                    <a:pt x="5324" y="1628"/>
                  </a:lnTo>
                  <a:lnTo>
                    <a:pt x="5456" y="1804"/>
                  </a:lnTo>
                  <a:lnTo>
                    <a:pt x="5500" y="2024"/>
                  </a:lnTo>
                  <a:lnTo>
                    <a:pt x="5456" y="2288"/>
                  </a:lnTo>
                  <a:lnTo>
                    <a:pt x="5324" y="2464"/>
                  </a:lnTo>
                  <a:lnTo>
                    <a:pt x="5104" y="2596"/>
                  </a:lnTo>
                  <a:lnTo>
                    <a:pt x="4884" y="2640"/>
                  </a:lnTo>
                  <a:lnTo>
                    <a:pt x="4664" y="2596"/>
                  </a:lnTo>
                  <a:lnTo>
                    <a:pt x="4488" y="2464"/>
                  </a:lnTo>
                  <a:lnTo>
                    <a:pt x="4356" y="2288"/>
                  </a:lnTo>
                  <a:lnTo>
                    <a:pt x="4312" y="2024"/>
                  </a:lnTo>
                  <a:lnTo>
                    <a:pt x="4356" y="1804"/>
                  </a:lnTo>
                  <a:lnTo>
                    <a:pt x="4488" y="1628"/>
                  </a:lnTo>
                  <a:lnTo>
                    <a:pt x="4664" y="1496"/>
                  </a:lnTo>
                  <a:lnTo>
                    <a:pt x="4884" y="1452"/>
                  </a:lnTo>
                  <a:close/>
                  <a:moveTo>
                    <a:pt x="3168" y="1452"/>
                  </a:moveTo>
                  <a:lnTo>
                    <a:pt x="3388" y="1496"/>
                  </a:lnTo>
                  <a:lnTo>
                    <a:pt x="3608" y="1628"/>
                  </a:lnTo>
                  <a:lnTo>
                    <a:pt x="3740" y="1804"/>
                  </a:lnTo>
                  <a:lnTo>
                    <a:pt x="3784" y="2024"/>
                  </a:lnTo>
                  <a:lnTo>
                    <a:pt x="3740" y="2288"/>
                  </a:lnTo>
                  <a:lnTo>
                    <a:pt x="3608" y="2464"/>
                  </a:lnTo>
                  <a:lnTo>
                    <a:pt x="3388" y="2596"/>
                  </a:lnTo>
                  <a:lnTo>
                    <a:pt x="3168" y="2640"/>
                  </a:lnTo>
                  <a:lnTo>
                    <a:pt x="2948" y="2596"/>
                  </a:lnTo>
                  <a:lnTo>
                    <a:pt x="2772" y="2464"/>
                  </a:lnTo>
                  <a:lnTo>
                    <a:pt x="2640" y="2288"/>
                  </a:lnTo>
                  <a:lnTo>
                    <a:pt x="2596" y="2024"/>
                  </a:lnTo>
                  <a:lnTo>
                    <a:pt x="2640" y="1804"/>
                  </a:lnTo>
                  <a:lnTo>
                    <a:pt x="2772" y="1628"/>
                  </a:lnTo>
                  <a:lnTo>
                    <a:pt x="2948" y="1496"/>
                  </a:lnTo>
                  <a:lnTo>
                    <a:pt x="3168" y="1452"/>
                  </a:lnTo>
                  <a:close/>
                  <a:moveTo>
                    <a:pt x="1452" y="1452"/>
                  </a:moveTo>
                  <a:lnTo>
                    <a:pt x="1672" y="1496"/>
                  </a:lnTo>
                  <a:lnTo>
                    <a:pt x="1848" y="1628"/>
                  </a:lnTo>
                  <a:lnTo>
                    <a:pt x="1980" y="1804"/>
                  </a:lnTo>
                  <a:lnTo>
                    <a:pt x="2024" y="2024"/>
                  </a:lnTo>
                  <a:lnTo>
                    <a:pt x="1980" y="2288"/>
                  </a:lnTo>
                  <a:lnTo>
                    <a:pt x="1848" y="2464"/>
                  </a:lnTo>
                  <a:lnTo>
                    <a:pt x="1672" y="2596"/>
                  </a:lnTo>
                  <a:lnTo>
                    <a:pt x="1452" y="2640"/>
                  </a:lnTo>
                  <a:lnTo>
                    <a:pt x="1188" y="2596"/>
                  </a:lnTo>
                  <a:lnTo>
                    <a:pt x="1012" y="2464"/>
                  </a:lnTo>
                  <a:lnTo>
                    <a:pt x="880" y="2288"/>
                  </a:lnTo>
                  <a:lnTo>
                    <a:pt x="836" y="2024"/>
                  </a:lnTo>
                  <a:lnTo>
                    <a:pt x="880" y="1804"/>
                  </a:lnTo>
                  <a:lnTo>
                    <a:pt x="1012" y="1628"/>
                  </a:lnTo>
                  <a:lnTo>
                    <a:pt x="1188" y="1496"/>
                  </a:lnTo>
                  <a:lnTo>
                    <a:pt x="1452" y="14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5" name="Freeform 131"/>
            <p:cNvSpPr>
              <a:spLocks/>
            </p:cNvSpPr>
            <p:nvPr/>
          </p:nvSpPr>
          <p:spPr bwMode="auto">
            <a:xfrm>
              <a:off x="-2427311" y="5530565"/>
              <a:ext cx="1168400" cy="152400"/>
            </a:xfrm>
            <a:custGeom>
              <a:avLst/>
              <a:gdLst/>
              <a:ahLst/>
              <a:cxnLst>
                <a:cxn ang="0">
                  <a:pos x="11836" y="748"/>
                </a:cxn>
                <a:cxn ang="0">
                  <a:pos x="11396" y="396"/>
                </a:cxn>
                <a:cxn ang="0">
                  <a:pos x="10868" y="131"/>
                </a:cxn>
                <a:cxn ang="0">
                  <a:pos x="10340" y="0"/>
                </a:cxn>
                <a:cxn ang="0">
                  <a:pos x="9768" y="0"/>
                </a:cxn>
                <a:cxn ang="0">
                  <a:pos x="9196" y="131"/>
                </a:cxn>
                <a:cxn ang="0">
                  <a:pos x="8712" y="396"/>
                </a:cxn>
                <a:cxn ang="0">
                  <a:pos x="8272" y="792"/>
                </a:cxn>
                <a:cxn ang="0">
                  <a:pos x="7920" y="792"/>
                </a:cxn>
                <a:cxn ang="0">
                  <a:pos x="7524" y="396"/>
                </a:cxn>
                <a:cxn ang="0">
                  <a:pos x="6996" y="131"/>
                </a:cxn>
                <a:cxn ang="0">
                  <a:pos x="6468" y="0"/>
                </a:cxn>
                <a:cxn ang="0">
                  <a:pos x="5896" y="0"/>
                </a:cxn>
                <a:cxn ang="0">
                  <a:pos x="5324" y="131"/>
                </a:cxn>
                <a:cxn ang="0">
                  <a:pos x="4796" y="396"/>
                </a:cxn>
                <a:cxn ang="0">
                  <a:pos x="4400" y="748"/>
                </a:cxn>
                <a:cxn ang="0">
                  <a:pos x="4003" y="704"/>
                </a:cxn>
                <a:cxn ang="0">
                  <a:pos x="3432" y="264"/>
                </a:cxn>
                <a:cxn ang="0">
                  <a:pos x="2772" y="44"/>
                </a:cxn>
                <a:cxn ang="0">
                  <a:pos x="2112" y="0"/>
                </a:cxn>
                <a:cxn ang="0">
                  <a:pos x="1408" y="131"/>
                </a:cxn>
                <a:cxn ang="0">
                  <a:pos x="792" y="484"/>
                </a:cxn>
                <a:cxn ang="0">
                  <a:pos x="352" y="1012"/>
                </a:cxn>
                <a:cxn ang="0">
                  <a:pos x="88" y="1716"/>
                </a:cxn>
                <a:cxn ang="0">
                  <a:pos x="1012" y="2112"/>
                </a:cxn>
                <a:cxn ang="0">
                  <a:pos x="3872" y="2112"/>
                </a:cxn>
                <a:cxn ang="0">
                  <a:pos x="4840" y="2112"/>
                </a:cxn>
                <a:cxn ang="0">
                  <a:pos x="7788" y="2112"/>
                </a:cxn>
                <a:cxn ang="0">
                  <a:pos x="8756" y="2112"/>
                </a:cxn>
                <a:cxn ang="0">
                  <a:pos x="11660" y="2112"/>
                </a:cxn>
                <a:cxn ang="0">
                  <a:pos x="12672" y="2112"/>
                </a:cxn>
                <a:cxn ang="0">
                  <a:pos x="16192" y="2112"/>
                </a:cxn>
                <a:cxn ang="0">
                  <a:pos x="16060" y="1320"/>
                </a:cxn>
                <a:cxn ang="0">
                  <a:pos x="15664" y="704"/>
                </a:cxn>
                <a:cxn ang="0">
                  <a:pos x="15092" y="264"/>
                </a:cxn>
                <a:cxn ang="0">
                  <a:pos x="14476" y="44"/>
                </a:cxn>
                <a:cxn ang="0">
                  <a:pos x="13772" y="0"/>
                </a:cxn>
                <a:cxn ang="0">
                  <a:pos x="13068" y="131"/>
                </a:cxn>
                <a:cxn ang="0">
                  <a:pos x="12452" y="484"/>
                </a:cxn>
                <a:cxn ang="0">
                  <a:pos x="12012" y="1012"/>
                </a:cxn>
              </a:cxnLst>
              <a:rect l="0" t="0" r="r" b="b"/>
              <a:pathLst>
                <a:path w="16192" h="2112">
                  <a:moveTo>
                    <a:pt x="12012" y="1012"/>
                  </a:moveTo>
                  <a:lnTo>
                    <a:pt x="11836" y="748"/>
                  </a:lnTo>
                  <a:lnTo>
                    <a:pt x="11616" y="572"/>
                  </a:lnTo>
                  <a:lnTo>
                    <a:pt x="11396" y="396"/>
                  </a:lnTo>
                  <a:lnTo>
                    <a:pt x="11132" y="264"/>
                  </a:lnTo>
                  <a:lnTo>
                    <a:pt x="10868" y="131"/>
                  </a:lnTo>
                  <a:lnTo>
                    <a:pt x="10604" y="44"/>
                  </a:lnTo>
                  <a:lnTo>
                    <a:pt x="10340" y="0"/>
                  </a:lnTo>
                  <a:lnTo>
                    <a:pt x="10032" y="0"/>
                  </a:lnTo>
                  <a:lnTo>
                    <a:pt x="9768" y="0"/>
                  </a:lnTo>
                  <a:lnTo>
                    <a:pt x="9460" y="88"/>
                  </a:lnTo>
                  <a:lnTo>
                    <a:pt x="9196" y="131"/>
                  </a:lnTo>
                  <a:lnTo>
                    <a:pt x="8932" y="264"/>
                  </a:lnTo>
                  <a:lnTo>
                    <a:pt x="8712" y="396"/>
                  </a:lnTo>
                  <a:lnTo>
                    <a:pt x="8448" y="572"/>
                  </a:lnTo>
                  <a:lnTo>
                    <a:pt x="8272" y="792"/>
                  </a:lnTo>
                  <a:lnTo>
                    <a:pt x="8096" y="1012"/>
                  </a:lnTo>
                  <a:lnTo>
                    <a:pt x="7920" y="792"/>
                  </a:lnTo>
                  <a:lnTo>
                    <a:pt x="7744" y="572"/>
                  </a:lnTo>
                  <a:lnTo>
                    <a:pt x="7524" y="396"/>
                  </a:lnTo>
                  <a:lnTo>
                    <a:pt x="7260" y="264"/>
                  </a:lnTo>
                  <a:lnTo>
                    <a:pt x="6996" y="131"/>
                  </a:lnTo>
                  <a:lnTo>
                    <a:pt x="6732" y="88"/>
                  </a:lnTo>
                  <a:lnTo>
                    <a:pt x="6468" y="0"/>
                  </a:lnTo>
                  <a:lnTo>
                    <a:pt x="6160" y="0"/>
                  </a:lnTo>
                  <a:lnTo>
                    <a:pt x="5896" y="0"/>
                  </a:lnTo>
                  <a:lnTo>
                    <a:pt x="5588" y="44"/>
                  </a:lnTo>
                  <a:lnTo>
                    <a:pt x="5324" y="131"/>
                  </a:lnTo>
                  <a:lnTo>
                    <a:pt x="5060" y="220"/>
                  </a:lnTo>
                  <a:lnTo>
                    <a:pt x="4796" y="396"/>
                  </a:lnTo>
                  <a:lnTo>
                    <a:pt x="4576" y="528"/>
                  </a:lnTo>
                  <a:lnTo>
                    <a:pt x="4400" y="748"/>
                  </a:lnTo>
                  <a:lnTo>
                    <a:pt x="4224" y="968"/>
                  </a:lnTo>
                  <a:lnTo>
                    <a:pt x="4003" y="704"/>
                  </a:lnTo>
                  <a:lnTo>
                    <a:pt x="3740" y="484"/>
                  </a:lnTo>
                  <a:lnTo>
                    <a:pt x="3432" y="264"/>
                  </a:lnTo>
                  <a:lnTo>
                    <a:pt x="3124" y="131"/>
                  </a:lnTo>
                  <a:lnTo>
                    <a:pt x="2772" y="44"/>
                  </a:lnTo>
                  <a:lnTo>
                    <a:pt x="2464" y="0"/>
                  </a:lnTo>
                  <a:lnTo>
                    <a:pt x="2112" y="0"/>
                  </a:lnTo>
                  <a:lnTo>
                    <a:pt x="1760" y="44"/>
                  </a:lnTo>
                  <a:lnTo>
                    <a:pt x="1408" y="131"/>
                  </a:lnTo>
                  <a:lnTo>
                    <a:pt x="1100" y="308"/>
                  </a:lnTo>
                  <a:lnTo>
                    <a:pt x="792" y="484"/>
                  </a:lnTo>
                  <a:lnTo>
                    <a:pt x="572" y="704"/>
                  </a:lnTo>
                  <a:lnTo>
                    <a:pt x="352" y="1012"/>
                  </a:lnTo>
                  <a:lnTo>
                    <a:pt x="176" y="1320"/>
                  </a:lnTo>
                  <a:lnTo>
                    <a:pt x="88" y="1716"/>
                  </a:lnTo>
                  <a:lnTo>
                    <a:pt x="0" y="2112"/>
                  </a:lnTo>
                  <a:lnTo>
                    <a:pt x="1012" y="2112"/>
                  </a:lnTo>
                  <a:lnTo>
                    <a:pt x="3564" y="2112"/>
                  </a:lnTo>
                  <a:lnTo>
                    <a:pt x="3872" y="2112"/>
                  </a:lnTo>
                  <a:lnTo>
                    <a:pt x="4532" y="2112"/>
                  </a:lnTo>
                  <a:lnTo>
                    <a:pt x="4840" y="2112"/>
                  </a:lnTo>
                  <a:lnTo>
                    <a:pt x="7436" y="2112"/>
                  </a:lnTo>
                  <a:lnTo>
                    <a:pt x="7788" y="2112"/>
                  </a:lnTo>
                  <a:lnTo>
                    <a:pt x="8404" y="2112"/>
                  </a:lnTo>
                  <a:lnTo>
                    <a:pt x="8756" y="2112"/>
                  </a:lnTo>
                  <a:lnTo>
                    <a:pt x="11352" y="2112"/>
                  </a:lnTo>
                  <a:lnTo>
                    <a:pt x="11660" y="2112"/>
                  </a:lnTo>
                  <a:lnTo>
                    <a:pt x="12320" y="2112"/>
                  </a:lnTo>
                  <a:lnTo>
                    <a:pt x="12672" y="2112"/>
                  </a:lnTo>
                  <a:lnTo>
                    <a:pt x="15224" y="2112"/>
                  </a:lnTo>
                  <a:lnTo>
                    <a:pt x="16192" y="2112"/>
                  </a:lnTo>
                  <a:lnTo>
                    <a:pt x="16148" y="1672"/>
                  </a:lnTo>
                  <a:lnTo>
                    <a:pt x="16060" y="1320"/>
                  </a:lnTo>
                  <a:lnTo>
                    <a:pt x="15884" y="968"/>
                  </a:lnTo>
                  <a:lnTo>
                    <a:pt x="15664" y="704"/>
                  </a:lnTo>
                  <a:lnTo>
                    <a:pt x="15400" y="484"/>
                  </a:lnTo>
                  <a:lnTo>
                    <a:pt x="15092" y="264"/>
                  </a:lnTo>
                  <a:lnTo>
                    <a:pt x="14784" y="131"/>
                  </a:lnTo>
                  <a:lnTo>
                    <a:pt x="14476" y="44"/>
                  </a:lnTo>
                  <a:lnTo>
                    <a:pt x="14124" y="0"/>
                  </a:lnTo>
                  <a:lnTo>
                    <a:pt x="13772" y="0"/>
                  </a:lnTo>
                  <a:lnTo>
                    <a:pt x="13420" y="44"/>
                  </a:lnTo>
                  <a:lnTo>
                    <a:pt x="13068" y="131"/>
                  </a:lnTo>
                  <a:lnTo>
                    <a:pt x="12760" y="308"/>
                  </a:lnTo>
                  <a:lnTo>
                    <a:pt x="12452" y="484"/>
                  </a:lnTo>
                  <a:lnTo>
                    <a:pt x="12232" y="704"/>
                  </a:lnTo>
                  <a:lnTo>
                    <a:pt x="12012" y="10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6" name="Freeform 132"/>
            <p:cNvSpPr>
              <a:spLocks/>
            </p:cNvSpPr>
            <p:nvPr/>
          </p:nvSpPr>
          <p:spPr bwMode="auto">
            <a:xfrm>
              <a:off x="-2100286" y="5282915"/>
              <a:ext cx="238125" cy="234950"/>
            </a:xfrm>
            <a:custGeom>
              <a:avLst/>
              <a:gdLst/>
              <a:ahLst/>
              <a:cxnLst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04" y="264"/>
                </a:cxn>
                <a:cxn ang="0">
                  <a:pos x="483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3" y="2772"/>
                </a:cxn>
                <a:cxn ang="0">
                  <a:pos x="704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</a:cxnLst>
              <a:rect l="0" t="0" r="r" b="b"/>
              <a:pathLst>
                <a:path w="3300" h="3256">
                  <a:moveTo>
                    <a:pt x="1628" y="0"/>
                  </a:moveTo>
                  <a:lnTo>
                    <a:pt x="1320" y="44"/>
                  </a:lnTo>
                  <a:lnTo>
                    <a:pt x="1012" y="132"/>
                  </a:lnTo>
                  <a:lnTo>
                    <a:pt x="704" y="264"/>
                  </a:lnTo>
                  <a:lnTo>
                    <a:pt x="483" y="484"/>
                  </a:ln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3" y="2772"/>
                  </a:lnTo>
                  <a:lnTo>
                    <a:pt x="704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7" name="Rectangle 133"/>
            <p:cNvSpPr>
              <a:spLocks noChangeArrowheads="1"/>
            </p:cNvSpPr>
            <p:nvPr/>
          </p:nvSpPr>
          <p:spPr bwMode="auto">
            <a:xfrm>
              <a:off x="-1770086" y="5133690"/>
              <a:ext cx="368300" cy="111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8" name="Freeform 134"/>
            <p:cNvSpPr>
              <a:spLocks/>
            </p:cNvSpPr>
            <p:nvPr/>
          </p:nvSpPr>
          <p:spPr bwMode="auto">
            <a:xfrm>
              <a:off x="-2379686" y="5282915"/>
              <a:ext cx="238125" cy="234950"/>
            </a:xfrm>
            <a:custGeom>
              <a:avLst/>
              <a:gdLst/>
              <a:ahLst/>
              <a:cxnLst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307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7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</a:cxnLst>
              <a:rect l="0" t="0" r="r" b="b"/>
              <a:pathLst>
                <a:path w="3300" h="3256">
                  <a:moveTo>
                    <a:pt x="1672" y="3256"/>
                  </a:move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307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7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35"/>
            <p:cNvSpPr>
              <a:spLocks/>
            </p:cNvSpPr>
            <p:nvPr/>
          </p:nvSpPr>
          <p:spPr bwMode="auto">
            <a:xfrm>
              <a:off x="-18177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0" name="Freeform 136"/>
            <p:cNvSpPr>
              <a:spLocks/>
            </p:cNvSpPr>
            <p:nvPr/>
          </p:nvSpPr>
          <p:spPr bwMode="auto">
            <a:xfrm>
              <a:off x="-15383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308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8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308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8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1" name="Freeform 137"/>
            <p:cNvSpPr>
              <a:spLocks/>
            </p:cNvSpPr>
            <p:nvPr/>
          </p:nvSpPr>
          <p:spPr bwMode="auto">
            <a:xfrm>
              <a:off x="-1706586" y="4552665"/>
              <a:ext cx="238125" cy="238125"/>
            </a:xfrm>
            <a:custGeom>
              <a:avLst/>
              <a:gdLst/>
              <a:ahLst/>
              <a:cxnLst>
                <a:cxn ang="0">
                  <a:pos x="1672" y="3300"/>
                </a:cxn>
                <a:cxn ang="0">
                  <a:pos x="1980" y="3256"/>
                </a:cxn>
                <a:cxn ang="0">
                  <a:pos x="2288" y="3168"/>
                </a:cxn>
                <a:cxn ang="0">
                  <a:pos x="2552" y="3036"/>
                </a:cxn>
                <a:cxn ang="0">
                  <a:pos x="2816" y="2816"/>
                </a:cxn>
                <a:cxn ang="0">
                  <a:pos x="3036" y="2552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8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48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264" y="748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8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2"/>
                </a:cxn>
                <a:cxn ang="0">
                  <a:pos x="484" y="2816"/>
                </a:cxn>
                <a:cxn ang="0">
                  <a:pos x="748" y="3036"/>
                </a:cxn>
                <a:cxn ang="0">
                  <a:pos x="1012" y="3168"/>
                </a:cxn>
                <a:cxn ang="0">
                  <a:pos x="1320" y="3256"/>
                </a:cxn>
                <a:cxn ang="0">
                  <a:pos x="1672" y="3300"/>
                </a:cxn>
              </a:cxnLst>
              <a:rect l="0" t="0" r="r" b="b"/>
              <a:pathLst>
                <a:path w="3300" h="3300">
                  <a:moveTo>
                    <a:pt x="1672" y="3300"/>
                  </a:moveTo>
                  <a:lnTo>
                    <a:pt x="1980" y="3256"/>
                  </a:lnTo>
                  <a:lnTo>
                    <a:pt x="2288" y="3168"/>
                  </a:lnTo>
                  <a:lnTo>
                    <a:pt x="2552" y="3036"/>
                  </a:lnTo>
                  <a:lnTo>
                    <a:pt x="2816" y="2816"/>
                  </a:lnTo>
                  <a:lnTo>
                    <a:pt x="3036" y="2552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8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48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264" y="748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8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2"/>
                  </a:lnTo>
                  <a:lnTo>
                    <a:pt x="484" y="2816"/>
                  </a:lnTo>
                  <a:lnTo>
                    <a:pt x="748" y="3036"/>
                  </a:lnTo>
                  <a:lnTo>
                    <a:pt x="1012" y="3168"/>
                  </a:lnTo>
                  <a:lnTo>
                    <a:pt x="1320" y="3256"/>
                  </a:lnTo>
                  <a:lnTo>
                    <a:pt x="1672" y="3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2" name="Freeform 138"/>
            <p:cNvSpPr>
              <a:spLocks noEditPoints="1"/>
            </p:cNvSpPr>
            <p:nvPr/>
          </p:nvSpPr>
          <p:spPr bwMode="auto">
            <a:xfrm>
              <a:off x="-1836761" y="4806665"/>
              <a:ext cx="495300" cy="311150"/>
            </a:xfrm>
            <a:custGeom>
              <a:avLst/>
              <a:gdLst/>
              <a:ahLst/>
              <a:cxnLst>
                <a:cxn ang="0">
                  <a:pos x="0" y="4312"/>
                </a:cxn>
                <a:cxn ang="0">
                  <a:pos x="6864" y="4312"/>
                </a:cxn>
                <a:cxn ang="0">
                  <a:pos x="6864" y="3652"/>
                </a:cxn>
                <a:cxn ang="0">
                  <a:pos x="5984" y="3652"/>
                </a:cxn>
                <a:cxn ang="0">
                  <a:pos x="5984" y="1012"/>
                </a:cxn>
                <a:cxn ang="0">
                  <a:pos x="5940" y="792"/>
                </a:cxn>
                <a:cxn ang="0">
                  <a:pos x="5896" y="616"/>
                </a:cxn>
                <a:cxn ang="0">
                  <a:pos x="5808" y="440"/>
                </a:cxn>
                <a:cxn ang="0">
                  <a:pos x="5676" y="264"/>
                </a:cxn>
                <a:cxn ang="0">
                  <a:pos x="5500" y="176"/>
                </a:cxn>
                <a:cxn ang="0">
                  <a:pos x="5324" y="44"/>
                </a:cxn>
                <a:cxn ang="0">
                  <a:pos x="5148" y="0"/>
                </a:cxn>
                <a:cxn ang="0">
                  <a:pos x="4928" y="0"/>
                </a:cxn>
                <a:cxn ang="0">
                  <a:pos x="3476" y="0"/>
                </a:cxn>
                <a:cxn ang="0">
                  <a:pos x="3388" y="0"/>
                </a:cxn>
                <a:cxn ang="0">
                  <a:pos x="1936" y="0"/>
                </a:cxn>
                <a:cxn ang="0">
                  <a:pos x="1760" y="0"/>
                </a:cxn>
                <a:cxn ang="0">
                  <a:pos x="1540" y="44"/>
                </a:cxn>
                <a:cxn ang="0">
                  <a:pos x="1364" y="176"/>
                </a:cxn>
                <a:cxn ang="0">
                  <a:pos x="1232" y="264"/>
                </a:cxn>
                <a:cxn ang="0">
                  <a:pos x="1100" y="440"/>
                </a:cxn>
                <a:cxn ang="0">
                  <a:pos x="1012" y="616"/>
                </a:cxn>
                <a:cxn ang="0">
                  <a:pos x="924" y="792"/>
                </a:cxn>
                <a:cxn ang="0">
                  <a:pos x="924" y="1012"/>
                </a:cxn>
                <a:cxn ang="0">
                  <a:pos x="924" y="3652"/>
                </a:cxn>
                <a:cxn ang="0">
                  <a:pos x="0" y="3652"/>
                </a:cxn>
                <a:cxn ang="0">
                  <a:pos x="0" y="4312"/>
                </a:cxn>
                <a:cxn ang="0">
                  <a:pos x="4532" y="1892"/>
                </a:cxn>
                <a:cxn ang="0">
                  <a:pos x="4884" y="1892"/>
                </a:cxn>
                <a:cxn ang="0">
                  <a:pos x="4884" y="3652"/>
                </a:cxn>
                <a:cxn ang="0">
                  <a:pos x="4532" y="3652"/>
                </a:cxn>
                <a:cxn ang="0">
                  <a:pos x="4532" y="1892"/>
                </a:cxn>
                <a:cxn ang="0">
                  <a:pos x="1980" y="1892"/>
                </a:cxn>
                <a:cxn ang="0">
                  <a:pos x="2332" y="1892"/>
                </a:cxn>
                <a:cxn ang="0">
                  <a:pos x="2332" y="3652"/>
                </a:cxn>
                <a:cxn ang="0">
                  <a:pos x="1980" y="3652"/>
                </a:cxn>
                <a:cxn ang="0">
                  <a:pos x="1980" y="1892"/>
                </a:cxn>
              </a:cxnLst>
              <a:rect l="0" t="0" r="r" b="b"/>
              <a:pathLst>
                <a:path w="6864" h="4312">
                  <a:moveTo>
                    <a:pt x="0" y="4312"/>
                  </a:moveTo>
                  <a:lnTo>
                    <a:pt x="6864" y="4312"/>
                  </a:lnTo>
                  <a:lnTo>
                    <a:pt x="6864" y="3652"/>
                  </a:lnTo>
                  <a:lnTo>
                    <a:pt x="5984" y="3652"/>
                  </a:lnTo>
                  <a:lnTo>
                    <a:pt x="5984" y="1012"/>
                  </a:lnTo>
                  <a:lnTo>
                    <a:pt x="5940" y="792"/>
                  </a:lnTo>
                  <a:lnTo>
                    <a:pt x="5896" y="616"/>
                  </a:lnTo>
                  <a:lnTo>
                    <a:pt x="5808" y="440"/>
                  </a:lnTo>
                  <a:lnTo>
                    <a:pt x="5676" y="264"/>
                  </a:lnTo>
                  <a:lnTo>
                    <a:pt x="5500" y="176"/>
                  </a:lnTo>
                  <a:lnTo>
                    <a:pt x="5324" y="44"/>
                  </a:lnTo>
                  <a:lnTo>
                    <a:pt x="5148" y="0"/>
                  </a:lnTo>
                  <a:lnTo>
                    <a:pt x="4928" y="0"/>
                  </a:lnTo>
                  <a:lnTo>
                    <a:pt x="3476" y="0"/>
                  </a:lnTo>
                  <a:lnTo>
                    <a:pt x="3388" y="0"/>
                  </a:lnTo>
                  <a:lnTo>
                    <a:pt x="1936" y="0"/>
                  </a:lnTo>
                  <a:lnTo>
                    <a:pt x="1760" y="0"/>
                  </a:lnTo>
                  <a:lnTo>
                    <a:pt x="1540" y="44"/>
                  </a:lnTo>
                  <a:lnTo>
                    <a:pt x="1364" y="176"/>
                  </a:lnTo>
                  <a:lnTo>
                    <a:pt x="1232" y="264"/>
                  </a:lnTo>
                  <a:lnTo>
                    <a:pt x="1100" y="440"/>
                  </a:lnTo>
                  <a:lnTo>
                    <a:pt x="1012" y="616"/>
                  </a:lnTo>
                  <a:lnTo>
                    <a:pt x="924" y="792"/>
                  </a:lnTo>
                  <a:lnTo>
                    <a:pt x="924" y="1012"/>
                  </a:lnTo>
                  <a:lnTo>
                    <a:pt x="924" y="3652"/>
                  </a:lnTo>
                  <a:lnTo>
                    <a:pt x="0" y="3652"/>
                  </a:lnTo>
                  <a:lnTo>
                    <a:pt x="0" y="4312"/>
                  </a:lnTo>
                  <a:close/>
                  <a:moveTo>
                    <a:pt x="4532" y="1892"/>
                  </a:moveTo>
                  <a:lnTo>
                    <a:pt x="4884" y="1892"/>
                  </a:lnTo>
                  <a:lnTo>
                    <a:pt x="4884" y="3652"/>
                  </a:lnTo>
                  <a:lnTo>
                    <a:pt x="4532" y="3652"/>
                  </a:lnTo>
                  <a:lnTo>
                    <a:pt x="4532" y="1892"/>
                  </a:lnTo>
                  <a:close/>
                  <a:moveTo>
                    <a:pt x="1980" y="1892"/>
                  </a:moveTo>
                  <a:lnTo>
                    <a:pt x="2332" y="1892"/>
                  </a:lnTo>
                  <a:lnTo>
                    <a:pt x="2332" y="3652"/>
                  </a:lnTo>
                  <a:lnTo>
                    <a:pt x="1980" y="3652"/>
                  </a:lnTo>
                  <a:lnTo>
                    <a:pt x="1980" y="18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33" name="Freeform 198"/>
          <p:cNvSpPr/>
          <p:nvPr/>
        </p:nvSpPr>
        <p:spPr bwMode="auto">
          <a:xfrm>
            <a:off x="5046336" y="1254401"/>
            <a:ext cx="596780" cy="338325"/>
          </a:xfrm>
          <a:custGeom>
            <a:avLst/>
            <a:gdLst>
              <a:gd name="connsiteX0" fmla="*/ 511396 w 823780"/>
              <a:gd name="connsiteY0" fmla="*/ 0 h 467015"/>
              <a:gd name="connsiteX1" fmla="*/ 732475 w 823780"/>
              <a:gd name="connsiteY1" fmla="*/ 223125 h 467015"/>
              <a:gd name="connsiteX2" fmla="*/ 727488 w 823780"/>
              <a:gd name="connsiteY2" fmla="*/ 248058 h 467015"/>
              <a:gd name="connsiteX3" fmla="*/ 756693 w 823780"/>
              <a:gd name="connsiteY3" fmla="*/ 254009 h 467015"/>
              <a:gd name="connsiteX4" fmla="*/ 823780 w 823780"/>
              <a:gd name="connsiteY4" fmla="*/ 356156 h 467015"/>
              <a:gd name="connsiteX5" fmla="*/ 756693 w 823780"/>
              <a:gd name="connsiteY5" fmla="*/ 458303 h 467015"/>
              <a:gd name="connsiteX6" fmla="*/ 732017 w 823780"/>
              <a:gd name="connsiteY6" fmla="*/ 463331 h 467015"/>
              <a:gd name="connsiteX7" fmla="*/ 732017 w 823780"/>
              <a:gd name="connsiteY7" fmla="*/ 467014 h 467015"/>
              <a:gd name="connsiteX8" fmla="*/ 713942 w 823780"/>
              <a:gd name="connsiteY8" fmla="*/ 467014 h 467015"/>
              <a:gd name="connsiteX9" fmla="*/ 713937 w 823780"/>
              <a:gd name="connsiteY9" fmla="*/ 467015 h 467015"/>
              <a:gd name="connsiteX10" fmla="*/ 713932 w 823780"/>
              <a:gd name="connsiteY10" fmla="*/ 467014 h 467015"/>
              <a:gd name="connsiteX11" fmla="*/ 120827 w 823780"/>
              <a:gd name="connsiteY11" fmla="*/ 467014 h 467015"/>
              <a:gd name="connsiteX12" fmla="*/ 100287 w 823780"/>
              <a:gd name="connsiteY12" fmla="*/ 467014 h 467015"/>
              <a:gd name="connsiteX13" fmla="*/ 100287 w 823780"/>
              <a:gd name="connsiteY13" fmla="*/ 462829 h 467015"/>
              <a:gd name="connsiteX14" fmla="*/ 73795 w 823780"/>
              <a:gd name="connsiteY14" fmla="*/ 457431 h 467015"/>
              <a:gd name="connsiteX15" fmla="*/ 0 w 823780"/>
              <a:gd name="connsiteY15" fmla="*/ 345069 h 467015"/>
              <a:gd name="connsiteX16" fmla="*/ 73795 w 823780"/>
              <a:gd name="connsiteY16" fmla="*/ 232707 h 467015"/>
              <a:gd name="connsiteX17" fmla="*/ 81613 w 823780"/>
              <a:gd name="connsiteY17" fmla="*/ 231114 h 467015"/>
              <a:gd name="connsiteX18" fmla="*/ 94608 w 823780"/>
              <a:gd name="connsiteY18" fmla="*/ 172061 h 467015"/>
              <a:gd name="connsiteX19" fmla="*/ 250025 w 823780"/>
              <a:gd name="connsiteY19" fmla="*/ 77543 h 467015"/>
              <a:gd name="connsiteX20" fmla="*/ 315680 w 823780"/>
              <a:gd name="connsiteY20" fmla="*/ 89705 h 467015"/>
              <a:gd name="connsiteX21" fmla="*/ 332040 w 823780"/>
              <a:gd name="connsiteY21" fmla="*/ 99825 h 467015"/>
              <a:gd name="connsiteX22" fmla="*/ 355070 w 823780"/>
              <a:gd name="connsiteY22" fmla="*/ 65352 h 467015"/>
              <a:gd name="connsiteX23" fmla="*/ 511396 w 823780"/>
              <a:gd name="connsiteY23" fmla="*/ 0 h 46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3780" h="467015">
                <a:moveTo>
                  <a:pt x="511396" y="0"/>
                </a:moveTo>
                <a:cubicBezTo>
                  <a:pt x="633495" y="0"/>
                  <a:pt x="732475" y="99896"/>
                  <a:pt x="732475" y="223125"/>
                </a:cubicBezTo>
                <a:lnTo>
                  <a:pt x="727488" y="248058"/>
                </a:lnTo>
                <a:lnTo>
                  <a:pt x="756693" y="254009"/>
                </a:lnTo>
                <a:cubicBezTo>
                  <a:pt x="796117" y="270838"/>
                  <a:pt x="823780" y="310237"/>
                  <a:pt x="823780" y="356156"/>
                </a:cubicBezTo>
                <a:cubicBezTo>
                  <a:pt x="823780" y="402076"/>
                  <a:pt x="796117" y="441474"/>
                  <a:pt x="756693" y="458303"/>
                </a:cubicBezTo>
                <a:lnTo>
                  <a:pt x="732017" y="463331"/>
                </a:lnTo>
                <a:lnTo>
                  <a:pt x="732017" y="467014"/>
                </a:lnTo>
                <a:lnTo>
                  <a:pt x="713942" y="467014"/>
                </a:lnTo>
                <a:lnTo>
                  <a:pt x="713937" y="467015"/>
                </a:lnTo>
                <a:lnTo>
                  <a:pt x="713932" y="467014"/>
                </a:lnTo>
                <a:lnTo>
                  <a:pt x="120827" y="467014"/>
                </a:lnTo>
                <a:lnTo>
                  <a:pt x="100287" y="467014"/>
                </a:lnTo>
                <a:lnTo>
                  <a:pt x="100287" y="462829"/>
                </a:lnTo>
                <a:lnTo>
                  <a:pt x="73795" y="457431"/>
                </a:lnTo>
                <a:cubicBezTo>
                  <a:pt x="30429" y="438919"/>
                  <a:pt x="0" y="395580"/>
                  <a:pt x="0" y="345069"/>
                </a:cubicBezTo>
                <a:cubicBezTo>
                  <a:pt x="0" y="294558"/>
                  <a:pt x="30429" y="251220"/>
                  <a:pt x="73795" y="232707"/>
                </a:cubicBezTo>
                <a:lnTo>
                  <a:pt x="81613" y="231114"/>
                </a:lnTo>
                <a:lnTo>
                  <a:pt x="94608" y="172061"/>
                </a:lnTo>
                <a:cubicBezTo>
                  <a:pt x="120214" y="116517"/>
                  <a:pt x="180159" y="77543"/>
                  <a:pt x="250025" y="77543"/>
                </a:cubicBezTo>
                <a:cubicBezTo>
                  <a:pt x="273314" y="77543"/>
                  <a:pt x="295500" y="81874"/>
                  <a:pt x="315680" y="89705"/>
                </a:cubicBezTo>
                <a:lnTo>
                  <a:pt x="332040" y="99825"/>
                </a:lnTo>
                <a:lnTo>
                  <a:pt x="355070" y="65352"/>
                </a:lnTo>
                <a:cubicBezTo>
                  <a:pt x="395077" y="24974"/>
                  <a:pt x="450347" y="0"/>
                  <a:pt x="511396" y="0"/>
                </a:cubicBezTo>
                <a:close/>
              </a:path>
            </a:pathLst>
          </a:custGeom>
          <a:solidFill>
            <a:schemeClr val="tx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78422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4" name="TextBox 199"/>
          <p:cNvSpPr txBox="1"/>
          <p:nvPr/>
        </p:nvSpPr>
        <p:spPr>
          <a:xfrm>
            <a:off x="5083186" y="131496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/>
              <a:t>WAN</a:t>
            </a:r>
            <a:endParaRPr lang="zh-CN" altLang="en-US" sz="1000" b="1" dirty="0"/>
          </a:p>
        </p:txBody>
      </p:sp>
      <p:sp>
        <p:nvSpPr>
          <p:cNvPr id="135" name="Freeform 220"/>
          <p:cNvSpPr/>
          <p:nvPr/>
        </p:nvSpPr>
        <p:spPr bwMode="auto">
          <a:xfrm>
            <a:off x="4114052" y="1252829"/>
            <a:ext cx="596780" cy="338325"/>
          </a:xfrm>
          <a:custGeom>
            <a:avLst/>
            <a:gdLst>
              <a:gd name="connsiteX0" fmla="*/ 511396 w 823780"/>
              <a:gd name="connsiteY0" fmla="*/ 0 h 467015"/>
              <a:gd name="connsiteX1" fmla="*/ 732475 w 823780"/>
              <a:gd name="connsiteY1" fmla="*/ 223125 h 467015"/>
              <a:gd name="connsiteX2" fmla="*/ 727488 w 823780"/>
              <a:gd name="connsiteY2" fmla="*/ 248058 h 467015"/>
              <a:gd name="connsiteX3" fmla="*/ 756693 w 823780"/>
              <a:gd name="connsiteY3" fmla="*/ 254009 h 467015"/>
              <a:gd name="connsiteX4" fmla="*/ 823780 w 823780"/>
              <a:gd name="connsiteY4" fmla="*/ 356156 h 467015"/>
              <a:gd name="connsiteX5" fmla="*/ 756693 w 823780"/>
              <a:gd name="connsiteY5" fmla="*/ 458303 h 467015"/>
              <a:gd name="connsiteX6" fmla="*/ 732017 w 823780"/>
              <a:gd name="connsiteY6" fmla="*/ 463331 h 467015"/>
              <a:gd name="connsiteX7" fmla="*/ 732017 w 823780"/>
              <a:gd name="connsiteY7" fmla="*/ 467014 h 467015"/>
              <a:gd name="connsiteX8" fmla="*/ 713942 w 823780"/>
              <a:gd name="connsiteY8" fmla="*/ 467014 h 467015"/>
              <a:gd name="connsiteX9" fmla="*/ 713937 w 823780"/>
              <a:gd name="connsiteY9" fmla="*/ 467015 h 467015"/>
              <a:gd name="connsiteX10" fmla="*/ 713932 w 823780"/>
              <a:gd name="connsiteY10" fmla="*/ 467014 h 467015"/>
              <a:gd name="connsiteX11" fmla="*/ 120827 w 823780"/>
              <a:gd name="connsiteY11" fmla="*/ 467014 h 467015"/>
              <a:gd name="connsiteX12" fmla="*/ 100287 w 823780"/>
              <a:gd name="connsiteY12" fmla="*/ 467014 h 467015"/>
              <a:gd name="connsiteX13" fmla="*/ 100287 w 823780"/>
              <a:gd name="connsiteY13" fmla="*/ 462829 h 467015"/>
              <a:gd name="connsiteX14" fmla="*/ 73795 w 823780"/>
              <a:gd name="connsiteY14" fmla="*/ 457431 h 467015"/>
              <a:gd name="connsiteX15" fmla="*/ 0 w 823780"/>
              <a:gd name="connsiteY15" fmla="*/ 345069 h 467015"/>
              <a:gd name="connsiteX16" fmla="*/ 73795 w 823780"/>
              <a:gd name="connsiteY16" fmla="*/ 232707 h 467015"/>
              <a:gd name="connsiteX17" fmla="*/ 81613 w 823780"/>
              <a:gd name="connsiteY17" fmla="*/ 231114 h 467015"/>
              <a:gd name="connsiteX18" fmla="*/ 94608 w 823780"/>
              <a:gd name="connsiteY18" fmla="*/ 172061 h 467015"/>
              <a:gd name="connsiteX19" fmla="*/ 250025 w 823780"/>
              <a:gd name="connsiteY19" fmla="*/ 77543 h 467015"/>
              <a:gd name="connsiteX20" fmla="*/ 315680 w 823780"/>
              <a:gd name="connsiteY20" fmla="*/ 89705 h 467015"/>
              <a:gd name="connsiteX21" fmla="*/ 332040 w 823780"/>
              <a:gd name="connsiteY21" fmla="*/ 99825 h 467015"/>
              <a:gd name="connsiteX22" fmla="*/ 355070 w 823780"/>
              <a:gd name="connsiteY22" fmla="*/ 65352 h 467015"/>
              <a:gd name="connsiteX23" fmla="*/ 511396 w 823780"/>
              <a:gd name="connsiteY23" fmla="*/ 0 h 46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3780" h="467015">
                <a:moveTo>
                  <a:pt x="511396" y="0"/>
                </a:moveTo>
                <a:cubicBezTo>
                  <a:pt x="633495" y="0"/>
                  <a:pt x="732475" y="99896"/>
                  <a:pt x="732475" y="223125"/>
                </a:cubicBezTo>
                <a:lnTo>
                  <a:pt x="727488" y="248058"/>
                </a:lnTo>
                <a:lnTo>
                  <a:pt x="756693" y="254009"/>
                </a:lnTo>
                <a:cubicBezTo>
                  <a:pt x="796117" y="270838"/>
                  <a:pt x="823780" y="310237"/>
                  <a:pt x="823780" y="356156"/>
                </a:cubicBezTo>
                <a:cubicBezTo>
                  <a:pt x="823780" y="402076"/>
                  <a:pt x="796117" y="441474"/>
                  <a:pt x="756693" y="458303"/>
                </a:cubicBezTo>
                <a:lnTo>
                  <a:pt x="732017" y="463331"/>
                </a:lnTo>
                <a:lnTo>
                  <a:pt x="732017" y="467014"/>
                </a:lnTo>
                <a:lnTo>
                  <a:pt x="713942" y="467014"/>
                </a:lnTo>
                <a:lnTo>
                  <a:pt x="713937" y="467015"/>
                </a:lnTo>
                <a:lnTo>
                  <a:pt x="713932" y="467014"/>
                </a:lnTo>
                <a:lnTo>
                  <a:pt x="120827" y="467014"/>
                </a:lnTo>
                <a:lnTo>
                  <a:pt x="100287" y="467014"/>
                </a:lnTo>
                <a:lnTo>
                  <a:pt x="100287" y="462829"/>
                </a:lnTo>
                <a:lnTo>
                  <a:pt x="73795" y="457431"/>
                </a:lnTo>
                <a:cubicBezTo>
                  <a:pt x="30429" y="438919"/>
                  <a:pt x="0" y="395580"/>
                  <a:pt x="0" y="345069"/>
                </a:cubicBezTo>
                <a:cubicBezTo>
                  <a:pt x="0" y="294558"/>
                  <a:pt x="30429" y="251220"/>
                  <a:pt x="73795" y="232707"/>
                </a:cubicBezTo>
                <a:lnTo>
                  <a:pt x="81613" y="231114"/>
                </a:lnTo>
                <a:lnTo>
                  <a:pt x="94608" y="172061"/>
                </a:lnTo>
                <a:cubicBezTo>
                  <a:pt x="120214" y="116517"/>
                  <a:pt x="180159" y="77543"/>
                  <a:pt x="250025" y="77543"/>
                </a:cubicBezTo>
                <a:cubicBezTo>
                  <a:pt x="273314" y="77543"/>
                  <a:pt x="295500" y="81874"/>
                  <a:pt x="315680" y="89705"/>
                </a:cubicBezTo>
                <a:lnTo>
                  <a:pt x="332040" y="99825"/>
                </a:lnTo>
                <a:lnTo>
                  <a:pt x="355070" y="65352"/>
                </a:lnTo>
                <a:cubicBezTo>
                  <a:pt x="395077" y="24974"/>
                  <a:pt x="450347" y="0"/>
                  <a:pt x="511396" y="0"/>
                </a:cubicBezTo>
                <a:close/>
              </a:path>
            </a:pathLst>
          </a:custGeom>
          <a:solidFill>
            <a:schemeClr val="tx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78422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" name="TextBox 221"/>
          <p:cNvSpPr txBox="1"/>
          <p:nvPr/>
        </p:nvSpPr>
        <p:spPr>
          <a:xfrm>
            <a:off x="4063887" y="1312842"/>
            <a:ext cx="688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/>
              <a:t>Internet</a:t>
            </a:r>
            <a:endParaRPr lang="zh-CN" altLang="en-US" sz="1000" b="1" dirty="0"/>
          </a:p>
        </p:txBody>
      </p:sp>
      <p:cxnSp>
        <p:nvCxnSpPr>
          <p:cNvPr id="137" name="Straight Connector 191"/>
          <p:cNvCxnSpPr/>
          <p:nvPr/>
        </p:nvCxnSpPr>
        <p:spPr>
          <a:xfrm>
            <a:off x="4761103" y="2959355"/>
            <a:ext cx="49720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201"/>
          <p:cNvSpPr txBox="1"/>
          <p:nvPr/>
        </p:nvSpPr>
        <p:spPr>
          <a:xfrm>
            <a:off x="5528228" y="282475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altLang="zh-CN" sz="1400"/>
              <a:t>IPS</a:t>
            </a:r>
            <a:endParaRPr lang="zh-CN" altLang="en-US" sz="1400"/>
          </a:p>
        </p:txBody>
      </p:sp>
      <p:sp>
        <p:nvSpPr>
          <p:cNvPr id="139" name="TextBox 205"/>
          <p:cNvSpPr txBox="1"/>
          <p:nvPr/>
        </p:nvSpPr>
        <p:spPr>
          <a:xfrm>
            <a:off x="5496203" y="247795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Firewal</a:t>
            </a:r>
            <a:endParaRPr lang="zh-CN" altLang="en-US" sz="1400"/>
          </a:p>
        </p:txBody>
      </p:sp>
      <p:pic>
        <p:nvPicPr>
          <p:cNvPr id="140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4404890" y="2139106"/>
            <a:ext cx="338400" cy="276872"/>
          </a:xfrm>
          <a:prstGeom prst="rect">
            <a:avLst/>
          </a:prstGeom>
          <a:noFill/>
        </p:spPr>
      </p:pic>
      <p:pic>
        <p:nvPicPr>
          <p:cNvPr id="141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21" y="2497638"/>
            <a:ext cx="338400" cy="276872"/>
          </a:xfrm>
          <a:prstGeom prst="rect">
            <a:avLst/>
          </a:prstGeom>
        </p:spPr>
      </p:pic>
      <p:pic>
        <p:nvPicPr>
          <p:cNvPr id="142" name="图片 243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22" y="2844810"/>
            <a:ext cx="338400" cy="267425"/>
          </a:xfrm>
          <a:prstGeom prst="rect">
            <a:avLst/>
          </a:prstGeom>
        </p:spPr>
      </p:pic>
      <p:pic>
        <p:nvPicPr>
          <p:cNvPr id="143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5235267" y="2139106"/>
            <a:ext cx="338400" cy="276872"/>
          </a:xfrm>
          <a:prstGeom prst="rect">
            <a:avLst/>
          </a:prstGeom>
          <a:noFill/>
        </p:spPr>
      </p:pic>
      <p:pic>
        <p:nvPicPr>
          <p:cNvPr id="144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67" y="2497638"/>
            <a:ext cx="338400" cy="276872"/>
          </a:xfrm>
          <a:prstGeom prst="rect">
            <a:avLst/>
          </a:prstGeom>
        </p:spPr>
      </p:pic>
      <p:pic>
        <p:nvPicPr>
          <p:cNvPr id="145" name="图片 243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67" y="2844810"/>
            <a:ext cx="338400" cy="267425"/>
          </a:xfrm>
          <a:prstGeom prst="rect">
            <a:avLst/>
          </a:prstGeom>
        </p:spPr>
      </p:pic>
      <p:cxnSp>
        <p:nvCxnSpPr>
          <p:cNvPr id="146" name="Straight Connector 234"/>
          <p:cNvCxnSpPr/>
          <p:nvPr/>
        </p:nvCxnSpPr>
        <p:spPr>
          <a:xfrm>
            <a:off x="5041107" y="1794377"/>
            <a:ext cx="796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235"/>
          <p:cNvGrpSpPr/>
          <p:nvPr/>
        </p:nvGrpSpPr>
        <p:grpSpPr>
          <a:xfrm>
            <a:off x="4980418" y="1718001"/>
            <a:ext cx="163082" cy="163082"/>
            <a:chOff x="4327955" y="6129804"/>
            <a:chExt cx="163082" cy="163082"/>
          </a:xfrm>
        </p:grpSpPr>
        <p:sp>
          <p:nvSpPr>
            <p:cNvPr id="148" name="Oval 236"/>
            <p:cNvSpPr/>
            <p:nvPr/>
          </p:nvSpPr>
          <p:spPr>
            <a:xfrm>
              <a:off x="4327955" y="6129804"/>
              <a:ext cx="163082" cy="163082"/>
            </a:xfrm>
            <a:prstGeom prst="ellipse">
              <a:avLst/>
            </a:prstGeom>
            <a:solidFill>
              <a:srgbClr val="F577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Right Arrow 237"/>
            <p:cNvSpPr/>
            <p:nvPr/>
          </p:nvSpPr>
          <p:spPr>
            <a:xfrm rot="17389750">
              <a:off x="4322081" y="6170436"/>
              <a:ext cx="122969" cy="55320"/>
            </a:xfrm>
            <a:prstGeom prst="rightArrow">
              <a:avLst>
                <a:gd name="adj1" fmla="val 40061"/>
                <a:gd name="adj2" fmla="val 6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Right Arrow 238"/>
            <p:cNvSpPr/>
            <p:nvPr/>
          </p:nvSpPr>
          <p:spPr>
            <a:xfrm rot="17389750">
              <a:off x="4379266" y="6190467"/>
              <a:ext cx="122969" cy="55320"/>
            </a:xfrm>
            <a:prstGeom prst="rightArrow">
              <a:avLst>
                <a:gd name="adj1" fmla="val 40061"/>
                <a:gd name="adj2" fmla="val 6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Group 239"/>
          <p:cNvGrpSpPr/>
          <p:nvPr/>
        </p:nvGrpSpPr>
        <p:grpSpPr>
          <a:xfrm>
            <a:off x="5321431" y="1718001"/>
            <a:ext cx="163082" cy="163082"/>
            <a:chOff x="4327955" y="6129804"/>
            <a:chExt cx="163082" cy="163082"/>
          </a:xfrm>
        </p:grpSpPr>
        <p:sp>
          <p:nvSpPr>
            <p:cNvPr id="152" name="Oval 240"/>
            <p:cNvSpPr/>
            <p:nvPr/>
          </p:nvSpPr>
          <p:spPr>
            <a:xfrm>
              <a:off x="4327955" y="6129804"/>
              <a:ext cx="163082" cy="163082"/>
            </a:xfrm>
            <a:prstGeom prst="ellipse">
              <a:avLst/>
            </a:prstGeom>
            <a:solidFill>
              <a:srgbClr val="F577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Right Arrow 241"/>
            <p:cNvSpPr/>
            <p:nvPr/>
          </p:nvSpPr>
          <p:spPr>
            <a:xfrm rot="17389750">
              <a:off x="4322081" y="6170436"/>
              <a:ext cx="122969" cy="55320"/>
            </a:xfrm>
            <a:prstGeom prst="rightArrow">
              <a:avLst>
                <a:gd name="adj1" fmla="val 40061"/>
                <a:gd name="adj2" fmla="val 6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Right Arrow 242"/>
            <p:cNvSpPr/>
            <p:nvPr/>
          </p:nvSpPr>
          <p:spPr>
            <a:xfrm rot="17389750">
              <a:off x="4379266" y="6190467"/>
              <a:ext cx="122969" cy="55320"/>
            </a:xfrm>
            <a:prstGeom prst="rightArrow">
              <a:avLst>
                <a:gd name="adj1" fmla="val 40061"/>
                <a:gd name="adj2" fmla="val 6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Group 243"/>
          <p:cNvGrpSpPr/>
          <p:nvPr/>
        </p:nvGrpSpPr>
        <p:grpSpPr>
          <a:xfrm rot="16200000">
            <a:off x="5828239" y="1799212"/>
            <a:ext cx="516724" cy="439933"/>
            <a:chOff x="-1233037" y="914446"/>
            <a:chExt cx="1573823" cy="778776"/>
          </a:xfrm>
        </p:grpSpPr>
        <p:cxnSp>
          <p:nvCxnSpPr>
            <p:cNvPr id="156" name="Straight Connector 244"/>
            <p:cNvCxnSpPr/>
            <p:nvPr/>
          </p:nvCxnSpPr>
          <p:spPr>
            <a:xfrm flipH="1" flipV="1">
              <a:off x="-1233037" y="914446"/>
              <a:ext cx="786912" cy="77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45"/>
            <p:cNvCxnSpPr/>
            <p:nvPr/>
          </p:nvCxnSpPr>
          <p:spPr>
            <a:xfrm flipV="1">
              <a:off x="-446125" y="914446"/>
              <a:ext cx="786911" cy="77877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8" name="图片 157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25" y="1693314"/>
            <a:ext cx="280062" cy="229652"/>
          </a:xfrm>
          <a:prstGeom prst="rect">
            <a:avLst/>
          </a:prstGeom>
        </p:spPr>
      </p:pic>
      <p:pic>
        <p:nvPicPr>
          <p:cNvPr id="159" name="图片 246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25" y="2092986"/>
            <a:ext cx="280062" cy="229652"/>
          </a:xfrm>
          <a:prstGeom prst="rect">
            <a:avLst/>
          </a:prstGeom>
        </p:spPr>
      </p:pic>
      <p:pic>
        <p:nvPicPr>
          <p:cNvPr id="160" name="图片 59" descr="存储服务器-蓝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37771" y="1904602"/>
            <a:ext cx="296696" cy="242751"/>
          </a:xfrm>
          <a:prstGeom prst="rect">
            <a:avLst/>
          </a:prstGeom>
        </p:spPr>
      </p:pic>
      <p:sp>
        <p:nvSpPr>
          <p:cNvPr id="161" name="TextBox 249"/>
          <p:cNvSpPr txBox="1"/>
          <p:nvPr/>
        </p:nvSpPr>
        <p:spPr>
          <a:xfrm>
            <a:off x="6008854" y="1611894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/>
              <a:t>Anti-DDoS</a:t>
            </a:r>
            <a:endParaRPr lang="zh-CN" altLang="en-US" sz="1400"/>
          </a:p>
        </p:txBody>
      </p:sp>
      <p:cxnSp>
        <p:nvCxnSpPr>
          <p:cNvPr id="162" name="Straight Connector 253"/>
          <p:cNvCxnSpPr/>
          <p:nvPr/>
        </p:nvCxnSpPr>
        <p:spPr>
          <a:xfrm flipH="1">
            <a:off x="3449053" y="3286218"/>
            <a:ext cx="167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255"/>
          <p:cNvCxnSpPr/>
          <p:nvPr/>
        </p:nvCxnSpPr>
        <p:spPr>
          <a:xfrm flipH="1" flipV="1">
            <a:off x="5120102" y="3289179"/>
            <a:ext cx="149214" cy="115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261"/>
          <p:cNvCxnSpPr/>
          <p:nvPr/>
        </p:nvCxnSpPr>
        <p:spPr>
          <a:xfrm flipH="1">
            <a:off x="3414929" y="3322361"/>
            <a:ext cx="88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272"/>
          <p:cNvCxnSpPr/>
          <p:nvPr/>
        </p:nvCxnSpPr>
        <p:spPr>
          <a:xfrm>
            <a:off x="3008091" y="2404383"/>
            <a:ext cx="0" cy="103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275"/>
          <p:cNvCxnSpPr/>
          <p:nvPr/>
        </p:nvCxnSpPr>
        <p:spPr>
          <a:xfrm flipH="1">
            <a:off x="2527258" y="2407854"/>
            <a:ext cx="477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278"/>
          <p:cNvCxnSpPr/>
          <p:nvPr/>
        </p:nvCxnSpPr>
        <p:spPr>
          <a:xfrm flipH="1">
            <a:off x="2539289" y="2932378"/>
            <a:ext cx="477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79"/>
          <p:cNvCxnSpPr/>
          <p:nvPr/>
        </p:nvCxnSpPr>
        <p:spPr>
          <a:xfrm flipH="1">
            <a:off x="2527258" y="3430846"/>
            <a:ext cx="477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图片 102" descr="AC-蓝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51484" y="2797326"/>
            <a:ext cx="338400" cy="276873"/>
          </a:xfrm>
          <a:prstGeom prst="rect">
            <a:avLst/>
          </a:prstGeom>
        </p:spPr>
      </p:pic>
      <p:sp>
        <p:nvSpPr>
          <p:cNvPr id="174" name="TextBox 287"/>
          <p:cNvSpPr txBox="1"/>
          <p:nvPr/>
        </p:nvSpPr>
        <p:spPr>
          <a:xfrm>
            <a:off x="1934531" y="2861228"/>
            <a:ext cx="43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/>
              <a:t>AC</a:t>
            </a:r>
            <a:endParaRPr lang="zh-CN" altLang="en-US" sz="1400"/>
          </a:p>
        </p:txBody>
      </p:sp>
      <p:cxnSp>
        <p:nvCxnSpPr>
          <p:cNvPr id="175" name="Straight Connector 288"/>
          <p:cNvCxnSpPr/>
          <p:nvPr/>
        </p:nvCxnSpPr>
        <p:spPr>
          <a:xfrm>
            <a:off x="3989546" y="2636074"/>
            <a:ext cx="404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图片 24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7" y="2514284"/>
            <a:ext cx="277498" cy="227226"/>
          </a:xfrm>
          <a:prstGeom prst="rect">
            <a:avLst/>
          </a:prstGeom>
        </p:spPr>
      </p:pic>
      <p:pic>
        <p:nvPicPr>
          <p:cNvPr id="179" name="图片 58" descr="日志告警服务器-蓝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51484" y="3312285"/>
            <a:ext cx="338400" cy="276873"/>
          </a:xfrm>
          <a:prstGeom prst="rect">
            <a:avLst/>
          </a:prstGeom>
        </p:spPr>
      </p:pic>
      <p:sp>
        <p:nvSpPr>
          <p:cNvPr id="180" name="TextBox 294"/>
          <p:cNvSpPr txBox="1"/>
          <p:nvPr/>
        </p:nvSpPr>
        <p:spPr>
          <a:xfrm>
            <a:off x="1725269" y="3331267"/>
            <a:ext cx="65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/>
              <a:t>eLOG</a:t>
            </a:r>
            <a:endParaRPr lang="zh-CN" altLang="en-US" sz="1400"/>
          </a:p>
        </p:txBody>
      </p:sp>
      <p:cxnSp>
        <p:nvCxnSpPr>
          <p:cNvPr id="181" name="Straight Connector 297"/>
          <p:cNvCxnSpPr/>
          <p:nvPr/>
        </p:nvCxnSpPr>
        <p:spPr>
          <a:xfrm flipH="1">
            <a:off x="3356616" y="3050564"/>
            <a:ext cx="0" cy="235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图片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08" y="2842240"/>
            <a:ext cx="319818" cy="261670"/>
          </a:xfrm>
          <a:prstGeom prst="rect">
            <a:avLst/>
          </a:prstGeom>
        </p:spPr>
      </p:pic>
      <p:pic>
        <p:nvPicPr>
          <p:cNvPr id="183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7323" y="3207686"/>
            <a:ext cx="278587" cy="227935"/>
          </a:xfrm>
          <a:prstGeom prst="rect">
            <a:avLst/>
          </a:prstGeom>
        </p:spPr>
      </p:pic>
      <p:sp>
        <p:nvSpPr>
          <p:cNvPr id="186" name="圆角矩形 185"/>
          <p:cNvSpPr/>
          <p:nvPr/>
        </p:nvSpPr>
        <p:spPr>
          <a:xfrm>
            <a:off x="7468891" y="4900732"/>
            <a:ext cx="4080443" cy="1138676"/>
          </a:xfrm>
          <a:prstGeom prst="roundRect">
            <a:avLst>
              <a:gd name="adj" fmla="val 2222"/>
            </a:avLst>
          </a:prstGeom>
          <a:solidFill>
            <a:schemeClr val="tx2"/>
          </a:solidFill>
          <a:ln w="127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3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园区网</a:t>
            </a:r>
            <a:r>
              <a:rPr lang="zh-CN" altLang="en-US" sz="1600" dirty="0" smtClean="0">
                <a:solidFill>
                  <a:schemeClr val="tx1"/>
                </a:solidFill>
              </a:rPr>
              <a:t>一般</a:t>
            </a:r>
            <a:r>
              <a:rPr lang="zh-CN" altLang="en-US" sz="1600" dirty="0">
                <a:solidFill>
                  <a:schemeClr val="tx1"/>
                </a:solidFill>
              </a:rPr>
              <a:t>遵循</a:t>
            </a:r>
            <a:r>
              <a:rPr lang="zh-CN" altLang="en-US" sz="1600" dirty="0" smtClean="0">
                <a:solidFill>
                  <a:schemeClr val="tx1"/>
                </a:solidFill>
              </a:rPr>
              <a:t>层次化</a:t>
            </a:r>
            <a:r>
              <a:rPr lang="zh-CN" altLang="en-US" sz="1600" dirty="0">
                <a:solidFill>
                  <a:schemeClr val="tx1"/>
                </a:solidFill>
              </a:rPr>
              <a:t>和模块化设计原则。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按照终端用户数量或者网</a:t>
            </a:r>
            <a:r>
              <a:rPr lang="zh-CN" altLang="en-US" sz="1600" dirty="0" smtClean="0">
                <a:solidFill>
                  <a:schemeClr val="tx1"/>
                </a:solidFill>
              </a:rPr>
              <a:t>元数量，</a:t>
            </a:r>
            <a:r>
              <a:rPr lang="zh-CN" altLang="en-US" sz="1600" dirty="0">
                <a:solidFill>
                  <a:schemeClr val="tx1"/>
                </a:solidFill>
              </a:rPr>
              <a:t>可将园区络分为小型园区网、中型园区网和大型园区网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693321" y="52046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接入层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1666858" y="435806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汇聚层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6405555" y="33421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核心层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6439958" y="23009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出口区</a:t>
            </a:r>
          </a:p>
        </p:txBody>
      </p:sp>
      <p:cxnSp>
        <p:nvCxnSpPr>
          <p:cNvPr id="197" name="直接连接符 196"/>
          <p:cNvCxnSpPr>
            <a:stCxn id="205" idx="2"/>
            <a:endCxn id="18" idx="3"/>
          </p:cNvCxnSpPr>
          <p:nvPr/>
        </p:nvCxnSpPr>
        <p:spPr bwMode="auto">
          <a:xfrm flipH="1">
            <a:off x="5564911" y="2989780"/>
            <a:ext cx="2513011" cy="535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直接连接符 197"/>
          <p:cNvCxnSpPr>
            <a:stCxn id="206" idx="2"/>
            <a:endCxn id="18" idx="3"/>
          </p:cNvCxnSpPr>
          <p:nvPr/>
        </p:nvCxnSpPr>
        <p:spPr bwMode="auto">
          <a:xfrm flipH="1">
            <a:off x="5564911" y="2991821"/>
            <a:ext cx="2966185" cy="5329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9" name="图片 198" descr="防火墙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92949" y="2718221"/>
            <a:ext cx="334400" cy="273600"/>
          </a:xfrm>
          <a:prstGeom prst="rect">
            <a:avLst/>
          </a:prstGeom>
        </p:spPr>
      </p:pic>
      <p:cxnSp>
        <p:nvCxnSpPr>
          <p:cNvPr id="200" name="直接连接符 199"/>
          <p:cNvCxnSpPr>
            <a:stCxn id="207" idx="3"/>
            <a:endCxn id="205" idx="1"/>
          </p:cNvCxnSpPr>
          <p:nvPr/>
        </p:nvCxnSpPr>
        <p:spPr bwMode="auto">
          <a:xfrm>
            <a:off x="7827254" y="2852980"/>
            <a:ext cx="8346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连接符 200"/>
          <p:cNvCxnSpPr>
            <a:stCxn id="206" idx="3"/>
            <a:endCxn id="199" idx="1"/>
          </p:cNvCxnSpPr>
          <p:nvPr/>
        </p:nvCxnSpPr>
        <p:spPr bwMode="auto">
          <a:xfrm>
            <a:off x="8698296" y="2855021"/>
            <a:ext cx="9465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2" name="图片 201" descr="接入交换机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913926" y="3107304"/>
            <a:ext cx="334400" cy="273600"/>
          </a:xfrm>
          <a:prstGeom prst="rect">
            <a:avLst/>
          </a:prstGeom>
        </p:spPr>
      </p:pic>
      <p:pic>
        <p:nvPicPr>
          <p:cNvPr id="203" name="图片 202" descr="接入交换机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67769" y="3105757"/>
            <a:ext cx="334400" cy="273600"/>
          </a:xfrm>
          <a:prstGeom prst="rect">
            <a:avLst/>
          </a:prstGeom>
        </p:spPr>
      </p:pic>
      <p:cxnSp>
        <p:nvCxnSpPr>
          <p:cNvPr id="204" name="直接连接符 203"/>
          <p:cNvCxnSpPr>
            <a:stCxn id="205" idx="3"/>
            <a:endCxn id="206" idx="1"/>
          </p:cNvCxnSpPr>
          <p:nvPr/>
        </p:nvCxnSpPr>
        <p:spPr bwMode="auto">
          <a:xfrm>
            <a:off x="8245122" y="2852980"/>
            <a:ext cx="118774" cy="2041"/>
          </a:xfrm>
          <a:prstGeom prst="line">
            <a:avLst/>
          </a:prstGeom>
          <a:noFill/>
          <a:ln w="508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" name="图片 204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722" y="2716180"/>
            <a:ext cx="334400" cy="273600"/>
          </a:xfrm>
          <a:prstGeom prst="rect">
            <a:avLst/>
          </a:prstGeom>
        </p:spPr>
      </p:pic>
      <p:pic>
        <p:nvPicPr>
          <p:cNvPr id="206" name="图片 205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3896" y="2718221"/>
            <a:ext cx="334400" cy="273600"/>
          </a:xfrm>
          <a:prstGeom prst="rect">
            <a:avLst/>
          </a:prstGeom>
        </p:spPr>
      </p:pic>
      <p:pic>
        <p:nvPicPr>
          <p:cNvPr id="207" name="图片 206" descr="防火墙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92854" y="2716180"/>
            <a:ext cx="334400" cy="273600"/>
          </a:xfrm>
          <a:prstGeom prst="rect">
            <a:avLst/>
          </a:prstGeom>
        </p:spPr>
      </p:pic>
      <p:cxnSp>
        <p:nvCxnSpPr>
          <p:cNvPr id="208" name="直接连接符 207"/>
          <p:cNvCxnSpPr>
            <a:stCxn id="205" idx="2"/>
            <a:endCxn id="202" idx="0"/>
          </p:cNvCxnSpPr>
          <p:nvPr/>
        </p:nvCxnSpPr>
        <p:spPr bwMode="auto">
          <a:xfrm>
            <a:off x="8077922" y="2989780"/>
            <a:ext cx="3204" cy="11752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6" idx="2"/>
            <a:endCxn id="203" idx="0"/>
          </p:cNvCxnSpPr>
          <p:nvPr/>
        </p:nvCxnSpPr>
        <p:spPr bwMode="auto">
          <a:xfrm>
            <a:off x="8531096" y="2991821"/>
            <a:ext cx="3873" cy="1139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直接连接符 209"/>
          <p:cNvCxnSpPr>
            <a:stCxn id="205" idx="2"/>
            <a:endCxn id="203" idx="0"/>
          </p:cNvCxnSpPr>
          <p:nvPr/>
        </p:nvCxnSpPr>
        <p:spPr bwMode="auto">
          <a:xfrm>
            <a:off x="8077922" y="2989780"/>
            <a:ext cx="457047" cy="11597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直接连接符 210"/>
          <p:cNvCxnSpPr>
            <a:stCxn id="202" idx="0"/>
            <a:endCxn id="206" idx="2"/>
          </p:cNvCxnSpPr>
          <p:nvPr/>
        </p:nvCxnSpPr>
        <p:spPr bwMode="auto">
          <a:xfrm flipV="1">
            <a:off x="8081126" y="2991821"/>
            <a:ext cx="449970" cy="115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直接连接符 211"/>
          <p:cNvCxnSpPr>
            <a:stCxn id="202" idx="3"/>
            <a:endCxn id="203" idx="1"/>
          </p:cNvCxnSpPr>
          <p:nvPr/>
        </p:nvCxnSpPr>
        <p:spPr bwMode="auto">
          <a:xfrm flipV="1">
            <a:off x="8248326" y="3242557"/>
            <a:ext cx="119443" cy="1547"/>
          </a:xfrm>
          <a:prstGeom prst="line">
            <a:avLst/>
          </a:prstGeom>
          <a:noFill/>
          <a:ln w="508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3" name="图片 212" descr="通用服务器-蓝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80394" y="3463014"/>
            <a:ext cx="334400" cy="273600"/>
          </a:xfrm>
          <a:prstGeom prst="rect">
            <a:avLst/>
          </a:prstGeom>
        </p:spPr>
      </p:pic>
      <p:pic>
        <p:nvPicPr>
          <p:cNvPr id="214" name="图片 213" descr="通用服务器-蓝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143401" y="3464835"/>
            <a:ext cx="334400" cy="273600"/>
          </a:xfrm>
          <a:prstGeom prst="rect">
            <a:avLst/>
          </a:prstGeom>
        </p:spPr>
      </p:pic>
      <p:cxnSp>
        <p:nvCxnSpPr>
          <p:cNvPr id="215" name="直接连接符 214"/>
          <p:cNvCxnSpPr>
            <a:stCxn id="202" idx="2"/>
            <a:endCxn id="213" idx="0"/>
          </p:cNvCxnSpPr>
          <p:nvPr/>
        </p:nvCxnSpPr>
        <p:spPr bwMode="auto">
          <a:xfrm flipH="1">
            <a:off x="7947594" y="3380904"/>
            <a:ext cx="133532" cy="821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接连接符 215"/>
          <p:cNvCxnSpPr>
            <a:stCxn id="203" idx="2"/>
            <a:endCxn id="213" idx="0"/>
          </p:cNvCxnSpPr>
          <p:nvPr/>
        </p:nvCxnSpPr>
        <p:spPr bwMode="auto">
          <a:xfrm flipH="1">
            <a:off x="7947594" y="3379357"/>
            <a:ext cx="587375" cy="8365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直接连接符 216"/>
          <p:cNvCxnSpPr>
            <a:stCxn id="214" idx="0"/>
            <a:endCxn id="202" idx="2"/>
          </p:cNvCxnSpPr>
          <p:nvPr/>
        </p:nvCxnSpPr>
        <p:spPr bwMode="auto">
          <a:xfrm flipH="1" flipV="1">
            <a:off x="8081126" y="3380904"/>
            <a:ext cx="229475" cy="839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直接连接符 217"/>
          <p:cNvCxnSpPr>
            <a:stCxn id="214" idx="0"/>
            <a:endCxn id="203" idx="2"/>
          </p:cNvCxnSpPr>
          <p:nvPr/>
        </p:nvCxnSpPr>
        <p:spPr bwMode="auto">
          <a:xfrm flipV="1">
            <a:off x="8310601" y="3379357"/>
            <a:ext cx="224368" cy="8547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直接连接符 218"/>
          <p:cNvCxnSpPr>
            <a:stCxn id="202" idx="2"/>
            <a:endCxn id="221" idx="0"/>
          </p:cNvCxnSpPr>
          <p:nvPr/>
        </p:nvCxnSpPr>
        <p:spPr bwMode="auto">
          <a:xfrm>
            <a:off x="8081126" y="3380904"/>
            <a:ext cx="600211" cy="893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21" idx="0"/>
            <a:endCxn id="203" idx="2"/>
          </p:cNvCxnSpPr>
          <p:nvPr/>
        </p:nvCxnSpPr>
        <p:spPr bwMode="auto">
          <a:xfrm flipH="1" flipV="1">
            <a:off x="8534969" y="3379357"/>
            <a:ext cx="146368" cy="9087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1" name="图片 220" descr="存储服务器-蓝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14137" y="3470229"/>
            <a:ext cx="334400" cy="273600"/>
          </a:xfrm>
          <a:prstGeom prst="rect">
            <a:avLst/>
          </a:prstGeom>
        </p:spPr>
      </p:pic>
      <p:sp>
        <p:nvSpPr>
          <p:cNvPr id="232" name="文本框 231"/>
          <p:cNvSpPr txBox="1"/>
          <p:nvPr/>
        </p:nvSpPr>
        <p:spPr>
          <a:xfrm>
            <a:off x="7808519" y="378119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数据中心区</a:t>
            </a:r>
          </a:p>
        </p:txBody>
      </p:sp>
      <p:sp>
        <p:nvSpPr>
          <p:cNvPr id="233" name="文本框 232"/>
          <p:cNvSpPr txBox="1"/>
          <p:nvPr/>
        </p:nvSpPr>
        <p:spPr>
          <a:xfrm>
            <a:off x="1986119" y="18709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网络管理区</a:t>
            </a:r>
          </a:p>
        </p:txBody>
      </p:sp>
      <p:pic>
        <p:nvPicPr>
          <p:cNvPr id="235" name="图片 234" descr="管理型无线虚链路-蓝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6456" y="1967130"/>
            <a:ext cx="532564" cy="436052"/>
          </a:xfrm>
          <a:prstGeom prst="rect">
            <a:avLst/>
          </a:prstGeom>
        </p:spPr>
      </p:pic>
      <p:sp>
        <p:nvSpPr>
          <p:cNvPr id="237" name="TextBox 294"/>
          <p:cNvSpPr txBox="1"/>
          <p:nvPr/>
        </p:nvSpPr>
        <p:spPr>
          <a:xfrm>
            <a:off x="410234" y="23776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/>
              <a:t>出差员工</a:t>
            </a:r>
          </a:p>
        </p:txBody>
      </p:sp>
      <p:pic>
        <p:nvPicPr>
          <p:cNvPr id="238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4305" y="2298101"/>
            <a:ext cx="335297" cy="274335"/>
          </a:xfrm>
          <a:prstGeom prst="rect">
            <a:avLst/>
          </a:prstGeom>
        </p:spPr>
      </p:pic>
      <p:pic>
        <p:nvPicPr>
          <p:cNvPr id="239" name="图片 105" descr="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378" y="3451217"/>
            <a:ext cx="335297" cy="274335"/>
          </a:xfrm>
          <a:prstGeom prst="rect">
            <a:avLst/>
          </a:prstGeom>
        </p:spPr>
      </p:pic>
      <p:cxnSp>
        <p:nvCxnSpPr>
          <p:cNvPr id="240" name="Straight Connector 10"/>
          <p:cNvCxnSpPr>
            <a:stCxn id="239" idx="0"/>
            <a:endCxn id="244" idx="2"/>
          </p:cNvCxnSpPr>
          <p:nvPr/>
        </p:nvCxnSpPr>
        <p:spPr>
          <a:xfrm flipV="1">
            <a:off x="10911027" y="3312066"/>
            <a:ext cx="927" cy="139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图片 87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3569" y="2298101"/>
            <a:ext cx="335297" cy="274335"/>
          </a:xfrm>
          <a:prstGeom prst="rect">
            <a:avLst/>
          </a:prstGeom>
        </p:spPr>
      </p:pic>
      <p:cxnSp>
        <p:nvCxnSpPr>
          <p:cNvPr id="242" name="Straight Connector 23"/>
          <p:cNvCxnSpPr>
            <a:stCxn id="241" idx="3"/>
            <a:endCxn id="238" idx="1"/>
          </p:cNvCxnSpPr>
          <p:nvPr/>
        </p:nvCxnSpPr>
        <p:spPr>
          <a:xfrm>
            <a:off x="10258866" y="2435269"/>
            <a:ext cx="4854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2672" y="3036264"/>
            <a:ext cx="337091" cy="275802"/>
          </a:xfrm>
          <a:prstGeom prst="rect">
            <a:avLst/>
          </a:prstGeom>
        </p:spPr>
      </p:pic>
      <p:pic>
        <p:nvPicPr>
          <p:cNvPr id="244" name="图片 106" descr="堆叠交换机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3408" y="3036264"/>
            <a:ext cx="337091" cy="275802"/>
          </a:xfrm>
          <a:prstGeom prst="rect">
            <a:avLst/>
          </a:prstGeom>
        </p:spPr>
      </p:pic>
      <p:grpSp>
        <p:nvGrpSpPr>
          <p:cNvPr id="245" name="Group 41"/>
          <p:cNvGrpSpPr/>
          <p:nvPr/>
        </p:nvGrpSpPr>
        <p:grpSpPr>
          <a:xfrm>
            <a:off x="10371096" y="3142367"/>
            <a:ext cx="261965" cy="61979"/>
            <a:chOff x="559282" y="6488261"/>
            <a:chExt cx="261965" cy="61979"/>
          </a:xfrm>
          <a:solidFill>
            <a:schemeClr val="bg1">
              <a:lumMod val="50000"/>
            </a:schemeClr>
          </a:solidFill>
        </p:grpSpPr>
        <p:sp>
          <p:nvSpPr>
            <p:cNvPr id="246" name="Oval 42"/>
            <p:cNvSpPr>
              <a:spLocks noChangeAspect="1"/>
            </p:cNvSpPr>
            <p:nvPr/>
          </p:nvSpPr>
          <p:spPr>
            <a:xfrm>
              <a:off x="759268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Oval 43"/>
            <p:cNvSpPr>
              <a:spLocks noChangeAspect="1"/>
            </p:cNvSpPr>
            <p:nvPr/>
          </p:nvSpPr>
          <p:spPr>
            <a:xfrm>
              <a:off x="559282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Oval 44"/>
            <p:cNvSpPr>
              <a:spLocks noChangeAspect="1"/>
            </p:cNvSpPr>
            <p:nvPr/>
          </p:nvSpPr>
          <p:spPr>
            <a:xfrm>
              <a:off x="659275" y="6488261"/>
              <a:ext cx="61979" cy="6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9" name="Straight Connector 45"/>
          <p:cNvCxnSpPr>
            <a:stCxn id="243" idx="0"/>
            <a:endCxn id="241" idx="2"/>
          </p:cNvCxnSpPr>
          <p:nvPr/>
        </p:nvCxnSpPr>
        <p:spPr>
          <a:xfrm flipV="1">
            <a:off x="10091218" y="2572436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46"/>
          <p:cNvCxnSpPr>
            <a:stCxn id="244" idx="0"/>
            <a:endCxn id="238" idx="2"/>
          </p:cNvCxnSpPr>
          <p:nvPr/>
        </p:nvCxnSpPr>
        <p:spPr>
          <a:xfrm flipV="1">
            <a:off x="10911954" y="2572436"/>
            <a:ext cx="0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47"/>
          <p:cNvCxnSpPr>
            <a:stCxn id="243" idx="0"/>
            <a:endCxn id="238" idx="2"/>
          </p:cNvCxnSpPr>
          <p:nvPr/>
        </p:nvCxnSpPr>
        <p:spPr>
          <a:xfrm flipV="1">
            <a:off x="10091218" y="2572436"/>
            <a:ext cx="820736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48"/>
          <p:cNvCxnSpPr>
            <a:stCxn id="244" idx="0"/>
            <a:endCxn id="241" idx="2"/>
          </p:cNvCxnSpPr>
          <p:nvPr/>
        </p:nvCxnSpPr>
        <p:spPr>
          <a:xfrm flipH="1" flipV="1">
            <a:off x="10091218" y="2572436"/>
            <a:ext cx="820736" cy="463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60"/>
          <p:cNvSpPr/>
          <p:nvPr/>
        </p:nvSpPr>
        <p:spPr>
          <a:xfrm rot="1782887">
            <a:off x="10030121" y="2845949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Oval 61"/>
          <p:cNvSpPr/>
          <p:nvPr/>
        </p:nvSpPr>
        <p:spPr>
          <a:xfrm rot="19401600">
            <a:off x="10692745" y="2838424"/>
            <a:ext cx="311619" cy="90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Rounded Rectangle 137"/>
          <p:cNvSpPr/>
          <p:nvPr/>
        </p:nvSpPr>
        <p:spPr>
          <a:xfrm>
            <a:off x="9544804" y="1264920"/>
            <a:ext cx="1860752" cy="3059085"/>
          </a:xfrm>
          <a:prstGeom prst="roundRect">
            <a:avLst>
              <a:gd name="adj" fmla="val 742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6" name="图片 14" descr="日志告警服务器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16534" y="3596435"/>
            <a:ext cx="304595" cy="190195"/>
          </a:xfrm>
          <a:prstGeom prst="rect">
            <a:avLst/>
          </a:prstGeom>
        </p:spPr>
      </p:pic>
      <p:pic>
        <p:nvPicPr>
          <p:cNvPr id="257" name="图片 158" descr="SAN网络-蓝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13593" y="3555454"/>
            <a:ext cx="166121" cy="272157"/>
          </a:xfrm>
          <a:prstGeom prst="rect">
            <a:avLst/>
          </a:prstGeom>
        </p:spPr>
      </p:pic>
      <p:grpSp>
        <p:nvGrpSpPr>
          <p:cNvPr id="258" name="Group 215"/>
          <p:cNvGrpSpPr>
            <a:grpSpLocks noChangeAspect="1"/>
          </p:cNvGrpSpPr>
          <p:nvPr/>
        </p:nvGrpSpPr>
        <p:grpSpPr bwMode="auto">
          <a:xfrm>
            <a:off x="9912462" y="3883542"/>
            <a:ext cx="312737" cy="247772"/>
            <a:chOff x="3609" y="1267"/>
            <a:chExt cx="414" cy="328"/>
          </a:xfrm>
        </p:grpSpPr>
        <p:sp>
          <p:nvSpPr>
            <p:cNvPr id="259" name="AutoShape 214"/>
            <p:cNvSpPr>
              <a:spLocks noChangeAspect="1" noChangeArrowheads="1" noTextEdit="1"/>
            </p:cNvSpPr>
            <p:nvPr/>
          </p:nvSpPr>
          <p:spPr bwMode="auto">
            <a:xfrm>
              <a:off x="3609" y="1267"/>
              <a:ext cx="4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216"/>
            <p:cNvSpPr>
              <a:spLocks noEditPoints="1"/>
            </p:cNvSpPr>
            <p:nvPr/>
          </p:nvSpPr>
          <p:spPr bwMode="auto">
            <a:xfrm>
              <a:off x="3792" y="1269"/>
              <a:ext cx="231" cy="217"/>
            </a:xfrm>
            <a:custGeom>
              <a:avLst/>
              <a:gdLst>
                <a:gd name="T0" fmla="*/ 14557 w 119"/>
                <a:gd name="T1" fmla="*/ 0 h 111"/>
                <a:gd name="T2" fmla="*/ 159642 w 119"/>
                <a:gd name="T3" fmla="*/ 0 h 111"/>
                <a:gd name="T4" fmla="*/ 175442 w 119"/>
                <a:gd name="T5" fmla="*/ 17941 h 111"/>
                <a:gd name="T6" fmla="*/ 175442 w 119"/>
                <a:gd name="T7" fmla="*/ 116678 h 111"/>
                <a:gd name="T8" fmla="*/ 159642 w 119"/>
                <a:gd name="T9" fmla="*/ 132231 h 111"/>
                <a:gd name="T10" fmla="*/ 14557 w 119"/>
                <a:gd name="T11" fmla="*/ 132231 h 111"/>
                <a:gd name="T12" fmla="*/ 0 w 119"/>
                <a:gd name="T13" fmla="*/ 116678 h 111"/>
                <a:gd name="T14" fmla="*/ 0 w 119"/>
                <a:gd name="T15" fmla="*/ 17941 h 111"/>
                <a:gd name="T16" fmla="*/ 14557 w 119"/>
                <a:gd name="T17" fmla="*/ 0 h 111"/>
                <a:gd name="T18" fmla="*/ 42815 w 119"/>
                <a:gd name="T19" fmla="*/ 165563 h 111"/>
                <a:gd name="T20" fmla="*/ 71961 w 119"/>
                <a:gd name="T21" fmla="*/ 160658 h 111"/>
                <a:gd name="T22" fmla="*/ 71961 w 119"/>
                <a:gd name="T23" fmla="*/ 138501 h 111"/>
                <a:gd name="T24" fmla="*/ 106481 w 119"/>
                <a:gd name="T25" fmla="*/ 138501 h 111"/>
                <a:gd name="T26" fmla="*/ 106481 w 119"/>
                <a:gd name="T27" fmla="*/ 160658 h 111"/>
                <a:gd name="T28" fmla="*/ 135853 w 119"/>
                <a:gd name="T29" fmla="*/ 165563 h 111"/>
                <a:gd name="T30" fmla="*/ 135853 w 119"/>
                <a:gd name="T31" fmla="*/ 176898 h 111"/>
                <a:gd name="T32" fmla="*/ 42815 w 119"/>
                <a:gd name="T33" fmla="*/ 176898 h 111"/>
                <a:gd name="T34" fmla="*/ 42815 w 119"/>
                <a:gd name="T35" fmla="*/ 165563 h 111"/>
                <a:gd name="T36" fmla="*/ 12895 w 119"/>
                <a:gd name="T37" fmla="*/ 16244 h 111"/>
                <a:gd name="T38" fmla="*/ 12895 w 119"/>
                <a:gd name="T39" fmla="*/ 103458 h 111"/>
                <a:gd name="T40" fmla="*/ 161333 w 119"/>
                <a:gd name="T41" fmla="*/ 103458 h 111"/>
                <a:gd name="T42" fmla="*/ 161333 w 119"/>
                <a:gd name="T43" fmla="*/ 16244 h 111"/>
                <a:gd name="T44" fmla="*/ 12895 w 119"/>
                <a:gd name="T45" fmla="*/ 16244 h 111"/>
                <a:gd name="T46" fmla="*/ 145922 w 119"/>
                <a:gd name="T47" fmla="*/ 111767 h 111"/>
                <a:gd name="T48" fmla="*/ 139689 w 119"/>
                <a:gd name="T49" fmla="*/ 117962 h 111"/>
                <a:gd name="T50" fmla="*/ 145922 w 119"/>
                <a:gd name="T51" fmla="*/ 123985 h 111"/>
                <a:gd name="T52" fmla="*/ 151847 w 119"/>
                <a:gd name="T53" fmla="*/ 117962 h 111"/>
                <a:gd name="T54" fmla="*/ 145922 w 119"/>
                <a:gd name="T55" fmla="*/ 111767 h 11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9" h="111">
                  <a:moveTo>
                    <a:pt x="10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4" y="0"/>
                    <a:pt x="119" y="5"/>
                    <a:pt x="119" y="11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9"/>
                    <a:pt x="114" y="83"/>
                    <a:pt x="108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4" y="83"/>
                    <a:pt x="0" y="79"/>
                    <a:pt x="0" y="7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lose/>
                  <a:moveTo>
                    <a:pt x="29" y="104"/>
                  </a:moveTo>
                  <a:cubicBezTo>
                    <a:pt x="35" y="103"/>
                    <a:pt x="42" y="102"/>
                    <a:pt x="49" y="101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9" y="102"/>
                    <a:pt x="85" y="103"/>
                    <a:pt x="92" y="104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09"/>
                    <a:pt x="29" y="106"/>
                    <a:pt x="29" y="104"/>
                  </a:cubicBezTo>
                  <a:close/>
                  <a:moveTo>
                    <a:pt x="9" y="10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9" y="10"/>
                    <a:pt x="9" y="10"/>
                    <a:pt x="9" y="10"/>
                  </a:cubicBezTo>
                  <a:close/>
                  <a:moveTo>
                    <a:pt x="99" y="70"/>
                  </a:moveTo>
                  <a:cubicBezTo>
                    <a:pt x="97" y="70"/>
                    <a:pt x="95" y="72"/>
                    <a:pt x="95" y="74"/>
                  </a:cubicBezTo>
                  <a:cubicBezTo>
                    <a:pt x="95" y="76"/>
                    <a:pt x="97" y="78"/>
                    <a:pt x="99" y="78"/>
                  </a:cubicBezTo>
                  <a:cubicBezTo>
                    <a:pt x="101" y="78"/>
                    <a:pt x="103" y="76"/>
                    <a:pt x="103" y="74"/>
                  </a:cubicBezTo>
                  <a:cubicBezTo>
                    <a:pt x="103" y="72"/>
                    <a:pt x="101" y="70"/>
                    <a:pt x="99" y="70"/>
                  </a:cubicBezTo>
                  <a:close/>
                </a:path>
              </a:pathLst>
            </a:custGeom>
            <a:solidFill>
              <a:srgbClr val="76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217"/>
            <p:cNvSpPr>
              <a:spLocks/>
            </p:cNvSpPr>
            <p:nvPr/>
          </p:nvSpPr>
          <p:spPr bwMode="auto">
            <a:xfrm>
              <a:off x="3691" y="1406"/>
              <a:ext cx="40" cy="13"/>
            </a:xfrm>
            <a:custGeom>
              <a:avLst/>
              <a:gdLst>
                <a:gd name="T0" fmla="*/ 13192 w 21"/>
                <a:gd name="T1" fmla="*/ 0 h 7"/>
                <a:gd name="T2" fmla="*/ 0 w 21"/>
                <a:gd name="T3" fmla="*/ 6411 h 7"/>
                <a:gd name="T4" fmla="*/ 25128 w 21"/>
                <a:gd name="T5" fmla="*/ 6411 h 7"/>
                <a:gd name="T6" fmla="*/ 13192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7">
                  <a:moveTo>
                    <a:pt x="11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3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Freeform 218"/>
            <p:cNvSpPr>
              <a:spLocks/>
            </p:cNvSpPr>
            <p:nvPr/>
          </p:nvSpPr>
          <p:spPr bwMode="auto">
            <a:xfrm>
              <a:off x="3745" y="1406"/>
              <a:ext cx="41" cy="13"/>
            </a:xfrm>
            <a:custGeom>
              <a:avLst/>
              <a:gdLst>
                <a:gd name="T0" fmla="*/ 16886 w 21"/>
                <a:gd name="T1" fmla="*/ 0 h 7"/>
                <a:gd name="T2" fmla="*/ 0 w 21"/>
                <a:gd name="T3" fmla="*/ 6411 h 7"/>
                <a:gd name="T4" fmla="*/ 32968 w 21"/>
                <a:gd name="T5" fmla="*/ 6411 h 7"/>
                <a:gd name="T6" fmla="*/ 16886 w 2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7">
                  <a:moveTo>
                    <a:pt x="11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3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Freeform 219"/>
            <p:cNvSpPr>
              <a:spLocks noEditPoints="1"/>
            </p:cNvSpPr>
            <p:nvPr/>
          </p:nvSpPr>
          <p:spPr bwMode="auto">
            <a:xfrm>
              <a:off x="3619" y="1285"/>
              <a:ext cx="237" cy="218"/>
            </a:xfrm>
            <a:custGeom>
              <a:avLst/>
              <a:gdLst>
                <a:gd name="T0" fmla="*/ 107122 w 122"/>
                <a:gd name="T1" fmla="*/ 135191 h 112"/>
                <a:gd name="T2" fmla="*/ 89469 w 122"/>
                <a:gd name="T3" fmla="*/ 138465 h 112"/>
                <a:gd name="T4" fmla="*/ 107122 w 122"/>
                <a:gd name="T5" fmla="*/ 141106 h 112"/>
                <a:gd name="T6" fmla="*/ 91043 w 122"/>
                <a:gd name="T7" fmla="*/ 159284 h 112"/>
                <a:gd name="T8" fmla="*/ 46056 w 122"/>
                <a:gd name="T9" fmla="*/ 91476 h 112"/>
                <a:gd name="T10" fmla="*/ 48863 w 122"/>
                <a:gd name="T11" fmla="*/ 89884 h 112"/>
                <a:gd name="T12" fmla="*/ 50512 w 122"/>
                <a:gd name="T13" fmla="*/ 88146 h 112"/>
                <a:gd name="T14" fmla="*/ 55143 w 122"/>
                <a:gd name="T15" fmla="*/ 86581 h 112"/>
                <a:gd name="T16" fmla="*/ 58376 w 122"/>
                <a:gd name="T17" fmla="*/ 83424 h 112"/>
                <a:gd name="T18" fmla="*/ 62667 w 122"/>
                <a:gd name="T19" fmla="*/ 80092 h 112"/>
                <a:gd name="T20" fmla="*/ 65128 w 122"/>
                <a:gd name="T21" fmla="*/ 75798 h 112"/>
                <a:gd name="T22" fmla="*/ 69769 w 122"/>
                <a:gd name="T23" fmla="*/ 72495 h 112"/>
                <a:gd name="T24" fmla="*/ 77276 w 122"/>
                <a:gd name="T25" fmla="*/ 64061 h 112"/>
                <a:gd name="T26" fmla="*/ 80283 w 122"/>
                <a:gd name="T27" fmla="*/ 59393 h 112"/>
                <a:gd name="T28" fmla="*/ 83521 w 122"/>
                <a:gd name="T29" fmla="*/ 54582 h 112"/>
                <a:gd name="T30" fmla="*/ 78956 w 122"/>
                <a:gd name="T31" fmla="*/ 85100 h 112"/>
                <a:gd name="T32" fmla="*/ 113403 w 122"/>
                <a:gd name="T33" fmla="*/ 59393 h 112"/>
                <a:gd name="T34" fmla="*/ 116198 w 122"/>
                <a:gd name="T35" fmla="*/ 65739 h 112"/>
                <a:gd name="T36" fmla="*/ 120297 w 122"/>
                <a:gd name="T37" fmla="*/ 70262 h 112"/>
                <a:gd name="T38" fmla="*/ 124973 w 122"/>
                <a:gd name="T39" fmla="*/ 72495 h 112"/>
                <a:gd name="T40" fmla="*/ 127588 w 122"/>
                <a:gd name="T41" fmla="*/ 75798 h 112"/>
                <a:gd name="T42" fmla="*/ 132487 w 122"/>
                <a:gd name="T43" fmla="*/ 78844 h 112"/>
                <a:gd name="T44" fmla="*/ 135535 w 122"/>
                <a:gd name="T45" fmla="*/ 78844 h 112"/>
                <a:gd name="T46" fmla="*/ 140323 w 122"/>
                <a:gd name="T47" fmla="*/ 80092 h 112"/>
                <a:gd name="T48" fmla="*/ 22132 w 122"/>
                <a:gd name="T49" fmla="*/ 104679 h 112"/>
                <a:gd name="T50" fmla="*/ 26699 w 122"/>
                <a:gd name="T51" fmla="*/ 75798 h 112"/>
                <a:gd name="T52" fmla="*/ 26699 w 122"/>
                <a:gd name="T53" fmla="*/ 50093 h 112"/>
                <a:gd name="T54" fmla="*/ 28386 w 122"/>
                <a:gd name="T55" fmla="*/ 43721 h 112"/>
                <a:gd name="T56" fmla="*/ 31428 w 122"/>
                <a:gd name="T57" fmla="*/ 39814 h 112"/>
                <a:gd name="T58" fmla="*/ 34221 w 122"/>
                <a:gd name="T59" fmla="*/ 35226 h 112"/>
                <a:gd name="T60" fmla="*/ 37456 w 122"/>
                <a:gd name="T61" fmla="*/ 30514 h 112"/>
                <a:gd name="T62" fmla="*/ 41327 w 122"/>
                <a:gd name="T63" fmla="*/ 25736 h 112"/>
                <a:gd name="T64" fmla="*/ 44603 w 122"/>
                <a:gd name="T65" fmla="*/ 22462 h 112"/>
                <a:gd name="T66" fmla="*/ 48863 w 122"/>
                <a:gd name="T67" fmla="*/ 19579 h 112"/>
                <a:gd name="T68" fmla="*/ 91043 w 122"/>
                <a:gd name="T69" fmla="*/ 7626 h 112"/>
                <a:gd name="T70" fmla="*/ 91043 w 122"/>
                <a:gd name="T71" fmla="*/ 7626 h 112"/>
                <a:gd name="T72" fmla="*/ 91043 w 122"/>
                <a:gd name="T73" fmla="*/ 7626 h 112"/>
                <a:gd name="T74" fmla="*/ 150118 w 122"/>
                <a:gd name="T75" fmla="*/ 51323 h 112"/>
                <a:gd name="T76" fmla="*/ 150118 w 122"/>
                <a:gd name="T77" fmla="*/ 101417 h 112"/>
                <a:gd name="T78" fmla="*/ 146989 w 122"/>
                <a:gd name="T79" fmla="*/ 113882 h 112"/>
                <a:gd name="T80" fmla="*/ 146989 w 122"/>
                <a:gd name="T81" fmla="*/ 74176 h 112"/>
                <a:gd name="T82" fmla="*/ 34221 w 122"/>
                <a:gd name="T83" fmla="*/ 74176 h 112"/>
                <a:gd name="T84" fmla="*/ 19281 w 122"/>
                <a:gd name="T85" fmla="*/ 155893 h 112"/>
                <a:gd name="T86" fmla="*/ 91043 w 122"/>
                <a:gd name="T87" fmla="*/ 170005 h 112"/>
                <a:gd name="T88" fmla="*/ 166706 w 122"/>
                <a:gd name="T89" fmla="*/ 155893 h 112"/>
                <a:gd name="T90" fmla="*/ 159247 w 122"/>
                <a:gd name="T91" fmla="*/ 104679 h 112"/>
                <a:gd name="T92" fmla="*/ 162250 w 122"/>
                <a:gd name="T93" fmla="*/ 50093 h 112"/>
                <a:gd name="T94" fmla="*/ 91043 w 122"/>
                <a:gd name="T95" fmla="*/ 0 h 112"/>
                <a:gd name="T96" fmla="*/ 19281 w 122"/>
                <a:gd name="T97" fmla="*/ 50093 h 112"/>
                <a:gd name="T98" fmla="*/ 22132 w 122"/>
                <a:gd name="T99" fmla="*/ 104679 h 1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2" h="112">
                  <a:moveTo>
                    <a:pt x="83" y="87"/>
                  </a:moveTo>
                  <a:cubicBezTo>
                    <a:pt x="79" y="88"/>
                    <a:pt x="75" y="89"/>
                    <a:pt x="72" y="89"/>
                  </a:cubicBezTo>
                  <a:cubicBezTo>
                    <a:pt x="71" y="86"/>
                    <a:pt x="69" y="85"/>
                    <a:pt x="66" y="85"/>
                  </a:cubicBezTo>
                  <a:cubicBezTo>
                    <a:pt x="63" y="85"/>
                    <a:pt x="60" y="87"/>
                    <a:pt x="60" y="91"/>
                  </a:cubicBezTo>
                  <a:cubicBezTo>
                    <a:pt x="60" y="94"/>
                    <a:pt x="63" y="97"/>
                    <a:pt x="66" y="97"/>
                  </a:cubicBezTo>
                  <a:cubicBezTo>
                    <a:pt x="69" y="97"/>
                    <a:pt x="71" y="95"/>
                    <a:pt x="72" y="93"/>
                  </a:cubicBezTo>
                  <a:cubicBezTo>
                    <a:pt x="74" y="93"/>
                    <a:pt x="77" y="93"/>
                    <a:pt x="80" y="92"/>
                  </a:cubicBezTo>
                  <a:cubicBezTo>
                    <a:pt x="74" y="100"/>
                    <a:pt x="68" y="105"/>
                    <a:pt x="61" y="105"/>
                  </a:cubicBezTo>
                  <a:cubicBezTo>
                    <a:pt x="47" y="105"/>
                    <a:pt x="33" y="83"/>
                    <a:pt x="29" y="61"/>
                  </a:cubicBezTo>
                  <a:cubicBezTo>
                    <a:pt x="30" y="61"/>
                    <a:pt x="30" y="61"/>
                    <a:pt x="31" y="60"/>
                  </a:cubicBezTo>
                  <a:cubicBezTo>
                    <a:pt x="31" y="60"/>
                    <a:pt x="32" y="60"/>
                    <a:pt x="32" y="60"/>
                  </a:cubicBezTo>
                  <a:cubicBezTo>
                    <a:pt x="32" y="60"/>
                    <a:pt x="32" y="59"/>
                    <a:pt x="33" y="59"/>
                  </a:cubicBezTo>
                  <a:cubicBezTo>
                    <a:pt x="33" y="59"/>
                    <a:pt x="33" y="59"/>
                    <a:pt x="34" y="5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7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6"/>
                    <a:pt x="38" y="56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4"/>
                    <a:pt x="40" y="54"/>
                    <a:pt x="41" y="53"/>
                  </a:cubicBezTo>
                  <a:cubicBezTo>
                    <a:pt x="41" y="53"/>
                    <a:pt x="42" y="53"/>
                    <a:pt x="42" y="53"/>
                  </a:cubicBezTo>
                  <a:cubicBezTo>
                    <a:pt x="42" y="52"/>
                    <a:pt x="43" y="52"/>
                    <a:pt x="44" y="51"/>
                  </a:cubicBezTo>
                  <a:cubicBezTo>
                    <a:pt x="44" y="51"/>
                    <a:pt x="44" y="51"/>
                    <a:pt x="44" y="50"/>
                  </a:cubicBezTo>
                  <a:cubicBezTo>
                    <a:pt x="45" y="50"/>
                    <a:pt x="46" y="49"/>
                    <a:pt x="46" y="49"/>
                  </a:cubicBezTo>
                  <a:cubicBezTo>
                    <a:pt x="46" y="49"/>
                    <a:pt x="47" y="48"/>
                    <a:pt x="47" y="48"/>
                  </a:cubicBezTo>
                  <a:cubicBezTo>
                    <a:pt x="48" y="47"/>
                    <a:pt x="50" y="45"/>
                    <a:pt x="51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5" y="38"/>
                    <a:pt x="55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3"/>
                    <a:pt x="58" y="32"/>
                  </a:cubicBezTo>
                  <a:cubicBezTo>
                    <a:pt x="59" y="47"/>
                    <a:pt x="53" y="56"/>
                    <a:pt x="53" y="56"/>
                  </a:cubicBezTo>
                  <a:cubicBezTo>
                    <a:pt x="53" y="56"/>
                    <a:pt x="67" y="55"/>
                    <a:pt x="74" y="36"/>
                  </a:cubicBezTo>
                  <a:cubicBezTo>
                    <a:pt x="74" y="37"/>
                    <a:pt x="75" y="38"/>
                    <a:pt x="76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9" y="44"/>
                    <a:pt x="80" y="45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84" y="48"/>
                    <a:pt x="84" y="49"/>
                    <a:pt x="84" y="49"/>
                  </a:cubicBezTo>
                  <a:cubicBezTo>
                    <a:pt x="85" y="49"/>
                    <a:pt x="86" y="50"/>
                    <a:pt x="86" y="50"/>
                  </a:cubicBezTo>
                  <a:cubicBezTo>
                    <a:pt x="86" y="50"/>
                    <a:pt x="87" y="50"/>
                    <a:pt x="87" y="50"/>
                  </a:cubicBezTo>
                  <a:cubicBezTo>
                    <a:pt x="88" y="51"/>
                    <a:pt x="88" y="51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52"/>
                    <a:pt x="91" y="52"/>
                    <a:pt x="91" y="52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3"/>
                    <a:pt x="93" y="53"/>
                    <a:pt x="94" y="53"/>
                  </a:cubicBezTo>
                  <a:cubicBezTo>
                    <a:pt x="93" y="65"/>
                    <a:pt x="89" y="77"/>
                    <a:pt x="83" y="87"/>
                  </a:cubicBezTo>
                  <a:close/>
                  <a:moveTo>
                    <a:pt x="15" y="69"/>
                  </a:moveTo>
                  <a:cubicBezTo>
                    <a:pt x="17" y="69"/>
                    <a:pt x="19" y="68"/>
                    <a:pt x="21" y="67"/>
                  </a:cubicBezTo>
                  <a:cubicBezTo>
                    <a:pt x="19" y="62"/>
                    <a:pt x="18" y="56"/>
                    <a:pt x="18" y="50"/>
                  </a:cubicBezTo>
                  <a:cubicBezTo>
                    <a:pt x="18" y="44"/>
                    <a:pt x="19" y="39"/>
                    <a:pt x="21" y="34"/>
                  </a:cubicBezTo>
                  <a:cubicBezTo>
                    <a:pt x="20" y="34"/>
                    <a:pt x="19" y="33"/>
                    <a:pt x="18" y="33"/>
                  </a:cubicBezTo>
                  <a:cubicBezTo>
                    <a:pt x="18" y="32"/>
                    <a:pt x="19" y="31"/>
                    <a:pt x="19" y="30"/>
                  </a:cubicBezTo>
                  <a:cubicBezTo>
                    <a:pt x="19" y="30"/>
                    <a:pt x="19" y="29"/>
                    <a:pt x="19" y="29"/>
                  </a:cubicBezTo>
                  <a:cubicBezTo>
                    <a:pt x="20" y="28"/>
                    <a:pt x="20" y="28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5"/>
                    <a:pt x="22" y="25"/>
                    <a:pt x="22" y="24"/>
                  </a:cubicBezTo>
                  <a:cubicBezTo>
                    <a:pt x="22" y="24"/>
                    <a:pt x="23" y="23"/>
                    <a:pt x="23" y="23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5" y="20"/>
                    <a:pt x="26" y="20"/>
                    <a:pt x="26" y="19"/>
                  </a:cubicBezTo>
                  <a:cubicBezTo>
                    <a:pt x="26" y="19"/>
                    <a:pt x="27" y="18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6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14"/>
                    <a:pt x="32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1" y="8"/>
                    <a:pt x="5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82" y="5"/>
                    <a:pt x="99" y="17"/>
                    <a:pt x="104" y="33"/>
                  </a:cubicBezTo>
                  <a:cubicBezTo>
                    <a:pt x="103" y="33"/>
                    <a:pt x="102" y="34"/>
                    <a:pt x="101" y="34"/>
                  </a:cubicBezTo>
                  <a:cubicBezTo>
                    <a:pt x="103" y="39"/>
                    <a:pt x="104" y="44"/>
                    <a:pt x="104" y="50"/>
                  </a:cubicBezTo>
                  <a:cubicBezTo>
                    <a:pt x="104" y="56"/>
                    <a:pt x="103" y="62"/>
                    <a:pt x="101" y="67"/>
                  </a:cubicBezTo>
                  <a:cubicBezTo>
                    <a:pt x="101" y="68"/>
                    <a:pt x="102" y="68"/>
                    <a:pt x="103" y="68"/>
                  </a:cubicBezTo>
                  <a:cubicBezTo>
                    <a:pt x="102" y="71"/>
                    <a:pt x="101" y="73"/>
                    <a:pt x="99" y="75"/>
                  </a:cubicBezTo>
                  <a:cubicBezTo>
                    <a:pt x="99" y="72"/>
                    <a:pt x="98" y="67"/>
                    <a:pt x="98" y="62"/>
                  </a:cubicBezTo>
                  <a:cubicBezTo>
                    <a:pt x="98" y="58"/>
                    <a:pt x="99" y="53"/>
                    <a:pt x="99" y="49"/>
                  </a:cubicBezTo>
                  <a:cubicBezTo>
                    <a:pt x="99" y="21"/>
                    <a:pt x="80" y="11"/>
                    <a:pt x="61" y="11"/>
                  </a:cubicBezTo>
                  <a:cubicBezTo>
                    <a:pt x="43" y="11"/>
                    <a:pt x="23" y="21"/>
                    <a:pt x="23" y="49"/>
                  </a:cubicBezTo>
                  <a:cubicBezTo>
                    <a:pt x="23" y="54"/>
                    <a:pt x="24" y="60"/>
                    <a:pt x="25" y="65"/>
                  </a:cubicBezTo>
                  <a:cubicBezTo>
                    <a:pt x="21" y="99"/>
                    <a:pt x="13" y="103"/>
                    <a:pt x="13" y="103"/>
                  </a:cubicBezTo>
                  <a:cubicBezTo>
                    <a:pt x="13" y="103"/>
                    <a:pt x="32" y="110"/>
                    <a:pt x="42" y="100"/>
                  </a:cubicBezTo>
                  <a:cubicBezTo>
                    <a:pt x="48" y="107"/>
                    <a:pt x="55" y="112"/>
                    <a:pt x="61" y="112"/>
                  </a:cubicBezTo>
                  <a:cubicBezTo>
                    <a:pt x="68" y="112"/>
                    <a:pt x="75" y="107"/>
                    <a:pt x="81" y="99"/>
                  </a:cubicBezTo>
                  <a:cubicBezTo>
                    <a:pt x="90" y="111"/>
                    <a:pt x="111" y="104"/>
                    <a:pt x="112" y="103"/>
                  </a:cubicBezTo>
                  <a:cubicBezTo>
                    <a:pt x="108" y="102"/>
                    <a:pt x="104" y="98"/>
                    <a:pt x="101" y="82"/>
                  </a:cubicBezTo>
                  <a:cubicBezTo>
                    <a:pt x="104" y="79"/>
                    <a:pt x="106" y="74"/>
                    <a:pt x="107" y="69"/>
                  </a:cubicBezTo>
                  <a:cubicBezTo>
                    <a:pt x="115" y="69"/>
                    <a:pt x="122" y="61"/>
                    <a:pt x="122" y="51"/>
                  </a:cubicBezTo>
                  <a:cubicBezTo>
                    <a:pt x="122" y="42"/>
                    <a:pt x="116" y="35"/>
                    <a:pt x="109" y="33"/>
                  </a:cubicBezTo>
                  <a:cubicBezTo>
                    <a:pt x="104" y="14"/>
                    <a:pt x="85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0"/>
                    <a:pt x="18" y="14"/>
                    <a:pt x="13" y="33"/>
                  </a:cubicBezTo>
                  <a:cubicBezTo>
                    <a:pt x="6" y="35"/>
                    <a:pt x="0" y="42"/>
                    <a:pt x="0" y="51"/>
                  </a:cubicBezTo>
                  <a:cubicBezTo>
                    <a:pt x="0" y="61"/>
                    <a:pt x="7" y="69"/>
                    <a:pt x="15" y="69"/>
                  </a:cubicBez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220"/>
            <p:cNvSpPr>
              <a:spLocks noEditPoints="1"/>
            </p:cNvSpPr>
            <p:nvPr/>
          </p:nvSpPr>
          <p:spPr bwMode="auto">
            <a:xfrm>
              <a:off x="3607" y="1495"/>
              <a:ext cx="260" cy="100"/>
            </a:xfrm>
            <a:custGeom>
              <a:avLst/>
              <a:gdLst>
                <a:gd name="T0" fmla="*/ 176191 w 134"/>
                <a:gd name="T1" fmla="*/ 20988 h 51"/>
                <a:gd name="T2" fmla="*/ 158689 w 134"/>
                <a:gd name="T3" fmla="*/ 0 h 51"/>
                <a:gd name="T4" fmla="*/ 126315 w 134"/>
                <a:gd name="T5" fmla="*/ 0 h 51"/>
                <a:gd name="T6" fmla="*/ 124742 w 134"/>
                <a:gd name="T7" fmla="*/ 11588 h 51"/>
                <a:gd name="T8" fmla="*/ 99770 w 134"/>
                <a:gd name="T9" fmla="*/ 63890 h 51"/>
                <a:gd name="T10" fmla="*/ 73318 w 134"/>
                <a:gd name="T11" fmla="*/ 11588 h 51"/>
                <a:gd name="T12" fmla="*/ 73318 w 134"/>
                <a:gd name="T13" fmla="*/ 0 h 51"/>
                <a:gd name="T14" fmla="*/ 42376 w 134"/>
                <a:gd name="T15" fmla="*/ 0 h 51"/>
                <a:gd name="T16" fmla="*/ 23315 w 134"/>
                <a:gd name="T17" fmla="*/ 20988 h 51"/>
                <a:gd name="T18" fmla="*/ 0 w 134"/>
                <a:gd name="T19" fmla="*/ 83882 h 51"/>
                <a:gd name="T20" fmla="*/ 45238 w 134"/>
                <a:gd name="T21" fmla="*/ 83882 h 51"/>
                <a:gd name="T22" fmla="*/ 152932 w 134"/>
                <a:gd name="T23" fmla="*/ 83882 h 51"/>
                <a:gd name="T24" fmla="*/ 196513 w 134"/>
                <a:gd name="T25" fmla="*/ 83882 h 51"/>
                <a:gd name="T26" fmla="*/ 176191 w 134"/>
                <a:gd name="T27" fmla="*/ 20988 h 51"/>
                <a:gd name="T28" fmla="*/ 45238 w 134"/>
                <a:gd name="T29" fmla="*/ 74110 h 51"/>
                <a:gd name="T30" fmla="*/ 19065 w 134"/>
                <a:gd name="T31" fmla="*/ 74110 h 51"/>
                <a:gd name="T32" fmla="*/ 37787 w 134"/>
                <a:gd name="T33" fmla="*/ 27727 h 51"/>
                <a:gd name="T34" fmla="*/ 52997 w 134"/>
                <a:gd name="T35" fmla="*/ 11588 h 51"/>
                <a:gd name="T36" fmla="*/ 54639 w 134"/>
                <a:gd name="T37" fmla="*/ 11588 h 51"/>
                <a:gd name="T38" fmla="*/ 45238 w 134"/>
                <a:gd name="T39" fmla="*/ 74110 h 51"/>
                <a:gd name="T40" fmla="*/ 152932 w 134"/>
                <a:gd name="T41" fmla="*/ 74110 h 51"/>
                <a:gd name="T42" fmla="*/ 142259 w 134"/>
                <a:gd name="T43" fmla="*/ 11588 h 51"/>
                <a:gd name="T44" fmla="*/ 146584 w 134"/>
                <a:gd name="T45" fmla="*/ 11588 h 51"/>
                <a:gd name="T46" fmla="*/ 160880 w 134"/>
                <a:gd name="T47" fmla="*/ 27727 h 51"/>
                <a:gd name="T48" fmla="*/ 177731 w 134"/>
                <a:gd name="T49" fmla="*/ 74110 h 51"/>
                <a:gd name="T50" fmla="*/ 152932 w 134"/>
                <a:gd name="T51" fmla="*/ 74110 h 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4" h="51">
                  <a:moveTo>
                    <a:pt x="120" y="13"/>
                  </a:moveTo>
                  <a:cubicBezTo>
                    <a:pt x="120" y="13"/>
                    <a:pt x="115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3" y="26"/>
                    <a:pt x="76" y="39"/>
                    <a:pt x="68" y="39"/>
                  </a:cubicBezTo>
                  <a:cubicBezTo>
                    <a:pt x="60" y="39"/>
                    <a:pt x="53" y="26"/>
                    <a:pt x="5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6" y="13"/>
                    <a:pt x="1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4" y="51"/>
                    <a:pt x="102" y="51"/>
                    <a:pt x="104" y="51"/>
                  </a:cubicBezTo>
                  <a:cubicBezTo>
                    <a:pt x="134" y="51"/>
                    <a:pt x="134" y="51"/>
                    <a:pt x="134" y="51"/>
                  </a:cubicBezTo>
                  <a:lnTo>
                    <a:pt x="120" y="13"/>
                  </a:lnTo>
                  <a:close/>
                  <a:moveTo>
                    <a:pt x="31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31" y="7"/>
                    <a:pt x="36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15"/>
                    <a:pt x="32" y="30"/>
                    <a:pt x="31" y="45"/>
                  </a:cubicBezTo>
                  <a:close/>
                  <a:moveTo>
                    <a:pt x="104" y="45"/>
                  </a:moveTo>
                  <a:cubicBezTo>
                    <a:pt x="103" y="27"/>
                    <a:pt x="100" y="14"/>
                    <a:pt x="97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5" y="7"/>
                    <a:pt x="110" y="17"/>
                    <a:pt x="110" y="17"/>
                  </a:cubicBezTo>
                  <a:cubicBezTo>
                    <a:pt x="121" y="45"/>
                    <a:pt x="121" y="45"/>
                    <a:pt x="121" y="45"/>
                  </a:cubicBezTo>
                  <a:lnTo>
                    <a:pt x="104" y="45"/>
                  </a:lnTo>
                  <a:close/>
                </a:path>
              </a:pathLst>
            </a:custGeom>
            <a:solidFill>
              <a:srgbClr val="77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5" name="组合 148"/>
          <p:cNvGrpSpPr/>
          <p:nvPr/>
        </p:nvGrpSpPr>
        <p:grpSpPr>
          <a:xfrm>
            <a:off x="10342952" y="3873951"/>
            <a:ext cx="275953" cy="266955"/>
            <a:chOff x="-2427311" y="4552665"/>
            <a:chExt cx="1168400" cy="11303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6" name="Freeform 130"/>
            <p:cNvSpPr>
              <a:spLocks noEditPoints="1"/>
            </p:cNvSpPr>
            <p:nvPr/>
          </p:nvSpPr>
          <p:spPr bwMode="auto">
            <a:xfrm>
              <a:off x="-2322536" y="4562190"/>
              <a:ext cx="514350" cy="298450"/>
            </a:xfrm>
            <a:custGeom>
              <a:avLst/>
              <a:gdLst/>
              <a:ahLst/>
              <a:cxnLst>
                <a:cxn ang="0">
                  <a:pos x="4884" y="4136"/>
                </a:cxn>
                <a:cxn ang="0">
                  <a:pos x="5456" y="4004"/>
                </a:cxn>
                <a:cxn ang="0">
                  <a:pos x="5896" y="3696"/>
                </a:cxn>
                <a:cxn ang="0">
                  <a:pos x="6160" y="3300"/>
                </a:cxn>
                <a:cxn ang="0">
                  <a:pos x="6732" y="3124"/>
                </a:cxn>
                <a:cxn ang="0">
                  <a:pos x="6996" y="2904"/>
                </a:cxn>
                <a:cxn ang="0">
                  <a:pos x="7128" y="2552"/>
                </a:cxn>
                <a:cxn ang="0">
                  <a:pos x="6336" y="2596"/>
                </a:cxn>
                <a:cxn ang="0">
                  <a:pos x="6292" y="1144"/>
                </a:cxn>
                <a:cxn ang="0">
                  <a:pos x="6072" y="616"/>
                </a:cxn>
                <a:cxn ang="0">
                  <a:pos x="5676" y="264"/>
                </a:cxn>
                <a:cxn ang="0">
                  <a:pos x="5192" y="44"/>
                </a:cxn>
                <a:cxn ang="0">
                  <a:pos x="1408" y="0"/>
                </a:cxn>
                <a:cxn ang="0">
                  <a:pos x="836" y="132"/>
                </a:cxn>
                <a:cxn ang="0">
                  <a:pos x="396" y="440"/>
                </a:cxn>
                <a:cxn ang="0">
                  <a:pos x="88" y="880"/>
                </a:cxn>
                <a:cxn ang="0">
                  <a:pos x="0" y="1408"/>
                </a:cxn>
                <a:cxn ang="0">
                  <a:pos x="0" y="2992"/>
                </a:cxn>
                <a:cxn ang="0">
                  <a:pos x="220" y="3476"/>
                </a:cxn>
                <a:cxn ang="0">
                  <a:pos x="616" y="3872"/>
                </a:cxn>
                <a:cxn ang="0">
                  <a:pos x="1144" y="4092"/>
                </a:cxn>
                <a:cxn ang="0">
                  <a:pos x="4884" y="1452"/>
                </a:cxn>
                <a:cxn ang="0">
                  <a:pos x="5324" y="1628"/>
                </a:cxn>
                <a:cxn ang="0">
                  <a:pos x="5500" y="2024"/>
                </a:cxn>
                <a:cxn ang="0">
                  <a:pos x="5324" y="2464"/>
                </a:cxn>
                <a:cxn ang="0">
                  <a:pos x="4884" y="2640"/>
                </a:cxn>
                <a:cxn ang="0">
                  <a:pos x="4488" y="2464"/>
                </a:cxn>
                <a:cxn ang="0">
                  <a:pos x="4312" y="2024"/>
                </a:cxn>
                <a:cxn ang="0">
                  <a:pos x="4488" y="1628"/>
                </a:cxn>
                <a:cxn ang="0">
                  <a:pos x="4884" y="1452"/>
                </a:cxn>
                <a:cxn ang="0">
                  <a:pos x="3388" y="1496"/>
                </a:cxn>
                <a:cxn ang="0">
                  <a:pos x="3740" y="1804"/>
                </a:cxn>
                <a:cxn ang="0">
                  <a:pos x="3740" y="2288"/>
                </a:cxn>
                <a:cxn ang="0">
                  <a:pos x="3388" y="2596"/>
                </a:cxn>
                <a:cxn ang="0">
                  <a:pos x="2948" y="2596"/>
                </a:cxn>
                <a:cxn ang="0">
                  <a:pos x="2640" y="2288"/>
                </a:cxn>
                <a:cxn ang="0">
                  <a:pos x="2640" y="1804"/>
                </a:cxn>
                <a:cxn ang="0">
                  <a:pos x="2948" y="1496"/>
                </a:cxn>
                <a:cxn ang="0">
                  <a:pos x="1452" y="1452"/>
                </a:cxn>
                <a:cxn ang="0">
                  <a:pos x="1848" y="1628"/>
                </a:cxn>
                <a:cxn ang="0">
                  <a:pos x="2024" y="2024"/>
                </a:cxn>
                <a:cxn ang="0">
                  <a:pos x="1848" y="2464"/>
                </a:cxn>
                <a:cxn ang="0">
                  <a:pos x="1452" y="2640"/>
                </a:cxn>
                <a:cxn ang="0">
                  <a:pos x="1012" y="2464"/>
                </a:cxn>
                <a:cxn ang="0">
                  <a:pos x="836" y="2024"/>
                </a:cxn>
                <a:cxn ang="0">
                  <a:pos x="1012" y="1628"/>
                </a:cxn>
                <a:cxn ang="0">
                  <a:pos x="1452" y="1452"/>
                </a:cxn>
              </a:cxnLst>
              <a:rect l="0" t="0" r="r" b="b"/>
              <a:pathLst>
                <a:path w="7128" h="4136">
                  <a:moveTo>
                    <a:pt x="1408" y="4136"/>
                  </a:moveTo>
                  <a:lnTo>
                    <a:pt x="4884" y="4136"/>
                  </a:lnTo>
                  <a:lnTo>
                    <a:pt x="5192" y="4092"/>
                  </a:lnTo>
                  <a:lnTo>
                    <a:pt x="5456" y="4004"/>
                  </a:lnTo>
                  <a:lnTo>
                    <a:pt x="5676" y="3872"/>
                  </a:lnTo>
                  <a:lnTo>
                    <a:pt x="5896" y="3696"/>
                  </a:lnTo>
                  <a:lnTo>
                    <a:pt x="6072" y="3520"/>
                  </a:lnTo>
                  <a:lnTo>
                    <a:pt x="6160" y="3300"/>
                  </a:lnTo>
                  <a:lnTo>
                    <a:pt x="6599" y="3212"/>
                  </a:lnTo>
                  <a:lnTo>
                    <a:pt x="6732" y="3124"/>
                  </a:lnTo>
                  <a:lnTo>
                    <a:pt x="6864" y="3036"/>
                  </a:lnTo>
                  <a:lnTo>
                    <a:pt x="6996" y="2904"/>
                  </a:lnTo>
                  <a:lnTo>
                    <a:pt x="7084" y="2728"/>
                  </a:lnTo>
                  <a:lnTo>
                    <a:pt x="7128" y="2552"/>
                  </a:lnTo>
                  <a:lnTo>
                    <a:pt x="7128" y="2332"/>
                  </a:lnTo>
                  <a:lnTo>
                    <a:pt x="6336" y="2596"/>
                  </a:lnTo>
                  <a:lnTo>
                    <a:pt x="6336" y="1408"/>
                  </a:lnTo>
                  <a:lnTo>
                    <a:pt x="6292" y="1144"/>
                  </a:lnTo>
                  <a:lnTo>
                    <a:pt x="6204" y="880"/>
                  </a:lnTo>
                  <a:lnTo>
                    <a:pt x="6072" y="616"/>
                  </a:lnTo>
                  <a:lnTo>
                    <a:pt x="5896" y="440"/>
                  </a:lnTo>
                  <a:lnTo>
                    <a:pt x="5676" y="264"/>
                  </a:lnTo>
                  <a:lnTo>
                    <a:pt x="5456" y="132"/>
                  </a:lnTo>
                  <a:lnTo>
                    <a:pt x="5192" y="44"/>
                  </a:lnTo>
                  <a:lnTo>
                    <a:pt x="4884" y="0"/>
                  </a:lnTo>
                  <a:lnTo>
                    <a:pt x="1408" y="0"/>
                  </a:lnTo>
                  <a:lnTo>
                    <a:pt x="1144" y="44"/>
                  </a:lnTo>
                  <a:lnTo>
                    <a:pt x="836" y="132"/>
                  </a:lnTo>
                  <a:lnTo>
                    <a:pt x="616" y="264"/>
                  </a:lnTo>
                  <a:lnTo>
                    <a:pt x="396" y="440"/>
                  </a:lnTo>
                  <a:lnTo>
                    <a:pt x="220" y="616"/>
                  </a:lnTo>
                  <a:lnTo>
                    <a:pt x="88" y="880"/>
                  </a:lnTo>
                  <a:lnTo>
                    <a:pt x="0" y="1144"/>
                  </a:lnTo>
                  <a:lnTo>
                    <a:pt x="0" y="1408"/>
                  </a:lnTo>
                  <a:lnTo>
                    <a:pt x="0" y="2684"/>
                  </a:lnTo>
                  <a:lnTo>
                    <a:pt x="0" y="2992"/>
                  </a:lnTo>
                  <a:lnTo>
                    <a:pt x="88" y="3256"/>
                  </a:lnTo>
                  <a:lnTo>
                    <a:pt x="220" y="3476"/>
                  </a:lnTo>
                  <a:lnTo>
                    <a:pt x="396" y="3696"/>
                  </a:lnTo>
                  <a:lnTo>
                    <a:pt x="616" y="3872"/>
                  </a:lnTo>
                  <a:lnTo>
                    <a:pt x="836" y="4004"/>
                  </a:lnTo>
                  <a:lnTo>
                    <a:pt x="1144" y="4092"/>
                  </a:lnTo>
                  <a:lnTo>
                    <a:pt x="1408" y="4136"/>
                  </a:lnTo>
                  <a:close/>
                  <a:moveTo>
                    <a:pt x="4884" y="1452"/>
                  </a:moveTo>
                  <a:lnTo>
                    <a:pt x="5104" y="1496"/>
                  </a:lnTo>
                  <a:lnTo>
                    <a:pt x="5324" y="1628"/>
                  </a:lnTo>
                  <a:lnTo>
                    <a:pt x="5456" y="1804"/>
                  </a:lnTo>
                  <a:lnTo>
                    <a:pt x="5500" y="2024"/>
                  </a:lnTo>
                  <a:lnTo>
                    <a:pt x="5456" y="2288"/>
                  </a:lnTo>
                  <a:lnTo>
                    <a:pt x="5324" y="2464"/>
                  </a:lnTo>
                  <a:lnTo>
                    <a:pt x="5104" y="2596"/>
                  </a:lnTo>
                  <a:lnTo>
                    <a:pt x="4884" y="2640"/>
                  </a:lnTo>
                  <a:lnTo>
                    <a:pt x="4664" y="2596"/>
                  </a:lnTo>
                  <a:lnTo>
                    <a:pt x="4488" y="2464"/>
                  </a:lnTo>
                  <a:lnTo>
                    <a:pt x="4356" y="2288"/>
                  </a:lnTo>
                  <a:lnTo>
                    <a:pt x="4312" y="2024"/>
                  </a:lnTo>
                  <a:lnTo>
                    <a:pt x="4356" y="1804"/>
                  </a:lnTo>
                  <a:lnTo>
                    <a:pt x="4488" y="1628"/>
                  </a:lnTo>
                  <a:lnTo>
                    <a:pt x="4664" y="1496"/>
                  </a:lnTo>
                  <a:lnTo>
                    <a:pt x="4884" y="1452"/>
                  </a:lnTo>
                  <a:close/>
                  <a:moveTo>
                    <a:pt x="3168" y="1452"/>
                  </a:moveTo>
                  <a:lnTo>
                    <a:pt x="3388" y="1496"/>
                  </a:lnTo>
                  <a:lnTo>
                    <a:pt x="3608" y="1628"/>
                  </a:lnTo>
                  <a:lnTo>
                    <a:pt x="3740" y="1804"/>
                  </a:lnTo>
                  <a:lnTo>
                    <a:pt x="3784" y="2024"/>
                  </a:lnTo>
                  <a:lnTo>
                    <a:pt x="3740" y="2288"/>
                  </a:lnTo>
                  <a:lnTo>
                    <a:pt x="3608" y="2464"/>
                  </a:lnTo>
                  <a:lnTo>
                    <a:pt x="3388" y="2596"/>
                  </a:lnTo>
                  <a:lnTo>
                    <a:pt x="3168" y="2640"/>
                  </a:lnTo>
                  <a:lnTo>
                    <a:pt x="2948" y="2596"/>
                  </a:lnTo>
                  <a:lnTo>
                    <a:pt x="2772" y="2464"/>
                  </a:lnTo>
                  <a:lnTo>
                    <a:pt x="2640" y="2288"/>
                  </a:lnTo>
                  <a:lnTo>
                    <a:pt x="2596" y="2024"/>
                  </a:lnTo>
                  <a:lnTo>
                    <a:pt x="2640" y="1804"/>
                  </a:lnTo>
                  <a:lnTo>
                    <a:pt x="2772" y="1628"/>
                  </a:lnTo>
                  <a:lnTo>
                    <a:pt x="2948" y="1496"/>
                  </a:lnTo>
                  <a:lnTo>
                    <a:pt x="3168" y="1452"/>
                  </a:lnTo>
                  <a:close/>
                  <a:moveTo>
                    <a:pt x="1452" y="1452"/>
                  </a:moveTo>
                  <a:lnTo>
                    <a:pt x="1672" y="1496"/>
                  </a:lnTo>
                  <a:lnTo>
                    <a:pt x="1848" y="1628"/>
                  </a:lnTo>
                  <a:lnTo>
                    <a:pt x="1980" y="1804"/>
                  </a:lnTo>
                  <a:lnTo>
                    <a:pt x="2024" y="2024"/>
                  </a:lnTo>
                  <a:lnTo>
                    <a:pt x="1980" y="2288"/>
                  </a:lnTo>
                  <a:lnTo>
                    <a:pt x="1848" y="2464"/>
                  </a:lnTo>
                  <a:lnTo>
                    <a:pt x="1672" y="2596"/>
                  </a:lnTo>
                  <a:lnTo>
                    <a:pt x="1452" y="2640"/>
                  </a:lnTo>
                  <a:lnTo>
                    <a:pt x="1188" y="2596"/>
                  </a:lnTo>
                  <a:lnTo>
                    <a:pt x="1012" y="2464"/>
                  </a:lnTo>
                  <a:lnTo>
                    <a:pt x="880" y="2288"/>
                  </a:lnTo>
                  <a:lnTo>
                    <a:pt x="836" y="2024"/>
                  </a:lnTo>
                  <a:lnTo>
                    <a:pt x="880" y="1804"/>
                  </a:lnTo>
                  <a:lnTo>
                    <a:pt x="1012" y="1628"/>
                  </a:lnTo>
                  <a:lnTo>
                    <a:pt x="1188" y="1496"/>
                  </a:lnTo>
                  <a:lnTo>
                    <a:pt x="1452" y="14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7" name="Freeform 131"/>
            <p:cNvSpPr>
              <a:spLocks/>
            </p:cNvSpPr>
            <p:nvPr/>
          </p:nvSpPr>
          <p:spPr bwMode="auto">
            <a:xfrm>
              <a:off x="-2427311" y="5530565"/>
              <a:ext cx="1168400" cy="152400"/>
            </a:xfrm>
            <a:custGeom>
              <a:avLst/>
              <a:gdLst/>
              <a:ahLst/>
              <a:cxnLst>
                <a:cxn ang="0">
                  <a:pos x="11836" y="748"/>
                </a:cxn>
                <a:cxn ang="0">
                  <a:pos x="11396" y="396"/>
                </a:cxn>
                <a:cxn ang="0">
                  <a:pos x="10868" y="131"/>
                </a:cxn>
                <a:cxn ang="0">
                  <a:pos x="10340" y="0"/>
                </a:cxn>
                <a:cxn ang="0">
                  <a:pos x="9768" y="0"/>
                </a:cxn>
                <a:cxn ang="0">
                  <a:pos x="9196" y="131"/>
                </a:cxn>
                <a:cxn ang="0">
                  <a:pos x="8712" y="396"/>
                </a:cxn>
                <a:cxn ang="0">
                  <a:pos x="8272" y="792"/>
                </a:cxn>
                <a:cxn ang="0">
                  <a:pos x="7920" y="792"/>
                </a:cxn>
                <a:cxn ang="0">
                  <a:pos x="7524" y="396"/>
                </a:cxn>
                <a:cxn ang="0">
                  <a:pos x="6996" y="131"/>
                </a:cxn>
                <a:cxn ang="0">
                  <a:pos x="6468" y="0"/>
                </a:cxn>
                <a:cxn ang="0">
                  <a:pos x="5896" y="0"/>
                </a:cxn>
                <a:cxn ang="0">
                  <a:pos x="5324" y="131"/>
                </a:cxn>
                <a:cxn ang="0">
                  <a:pos x="4796" y="396"/>
                </a:cxn>
                <a:cxn ang="0">
                  <a:pos x="4400" y="748"/>
                </a:cxn>
                <a:cxn ang="0">
                  <a:pos x="4003" y="704"/>
                </a:cxn>
                <a:cxn ang="0">
                  <a:pos x="3432" y="264"/>
                </a:cxn>
                <a:cxn ang="0">
                  <a:pos x="2772" y="44"/>
                </a:cxn>
                <a:cxn ang="0">
                  <a:pos x="2112" y="0"/>
                </a:cxn>
                <a:cxn ang="0">
                  <a:pos x="1408" y="131"/>
                </a:cxn>
                <a:cxn ang="0">
                  <a:pos x="792" y="484"/>
                </a:cxn>
                <a:cxn ang="0">
                  <a:pos x="352" y="1012"/>
                </a:cxn>
                <a:cxn ang="0">
                  <a:pos x="88" y="1716"/>
                </a:cxn>
                <a:cxn ang="0">
                  <a:pos x="1012" y="2112"/>
                </a:cxn>
                <a:cxn ang="0">
                  <a:pos x="3872" y="2112"/>
                </a:cxn>
                <a:cxn ang="0">
                  <a:pos x="4840" y="2112"/>
                </a:cxn>
                <a:cxn ang="0">
                  <a:pos x="7788" y="2112"/>
                </a:cxn>
                <a:cxn ang="0">
                  <a:pos x="8756" y="2112"/>
                </a:cxn>
                <a:cxn ang="0">
                  <a:pos x="11660" y="2112"/>
                </a:cxn>
                <a:cxn ang="0">
                  <a:pos x="12672" y="2112"/>
                </a:cxn>
                <a:cxn ang="0">
                  <a:pos x="16192" y="2112"/>
                </a:cxn>
                <a:cxn ang="0">
                  <a:pos x="16060" y="1320"/>
                </a:cxn>
                <a:cxn ang="0">
                  <a:pos x="15664" y="704"/>
                </a:cxn>
                <a:cxn ang="0">
                  <a:pos x="15092" y="264"/>
                </a:cxn>
                <a:cxn ang="0">
                  <a:pos x="14476" y="44"/>
                </a:cxn>
                <a:cxn ang="0">
                  <a:pos x="13772" y="0"/>
                </a:cxn>
                <a:cxn ang="0">
                  <a:pos x="13068" y="131"/>
                </a:cxn>
                <a:cxn ang="0">
                  <a:pos x="12452" y="484"/>
                </a:cxn>
                <a:cxn ang="0">
                  <a:pos x="12012" y="1012"/>
                </a:cxn>
              </a:cxnLst>
              <a:rect l="0" t="0" r="r" b="b"/>
              <a:pathLst>
                <a:path w="16192" h="2112">
                  <a:moveTo>
                    <a:pt x="12012" y="1012"/>
                  </a:moveTo>
                  <a:lnTo>
                    <a:pt x="11836" y="748"/>
                  </a:lnTo>
                  <a:lnTo>
                    <a:pt x="11616" y="572"/>
                  </a:lnTo>
                  <a:lnTo>
                    <a:pt x="11396" y="396"/>
                  </a:lnTo>
                  <a:lnTo>
                    <a:pt x="11132" y="264"/>
                  </a:lnTo>
                  <a:lnTo>
                    <a:pt x="10868" y="131"/>
                  </a:lnTo>
                  <a:lnTo>
                    <a:pt x="10604" y="44"/>
                  </a:lnTo>
                  <a:lnTo>
                    <a:pt x="10340" y="0"/>
                  </a:lnTo>
                  <a:lnTo>
                    <a:pt x="10032" y="0"/>
                  </a:lnTo>
                  <a:lnTo>
                    <a:pt x="9768" y="0"/>
                  </a:lnTo>
                  <a:lnTo>
                    <a:pt x="9460" y="88"/>
                  </a:lnTo>
                  <a:lnTo>
                    <a:pt x="9196" y="131"/>
                  </a:lnTo>
                  <a:lnTo>
                    <a:pt x="8932" y="264"/>
                  </a:lnTo>
                  <a:lnTo>
                    <a:pt x="8712" y="396"/>
                  </a:lnTo>
                  <a:lnTo>
                    <a:pt x="8448" y="572"/>
                  </a:lnTo>
                  <a:lnTo>
                    <a:pt x="8272" y="792"/>
                  </a:lnTo>
                  <a:lnTo>
                    <a:pt x="8096" y="1012"/>
                  </a:lnTo>
                  <a:lnTo>
                    <a:pt x="7920" y="792"/>
                  </a:lnTo>
                  <a:lnTo>
                    <a:pt x="7744" y="572"/>
                  </a:lnTo>
                  <a:lnTo>
                    <a:pt x="7524" y="396"/>
                  </a:lnTo>
                  <a:lnTo>
                    <a:pt x="7260" y="264"/>
                  </a:lnTo>
                  <a:lnTo>
                    <a:pt x="6996" y="131"/>
                  </a:lnTo>
                  <a:lnTo>
                    <a:pt x="6732" y="88"/>
                  </a:lnTo>
                  <a:lnTo>
                    <a:pt x="6468" y="0"/>
                  </a:lnTo>
                  <a:lnTo>
                    <a:pt x="6160" y="0"/>
                  </a:lnTo>
                  <a:lnTo>
                    <a:pt x="5896" y="0"/>
                  </a:lnTo>
                  <a:lnTo>
                    <a:pt x="5588" y="44"/>
                  </a:lnTo>
                  <a:lnTo>
                    <a:pt x="5324" y="131"/>
                  </a:lnTo>
                  <a:lnTo>
                    <a:pt x="5060" y="220"/>
                  </a:lnTo>
                  <a:lnTo>
                    <a:pt x="4796" y="396"/>
                  </a:lnTo>
                  <a:lnTo>
                    <a:pt x="4576" y="528"/>
                  </a:lnTo>
                  <a:lnTo>
                    <a:pt x="4400" y="748"/>
                  </a:lnTo>
                  <a:lnTo>
                    <a:pt x="4224" y="968"/>
                  </a:lnTo>
                  <a:lnTo>
                    <a:pt x="4003" y="704"/>
                  </a:lnTo>
                  <a:lnTo>
                    <a:pt x="3740" y="484"/>
                  </a:lnTo>
                  <a:lnTo>
                    <a:pt x="3432" y="264"/>
                  </a:lnTo>
                  <a:lnTo>
                    <a:pt x="3124" y="131"/>
                  </a:lnTo>
                  <a:lnTo>
                    <a:pt x="2772" y="44"/>
                  </a:lnTo>
                  <a:lnTo>
                    <a:pt x="2464" y="0"/>
                  </a:lnTo>
                  <a:lnTo>
                    <a:pt x="2112" y="0"/>
                  </a:lnTo>
                  <a:lnTo>
                    <a:pt x="1760" y="44"/>
                  </a:lnTo>
                  <a:lnTo>
                    <a:pt x="1408" y="131"/>
                  </a:lnTo>
                  <a:lnTo>
                    <a:pt x="1100" y="308"/>
                  </a:lnTo>
                  <a:lnTo>
                    <a:pt x="792" y="484"/>
                  </a:lnTo>
                  <a:lnTo>
                    <a:pt x="572" y="704"/>
                  </a:lnTo>
                  <a:lnTo>
                    <a:pt x="352" y="1012"/>
                  </a:lnTo>
                  <a:lnTo>
                    <a:pt x="176" y="1320"/>
                  </a:lnTo>
                  <a:lnTo>
                    <a:pt x="88" y="1716"/>
                  </a:lnTo>
                  <a:lnTo>
                    <a:pt x="0" y="2112"/>
                  </a:lnTo>
                  <a:lnTo>
                    <a:pt x="1012" y="2112"/>
                  </a:lnTo>
                  <a:lnTo>
                    <a:pt x="3564" y="2112"/>
                  </a:lnTo>
                  <a:lnTo>
                    <a:pt x="3872" y="2112"/>
                  </a:lnTo>
                  <a:lnTo>
                    <a:pt x="4532" y="2112"/>
                  </a:lnTo>
                  <a:lnTo>
                    <a:pt x="4840" y="2112"/>
                  </a:lnTo>
                  <a:lnTo>
                    <a:pt x="7436" y="2112"/>
                  </a:lnTo>
                  <a:lnTo>
                    <a:pt x="7788" y="2112"/>
                  </a:lnTo>
                  <a:lnTo>
                    <a:pt x="8404" y="2112"/>
                  </a:lnTo>
                  <a:lnTo>
                    <a:pt x="8756" y="2112"/>
                  </a:lnTo>
                  <a:lnTo>
                    <a:pt x="11352" y="2112"/>
                  </a:lnTo>
                  <a:lnTo>
                    <a:pt x="11660" y="2112"/>
                  </a:lnTo>
                  <a:lnTo>
                    <a:pt x="12320" y="2112"/>
                  </a:lnTo>
                  <a:lnTo>
                    <a:pt x="12672" y="2112"/>
                  </a:lnTo>
                  <a:lnTo>
                    <a:pt x="15224" y="2112"/>
                  </a:lnTo>
                  <a:lnTo>
                    <a:pt x="16192" y="2112"/>
                  </a:lnTo>
                  <a:lnTo>
                    <a:pt x="16148" y="1672"/>
                  </a:lnTo>
                  <a:lnTo>
                    <a:pt x="16060" y="1320"/>
                  </a:lnTo>
                  <a:lnTo>
                    <a:pt x="15884" y="968"/>
                  </a:lnTo>
                  <a:lnTo>
                    <a:pt x="15664" y="704"/>
                  </a:lnTo>
                  <a:lnTo>
                    <a:pt x="15400" y="484"/>
                  </a:lnTo>
                  <a:lnTo>
                    <a:pt x="15092" y="264"/>
                  </a:lnTo>
                  <a:lnTo>
                    <a:pt x="14784" y="131"/>
                  </a:lnTo>
                  <a:lnTo>
                    <a:pt x="14476" y="44"/>
                  </a:lnTo>
                  <a:lnTo>
                    <a:pt x="14124" y="0"/>
                  </a:lnTo>
                  <a:lnTo>
                    <a:pt x="13772" y="0"/>
                  </a:lnTo>
                  <a:lnTo>
                    <a:pt x="13420" y="44"/>
                  </a:lnTo>
                  <a:lnTo>
                    <a:pt x="13068" y="131"/>
                  </a:lnTo>
                  <a:lnTo>
                    <a:pt x="12760" y="308"/>
                  </a:lnTo>
                  <a:lnTo>
                    <a:pt x="12452" y="484"/>
                  </a:lnTo>
                  <a:lnTo>
                    <a:pt x="12232" y="704"/>
                  </a:lnTo>
                  <a:lnTo>
                    <a:pt x="12012" y="10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8" name="Freeform 132"/>
            <p:cNvSpPr>
              <a:spLocks/>
            </p:cNvSpPr>
            <p:nvPr/>
          </p:nvSpPr>
          <p:spPr bwMode="auto">
            <a:xfrm>
              <a:off x="-2100286" y="5282915"/>
              <a:ext cx="238125" cy="234950"/>
            </a:xfrm>
            <a:custGeom>
              <a:avLst/>
              <a:gdLst/>
              <a:ahLst/>
              <a:cxnLst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04" y="264"/>
                </a:cxn>
                <a:cxn ang="0">
                  <a:pos x="483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3" y="2772"/>
                </a:cxn>
                <a:cxn ang="0">
                  <a:pos x="704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</a:cxnLst>
              <a:rect l="0" t="0" r="r" b="b"/>
              <a:pathLst>
                <a:path w="3300" h="3256">
                  <a:moveTo>
                    <a:pt x="1628" y="0"/>
                  </a:moveTo>
                  <a:lnTo>
                    <a:pt x="1320" y="44"/>
                  </a:lnTo>
                  <a:lnTo>
                    <a:pt x="1012" y="132"/>
                  </a:lnTo>
                  <a:lnTo>
                    <a:pt x="704" y="264"/>
                  </a:lnTo>
                  <a:lnTo>
                    <a:pt x="483" y="484"/>
                  </a:ln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3" y="2772"/>
                  </a:lnTo>
                  <a:lnTo>
                    <a:pt x="704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9" name="Rectangle 133"/>
            <p:cNvSpPr>
              <a:spLocks noChangeArrowheads="1"/>
            </p:cNvSpPr>
            <p:nvPr/>
          </p:nvSpPr>
          <p:spPr bwMode="auto">
            <a:xfrm>
              <a:off x="-1770086" y="5133690"/>
              <a:ext cx="368300" cy="111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0" name="Freeform 134"/>
            <p:cNvSpPr>
              <a:spLocks/>
            </p:cNvSpPr>
            <p:nvPr/>
          </p:nvSpPr>
          <p:spPr bwMode="auto">
            <a:xfrm>
              <a:off x="-2379686" y="5282915"/>
              <a:ext cx="238125" cy="234950"/>
            </a:xfrm>
            <a:custGeom>
              <a:avLst/>
              <a:gdLst/>
              <a:ahLst/>
              <a:cxnLst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307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7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</a:cxnLst>
              <a:rect l="0" t="0" r="r" b="b"/>
              <a:pathLst>
                <a:path w="3300" h="3256">
                  <a:moveTo>
                    <a:pt x="1672" y="3256"/>
                  </a:move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307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7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1" name="Freeform 135"/>
            <p:cNvSpPr>
              <a:spLocks/>
            </p:cNvSpPr>
            <p:nvPr/>
          </p:nvSpPr>
          <p:spPr bwMode="auto">
            <a:xfrm>
              <a:off x="-18177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264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28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52" y="2992"/>
                </a:cxn>
                <a:cxn ang="0">
                  <a:pos x="2816" y="2772"/>
                </a:cxn>
                <a:cxn ang="0">
                  <a:pos x="2992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2992" y="704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28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264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28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52" y="2992"/>
                  </a:lnTo>
                  <a:lnTo>
                    <a:pt x="2816" y="2772"/>
                  </a:lnTo>
                  <a:lnTo>
                    <a:pt x="2992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2992" y="704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28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2" name="Freeform 136"/>
            <p:cNvSpPr>
              <a:spLocks/>
            </p:cNvSpPr>
            <p:nvPr/>
          </p:nvSpPr>
          <p:spPr bwMode="auto">
            <a:xfrm>
              <a:off x="-1538311" y="5282915"/>
              <a:ext cx="238125" cy="234950"/>
            </a:xfrm>
            <a:custGeom>
              <a:avLst/>
              <a:gdLst/>
              <a:ahLst/>
              <a:cxnLst>
                <a:cxn ang="0">
                  <a:pos x="484" y="484"/>
                </a:cxn>
                <a:cxn ang="0">
                  <a:pos x="308" y="704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9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308" y="2551"/>
                </a:cxn>
                <a:cxn ang="0">
                  <a:pos x="484" y="2772"/>
                </a:cxn>
                <a:cxn ang="0">
                  <a:pos x="748" y="2992"/>
                </a:cxn>
                <a:cxn ang="0">
                  <a:pos x="1012" y="3124"/>
                </a:cxn>
                <a:cxn ang="0">
                  <a:pos x="1320" y="3256"/>
                </a:cxn>
                <a:cxn ang="0">
                  <a:pos x="1672" y="3256"/>
                </a:cxn>
                <a:cxn ang="0">
                  <a:pos x="1980" y="3256"/>
                </a:cxn>
                <a:cxn ang="0">
                  <a:pos x="2288" y="3124"/>
                </a:cxn>
                <a:cxn ang="0">
                  <a:pos x="2596" y="2992"/>
                </a:cxn>
                <a:cxn ang="0">
                  <a:pos x="2816" y="2772"/>
                </a:cxn>
                <a:cxn ang="0">
                  <a:pos x="3036" y="2551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9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04"/>
                </a:cxn>
                <a:cxn ang="0">
                  <a:pos x="2816" y="484"/>
                </a:cxn>
                <a:cxn ang="0">
                  <a:pos x="2596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</a:cxnLst>
              <a:rect l="0" t="0" r="r" b="b"/>
              <a:pathLst>
                <a:path w="3300" h="3256">
                  <a:moveTo>
                    <a:pt x="484" y="484"/>
                  </a:moveTo>
                  <a:lnTo>
                    <a:pt x="308" y="704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9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308" y="2551"/>
                  </a:lnTo>
                  <a:lnTo>
                    <a:pt x="484" y="2772"/>
                  </a:lnTo>
                  <a:lnTo>
                    <a:pt x="748" y="2992"/>
                  </a:lnTo>
                  <a:lnTo>
                    <a:pt x="1012" y="3124"/>
                  </a:lnTo>
                  <a:lnTo>
                    <a:pt x="1320" y="3256"/>
                  </a:lnTo>
                  <a:lnTo>
                    <a:pt x="1672" y="3256"/>
                  </a:lnTo>
                  <a:lnTo>
                    <a:pt x="1980" y="3256"/>
                  </a:lnTo>
                  <a:lnTo>
                    <a:pt x="2288" y="3124"/>
                  </a:lnTo>
                  <a:lnTo>
                    <a:pt x="2596" y="2992"/>
                  </a:lnTo>
                  <a:lnTo>
                    <a:pt x="2816" y="2772"/>
                  </a:lnTo>
                  <a:lnTo>
                    <a:pt x="3036" y="2551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9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04"/>
                  </a:lnTo>
                  <a:lnTo>
                    <a:pt x="2816" y="484"/>
                  </a:lnTo>
                  <a:lnTo>
                    <a:pt x="2596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3" name="Freeform 137"/>
            <p:cNvSpPr>
              <a:spLocks/>
            </p:cNvSpPr>
            <p:nvPr/>
          </p:nvSpPr>
          <p:spPr bwMode="auto">
            <a:xfrm>
              <a:off x="-1706586" y="4552665"/>
              <a:ext cx="238125" cy="238125"/>
            </a:xfrm>
            <a:custGeom>
              <a:avLst/>
              <a:gdLst/>
              <a:ahLst/>
              <a:cxnLst>
                <a:cxn ang="0">
                  <a:pos x="1672" y="3300"/>
                </a:cxn>
                <a:cxn ang="0">
                  <a:pos x="1980" y="3256"/>
                </a:cxn>
                <a:cxn ang="0">
                  <a:pos x="2288" y="3168"/>
                </a:cxn>
                <a:cxn ang="0">
                  <a:pos x="2552" y="3036"/>
                </a:cxn>
                <a:cxn ang="0">
                  <a:pos x="2816" y="2816"/>
                </a:cxn>
                <a:cxn ang="0">
                  <a:pos x="3036" y="2552"/>
                </a:cxn>
                <a:cxn ang="0">
                  <a:pos x="3168" y="2288"/>
                </a:cxn>
                <a:cxn ang="0">
                  <a:pos x="3256" y="1980"/>
                </a:cxn>
                <a:cxn ang="0">
                  <a:pos x="3300" y="1628"/>
                </a:cxn>
                <a:cxn ang="0">
                  <a:pos x="3256" y="1320"/>
                </a:cxn>
                <a:cxn ang="0">
                  <a:pos x="3168" y="1012"/>
                </a:cxn>
                <a:cxn ang="0">
                  <a:pos x="3036" y="748"/>
                </a:cxn>
                <a:cxn ang="0">
                  <a:pos x="2816" y="484"/>
                </a:cxn>
                <a:cxn ang="0">
                  <a:pos x="2552" y="264"/>
                </a:cxn>
                <a:cxn ang="0">
                  <a:pos x="2288" y="132"/>
                </a:cxn>
                <a:cxn ang="0">
                  <a:pos x="1980" y="44"/>
                </a:cxn>
                <a:cxn ang="0">
                  <a:pos x="1672" y="0"/>
                </a:cxn>
                <a:cxn ang="0">
                  <a:pos x="1320" y="44"/>
                </a:cxn>
                <a:cxn ang="0">
                  <a:pos x="1012" y="132"/>
                </a:cxn>
                <a:cxn ang="0">
                  <a:pos x="748" y="264"/>
                </a:cxn>
                <a:cxn ang="0">
                  <a:pos x="484" y="484"/>
                </a:cxn>
                <a:cxn ang="0">
                  <a:pos x="264" y="748"/>
                </a:cxn>
                <a:cxn ang="0">
                  <a:pos x="132" y="1012"/>
                </a:cxn>
                <a:cxn ang="0">
                  <a:pos x="44" y="1320"/>
                </a:cxn>
                <a:cxn ang="0">
                  <a:pos x="0" y="1628"/>
                </a:cxn>
                <a:cxn ang="0">
                  <a:pos x="44" y="1980"/>
                </a:cxn>
                <a:cxn ang="0">
                  <a:pos x="132" y="2288"/>
                </a:cxn>
                <a:cxn ang="0">
                  <a:pos x="264" y="2552"/>
                </a:cxn>
                <a:cxn ang="0">
                  <a:pos x="484" y="2816"/>
                </a:cxn>
                <a:cxn ang="0">
                  <a:pos x="748" y="3036"/>
                </a:cxn>
                <a:cxn ang="0">
                  <a:pos x="1012" y="3168"/>
                </a:cxn>
                <a:cxn ang="0">
                  <a:pos x="1320" y="3256"/>
                </a:cxn>
                <a:cxn ang="0">
                  <a:pos x="1672" y="3300"/>
                </a:cxn>
              </a:cxnLst>
              <a:rect l="0" t="0" r="r" b="b"/>
              <a:pathLst>
                <a:path w="3300" h="3300">
                  <a:moveTo>
                    <a:pt x="1672" y="3300"/>
                  </a:moveTo>
                  <a:lnTo>
                    <a:pt x="1980" y="3256"/>
                  </a:lnTo>
                  <a:lnTo>
                    <a:pt x="2288" y="3168"/>
                  </a:lnTo>
                  <a:lnTo>
                    <a:pt x="2552" y="3036"/>
                  </a:lnTo>
                  <a:lnTo>
                    <a:pt x="2816" y="2816"/>
                  </a:lnTo>
                  <a:lnTo>
                    <a:pt x="3036" y="2552"/>
                  </a:lnTo>
                  <a:lnTo>
                    <a:pt x="3168" y="2288"/>
                  </a:lnTo>
                  <a:lnTo>
                    <a:pt x="3256" y="1980"/>
                  </a:lnTo>
                  <a:lnTo>
                    <a:pt x="3300" y="1628"/>
                  </a:lnTo>
                  <a:lnTo>
                    <a:pt x="3256" y="1320"/>
                  </a:lnTo>
                  <a:lnTo>
                    <a:pt x="3168" y="1012"/>
                  </a:lnTo>
                  <a:lnTo>
                    <a:pt x="3036" y="748"/>
                  </a:lnTo>
                  <a:lnTo>
                    <a:pt x="2816" y="484"/>
                  </a:lnTo>
                  <a:lnTo>
                    <a:pt x="2552" y="264"/>
                  </a:lnTo>
                  <a:lnTo>
                    <a:pt x="2288" y="132"/>
                  </a:lnTo>
                  <a:lnTo>
                    <a:pt x="1980" y="44"/>
                  </a:lnTo>
                  <a:lnTo>
                    <a:pt x="1672" y="0"/>
                  </a:lnTo>
                  <a:lnTo>
                    <a:pt x="1320" y="44"/>
                  </a:lnTo>
                  <a:lnTo>
                    <a:pt x="1012" y="132"/>
                  </a:lnTo>
                  <a:lnTo>
                    <a:pt x="748" y="264"/>
                  </a:lnTo>
                  <a:lnTo>
                    <a:pt x="484" y="484"/>
                  </a:lnTo>
                  <a:lnTo>
                    <a:pt x="264" y="748"/>
                  </a:lnTo>
                  <a:lnTo>
                    <a:pt x="132" y="1012"/>
                  </a:lnTo>
                  <a:lnTo>
                    <a:pt x="44" y="1320"/>
                  </a:lnTo>
                  <a:lnTo>
                    <a:pt x="0" y="1628"/>
                  </a:lnTo>
                  <a:lnTo>
                    <a:pt x="44" y="1980"/>
                  </a:lnTo>
                  <a:lnTo>
                    <a:pt x="132" y="2288"/>
                  </a:lnTo>
                  <a:lnTo>
                    <a:pt x="264" y="2552"/>
                  </a:lnTo>
                  <a:lnTo>
                    <a:pt x="484" y="2816"/>
                  </a:lnTo>
                  <a:lnTo>
                    <a:pt x="748" y="3036"/>
                  </a:lnTo>
                  <a:lnTo>
                    <a:pt x="1012" y="3168"/>
                  </a:lnTo>
                  <a:lnTo>
                    <a:pt x="1320" y="3256"/>
                  </a:lnTo>
                  <a:lnTo>
                    <a:pt x="1672" y="3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4" name="Freeform 138"/>
            <p:cNvSpPr>
              <a:spLocks noEditPoints="1"/>
            </p:cNvSpPr>
            <p:nvPr/>
          </p:nvSpPr>
          <p:spPr bwMode="auto">
            <a:xfrm>
              <a:off x="-1836761" y="4806665"/>
              <a:ext cx="495300" cy="311150"/>
            </a:xfrm>
            <a:custGeom>
              <a:avLst/>
              <a:gdLst/>
              <a:ahLst/>
              <a:cxnLst>
                <a:cxn ang="0">
                  <a:pos x="0" y="4312"/>
                </a:cxn>
                <a:cxn ang="0">
                  <a:pos x="6864" y="4312"/>
                </a:cxn>
                <a:cxn ang="0">
                  <a:pos x="6864" y="3652"/>
                </a:cxn>
                <a:cxn ang="0">
                  <a:pos x="5984" y="3652"/>
                </a:cxn>
                <a:cxn ang="0">
                  <a:pos x="5984" y="1012"/>
                </a:cxn>
                <a:cxn ang="0">
                  <a:pos x="5940" y="792"/>
                </a:cxn>
                <a:cxn ang="0">
                  <a:pos x="5896" y="616"/>
                </a:cxn>
                <a:cxn ang="0">
                  <a:pos x="5808" y="440"/>
                </a:cxn>
                <a:cxn ang="0">
                  <a:pos x="5676" y="264"/>
                </a:cxn>
                <a:cxn ang="0">
                  <a:pos x="5500" y="176"/>
                </a:cxn>
                <a:cxn ang="0">
                  <a:pos x="5324" y="44"/>
                </a:cxn>
                <a:cxn ang="0">
                  <a:pos x="5148" y="0"/>
                </a:cxn>
                <a:cxn ang="0">
                  <a:pos x="4928" y="0"/>
                </a:cxn>
                <a:cxn ang="0">
                  <a:pos x="3476" y="0"/>
                </a:cxn>
                <a:cxn ang="0">
                  <a:pos x="3388" y="0"/>
                </a:cxn>
                <a:cxn ang="0">
                  <a:pos x="1936" y="0"/>
                </a:cxn>
                <a:cxn ang="0">
                  <a:pos x="1760" y="0"/>
                </a:cxn>
                <a:cxn ang="0">
                  <a:pos x="1540" y="44"/>
                </a:cxn>
                <a:cxn ang="0">
                  <a:pos x="1364" y="176"/>
                </a:cxn>
                <a:cxn ang="0">
                  <a:pos x="1232" y="264"/>
                </a:cxn>
                <a:cxn ang="0">
                  <a:pos x="1100" y="440"/>
                </a:cxn>
                <a:cxn ang="0">
                  <a:pos x="1012" y="616"/>
                </a:cxn>
                <a:cxn ang="0">
                  <a:pos x="924" y="792"/>
                </a:cxn>
                <a:cxn ang="0">
                  <a:pos x="924" y="1012"/>
                </a:cxn>
                <a:cxn ang="0">
                  <a:pos x="924" y="3652"/>
                </a:cxn>
                <a:cxn ang="0">
                  <a:pos x="0" y="3652"/>
                </a:cxn>
                <a:cxn ang="0">
                  <a:pos x="0" y="4312"/>
                </a:cxn>
                <a:cxn ang="0">
                  <a:pos x="4532" y="1892"/>
                </a:cxn>
                <a:cxn ang="0">
                  <a:pos x="4884" y="1892"/>
                </a:cxn>
                <a:cxn ang="0">
                  <a:pos x="4884" y="3652"/>
                </a:cxn>
                <a:cxn ang="0">
                  <a:pos x="4532" y="3652"/>
                </a:cxn>
                <a:cxn ang="0">
                  <a:pos x="4532" y="1892"/>
                </a:cxn>
                <a:cxn ang="0">
                  <a:pos x="1980" y="1892"/>
                </a:cxn>
                <a:cxn ang="0">
                  <a:pos x="2332" y="1892"/>
                </a:cxn>
                <a:cxn ang="0">
                  <a:pos x="2332" y="3652"/>
                </a:cxn>
                <a:cxn ang="0">
                  <a:pos x="1980" y="3652"/>
                </a:cxn>
                <a:cxn ang="0">
                  <a:pos x="1980" y="1892"/>
                </a:cxn>
              </a:cxnLst>
              <a:rect l="0" t="0" r="r" b="b"/>
              <a:pathLst>
                <a:path w="6864" h="4312">
                  <a:moveTo>
                    <a:pt x="0" y="4312"/>
                  </a:moveTo>
                  <a:lnTo>
                    <a:pt x="6864" y="4312"/>
                  </a:lnTo>
                  <a:lnTo>
                    <a:pt x="6864" y="3652"/>
                  </a:lnTo>
                  <a:lnTo>
                    <a:pt x="5984" y="3652"/>
                  </a:lnTo>
                  <a:lnTo>
                    <a:pt x="5984" y="1012"/>
                  </a:lnTo>
                  <a:lnTo>
                    <a:pt x="5940" y="792"/>
                  </a:lnTo>
                  <a:lnTo>
                    <a:pt x="5896" y="616"/>
                  </a:lnTo>
                  <a:lnTo>
                    <a:pt x="5808" y="440"/>
                  </a:lnTo>
                  <a:lnTo>
                    <a:pt x="5676" y="264"/>
                  </a:lnTo>
                  <a:lnTo>
                    <a:pt x="5500" y="176"/>
                  </a:lnTo>
                  <a:lnTo>
                    <a:pt x="5324" y="44"/>
                  </a:lnTo>
                  <a:lnTo>
                    <a:pt x="5148" y="0"/>
                  </a:lnTo>
                  <a:lnTo>
                    <a:pt x="4928" y="0"/>
                  </a:lnTo>
                  <a:lnTo>
                    <a:pt x="3476" y="0"/>
                  </a:lnTo>
                  <a:lnTo>
                    <a:pt x="3388" y="0"/>
                  </a:lnTo>
                  <a:lnTo>
                    <a:pt x="1936" y="0"/>
                  </a:lnTo>
                  <a:lnTo>
                    <a:pt x="1760" y="0"/>
                  </a:lnTo>
                  <a:lnTo>
                    <a:pt x="1540" y="44"/>
                  </a:lnTo>
                  <a:lnTo>
                    <a:pt x="1364" y="176"/>
                  </a:lnTo>
                  <a:lnTo>
                    <a:pt x="1232" y="264"/>
                  </a:lnTo>
                  <a:lnTo>
                    <a:pt x="1100" y="440"/>
                  </a:lnTo>
                  <a:lnTo>
                    <a:pt x="1012" y="616"/>
                  </a:lnTo>
                  <a:lnTo>
                    <a:pt x="924" y="792"/>
                  </a:lnTo>
                  <a:lnTo>
                    <a:pt x="924" y="1012"/>
                  </a:lnTo>
                  <a:lnTo>
                    <a:pt x="924" y="3652"/>
                  </a:lnTo>
                  <a:lnTo>
                    <a:pt x="0" y="3652"/>
                  </a:lnTo>
                  <a:lnTo>
                    <a:pt x="0" y="4312"/>
                  </a:lnTo>
                  <a:close/>
                  <a:moveTo>
                    <a:pt x="4532" y="1892"/>
                  </a:moveTo>
                  <a:lnTo>
                    <a:pt x="4884" y="1892"/>
                  </a:lnTo>
                  <a:lnTo>
                    <a:pt x="4884" y="3652"/>
                  </a:lnTo>
                  <a:lnTo>
                    <a:pt x="4532" y="3652"/>
                  </a:lnTo>
                  <a:lnTo>
                    <a:pt x="4532" y="1892"/>
                  </a:lnTo>
                  <a:close/>
                  <a:moveTo>
                    <a:pt x="1980" y="1892"/>
                  </a:moveTo>
                  <a:lnTo>
                    <a:pt x="2332" y="1892"/>
                  </a:lnTo>
                  <a:lnTo>
                    <a:pt x="2332" y="3652"/>
                  </a:lnTo>
                  <a:lnTo>
                    <a:pt x="1980" y="3652"/>
                  </a:lnTo>
                  <a:lnTo>
                    <a:pt x="1980" y="18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275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9662109" y="1557065"/>
            <a:ext cx="338400" cy="276872"/>
          </a:xfrm>
          <a:prstGeom prst="rect">
            <a:avLst/>
          </a:prstGeom>
          <a:noFill/>
        </p:spPr>
      </p:pic>
      <p:pic>
        <p:nvPicPr>
          <p:cNvPr id="276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034" y="1854487"/>
            <a:ext cx="338400" cy="276872"/>
          </a:xfrm>
          <a:prstGeom prst="rect">
            <a:avLst/>
          </a:prstGeom>
        </p:spPr>
      </p:pic>
      <p:cxnSp>
        <p:nvCxnSpPr>
          <p:cNvPr id="277" name="Straight Connector 48"/>
          <p:cNvCxnSpPr>
            <a:stCxn id="276" idx="2"/>
            <a:endCxn id="241" idx="0"/>
          </p:cNvCxnSpPr>
          <p:nvPr/>
        </p:nvCxnSpPr>
        <p:spPr>
          <a:xfrm flipH="1">
            <a:off x="10091218" y="2131359"/>
            <a:ext cx="436016" cy="166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48"/>
          <p:cNvCxnSpPr>
            <a:stCxn id="276" idx="2"/>
            <a:endCxn id="238" idx="0"/>
          </p:cNvCxnSpPr>
          <p:nvPr/>
        </p:nvCxnSpPr>
        <p:spPr>
          <a:xfrm>
            <a:off x="10527234" y="2131359"/>
            <a:ext cx="384720" cy="166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48"/>
          <p:cNvCxnSpPr>
            <a:stCxn id="275" idx="3"/>
            <a:endCxn id="276" idx="0"/>
          </p:cNvCxnSpPr>
          <p:nvPr/>
        </p:nvCxnSpPr>
        <p:spPr>
          <a:xfrm>
            <a:off x="10000509" y="1695501"/>
            <a:ext cx="526725" cy="15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48"/>
          <p:cNvCxnSpPr>
            <a:endCxn id="133" idx="3"/>
          </p:cNvCxnSpPr>
          <p:nvPr/>
        </p:nvCxnSpPr>
        <p:spPr>
          <a:xfrm flipH="1">
            <a:off x="5594515" y="1375483"/>
            <a:ext cx="423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10082459" y="13167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分支园区</a:t>
            </a:r>
          </a:p>
        </p:txBody>
      </p:sp>
      <p:cxnSp>
        <p:nvCxnSpPr>
          <p:cNvPr id="278" name="Straight Connector 48"/>
          <p:cNvCxnSpPr>
            <a:stCxn id="275" idx="0"/>
          </p:cNvCxnSpPr>
          <p:nvPr/>
        </p:nvCxnSpPr>
        <p:spPr>
          <a:xfrm flipV="1">
            <a:off x="9831309" y="1336846"/>
            <a:ext cx="0" cy="220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图片 2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1" y="2217725"/>
            <a:ext cx="951607" cy="5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小型园区网络典型架构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04" name="文本占位符 112"/>
          <p:cNvSpPr>
            <a:spLocks noGrp="1"/>
          </p:cNvSpPr>
          <p:nvPr>
            <p:ph type="body" sz="quarter" idx="4294967295"/>
          </p:nvPr>
        </p:nvSpPr>
        <p:spPr>
          <a:xfrm>
            <a:off x="6063912" y="1797378"/>
            <a:ext cx="5568950" cy="3235325"/>
          </a:xfrm>
        </p:spPr>
        <p:txBody>
          <a:bodyPr wrap="square">
            <a:spAutoFit/>
          </a:bodyPr>
          <a:lstStyle/>
          <a:p>
            <a:pPr marL="228503" indent="-228503" defTabSz="914112"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小型园区网络应用于接入用户数量较少的场景，一般支持几个至几十个用户。网络覆盖范围也仅限于一个地点，网络不分层次结构。网络建设的目的常常就是为了满足内部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资源互访。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228503" indent="-228503" defTabSz="914112"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小型园区网络特点：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用户数量较少</a:t>
            </a: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仅单个地点</a:t>
            </a: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网络无层次性</a:t>
            </a: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网络需求简单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415960" y="3381058"/>
          <a:ext cx="2737462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终端用户</a:t>
                      </a:r>
                      <a:r>
                        <a:rPr lang="zh-CN" altLang="en-US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数（个）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&lt;</a:t>
                      </a:r>
                      <a:r>
                        <a:rPr lang="en-US" altLang="zh-CN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网元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数量</a:t>
                      </a:r>
                      <a:r>
                        <a:rPr lang="zh-CN" altLang="en-US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（个）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&lt;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25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16103" y="5298952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某连锁咖啡店网络拓扑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817828" y="1552116"/>
            <a:ext cx="5105570" cy="3480587"/>
            <a:chOff x="817828" y="1840570"/>
            <a:chExt cx="5105570" cy="348058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2164169" y="4026659"/>
              <a:ext cx="1121860" cy="1024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980993" y="4026658"/>
              <a:ext cx="25970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318027" y="1943643"/>
              <a:ext cx="0" cy="32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 descr="笔记本电脑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7767" y="4727007"/>
              <a:ext cx="728377" cy="456636"/>
            </a:xfrm>
            <a:prstGeom prst="rect">
              <a:avLst/>
            </a:prstGeom>
          </p:spPr>
        </p:pic>
        <p:pic>
          <p:nvPicPr>
            <p:cNvPr id="61" name="图片 76" descr="接入交换机.pn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3827" y="3740238"/>
              <a:ext cx="608400" cy="540000"/>
            </a:xfrm>
            <a:prstGeom prst="rect">
              <a:avLst/>
            </a:prstGeom>
          </p:spPr>
        </p:pic>
        <p:pic>
          <p:nvPicPr>
            <p:cNvPr id="64" name="图片 105" descr="AP.pn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1957" y="3740238"/>
              <a:ext cx="608400" cy="540000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3286029" y="5025986"/>
              <a:ext cx="474810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67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65472" y="4231605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FAT AP</a:t>
              </a:r>
              <a:endParaRPr 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71" name="图片 70" descr="P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3828" y="4781157"/>
              <a:ext cx="703125" cy="540000"/>
            </a:xfrm>
            <a:prstGeom prst="rect">
              <a:avLst/>
            </a:prstGeom>
          </p:spPr>
        </p:pic>
        <p:pic>
          <p:nvPicPr>
            <p:cNvPr id="94" name="图片 93" descr="wifi信号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754859">
              <a:off x="4902721" y="3993426"/>
              <a:ext cx="523942" cy="438723"/>
            </a:xfrm>
            <a:prstGeom prst="rect">
              <a:avLst/>
            </a:prstGeom>
          </p:spPr>
        </p:pic>
        <p:grpSp>
          <p:nvGrpSpPr>
            <p:cNvPr id="97" name="组合 96"/>
            <p:cNvGrpSpPr/>
            <p:nvPr/>
          </p:nvGrpSpPr>
          <p:grpSpPr>
            <a:xfrm>
              <a:off x="2675391" y="1840570"/>
              <a:ext cx="1285273" cy="609908"/>
              <a:chOff x="8188754" y="1822390"/>
              <a:chExt cx="640257" cy="270017"/>
            </a:xfrm>
          </p:grpSpPr>
          <p:sp>
            <p:nvSpPr>
              <p:cNvPr id="98" name="Freeform 159"/>
              <p:cNvSpPr/>
              <p:nvPr/>
            </p:nvSpPr>
            <p:spPr>
              <a:xfrm flipH="1">
                <a:off x="8188754" y="1822390"/>
                <a:ext cx="640257" cy="270017"/>
              </a:xfrm>
              <a:custGeom>
                <a:avLst/>
                <a:gdLst>
                  <a:gd name="connsiteX0" fmla="*/ 2693983 w 4431601"/>
                  <a:gd name="connsiteY0" fmla="*/ 0 h 2316519"/>
                  <a:gd name="connsiteX1" fmla="*/ 1918242 w 4431601"/>
                  <a:gd name="connsiteY1" fmla="*/ 324162 h 2316519"/>
                  <a:gd name="connsiteX2" fmla="*/ 1859647 w 4431601"/>
                  <a:gd name="connsiteY2" fmla="*/ 395807 h 2316519"/>
                  <a:gd name="connsiteX3" fmla="*/ 1815580 w 4431601"/>
                  <a:gd name="connsiteY3" fmla="*/ 362462 h 2316519"/>
                  <a:gd name="connsiteX4" fmla="*/ 1347603 w 4431601"/>
                  <a:gd name="connsiteY4" fmla="*/ 231362 h 2316519"/>
                  <a:gd name="connsiteX5" fmla="*/ 527605 w 4431601"/>
                  <a:gd name="connsiteY5" fmla="*/ 844290 h 2316519"/>
                  <a:gd name="connsiteX6" fmla="*/ 523639 w 4431601"/>
                  <a:gd name="connsiteY6" fmla="*/ 880372 h 2316519"/>
                  <a:gd name="connsiteX7" fmla="*/ 444716 w 4431601"/>
                  <a:gd name="connsiteY7" fmla="*/ 905088 h 2316519"/>
                  <a:gd name="connsiteX8" fmla="*/ 0 w 4431601"/>
                  <a:gd name="connsiteY8" fmla="*/ 1581940 h 2316519"/>
                  <a:gd name="connsiteX9" fmla="*/ 653694 w 4431601"/>
                  <a:gd name="connsiteY9" fmla="*/ 2312727 h 2316519"/>
                  <a:gd name="connsiteX10" fmla="*/ 653931 w 4431601"/>
                  <a:gd name="connsiteY10" fmla="*/ 2312739 h 2316519"/>
                  <a:gd name="connsiteX11" fmla="*/ 653931 w 4431601"/>
                  <a:gd name="connsiteY11" fmla="*/ 2316518 h 2316519"/>
                  <a:gd name="connsiteX12" fmla="*/ 728123 w 4431601"/>
                  <a:gd name="connsiteY12" fmla="*/ 2316518 h 2316519"/>
                  <a:gd name="connsiteX13" fmla="*/ 728142 w 4431601"/>
                  <a:gd name="connsiteY13" fmla="*/ 2316519 h 2316519"/>
                  <a:gd name="connsiteX14" fmla="*/ 728162 w 4431601"/>
                  <a:gd name="connsiteY14" fmla="*/ 2316518 h 2316519"/>
                  <a:gd name="connsiteX15" fmla="*/ 3745239 w 4431601"/>
                  <a:gd name="connsiteY15" fmla="*/ 2316518 h 2316519"/>
                  <a:gd name="connsiteX16" fmla="*/ 3745249 w 4431601"/>
                  <a:gd name="connsiteY16" fmla="*/ 2316519 h 2316519"/>
                  <a:gd name="connsiteX17" fmla="*/ 3745259 w 4431601"/>
                  <a:gd name="connsiteY17" fmla="*/ 2316518 h 2316519"/>
                  <a:gd name="connsiteX18" fmla="*/ 3788771 w 4431601"/>
                  <a:gd name="connsiteY18" fmla="*/ 2316518 h 2316519"/>
                  <a:gd name="connsiteX19" fmla="*/ 3788771 w 4431601"/>
                  <a:gd name="connsiteY19" fmla="*/ 2312093 h 2316519"/>
                  <a:gd name="connsiteX20" fmla="*/ 3883573 w 4431601"/>
                  <a:gd name="connsiteY20" fmla="*/ 2302452 h 2316519"/>
                  <a:gd name="connsiteX21" fmla="*/ 4431601 w 4431601"/>
                  <a:gd name="connsiteY21" fmla="*/ 1624103 h 2316519"/>
                  <a:gd name="connsiteX22" fmla="*/ 3883573 w 4431601"/>
                  <a:gd name="connsiteY22" fmla="*/ 945754 h 2316519"/>
                  <a:gd name="connsiteX23" fmla="*/ 3773844 w 4431601"/>
                  <a:gd name="connsiteY23" fmla="*/ 934595 h 2316519"/>
                  <a:gd name="connsiteX24" fmla="*/ 3768759 w 4431601"/>
                  <a:gd name="connsiteY24" fmla="*/ 883707 h 2316519"/>
                  <a:gd name="connsiteX25" fmla="*/ 2693983 w 4431601"/>
                  <a:gd name="connsiteY25" fmla="*/ 0 h 231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431601" h="2316519">
                    <a:moveTo>
                      <a:pt x="2693983" y="0"/>
                    </a:moveTo>
                    <a:cubicBezTo>
                      <a:pt x="2391037" y="0"/>
                      <a:pt x="2116771" y="123878"/>
                      <a:pt x="1918242" y="324162"/>
                    </a:cubicBezTo>
                    <a:lnTo>
                      <a:pt x="1859647" y="395807"/>
                    </a:lnTo>
                    <a:lnTo>
                      <a:pt x="1815580" y="362462"/>
                    </a:lnTo>
                    <a:cubicBezTo>
                      <a:pt x="1681993" y="279692"/>
                      <a:pt x="1520952" y="231362"/>
                      <a:pt x="1347603" y="231362"/>
                    </a:cubicBezTo>
                    <a:cubicBezTo>
                      <a:pt x="943122" y="231362"/>
                      <a:pt x="605652" y="494493"/>
                      <a:pt x="527605" y="844290"/>
                    </a:cubicBezTo>
                    <a:lnTo>
                      <a:pt x="523639" y="880372"/>
                    </a:lnTo>
                    <a:lnTo>
                      <a:pt x="444716" y="905088"/>
                    </a:lnTo>
                    <a:cubicBezTo>
                      <a:pt x="183375" y="1016603"/>
                      <a:pt x="0" y="1277667"/>
                      <a:pt x="0" y="1581940"/>
                    </a:cubicBezTo>
                    <a:cubicBezTo>
                      <a:pt x="0" y="1962281"/>
                      <a:pt x="286523" y="2275109"/>
                      <a:pt x="653694" y="2312727"/>
                    </a:cubicBezTo>
                    <a:lnTo>
                      <a:pt x="653931" y="2312739"/>
                    </a:lnTo>
                    <a:lnTo>
                      <a:pt x="653931" y="2316518"/>
                    </a:lnTo>
                    <a:lnTo>
                      <a:pt x="728123" y="2316518"/>
                    </a:lnTo>
                    <a:lnTo>
                      <a:pt x="728142" y="2316519"/>
                    </a:lnTo>
                    <a:lnTo>
                      <a:pt x="728162" y="2316518"/>
                    </a:lnTo>
                    <a:lnTo>
                      <a:pt x="3745239" y="2316518"/>
                    </a:lnTo>
                    <a:lnTo>
                      <a:pt x="3745249" y="2316519"/>
                    </a:lnTo>
                    <a:lnTo>
                      <a:pt x="3745259" y="2316518"/>
                    </a:lnTo>
                    <a:lnTo>
                      <a:pt x="3788771" y="2316518"/>
                    </a:lnTo>
                    <a:lnTo>
                      <a:pt x="3788771" y="2312093"/>
                    </a:lnTo>
                    <a:lnTo>
                      <a:pt x="3883573" y="2302452"/>
                    </a:lnTo>
                    <a:cubicBezTo>
                      <a:pt x="4196332" y="2237887"/>
                      <a:pt x="4431601" y="1958713"/>
                      <a:pt x="4431601" y="1624103"/>
                    </a:cubicBezTo>
                    <a:cubicBezTo>
                      <a:pt x="4431601" y="1289493"/>
                      <a:pt x="4196332" y="1010319"/>
                      <a:pt x="3883573" y="945754"/>
                    </a:cubicBezTo>
                    <a:lnTo>
                      <a:pt x="3773844" y="934595"/>
                    </a:lnTo>
                    <a:lnTo>
                      <a:pt x="3768759" y="883707"/>
                    </a:lnTo>
                    <a:cubicBezTo>
                      <a:pt x="3666462" y="379376"/>
                      <a:pt x="3224139" y="0"/>
                      <a:pt x="26939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799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255667" y="1895135"/>
                <a:ext cx="506430" cy="163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Internet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77521" y="3980549"/>
              <a:ext cx="445877" cy="856411"/>
              <a:chOff x="5477521" y="3945754"/>
              <a:chExt cx="445877" cy="856411"/>
            </a:xfrm>
          </p:grpSpPr>
          <p:pic>
            <p:nvPicPr>
              <p:cNvPr id="19" name="图片 158" descr="SAN网络-蓝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flipH="1">
                <a:off x="5477521" y="4406165"/>
                <a:ext cx="241713" cy="396000"/>
              </a:xfrm>
              <a:prstGeom prst="rect">
                <a:avLst/>
              </a:prstGeom>
            </p:spPr>
          </p:pic>
          <p:pic>
            <p:nvPicPr>
              <p:cNvPr id="20" name="图片 158" descr="SAN网络-蓝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flipH="1">
                <a:off x="5681685" y="3945754"/>
                <a:ext cx="241713" cy="396000"/>
              </a:xfrm>
              <a:prstGeom prst="rect">
                <a:avLst/>
              </a:prstGeom>
            </p:spPr>
          </p:pic>
        </p:grpSp>
        <p:pic>
          <p:nvPicPr>
            <p:cNvPr id="21" name="图片 20" descr="P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7860" y="4781157"/>
              <a:ext cx="703125" cy="540000"/>
            </a:xfrm>
            <a:prstGeom prst="rect">
              <a:avLst/>
            </a:prstGeom>
          </p:spPr>
        </p:pic>
        <p:pic>
          <p:nvPicPr>
            <p:cNvPr id="27" name="Picture 2" descr="G:\做的项目\公共\扁平图标切换\更新2015_01_21\oss扁平图标库2015_01_21更新-04.png"/>
            <p:cNvPicPr>
              <a:picLocks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3013827" y="2898229"/>
              <a:ext cx="608400" cy="540000"/>
            </a:xfrm>
            <a:prstGeom prst="rect">
              <a:avLst/>
            </a:prstGeom>
            <a:noFill/>
          </p:spPr>
        </p:pic>
        <p:pic>
          <p:nvPicPr>
            <p:cNvPr id="30" name="图片 105" descr="AP.pn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0186" y="3745011"/>
              <a:ext cx="608400" cy="540000"/>
            </a:xfrm>
            <a:prstGeom prst="rect">
              <a:avLst/>
            </a:prstGeom>
          </p:spPr>
        </p:pic>
        <p:pic>
          <p:nvPicPr>
            <p:cNvPr id="32" name="图片 31" descr="wifi信号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4845141" flipH="1">
              <a:off x="1248675" y="4052513"/>
              <a:ext cx="523942" cy="438723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 flipH="1">
              <a:off x="817828" y="3980549"/>
              <a:ext cx="445877" cy="856411"/>
              <a:chOff x="5477521" y="3945754"/>
              <a:chExt cx="445877" cy="856411"/>
            </a:xfrm>
          </p:grpSpPr>
          <p:pic>
            <p:nvPicPr>
              <p:cNvPr id="37" name="图片 158" descr="SAN网络-蓝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flipH="1">
                <a:off x="5477521" y="4406165"/>
                <a:ext cx="241713" cy="396000"/>
              </a:xfrm>
              <a:prstGeom prst="rect">
                <a:avLst/>
              </a:prstGeom>
            </p:spPr>
          </p:pic>
          <p:pic>
            <p:nvPicPr>
              <p:cNvPr id="38" name="图片 158" descr="SAN网络-蓝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flipH="1">
                <a:off x="5681685" y="3945754"/>
                <a:ext cx="241713" cy="39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1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中型园区网络典型架构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文本占位符 112"/>
          <p:cNvSpPr>
            <a:spLocks noGrp="1"/>
          </p:cNvSpPr>
          <p:nvPr>
            <p:ph type="body" sz="quarter" idx="4294967295"/>
          </p:nvPr>
        </p:nvSpPr>
        <p:spPr>
          <a:xfrm>
            <a:off x="6151193" y="1654023"/>
            <a:ext cx="5129212" cy="34418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0110" tIns="40055" rIns="80110" bIns="40055" numCol="1" anchor="t" anchorCtr="0" compatLnSpc="1">
            <a:prstTxWarp prst="textNoShape">
              <a:avLst/>
            </a:prstTxWarp>
            <a:spAutoFit/>
          </a:bodyPr>
          <a:lstStyle/>
          <a:p>
            <a:pPr marL="228503" indent="-228503" defTabSz="914112"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中型园区网络能够支撑几百至上千用户的接入。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228503" indent="-228503" defTabSz="914112"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中型网络引入了按功能进行分区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的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理念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，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也就是模块化的设计思路，但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功能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模块相对较少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rPr>
              <a:t>。一般根据业务需要进行灵活分区。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cs"/>
              <a:sym typeface="Huawei Sans" panose="020C0503030203020204" pitchFamily="34" charset="0"/>
            </a:endParaRPr>
          </a:p>
          <a:p>
            <a:pPr marL="228503" indent="-228503" defTabSz="914112">
              <a:lnSpc>
                <a:spcPts val="1999"/>
              </a:lnSpc>
              <a:spcAft>
                <a:spcPts val="80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中型园区网络特点：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规模中等</a:t>
            </a: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使用场合最多</a:t>
            </a:r>
          </a:p>
          <a:p>
            <a:pPr marL="457057" lvl="1" defTabSz="914112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功能分区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457057" lvl="1" defTabSz="914112"/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一般采用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三层网络结构：核心、汇聚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zh-CN" altLang="en-US" sz="140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接入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07023" y="3544725"/>
          <a:ext cx="294639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终端用户</a:t>
                      </a:r>
                      <a:r>
                        <a:rPr lang="zh-CN" altLang="en-US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数（个）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200~2000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网元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数量（个）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25~100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941100" y="1305830"/>
            <a:ext cx="4356793" cy="4330224"/>
            <a:chOff x="941100" y="1305830"/>
            <a:chExt cx="4356793" cy="4330224"/>
          </a:xfrm>
        </p:grpSpPr>
        <p:cxnSp>
          <p:nvCxnSpPr>
            <p:cNvPr id="92" name="Straight Connector 52"/>
            <p:cNvCxnSpPr/>
            <p:nvPr/>
          </p:nvCxnSpPr>
          <p:spPr>
            <a:xfrm>
              <a:off x="3076212" y="4932149"/>
              <a:ext cx="496194" cy="488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2"/>
            <p:cNvCxnSpPr/>
            <p:nvPr/>
          </p:nvCxnSpPr>
          <p:spPr>
            <a:xfrm>
              <a:off x="1965551" y="4932149"/>
              <a:ext cx="543297" cy="488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2"/>
            <p:cNvCxnSpPr/>
            <p:nvPr/>
          </p:nvCxnSpPr>
          <p:spPr>
            <a:xfrm flipH="1">
              <a:off x="1258920" y="4932149"/>
              <a:ext cx="671075" cy="488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2"/>
            <p:cNvCxnSpPr>
              <a:stCxn id="56" idx="2"/>
              <a:endCxn id="55" idx="0"/>
            </p:cNvCxnSpPr>
            <p:nvPr/>
          </p:nvCxnSpPr>
          <p:spPr>
            <a:xfrm>
              <a:off x="2448670" y="2647683"/>
              <a:ext cx="678" cy="3811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2493594" y="1305830"/>
              <a:ext cx="934636" cy="488562"/>
              <a:chOff x="8133063" y="1699504"/>
              <a:chExt cx="751638" cy="392903"/>
            </a:xfrm>
          </p:grpSpPr>
          <p:sp>
            <p:nvSpPr>
              <p:cNvPr id="21" name="Freeform 159"/>
              <p:cNvSpPr/>
              <p:nvPr/>
            </p:nvSpPr>
            <p:spPr>
              <a:xfrm flipH="1">
                <a:off x="8133063" y="1699504"/>
                <a:ext cx="751638" cy="392903"/>
              </a:xfrm>
              <a:custGeom>
                <a:avLst/>
                <a:gdLst>
                  <a:gd name="connsiteX0" fmla="*/ 2693983 w 4431601"/>
                  <a:gd name="connsiteY0" fmla="*/ 0 h 2316519"/>
                  <a:gd name="connsiteX1" fmla="*/ 1918242 w 4431601"/>
                  <a:gd name="connsiteY1" fmla="*/ 324162 h 2316519"/>
                  <a:gd name="connsiteX2" fmla="*/ 1859647 w 4431601"/>
                  <a:gd name="connsiteY2" fmla="*/ 395807 h 2316519"/>
                  <a:gd name="connsiteX3" fmla="*/ 1815580 w 4431601"/>
                  <a:gd name="connsiteY3" fmla="*/ 362462 h 2316519"/>
                  <a:gd name="connsiteX4" fmla="*/ 1347603 w 4431601"/>
                  <a:gd name="connsiteY4" fmla="*/ 231362 h 2316519"/>
                  <a:gd name="connsiteX5" fmla="*/ 527605 w 4431601"/>
                  <a:gd name="connsiteY5" fmla="*/ 844290 h 2316519"/>
                  <a:gd name="connsiteX6" fmla="*/ 523639 w 4431601"/>
                  <a:gd name="connsiteY6" fmla="*/ 880372 h 2316519"/>
                  <a:gd name="connsiteX7" fmla="*/ 444716 w 4431601"/>
                  <a:gd name="connsiteY7" fmla="*/ 905088 h 2316519"/>
                  <a:gd name="connsiteX8" fmla="*/ 0 w 4431601"/>
                  <a:gd name="connsiteY8" fmla="*/ 1581940 h 2316519"/>
                  <a:gd name="connsiteX9" fmla="*/ 653694 w 4431601"/>
                  <a:gd name="connsiteY9" fmla="*/ 2312727 h 2316519"/>
                  <a:gd name="connsiteX10" fmla="*/ 653931 w 4431601"/>
                  <a:gd name="connsiteY10" fmla="*/ 2312739 h 2316519"/>
                  <a:gd name="connsiteX11" fmla="*/ 653931 w 4431601"/>
                  <a:gd name="connsiteY11" fmla="*/ 2316518 h 2316519"/>
                  <a:gd name="connsiteX12" fmla="*/ 728123 w 4431601"/>
                  <a:gd name="connsiteY12" fmla="*/ 2316518 h 2316519"/>
                  <a:gd name="connsiteX13" fmla="*/ 728142 w 4431601"/>
                  <a:gd name="connsiteY13" fmla="*/ 2316519 h 2316519"/>
                  <a:gd name="connsiteX14" fmla="*/ 728162 w 4431601"/>
                  <a:gd name="connsiteY14" fmla="*/ 2316518 h 2316519"/>
                  <a:gd name="connsiteX15" fmla="*/ 3745239 w 4431601"/>
                  <a:gd name="connsiteY15" fmla="*/ 2316518 h 2316519"/>
                  <a:gd name="connsiteX16" fmla="*/ 3745249 w 4431601"/>
                  <a:gd name="connsiteY16" fmla="*/ 2316519 h 2316519"/>
                  <a:gd name="connsiteX17" fmla="*/ 3745259 w 4431601"/>
                  <a:gd name="connsiteY17" fmla="*/ 2316518 h 2316519"/>
                  <a:gd name="connsiteX18" fmla="*/ 3788771 w 4431601"/>
                  <a:gd name="connsiteY18" fmla="*/ 2316518 h 2316519"/>
                  <a:gd name="connsiteX19" fmla="*/ 3788771 w 4431601"/>
                  <a:gd name="connsiteY19" fmla="*/ 2312093 h 2316519"/>
                  <a:gd name="connsiteX20" fmla="*/ 3883573 w 4431601"/>
                  <a:gd name="connsiteY20" fmla="*/ 2302452 h 2316519"/>
                  <a:gd name="connsiteX21" fmla="*/ 4431601 w 4431601"/>
                  <a:gd name="connsiteY21" fmla="*/ 1624103 h 2316519"/>
                  <a:gd name="connsiteX22" fmla="*/ 3883573 w 4431601"/>
                  <a:gd name="connsiteY22" fmla="*/ 945754 h 2316519"/>
                  <a:gd name="connsiteX23" fmla="*/ 3773844 w 4431601"/>
                  <a:gd name="connsiteY23" fmla="*/ 934595 h 2316519"/>
                  <a:gd name="connsiteX24" fmla="*/ 3768759 w 4431601"/>
                  <a:gd name="connsiteY24" fmla="*/ 883707 h 2316519"/>
                  <a:gd name="connsiteX25" fmla="*/ 2693983 w 4431601"/>
                  <a:gd name="connsiteY25" fmla="*/ 0 h 231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431601" h="2316519">
                    <a:moveTo>
                      <a:pt x="2693983" y="0"/>
                    </a:moveTo>
                    <a:cubicBezTo>
                      <a:pt x="2391037" y="0"/>
                      <a:pt x="2116771" y="123878"/>
                      <a:pt x="1918242" y="324162"/>
                    </a:cubicBezTo>
                    <a:lnTo>
                      <a:pt x="1859647" y="395807"/>
                    </a:lnTo>
                    <a:lnTo>
                      <a:pt x="1815580" y="362462"/>
                    </a:lnTo>
                    <a:cubicBezTo>
                      <a:pt x="1681993" y="279692"/>
                      <a:pt x="1520952" y="231362"/>
                      <a:pt x="1347603" y="231362"/>
                    </a:cubicBezTo>
                    <a:cubicBezTo>
                      <a:pt x="943122" y="231362"/>
                      <a:pt x="605652" y="494493"/>
                      <a:pt x="527605" y="844290"/>
                    </a:cubicBezTo>
                    <a:lnTo>
                      <a:pt x="523639" y="880372"/>
                    </a:lnTo>
                    <a:lnTo>
                      <a:pt x="444716" y="905088"/>
                    </a:lnTo>
                    <a:cubicBezTo>
                      <a:pt x="183375" y="1016603"/>
                      <a:pt x="0" y="1277667"/>
                      <a:pt x="0" y="1581940"/>
                    </a:cubicBezTo>
                    <a:cubicBezTo>
                      <a:pt x="0" y="1962281"/>
                      <a:pt x="286523" y="2275109"/>
                      <a:pt x="653694" y="2312727"/>
                    </a:cubicBezTo>
                    <a:lnTo>
                      <a:pt x="653931" y="2312739"/>
                    </a:lnTo>
                    <a:lnTo>
                      <a:pt x="653931" y="2316518"/>
                    </a:lnTo>
                    <a:lnTo>
                      <a:pt x="728123" y="2316518"/>
                    </a:lnTo>
                    <a:lnTo>
                      <a:pt x="728142" y="2316519"/>
                    </a:lnTo>
                    <a:lnTo>
                      <a:pt x="728162" y="2316518"/>
                    </a:lnTo>
                    <a:lnTo>
                      <a:pt x="3745239" y="2316518"/>
                    </a:lnTo>
                    <a:lnTo>
                      <a:pt x="3745249" y="2316519"/>
                    </a:lnTo>
                    <a:lnTo>
                      <a:pt x="3745259" y="2316518"/>
                    </a:lnTo>
                    <a:lnTo>
                      <a:pt x="3788771" y="2316518"/>
                    </a:lnTo>
                    <a:lnTo>
                      <a:pt x="3788771" y="2312093"/>
                    </a:lnTo>
                    <a:lnTo>
                      <a:pt x="3883573" y="2302452"/>
                    </a:lnTo>
                    <a:cubicBezTo>
                      <a:pt x="4196332" y="2237887"/>
                      <a:pt x="4431601" y="1958713"/>
                      <a:pt x="4431601" y="1624103"/>
                    </a:cubicBezTo>
                    <a:cubicBezTo>
                      <a:pt x="4431601" y="1289493"/>
                      <a:pt x="4196332" y="1010319"/>
                      <a:pt x="3883573" y="945754"/>
                    </a:cubicBezTo>
                    <a:lnTo>
                      <a:pt x="3773844" y="934595"/>
                    </a:lnTo>
                    <a:lnTo>
                      <a:pt x="3768759" y="883707"/>
                    </a:lnTo>
                    <a:cubicBezTo>
                      <a:pt x="3666462" y="379376"/>
                      <a:pt x="3224139" y="0"/>
                      <a:pt x="26939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799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225972" y="1810198"/>
                <a:ext cx="595608" cy="222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Internet</a:t>
                </a:r>
              </a:p>
            </p:txBody>
          </p:sp>
        </p:grpSp>
        <p:cxnSp>
          <p:nvCxnSpPr>
            <p:cNvPr id="26" name="Straight Connector 52"/>
            <p:cNvCxnSpPr/>
            <p:nvPr/>
          </p:nvCxnSpPr>
          <p:spPr>
            <a:xfrm flipH="1">
              <a:off x="2432890" y="2487389"/>
              <a:ext cx="11602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2"/>
            <p:cNvCxnSpPr>
              <a:endCxn id="56" idx="0"/>
            </p:cNvCxnSpPr>
            <p:nvPr/>
          </p:nvCxnSpPr>
          <p:spPr>
            <a:xfrm flipH="1">
              <a:off x="2448670" y="1809800"/>
              <a:ext cx="512245" cy="549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2"/>
            <p:cNvCxnSpPr>
              <a:stCxn id="63" idx="2"/>
            </p:cNvCxnSpPr>
            <p:nvPr/>
          </p:nvCxnSpPr>
          <p:spPr>
            <a:xfrm flipH="1">
              <a:off x="1938572" y="5073255"/>
              <a:ext cx="794" cy="382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2"/>
            <p:cNvCxnSpPr>
              <a:stCxn id="64" idx="2"/>
            </p:cNvCxnSpPr>
            <p:nvPr/>
          </p:nvCxnSpPr>
          <p:spPr>
            <a:xfrm flipH="1">
              <a:off x="3070239" y="5073255"/>
              <a:ext cx="817" cy="369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2"/>
            <p:cNvCxnSpPr>
              <a:stCxn id="60" idx="2"/>
              <a:endCxn id="63" idx="0"/>
            </p:cNvCxnSpPr>
            <p:nvPr/>
          </p:nvCxnSpPr>
          <p:spPr>
            <a:xfrm>
              <a:off x="1938584" y="4173603"/>
              <a:ext cx="782" cy="599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2"/>
            <p:cNvCxnSpPr/>
            <p:nvPr/>
          </p:nvCxnSpPr>
          <p:spPr>
            <a:xfrm flipH="1">
              <a:off x="2432890" y="3194328"/>
              <a:ext cx="11602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2"/>
            <p:cNvCxnSpPr/>
            <p:nvPr/>
          </p:nvCxnSpPr>
          <p:spPr>
            <a:xfrm flipH="1">
              <a:off x="1882493" y="4009678"/>
              <a:ext cx="12222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52"/>
            <p:cNvCxnSpPr/>
            <p:nvPr/>
          </p:nvCxnSpPr>
          <p:spPr>
            <a:xfrm flipH="1">
              <a:off x="1882493" y="4054584"/>
              <a:ext cx="12222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1938584" y="3301334"/>
              <a:ext cx="2115441" cy="578671"/>
              <a:chOff x="899851" y="2128837"/>
              <a:chExt cx="1587201" cy="330747"/>
            </a:xfrm>
          </p:grpSpPr>
          <p:cxnSp>
            <p:nvCxnSpPr>
              <p:cNvPr id="35" name="Straight Connector 52"/>
              <p:cNvCxnSpPr>
                <a:stCxn id="55" idx="2"/>
                <a:endCxn id="60" idx="0"/>
              </p:cNvCxnSpPr>
              <p:nvPr/>
            </p:nvCxnSpPr>
            <p:spPr>
              <a:xfrm flipH="1">
                <a:off x="899851" y="2131283"/>
                <a:ext cx="383222" cy="3247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52"/>
              <p:cNvCxnSpPr>
                <a:stCxn id="58" idx="2"/>
                <a:endCxn id="60" idx="0"/>
              </p:cNvCxnSpPr>
              <p:nvPr/>
            </p:nvCxnSpPr>
            <p:spPr>
              <a:xfrm flipH="1">
                <a:off x="899851" y="2128837"/>
                <a:ext cx="1241434" cy="327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52"/>
              <p:cNvCxnSpPr>
                <a:stCxn id="58" idx="2"/>
                <a:endCxn id="62" idx="0"/>
              </p:cNvCxnSpPr>
              <p:nvPr/>
            </p:nvCxnSpPr>
            <p:spPr>
              <a:xfrm>
                <a:off x="2141285" y="2128837"/>
                <a:ext cx="345767" cy="327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52"/>
              <p:cNvCxnSpPr>
                <a:stCxn id="55" idx="2"/>
                <a:endCxn id="62" idx="0"/>
              </p:cNvCxnSpPr>
              <p:nvPr/>
            </p:nvCxnSpPr>
            <p:spPr>
              <a:xfrm>
                <a:off x="1283073" y="2131284"/>
                <a:ext cx="1203979" cy="3247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52"/>
              <p:cNvCxnSpPr>
                <a:stCxn id="61" idx="0"/>
                <a:endCxn id="55" idx="2"/>
              </p:cNvCxnSpPr>
              <p:nvPr/>
            </p:nvCxnSpPr>
            <p:spPr>
              <a:xfrm flipH="1" flipV="1">
                <a:off x="1283073" y="2131287"/>
                <a:ext cx="466623" cy="3282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52"/>
              <p:cNvCxnSpPr>
                <a:stCxn id="58" idx="2"/>
                <a:endCxn id="61" idx="0"/>
              </p:cNvCxnSpPr>
              <p:nvPr/>
            </p:nvCxnSpPr>
            <p:spPr>
              <a:xfrm flipH="1">
                <a:off x="1749696" y="2128837"/>
                <a:ext cx="391589" cy="33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52"/>
            <p:cNvCxnSpPr/>
            <p:nvPr/>
          </p:nvCxnSpPr>
          <p:spPr>
            <a:xfrm flipH="1">
              <a:off x="2432890" y="3155173"/>
              <a:ext cx="11602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2"/>
            <p:cNvCxnSpPr>
              <a:stCxn id="61" idx="2"/>
              <a:endCxn id="64" idx="0"/>
            </p:cNvCxnSpPr>
            <p:nvPr/>
          </p:nvCxnSpPr>
          <p:spPr>
            <a:xfrm flipH="1">
              <a:off x="3071056" y="4179883"/>
              <a:ext cx="212" cy="593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2"/>
            <p:cNvCxnSpPr>
              <a:stCxn id="61" idx="2"/>
              <a:endCxn id="63" idx="0"/>
            </p:cNvCxnSpPr>
            <p:nvPr/>
          </p:nvCxnSpPr>
          <p:spPr>
            <a:xfrm flipH="1">
              <a:off x="1939366" y="4179883"/>
              <a:ext cx="1131902" cy="593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/>
            <p:cNvCxnSpPr>
              <a:stCxn id="60" idx="2"/>
              <a:endCxn id="64" idx="0"/>
            </p:cNvCxnSpPr>
            <p:nvPr/>
          </p:nvCxnSpPr>
          <p:spPr>
            <a:xfrm>
              <a:off x="1938584" y="4173603"/>
              <a:ext cx="1132472" cy="599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2"/>
            <p:cNvCxnSpPr>
              <a:stCxn id="57" idx="2"/>
              <a:endCxn id="58" idx="0"/>
            </p:cNvCxnSpPr>
            <p:nvPr/>
          </p:nvCxnSpPr>
          <p:spPr>
            <a:xfrm>
              <a:off x="3593182" y="2632032"/>
              <a:ext cx="0" cy="392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2"/>
            <p:cNvCxnSpPr/>
            <p:nvPr/>
          </p:nvCxnSpPr>
          <p:spPr>
            <a:xfrm flipV="1">
              <a:off x="2467379" y="2729125"/>
              <a:ext cx="1528179" cy="400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2"/>
            <p:cNvCxnSpPr/>
            <p:nvPr/>
          </p:nvCxnSpPr>
          <p:spPr>
            <a:xfrm flipV="1">
              <a:off x="3610426" y="2879066"/>
              <a:ext cx="535959" cy="250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2"/>
            <p:cNvCxnSpPr/>
            <p:nvPr/>
          </p:nvCxnSpPr>
          <p:spPr>
            <a:xfrm flipH="1" flipV="1">
              <a:off x="4297210" y="2729125"/>
              <a:ext cx="432680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2"/>
            <p:cNvCxnSpPr/>
            <p:nvPr/>
          </p:nvCxnSpPr>
          <p:spPr>
            <a:xfrm>
              <a:off x="4459128" y="2729126"/>
              <a:ext cx="0" cy="4742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2"/>
            <p:cNvCxnSpPr/>
            <p:nvPr/>
          </p:nvCxnSpPr>
          <p:spPr>
            <a:xfrm flipH="1">
              <a:off x="4459129" y="3203380"/>
              <a:ext cx="2707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44180" y="4743536"/>
              <a:ext cx="800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接入层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41100" y="3869949"/>
              <a:ext cx="800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汇聚层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44180" y="3019434"/>
              <a:ext cx="800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核心层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6674" y="2359771"/>
              <a:ext cx="800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出口层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55" name="图片 86" descr="核心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427" y="3028850"/>
              <a:ext cx="323840" cy="276765"/>
            </a:xfrm>
            <a:prstGeom prst="rect">
              <a:avLst/>
            </a:prstGeom>
          </p:spPr>
        </p:pic>
        <p:pic>
          <p:nvPicPr>
            <p:cNvPr id="56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72" y="2359771"/>
              <a:ext cx="325196" cy="287912"/>
            </a:xfrm>
            <a:prstGeom prst="rect">
              <a:avLst/>
            </a:prstGeom>
          </p:spPr>
        </p:pic>
        <p:pic>
          <p:nvPicPr>
            <p:cNvPr id="57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84" y="2344120"/>
              <a:ext cx="325196" cy="287912"/>
            </a:xfrm>
            <a:prstGeom prst="rect">
              <a:avLst/>
            </a:prstGeom>
          </p:spPr>
        </p:pic>
        <p:pic>
          <p:nvPicPr>
            <p:cNvPr id="58" name="图片 86" descr="核心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262" y="3024568"/>
              <a:ext cx="323840" cy="276765"/>
            </a:xfrm>
            <a:prstGeom prst="rect">
              <a:avLst/>
            </a:prstGeom>
          </p:spPr>
        </p:pic>
        <p:pic>
          <p:nvPicPr>
            <p:cNvPr id="59" name="图片 58" descr="汇聚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559" y="2579183"/>
              <a:ext cx="301651" cy="299884"/>
            </a:xfrm>
            <a:prstGeom prst="rect">
              <a:avLst/>
            </a:prstGeom>
          </p:spPr>
        </p:pic>
        <p:pic>
          <p:nvPicPr>
            <p:cNvPr id="60" name="图片 59" descr="汇聚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758" y="3873719"/>
              <a:ext cx="301651" cy="299884"/>
            </a:xfrm>
            <a:prstGeom prst="rect">
              <a:avLst/>
            </a:prstGeom>
          </p:spPr>
        </p:pic>
        <p:pic>
          <p:nvPicPr>
            <p:cNvPr id="61" name="图片 60" descr="汇聚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0442" y="3879999"/>
              <a:ext cx="301651" cy="299884"/>
            </a:xfrm>
            <a:prstGeom prst="rect">
              <a:avLst/>
            </a:prstGeom>
          </p:spPr>
        </p:pic>
        <p:pic>
          <p:nvPicPr>
            <p:cNvPr id="62" name="图片 61" descr="汇聚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3199" y="3873719"/>
              <a:ext cx="301651" cy="299884"/>
            </a:xfrm>
            <a:prstGeom prst="rect">
              <a:avLst/>
            </a:prstGeom>
          </p:spPr>
        </p:pic>
        <p:pic>
          <p:nvPicPr>
            <p:cNvPr id="63" name="图片 76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7846" y="4773372"/>
              <a:ext cx="303040" cy="299884"/>
            </a:xfrm>
            <a:prstGeom prst="rect">
              <a:avLst/>
            </a:prstGeom>
          </p:spPr>
        </p:pic>
        <p:pic>
          <p:nvPicPr>
            <p:cNvPr id="64" name="图片 76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536" y="4773372"/>
              <a:ext cx="303040" cy="299884"/>
            </a:xfrm>
            <a:prstGeom prst="rect">
              <a:avLst/>
            </a:prstGeom>
          </p:spPr>
        </p:pic>
        <p:pic>
          <p:nvPicPr>
            <p:cNvPr id="65" name="图片 76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1406" y="4782206"/>
              <a:ext cx="303040" cy="299884"/>
            </a:xfrm>
            <a:prstGeom prst="rect">
              <a:avLst/>
            </a:prstGeom>
          </p:spPr>
        </p:pic>
        <p:cxnSp>
          <p:nvCxnSpPr>
            <p:cNvPr id="66" name="Straight Connector 52"/>
            <p:cNvCxnSpPr/>
            <p:nvPr/>
          </p:nvCxnSpPr>
          <p:spPr>
            <a:xfrm flipH="1">
              <a:off x="4052926" y="4195367"/>
              <a:ext cx="1099" cy="6086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2"/>
            <p:cNvCxnSpPr>
              <a:stCxn id="65" idx="2"/>
            </p:cNvCxnSpPr>
            <p:nvPr/>
          </p:nvCxnSpPr>
          <p:spPr>
            <a:xfrm flipH="1">
              <a:off x="4052472" y="5082090"/>
              <a:ext cx="454" cy="361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图片 105" descr="AP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6679" y="4784334"/>
              <a:ext cx="360756" cy="295166"/>
            </a:xfrm>
            <a:prstGeom prst="rect">
              <a:avLst/>
            </a:prstGeom>
          </p:spPr>
        </p:pic>
        <p:cxnSp>
          <p:nvCxnSpPr>
            <p:cNvPr id="69" name="Straight Connector 52"/>
            <p:cNvCxnSpPr>
              <a:stCxn id="68" idx="1"/>
              <a:endCxn id="65" idx="3"/>
            </p:cNvCxnSpPr>
            <p:nvPr/>
          </p:nvCxnSpPr>
          <p:spPr>
            <a:xfrm flipH="1">
              <a:off x="4204446" y="4931918"/>
              <a:ext cx="332232" cy="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4523724" y="507098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</a:t>
              </a:r>
            </a:p>
          </p:txBody>
        </p:sp>
        <p:pic>
          <p:nvPicPr>
            <p:cNvPr id="73" name="图片 72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2947" y="5280580"/>
              <a:ext cx="379279" cy="291286"/>
            </a:xfrm>
            <a:prstGeom prst="rect">
              <a:avLst/>
            </a:prstGeom>
          </p:spPr>
        </p:pic>
        <p:pic>
          <p:nvPicPr>
            <p:cNvPr id="74" name="图片 73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5063" y="5280580"/>
              <a:ext cx="379279" cy="291286"/>
            </a:xfrm>
            <a:prstGeom prst="rect">
              <a:avLst/>
            </a:prstGeom>
          </p:spPr>
        </p:pic>
        <p:pic>
          <p:nvPicPr>
            <p:cNvPr id="75" name="图片 74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1407" y="5280580"/>
              <a:ext cx="379279" cy="291286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736" y="2582897"/>
              <a:ext cx="333825" cy="314186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736" y="3046287"/>
              <a:ext cx="333825" cy="314186"/>
            </a:xfrm>
            <a:prstGeom prst="rect">
              <a:avLst/>
            </a:prstGeom>
          </p:spPr>
        </p:pic>
        <p:cxnSp>
          <p:nvCxnSpPr>
            <p:cNvPr id="83" name="Straight Connector 52"/>
            <p:cNvCxnSpPr>
              <a:endCxn id="57" idx="0"/>
            </p:cNvCxnSpPr>
            <p:nvPr/>
          </p:nvCxnSpPr>
          <p:spPr>
            <a:xfrm>
              <a:off x="2960915" y="1809672"/>
              <a:ext cx="632267" cy="534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 descr="笔记本电脑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2763" y="5384054"/>
              <a:ext cx="401963" cy="252000"/>
            </a:xfrm>
            <a:prstGeom prst="rect">
              <a:avLst/>
            </a:prstGeom>
          </p:spPr>
        </p:pic>
        <p:pic>
          <p:nvPicPr>
            <p:cNvPr id="80" name="图片 79" descr="SAN网络-蓝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flipH="1">
              <a:off x="5109264" y="4932149"/>
              <a:ext cx="188629" cy="309031"/>
            </a:xfrm>
            <a:prstGeom prst="rect">
              <a:avLst/>
            </a:prstGeom>
          </p:spPr>
        </p:pic>
        <p:pic>
          <p:nvPicPr>
            <p:cNvPr id="81" name="图片 80" descr="AC-蓝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37153" y="3879958"/>
              <a:ext cx="365200" cy="298800"/>
            </a:xfrm>
            <a:prstGeom prst="rect">
              <a:avLst/>
            </a:prstGeom>
          </p:spPr>
        </p:pic>
        <p:cxnSp>
          <p:nvCxnSpPr>
            <p:cNvPr id="82" name="Straight Connector 52"/>
            <p:cNvCxnSpPr>
              <a:stCxn id="81" idx="1"/>
              <a:endCxn id="62" idx="3"/>
            </p:cNvCxnSpPr>
            <p:nvPr/>
          </p:nvCxnSpPr>
          <p:spPr>
            <a:xfrm flipH="1" flipV="1">
              <a:off x="4204850" y="4023661"/>
              <a:ext cx="3323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511855" y="4157629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AC</a:t>
              </a:r>
              <a:endParaRPr 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85" name="图片 84" descr="SAN网络-蓝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flipH="1">
              <a:off x="5109264" y="5323033"/>
              <a:ext cx="188629" cy="309031"/>
            </a:xfrm>
            <a:prstGeom prst="rect">
              <a:avLst/>
            </a:prstGeom>
          </p:spPr>
        </p:pic>
        <p:pic>
          <p:nvPicPr>
            <p:cNvPr id="87" name="图片 86" descr="SAN网络-蓝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flipH="1">
              <a:off x="5109264" y="4562729"/>
              <a:ext cx="188629" cy="309031"/>
            </a:xfrm>
            <a:prstGeom prst="rect">
              <a:avLst/>
            </a:prstGeom>
          </p:spPr>
        </p:pic>
        <p:pic>
          <p:nvPicPr>
            <p:cNvPr id="86" name="图片 85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510" y="5280580"/>
              <a:ext cx="379279" cy="291286"/>
            </a:xfrm>
            <a:prstGeom prst="rect">
              <a:avLst/>
            </a:prstGeom>
          </p:spPr>
        </p:pic>
        <p:pic>
          <p:nvPicPr>
            <p:cNvPr id="88" name="图片 87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8255" y="5278984"/>
              <a:ext cx="379279" cy="291286"/>
            </a:xfrm>
            <a:prstGeom prst="rect">
              <a:avLst/>
            </a:prstGeom>
          </p:spPr>
        </p:pic>
        <p:pic>
          <p:nvPicPr>
            <p:cNvPr id="89" name="图片 88" descr="P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1377" y="5274702"/>
              <a:ext cx="379279" cy="291286"/>
            </a:xfrm>
            <a:prstGeom prst="rect">
              <a:avLst/>
            </a:prstGeom>
          </p:spPr>
        </p:pic>
      </p:grpSp>
      <p:sp>
        <p:nvSpPr>
          <p:cNvPr id="78" name="文本框 77"/>
          <p:cNvSpPr txBox="1"/>
          <p:nvPr/>
        </p:nvSpPr>
        <p:spPr>
          <a:xfrm>
            <a:off x="1981204" y="580591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某外贸公司网络拓扑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323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4CDEDB-F2E0-466C-AC4D-A859043357F1}"/>
</file>

<file path=customXml/itemProps2.xml><?xml version="1.0" encoding="utf-8"?>
<ds:datastoreItem xmlns:ds="http://schemas.openxmlformats.org/officeDocument/2006/customXml" ds:itemID="{E016E31B-FBBC-4A02-951F-3106A198AD36}"/>
</file>

<file path=customXml/itemProps3.xml><?xml version="1.0" encoding="utf-8"?>
<ds:datastoreItem xmlns:ds="http://schemas.openxmlformats.org/officeDocument/2006/customXml" ds:itemID="{3166F41A-4F65-40F8-BCC3-B900594AFC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5114</Words>
  <Application>Microsoft Office PowerPoint</Application>
  <PresentationFormat>宽屏</PresentationFormat>
  <Paragraphs>1002</Paragraphs>
  <Slides>44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Monotype Sorts</vt:lpstr>
      <vt:lpstr>MS PGothic</vt:lpstr>
      <vt:lpstr>方正兰亭黑简体</vt:lpstr>
      <vt:lpstr>方正兰亭细黑简体</vt:lpstr>
      <vt:lpstr>微软雅黑</vt:lpstr>
      <vt:lpstr>Arial</vt:lpstr>
      <vt:lpstr>Calibri</vt:lpstr>
      <vt:lpstr>Courier New</vt:lpstr>
      <vt:lpstr>Huawei Sans</vt:lpstr>
      <vt:lpstr>Wingdings</vt:lpstr>
      <vt:lpstr>自定义设计方案</vt:lpstr>
      <vt:lpstr>PowerPoint 演示文稿</vt:lpstr>
      <vt:lpstr>园区网典型组网架构及案例实践</vt:lpstr>
      <vt:lpstr>PowerPoint 演示文稿</vt:lpstr>
      <vt:lpstr>PowerPoint 演示文稿</vt:lpstr>
      <vt:lpstr>PowerPoint 演示文稿</vt:lpstr>
      <vt:lpstr>什么是园区网</vt:lpstr>
      <vt:lpstr>园区网络典型架构</vt:lpstr>
      <vt:lpstr>小型园区网络典型架构</vt:lpstr>
      <vt:lpstr>中型园区网络典型架构</vt:lpstr>
      <vt:lpstr>大型园区网络典型架构</vt:lpstr>
      <vt:lpstr>园区网络主要协议/技术</vt:lpstr>
      <vt:lpstr>PowerPoint 演示文稿</vt:lpstr>
      <vt:lpstr>网络需求</vt:lpstr>
      <vt:lpstr>园区网络项目生命周期</vt:lpstr>
      <vt:lpstr>小型园区网络设计</vt:lpstr>
      <vt:lpstr>组网方案设计</vt:lpstr>
      <vt:lpstr>基础业务设计：VLAN设计</vt:lpstr>
      <vt:lpstr>VLAN规划</vt:lpstr>
      <vt:lpstr>基础业务设计：IP地址设计</vt:lpstr>
      <vt:lpstr>IP地址规划</vt:lpstr>
      <vt:lpstr>基础业务设计：IP地址分配方式设计</vt:lpstr>
      <vt:lpstr>IP地址分配方式规划</vt:lpstr>
      <vt:lpstr>基础业务设计：路由设计</vt:lpstr>
      <vt:lpstr>WLAN设计</vt:lpstr>
      <vt:lpstr>WLAN数据规划</vt:lpstr>
      <vt:lpstr>可靠性设计</vt:lpstr>
      <vt:lpstr>二层环路避免</vt:lpstr>
      <vt:lpstr>出口NAT设计</vt:lpstr>
      <vt:lpstr>安全设计</vt:lpstr>
      <vt:lpstr>运维管理设计</vt:lpstr>
      <vt:lpstr>小型园区网络部署与实施</vt:lpstr>
      <vt:lpstr>配置方案 (1)</vt:lpstr>
      <vt:lpstr>配置方案 (2)</vt:lpstr>
      <vt:lpstr>配置方案 (3)</vt:lpstr>
      <vt:lpstr>配置方案 (4)</vt:lpstr>
      <vt:lpstr>配置方案 (5)</vt:lpstr>
      <vt:lpstr>配置方案 (6)</vt:lpstr>
      <vt:lpstr>配置方案 (7)</vt:lpstr>
      <vt:lpstr>小型园区网络调试</vt:lpstr>
      <vt:lpstr>小型园区网络运维</vt:lpstr>
      <vt:lpstr>小型园区网络优化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Zhanglinruizjhw (Leroy)</cp:lastModifiedBy>
  <cp:revision>197</cp:revision>
  <dcterms:created xsi:type="dcterms:W3CDTF">2018-11-29T10:16:29Z</dcterms:created>
  <dcterms:modified xsi:type="dcterms:W3CDTF">2020-04-14T02:28:53Z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(3)wrSLYKTi46hx0AEzi9rYeyIuJq3+UDgV9YktGOjXFlGiquc6Fhrl80E0jrQnzDBq5hIli8mF
XJdU4wYCuqdvemb3LnRn5PxM8Fw/Us3/PdbwCrEJmr8CmHvOOajj7imDh7u5rM5iWj6Pd38t
kdVRsROqvENxXNf+cqv21hKtTVgpRHQjBWbNAKFuHSx6KkAHr7Ocqxmo8Yvz3rni0bcZ0Yge
AXnv7bwANG2L6HxqaG</vt:lpwstr>
  </property>
  <property fmtid="{D5CDD505-2E9C-101B-9397-08002B2CF9AE}" pid="3" name="_2015_ms_pID_7253431">
    <vt:lpwstr>P/rOZCn93wf/50+MvHvsigET0i6iql8Xn+H+YQh8w56pW6lGXV5QrU
oNO9i2tK0f1Ky9VyBBSGCa54KiHeIxO+7a/7qGmEvpgWOBDxQtozHNc74X7yBO1Fu7UPRm3r
MbZZ2q750ZJj4+Gcq19RlD1PA5EwTe57xe4jKOKbVZpy0zNi1WmdcuLSbOnozsN8J+0srmY2
fEQJf/9HzzKgqYWK52Gc1uSKpTAcSmXggLKc</vt:lpwstr>
  </property>
  <property fmtid="{D5CDD505-2E9C-101B-9397-08002B2CF9AE}" pid="4" name="_2015_ms_pID_7253432">
    <vt:lpwstr>YAIM2btdvzEeYd/lJ3zM5XM=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1586745816</vt:lpwstr>
  </property>
  <property fmtid="{D5CDD505-2E9C-101B-9397-08002B2CF9AE}" pid="9" name="ContentTypeId">
    <vt:lpwstr>0x01010002C5B4B712841F4C8A7AAEE2CD191271</vt:lpwstr>
  </property>
</Properties>
</file>