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1" r:id="rId4"/>
    <p:sldId id="273" r:id="rId6"/>
    <p:sldId id="257" r:id="rId7"/>
    <p:sldId id="272" r:id="rId8"/>
    <p:sldId id="258" r:id="rId9"/>
    <p:sldId id="259" r:id="rId10"/>
    <p:sldId id="274" r:id="rId11"/>
    <p:sldId id="260" r:id="rId12"/>
    <p:sldId id="275" r:id="rId13"/>
    <p:sldId id="276" r:id="rId14"/>
    <p:sldId id="261" r:id="rId15"/>
    <p:sldId id="262" r:id="rId16"/>
    <p:sldId id="263" r:id="rId17"/>
    <p:sldId id="264" r:id="rId18"/>
    <p:sldId id="265" r:id="rId19"/>
    <p:sldId id="266" r:id="rId20"/>
    <p:sldId id="267" r:id="rId21"/>
    <p:sldId id="268" r:id="rId22"/>
    <p:sldId id="269" r:id="rId23"/>
    <p:sldId id="277" r:id="rId24"/>
    <p:sldId id="278" r:id="rId25"/>
    <p:sldId id="270" r:id="rId26"/>
    <p:sldId id="279" r:id="rId27"/>
    <p:sldId id="280" r:id="rId28"/>
    <p:sldId id="281" r:id="rId29"/>
    <p:sldId id="282" r:id="rId30"/>
    <p:sldId id="283" r:id="rId31"/>
    <p:sldId id="284" r:id="rId32"/>
    <p:sldId id="285" r:id="rId33"/>
    <p:sldId id="286" r:id="rId34"/>
    <p:sldId id="287" r:id="rId35"/>
    <p:sldId id="288" r:id="rId36"/>
    <p:sldId id="289" r:id="rId37"/>
    <p:sldId id="324" r:id="rId38"/>
    <p:sldId id="290" r:id="rId39"/>
    <p:sldId id="292" r:id="rId40"/>
    <p:sldId id="293" r:id="rId41"/>
    <p:sldId id="291" r:id="rId42"/>
    <p:sldId id="294" r:id="rId43"/>
    <p:sldId id="295" r:id="rId44"/>
    <p:sldId id="325" r:id="rId45"/>
    <p:sldId id="300" r:id="rId46"/>
    <p:sldId id="326" r:id="rId47"/>
    <p:sldId id="302" r:id="rId48"/>
    <p:sldId id="303" r:id="rId49"/>
    <p:sldId id="304" r:id="rId50"/>
    <p:sldId id="296" r:id="rId51"/>
    <p:sldId id="297" r:id="rId52"/>
    <p:sldId id="298" r:id="rId53"/>
    <p:sldId id="299"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05" autoAdjust="0"/>
  </p:normalViewPr>
  <p:slideViewPr>
    <p:cSldViewPr snapToGrid="0">
      <p:cViewPr varScale="1">
        <p:scale>
          <a:sx n="57" d="100"/>
          <a:sy n="57" d="100"/>
        </p:scale>
        <p:origin x="89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5FE1A-201E-440D-AC88-5979344A55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2E337-9F71-41AA-8B77-FF5B60EBBF9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特点：根据给予的不同条件执行不同的代码块</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元字符：指</a:t>
            </a:r>
            <a:r>
              <a:rPr lang="zh-CN" altLang="en-US" dirty="0"/>
              <a:t>那些在正则表达式中具有**特殊意义的专用字符**</a:t>
            </a:r>
            <a:r>
              <a:rPr lang="en-US" altLang="zh-CN" dirty="0"/>
              <a:t>,</a:t>
            </a:r>
            <a:r>
              <a:rPr lang="zh-CN" altLang="en-US" dirty="0"/>
              <a:t>如</a:t>
            </a:r>
            <a:r>
              <a:rPr lang="en-US" altLang="zh-CN" dirty="0"/>
              <a:t>:</a:t>
            </a:r>
            <a:r>
              <a:rPr lang="zh-CN" altLang="en-US" dirty="0"/>
              <a:t>点</a:t>
            </a:r>
            <a:r>
              <a:rPr lang="en-US" altLang="zh-CN" dirty="0"/>
              <a:t>(.) </a:t>
            </a:r>
            <a:r>
              <a:rPr lang="zh-CN" altLang="en-US" dirty="0"/>
              <a:t>星</a:t>
            </a:r>
            <a:r>
              <a:rPr lang="en-US" altLang="zh-CN" dirty="0"/>
              <a:t>(*) </a:t>
            </a:r>
            <a:r>
              <a:rPr lang="zh-CN" altLang="en-US" dirty="0"/>
              <a:t>问号</a:t>
            </a:r>
            <a:r>
              <a:rPr lang="en-US" altLang="zh-CN" dirty="0"/>
              <a:t>(?)</a:t>
            </a:r>
            <a:r>
              <a:rPr lang="zh-CN" altLang="en-US" dirty="0"/>
              <a:t>等</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常用的文本编辑器如：</a:t>
            </a:r>
            <a:r>
              <a:rPr lang="en-US" altLang="zh-CN" dirty="0" err="1"/>
              <a:t>gedit</a:t>
            </a:r>
            <a:r>
              <a:rPr lang="zh-CN" altLang="en-US" dirty="0"/>
              <a:t>、</a:t>
            </a:r>
            <a:r>
              <a:rPr lang="en-US" altLang="zh-CN" dirty="0"/>
              <a:t>vim</a:t>
            </a:r>
            <a:r>
              <a:rPr lang="zh-CN" altLang="en-US" dirty="0"/>
              <a:t>、</a:t>
            </a:r>
            <a:r>
              <a:rPr lang="en-US" altLang="zh-CN" dirty="0"/>
              <a:t>nano</a:t>
            </a:r>
            <a:r>
              <a:rPr lang="zh-CN" altLang="en-US" dirty="0"/>
              <a:t>等又是交互式文本编辑器，脚本无法自己独立完成，必须有人参与才可以完成。</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打印内容是重复的行，原因是打印了指定文件内容一次，又将读入缓存的所有数据打印了一次，所以会看到这样的效果</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、正则表达式必须以”</a:t>
            </a:r>
            <a:r>
              <a:rPr lang="en-US" altLang="zh-CN" dirty="0"/>
              <a:t>/“</a:t>
            </a:r>
            <a:r>
              <a:rPr lang="zh-CN" altLang="en-US" dirty="0"/>
              <a:t>前后规范间隔</a:t>
            </a:r>
            <a:endParaRPr lang="zh-CN" altLang="en-US" dirty="0"/>
          </a:p>
          <a:p>
            <a:endParaRPr lang="zh-CN" altLang="en-US" dirty="0"/>
          </a:p>
          <a:p>
            <a:r>
              <a:rPr lang="en-US" altLang="zh-CN" dirty="0"/>
              <a:t>2</a:t>
            </a:r>
            <a:r>
              <a:rPr lang="zh-CN" altLang="en-US" dirty="0"/>
              <a:t>、如果匹配的是扩展正则表达式，需要使用</a:t>
            </a:r>
            <a:r>
              <a:rPr lang="en-US" altLang="zh-CN" dirty="0"/>
              <a:t>-r</a:t>
            </a:r>
            <a:r>
              <a:rPr lang="zh-CN" altLang="en-US" dirty="0"/>
              <a:t>选来扩展</a:t>
            </a:r>
            <a:r>
              <a:rPr lang="en-US" altLang="zh-CN" dirty="0"/>
              <a:t>sed</a:t>
            </a:r>
            <a:endParaRPr lang="en-US" altLang="zh-CN" dirty="0"/>
          </a:p>
          <a:p>
            <a:r>
              <a:rPr lang="zh-CN" altLang="en-US" dirty="0"/>
              <a:t>注意：         </a:t>
            </a:r>
            <a:endParaRPr lang="zh-CN" altLang="en-US" dirty="0"/>
          </a:p>
          <a:p>
            <a:r>
              <a:rPr lang="zh-CN" altLang="en-US" dirty="0"/>
              <a:t>在正则表达式中如果出现特殊字符</a:t>
            </a:r>
            <a:r>
              <a:rPr lang="en-US" altLang="zh-CN" dirty="0"/>
              <a:t>(^$.*/[]),</a:t>
            </a:r>
            <a:r>
              <a:rPr lang="zh-CN" altLang="en-US" dirty="0"/>
              <a:t>需要以前导 </a:t>
            </a:r>
            <a:r>
              <a:rPr lang="en-US" altLang="zh-CN" dirty="0"/>
              <a:t>"\" </a:t>
            </a:r>
            <a:r>
              <a:rPr lang="zh-CN" altLang="en-US" dirty="0"/>
              <a:t>号做转义</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a:t>
            </a:r>
            <a:r>
              <a:rPr lang="zh-CN" altLang="en-US" dirty="0"/>
              <a:t>一切皆文件，后缀只是为了好识别</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Open Sans"/>
              </a:rPr>
              <a:t>BEGIN</a:t>
            </a:r>
            <a:r>
              <a:rPr lang="zh-CN" altLang="en-US" b="0" i="0" dirty="0">
                <a:solidFill>
                  <a:srgbClr val="333333"/>
                </a:solidFill>
                <a:effectLst/>
                <a:latin typeface="Open Sans"/>
              </a:rPr>
              <a:t>是优先级最高的代码块，是在执行</a:t>
            </a:r>
            <a:r>
              <a:rPr lang="en-US" altLang="zh-CN" b="0" i="0" dirty="0">
                <a:solidFill>
                  <a:srgbClr val="333333"/>
                </a:solidFill>
                <a:effectLst/>
                <a:latin typeface="Open Sans"/>
              </a:rPr>
              <a:t>PROGRAM</a:t>
            </a:r>
            <a:r>
              <a:rPr lang="zh-CN" altLang="en-US" b="0" i="0" dirty="0">
                <a:solidFill>
                  <a:srgbClr val="333333"/>
                </a:solidFill>
                <a:effectLst/>
                <a:latin typeface="Open Sans"/>
              </a:rPr>
              <a:t>之前执行的，不需要提供数据源，因为不涉及到任何数据的处理，也不依赖与</a:t>
            </a:r>
            <a:r>
              <a:rPr lang="en-US" altLang="zh-CN" b="0" i="0" dirty="0">
                <a:solidFill>
                  <a:srgbClr val="333333"/>
                </a:solidFill>
                <a:effectLst/>
                <a:latin typeface="Open Sans"/>
              </a:rPr>
              <a:t>PROGRAM</a:t>
            </a:r>
            <a:r>
              <a:rPr lang="zh-CN" altLang="en-US" b="0" i="0" dirty="0">
                <a:solidFill>
                  <a:srgbClr val="333333"/>
                </a:solidFill>
                <a:effectLst/>
                <a:latin typeface="Open Sans"/>
              </a:rPr>
              <a:t>代码块；</a:t>
            </a:r>
            <a:endParaRPr lang="zh-CN" altLang="en-US" b="0" i="0" dirty="0">
              <a:solidFill>
                <a:srgbClr val="333333"/>
              </a:solidFill>
              <a:effectLst/>
              <a:latin typeface="Open Sans"/>
            </a:endParaRPr>
          </a:p>
          <a:p>
            <a:pPr algn="l"/>
            <a:r>
              <a:rPr lang="en-US" altLang="zh-CN" b="0" i="0" dirty="0">
                <a:solidFill>
                  <a:srgbClr val="333333"/>
                </a:solidFill>
                <a:effectLst/>
                <a:latin typeface="Open Sans"/>
              </a:rPr>
              <a:t>PROGRAM</a:t>
            </a:r>
            <a:r>
              <a:rPr lang="zh-CN" altLang="en-US" b="0" i="0" dirty="0">
                <a:solidFill>
                  <a:srgbClr val="333333"/>
                </a:solidFill>
                <a:effectLst/>
                <a:latin typeface="Open Sans"/>
              </a:rPr>
              <a:t>是对数据流干什么，是必选代码块，也是默认代码块。所以在执行时必须提供数据源；</a:t>
            </a:r>
            <a:endParaRPr lang="zh-CN" altLang="en-US" b="0" i="0" dirty="0">
              <a:solidFill>
                <a:srgbClr val="333333"/>
              </a:solidFill>
              <a:effectLst/>
              <a:latin typeface="Open Sans"/>
            </a:endParaRPr>
          </a:p>
          <a:p>
            <a:pPr algn="l"/>
            <a:r>
              <a:rPr lang="en-US" altLang="zh-CN" b="0" i="0" dirty="0">
                <a:solidFill>
                  <a:srgbClr val="333333"/>
                </a:solidFill>
                <a:effectLst/>
                <a:latin typeface="Open Sans"/>
              </a:rPr>
              <a:t>END</a:t>
            </a:r>
            <a:r>
              <a:rPr lang="zh-CN" altLang="en-US" b="0" i="0" dirty="0">
                <a:solidFill>
                  <a:srgbClr val="333333"/>
                </a:solidFill>
                <a:effectLst/>
                <a:latin typeface="Open Sans"/>
              </a:rPr>
              <a:t>是处理完数据流后的操作，如果需要执行</a:t>
            </a:r>
            <a:r>
              <a:rPr lang="en-US" altLang="zh-CN" b="0" i="0" dirty="0">
                <a:solidFill>
                  <a:srgbClr val="333333"/>
                </a:solidFill>
                <a:effectLst/>
                <a:latin typeface="Open Sans"/>
              </a:rPr>
              <a:t>END</a:t>
            </a:r>
            <a:r>
              <a:rPr lang="zh-CN" altLang="en-US" b="0" i="0" dirty="0">
                <a:solidFill>
                  <a:srgbClr val="333333"/>
                </a:solidFill>
                <a:effectLst/>
                <a:latin typeface="Open Sans"/>
              </a:rPr>
              <a:t>代码块，就必须需要</a:t>
            </a:r>
            <a:r>
              <a:rPr lang="en-US" altLang="zh-CN" b="0" i="0" dirty="0">
                <a:solidFill>
                  <a:srgbClr val="333333"/>
                </a:solidFill>
                <a:effectLst/>
                <a:latin typeface="Open Sans"/>
              </a:rPr>
              <a:t>PROGRAM</a:t>
            </a:r>
            <a:r>
              <a:rPr lang="zh-CN" altLang="en-US" b="0" i="0" dirty="0">
                <a:solidFill>
                  <a:srgbClr val="333333"/>
                </a:solidFill>
                <a:effectLst/>
                <a:latin typeface="Open Sans"/>
              </a:rPr>
              <a:t>的支持，单个无法执行。</a:t>
            </a:r>
            <a:endParaRPr lang="zh-CN" altLang="en-US" b="0" i="0" dirty="0">
              <a:solidFill>
                <a:srgbClr val="333333"/>
              </a:solidFill>
              <a:effectLst/>
              <a:latin typeface="Open Sans"/>
            </a:endParaRPr>
          </a:p>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do…while</a:t>
            </a:r>
            <a:r>
              <a:rPr lang="zh-CN" altLang="en-US" dirty="0"/>
              <a:t>语句</a:t>
            </a:r>
            <a:endParaRPr lang="en-US" altLang="zh-CN" dirty="0"/>
          </a:p>
          <a:p>
            <a:r>
              <a:rPr lang="en-US" altLang="zh-CN" dirty="0"/>
              <a:t>break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PingFang SC"/>
              </a:rPr>
              <a:t>ss</a:t>
            </a:r>
            <a:r>
              <a:rPr lang="zh-CN" altLang="en-US" b="0" i="0" dirty="0">
                <a:solidFill>
                  <a:srgbClr val="000000"/>
                </a:solidFill>
                <a:effectLst/>
                <a:latin typeface="PingFang SC"/>
              </a:rPr>
              <a:t>是</a:t>
            </a:r>
            <a:r>
              <a:rPr lang="en-US" altLang="zh-CN" b="0" i="0" dirty="0">
                <a:solidFill>
                  <a:srgbClr val="000000"/>
                </a:solidFill>
                <a:effectLst/>
                <a:latin typeface="PingFang SC"/>
              </a:rPr>
              <a:t>Socket Statistics</a:t>
            </a:r>
            <a:r>
              <a:rPr lang="zh-CN" altLang="en-US" b="0" i="0" dirty="0">
                <a:solidFill>
                  <a:srgbClr val="000000"/>
                </a:solidFill>
                <a:effectLst/>
                <a:latin typeface="PingFang SC"/>
              </a:rPr>
              <a:t>的缩写，可以用来获取</a:t>
            </a:r>
            <a:r>
              <a:rPr lang="en-US" altLang="zh-CN" b="0" i="0" dirty="0">
                <a:solidFill>
                  <a:srgbClr val="000000"/>
                </a:solidFill>
                <a:effectLst/>
                <a:latin typeface="PingFang SC"/>
              </a:rPr>
              <a:t>socket</a:t>
            </a:r>
            <a:r>
              <a:rPr lang="zh-CN" altLang="en-US" b="0" i="0" dirty="0">
                <a:solidFill>
                  <a:srgbClr val="000000"/>
                </a:solidFill>
                <a:effectLst/>
                <a:latin typeface="PingFang SC"/>
              </a:rPr>
              <a:t>统计信息，它可以显示和</a:t>
            </a:r>
            <a:r>
              <a:rPr lang="en-US" altLang="zh-CN" b="0" i="0" dirty="0">
                <a:solidFill>
                  <a:srgbClr val="000000"/>
                </a:solidFill>
                <a:effectLst/>
                <a:latin typeface="PingFang SC"/>
              </a:rPr>
              <a:t>netstat</a:t>
            </a:r>
            <a:r>
              <a:rPr lang="zh-CN" altLang="en-US" b="0" i="0" dirty="0">
                <a:solidFill>
                  <a:srgbClr val="000000"/>
                </a:solidFill>
                <a:effectLst/>
                <a:latin typeface="PingFang SC"/>
              </a:rPr>
              <a:t>类似的内容，</a:t>
            </a:r>
            <a:r>
              <a:rPr lang="en-US" altLang="zh-CN" b="0" i="0" dirty="0">
                <a:solidFill>
                  <a:srgbClr val="000000"/>
                </a:solidFill>
                <a:effectLst/>
                <a:latin typeface="PingFang SC"/>
              </a:rPr>
              <a:t>ss</a:t>
            </a:r>
            <a:r>
              <a:rPr lang="zh-CN" altLang="en-US" b="0" i="0" dirty="0">
                <a:solidFill>
                  <a:srgbClr val="000000"/>
                </a:solidFill>
                <a:effectLst/>
                <a:latin typeface="PingFang SC"/>
              </a:rPr>
              <a:t>的优势在于它能够显示更多更详细的有关</a:t>
            </a:r>
            <a:r>
              <a:rPr lang="en-US" altLang="zh-CN" b="0" i="0" dirty="0">
                <a:solidFill>
                  <a:srgbClr val="000000"/>
                </a:solidFill>
                <a:effectLst/>
                <a:latin typeface="PingFang SC"/>
              </a:rPr>
              <a:t>TCP</a:t>
            </a:r>
            <a:r>
              <a:rPr lang="zh-CN" altLang="en-US" b="0" i="0" dirty="0">
                <a:solidFill>
                  <a:srgbClr val="000000"/>
                </a:solidFill>
                <a:effectLst/>
                <a:latin typeface="PingFang SC"/>
              </a:rPr>
              <a:t>和连接状态的信息，而且比</a:t>
            </a:r>
            <a:r>
              <a:rPr lang="en-US" altLang="zh-CN" b="0" i="0" dirty="0">
                <a:solidFill>
                  <a:srgbClr val="000000"/>
                </a:solidFill>
                <a:effectLst/>
                <a:latin typeface="PingFang SC"/>
              </a:rPr>
              <a:t>netstat</a:t>
            </a:r>
            <a:r>
              <a:rPr lang="zh-CN" altLang="en-US" b="0" i="0" dirty="0">
                <a:solidFill>
                  <a:srgbClr val="000000"/>
                </a:solidFill>
                <a:effectLst/>
                <a:latin typeface="PingFang SC"/>
              </a:rPr>
              <a:t>更快速更高效。</a:t>
            </a:r>
            <a:endParaRPr lang="en-US" altLang="zh-CN" b="0" i="0" dirty="0">
              <a:solidFill>
                <a:srgbClr val="000000"/>
              </a:solidFill>
              <a:effectLst/>
              <a:latin typeface="PingFang SC"/>
            </a:endParaRPr>
          </a:p>
          <a:p>
            <a:pPr algn="l"/>
            <a:r>
              <a:rPr lang="en-US" altLang="zh-CN" sz="1800" b="1" i="0" dirty="0">
                <a:solidFill>
                  <a:srgbClr val="000000"/>
                </a:solidFill>
                <a:effectLst/>
                <a:latin typeface="PingFang SC"/>
              </a:rPr>
              <a:t>ss -t -a </a:t>
            </a:r>
            <a:r>
              <a:rPr lang="en-US" altLang="zh-CN" sz="1800" b="0" i="0" dirty="0">
                <a:solidFill>
                  <a:srgbClr val="000000"/>
                </a:solidFill>
                <a:effectLst/>
                <a:latin typeface="PingFang SC"/>
              </a:rPr>
              <a:t>【</a:t>
            </a:r>
            <a:r>
              <a:rPr lang="zh-CN" altLang="en-US" sz="1800" b="0" i="0" dirty="0">
                <a:solidFill>
                  <a:srgbClr val="000000"/>
                </a:solidFill>
                <a:effectLst/>
                <a:latin typeface="PingFang SC"/>
              </a:rPr>
              <a:t>显示</a:t>
            </a:r>
            <a:r>
              <a:rPr lang="en-US" altLang="zh-CN" sz="1800" b="0" i="0" dirty="0">
                <a:solidFill>
                  <a:srgbClr val="000000"/>
                </a:solidFill>
                <a:effectLst/>
                <a:latin typeface="PingFang SC"/>
              </a:rPr>
              <a:t>TCP</a:t>
            </a:r>
            <a:r>
              <a:rPr lang="zh-CN" altLang="en-US" sz="1800" b="0" i="0" dirty="0">
                <a:solidFill>
                  <a:srgbClr val="000000"/>
                </a:solidFill>
                <a:effectLst/>
                <a:latin typeface="PingFang SC"/>
              </a:rPr>
              <a:t>连接</a:t>
            </a:r>
            <a:r>
              <a:rPr lang="en-US" altLang="zh-CN" sz="1800" b="0" i="0" dirty="0">
                <a:solidFill>
                  <a:srgbClr val="000000"/>
                </a:solidFill>
                <a:effectLst/>
                <a:latin typeface="PingFang SC"/>
              </a:rPr>
              <a:t>】</a:t>
            </a:r>
            <a:endParaRPr lang="en-US" altLang="zh-CN" sz="1800" b="0" i="0" dirty="0">
              <a:solidFill>
                <a:srgbClr val="000000"/>
              </a:solidFill>
              <a:effectLst/>
              <a:latin typeface="PingFang SC"/>
            </a:endParaRPr>
          </a:p>
          <a:p>
            <a:r>
              <a:rPr lang="zh-CN" altLang="en-US" sz="1800" dirty="0">
                <a:effectLst/>
              </a:rPr>
              <a:t>  </a:t>
            </a:r>
            <a:r>
              <a:rPr lang="en-US" altLang="zh-CN" sz="1800" dirty="0">
                <a:effectLst/>
              </a:rPr>
              <a:t>-t</a:t>
            </a:r>
            <a:r>
              <a:rPr lang="zh-CN" altLang="en-US" sz="1800" dirty="0">
                <a:effectLst/>
              </a:rPr>
              <a:t>： </a:t>
            </a:r>
            <a:r>
              <a:rPr lang="en-US" altLang="zh-CN" sz="1800" dirty="0" err="1">
                <a:effectLst/>
              </a:rPr>
              <a:t>tcp</a:t>
            </a:r>
            <a:endParaRPr lang="en-US" altLang="zh-CN" sz="1800" dirty="0">
              <a:effectLst/>
            </a:endParaRPr>
          </a:p>
          <a:p>
            <a:r>
              <a:rPr lang="en-US" altLang="zh-CN" sz="1800" dirty="0">
                <a:effectLst/>
              </a:rPr>
              <a:t>  -a:  all</a:t>
            </a:r>
            <a:endParaRPr lang="en-US" altLang="zh-CN" sz="1800" dirty="0">
              <a:effectLst/>
            </a:endParaRPr>
          </a:p>
          <a:p>
            <a:r>
              <a:rPr lang="en-US" altLang="zh-CN" sz="1800" dirty="0">
                <a:effectLst/>
              </a:rPr>
              <a:t>  -l:  listening         【ss -l</a:t>
            </a:r>
            <a:r>
              <a:rPr lang="zh-CN" altLang="en-US" sz="1800" dirty="0">
                <a:effectLst/>
              </a:rPr>
              <a:t>列出所有打开的网络连接端口</a:t>
            </a:r>
            <a:r>
              <a:rPr lang="en-US" altLang="zh-CN" sz="1800" dirty="0">
                <a:effectLst/>
              </a:rPr>
              <a:t>】</a:t>
            </a:r>
            <a:endParaRPr lang="en-US" altLang="zh-CN" sz="1800" dirty="0">
              <a:effectLst/>
            </a:endParaRPr>
          </a:p>
          <a:p>
            <a:r>
              <a:rPr lang="en-US" altLang="zh-CN" sz="1800" dirty="0">
                <a:effectLst/>
              </a:rPr>
              <a:t>  -s:  summary        【</a:t>
            </a:r>
            <a:r>
              <a:rPr lang="zh-CN" altLang="en-US" sz="1800" dirty="0">
                <a:effectLst/>
              </a:rPr>
              <a:t>显示 </a:t>
            </a:r>
            <a:r>
              <a:rPr lang="en-US" altLang="zh-CN" sz="1800" dirty="0">
                <a:effectLst/>
              </a:rPr>
              <a:t>Sockets </a:t>
            </a:r>
            <a:r>
              <a:rPr lang="zh-CN" altLang="en-US" sz="1800" dirty="0">
                <a:effectLst/>
              </a:rPr>
              <a:t>摘要</a:t>
            </a:r>
            <a:r>
              <a:rPr lang="en-US" altLang="zh-CN" sz="1800" dirty="0">
                <a:effectLst/>
              </a:rPr>
              <a:t>】</a:t>
            </a:r>
            <a:endParaRPr lang="en-US" altLang="zh-CN" sz="1800" dirty="0">
              <a:effectLst/>
            </a:endParaRPr>
          </a:p>
          <a:p>
            <a:r>
              <a:rPr lang="en-US" altLang="zh-CN" sz="1800" dirty="0">
                <a:effectLst/>
              </a:rPr>
              <a:t>  -p:  progress</a:t>
            </a:r>
            <a:endParaRPr lang="en-US" altLang="zh-CN" sz="1800" dirty="0">
              <a:effectLst/>
            </a:endParaRPr>
          </a:p>
          <a:p>
            <a:r>
              <a:rPr lang="en-US" altLang="zh-CN" sz="1800" dirty="0">
                <a:effectLst/>
              </a:rPr>
              <a:t>  -n:  numeric         【</a:t>
            </a:r>
            <a:r>
              <a:rPr lang="zh-CN" altLang="en-US" sz="1800" dirty="0">
                <a:effectLst/>
              </a:rPr>
              <a:t>不解析服务名称</a:t>
            </a:r>
            <a:r>
              <a:rPr lang="en-US" altLang="zh-CN" sz="1800" dirty="0">
                <a:effectLst/>
              </a:rPr>
              <a:t>】</a:t>
            </a:r>
            <a:endParaRPr lang="en-US" altLang="zh-CN" sz="1800" dirty="0">
              <a:effectLst/>
            </a:endParaRPr>
          </a:p>
          <a:p>
            <a:r>
              <a:rPr lang="en-US" altLang="zh-CN" sz="1800" dirty="0">
                <a:effectLst/>
              </a:rPr>
              <a:t>  -r:  resolve        【</a:t>
            </a:r>
            <a:r>
              <a:rPr lang="zh-CN" altLang="en-US" sz="1800" dirty="0">
                <a:effectLst/>
              </a:rPr>
              <a:t>解析服务名称</a:t>
            </a:r>
            <a:r>
              <a:rPr lang="en-US" altLang="zh-CN" sz="1800" dirty="0">
                <a:effectLst/>
              </a:rPr>
              <a:t>】</a:t>
            </a:r>
            <a:endParaRPr lang="en-US" altLang="zh-CN" sz="1800" dirty="0">
              <a:effectLst/>
            </a:endParaRPr>
          </a:p>
          <a:p>
            <a:r>
              <a:rPr lang="en-US" altLang="zh-CN" sz="1800" dirty="0">
                <a:effectLst/>
              </a:rPr>
              <a:t>  -m: memory        【</a:t>
            </a:r>
            <a:r>
              <a:rPr lang="zh-CN" altLang="en-US" sz="1800" dirty="0">
                <a:effectLst/>
              </a:rPr>
              <a:t>显示内存情况</a:t>
            </a:r>
            <a:r>
              <a:rPr lang="en-US" altLang="zh-CN" sz="1800" dirty="0">
                <a:effectLst/>
              </a:rPr>
              <a:t>】</a:t>
            </a:r>
            <a:endParaRPr lang="en-US" altLang="zh-CN" sz="1800" dirty="0">
              <a:effectLst/>
            </a:endParaRPr>
          </a:p>
          <a:p>
            <a:endParaRPr lang="en-US" altLang="zh-CN" b="0" i="0" dirty="0">
              <a:solidFill>
                <a:srgbClr val="000000"/>
              </a:solidFill>
              <a:effectLst/>
              <a:latin typeface="PingFang SC"/>
            </a:endParaRPr>
          </a:p>
          <a:p>
            <a:endParaRPr lang="en-US" altLang="zh-CN" b="0" i="0" dirty="0">
              <a:solidFill>
                <a:srgbClr val="FF0000"/>
              </a:solidFill>
              <a:effectLst/>
            </a:endParaRPr>
          </a:p>
          <a:p>
            <a:r>
              <a:rPr lang="zh-CN" altLang="en-US" b="0" i="0" dirty="0">
                <a:solidFill>
                  <a:srgbClr val="FF0000"/>
                </a:solidFill>
                <a:effectLst/>
              </a:rPr>
              <a:t>注：</a:t>
            </a:r>
            <a:r>
              <a:rPr lang="en-US" altLang="zh-CN" b="0" i="0" dirty="0">
                <a:solidFill>
                  <a:srgbClr val="FF0000"/>
                </a:solidFill>
                <a:effectLst/>
              </a:rPr>
              <a:t>sort </a:t>
            </a:r>
            <a:r>
              <a:rPr lang="zh-CN" altLang="en-US" b="0" i="0" dirty="0">
                <a:solidFill>
                  <a:srgbClr val="FF0000"/>
                </a:solidFill>
                <a:effectLst/>
              </a:rPr>
              <a:t>排序  </a:t>
            </a:r>
            <a:br>
              <a:rPr lang="zh-CN" altLang="en-US" b="0" i="0" dirty="0">
                <a:solidFill>
                  <a:srgbClr val="FF0000"/>
                </a:solidFill>
                <a:effectLst/>
              </a:rPr>
            </a:br>
            <a:r>
              <a:rPr lang="en-US" altLang="zh-CN" b="0" i="0" dirty="0">
                <a:solidFill>
                  <a:srgbClr val="FF0000"/>
                </a:solidFill>
                <a:effectLst/>
              </a:rPr>
              <a:t>-n </a:t>
            </a:r>
            <a:r>
              <a:rPr lang="zh-CN" altLang="en-US" b="0" i="0" dirty="0">
                <a:solidFill>
                  <a:srgbClr val="FF0000"/>
                </a:solidFill>
                <a:effectLst/>
              </a:rPr>
              <a:t>按数字排序</a:t>
            </a:r>
            <a:br>
              <a:rPr lang="zh-CN" altLang="en-US" b="0" i="0" dirty="0">
                <a:solidFill>
                  <a:srgbClr val="FF0000"/>
                </a:solidFill>
                <a:effectLst/>
              </a:rPr>
            </a:br>
            <a:r>
              <a:rPr lang="en-US" altLang="zh-CN" b="0" i="0" dirty="0">
                <a:solidFill>
                  <a:srgbClr val="FF0000"/>
                </a:solidFill>
                <a:effectLst/>
              </a:rPr>
              <a:t>-r </a:t>
            </a:r>
            <a:r>
              <a:rPr lang="zh-CN" altLang="en-US" b="0" i="0" dirty="0">
                <a:solidFill>
                  <a:srgbClr val="FF0000"/>
                </a:solidFill>
                <a:effectLst/>
              </a:rPr>
              <a:t>倒序</a:t>
            </a:r>
            <a:br>
              <a:rPr lang="zh-CN" altLang="en-US" b="0" i="0" dirty="0">
                <a:solidFill>
                  <a:srgbClr val="FF0000"/>
                </a:solidFill>
                <a:effectLst/>
              </a:rPr>
            </a:br>
            <a:r>
              <a:rPr lang="en-US" altLang="zh-CN" b="0" i="0" dirty="0">
                <a:solidFill>
                  <a:srgbClr val="FF0000"/>
                </a:solidFill>
                <a:effectLst/>
              </a:rPr>
              <a:t>-t </a:t>
            </a:r>
            <a:r>
              <a:rPr lang="zh-CN" altLang="en-US" b="0" i="0" dirty="0">
                <a:solidFill>
                  <a:srgbClr val="FF0000"/>
                </a:solidFill>
                <a:effectLst/>
              </a:rPr>
              <a:t>指定分隔符</a:t>
            </a:r>
            <a:br>
              <a:rPr lang="zh-CN" altLang="en-US" b="0" i="0" dirty="0">
                <a:solidFill>
                  <a:srgbClr val="FF0000"/>
                </a:solidFill>
                <a:effectLst/>
              </a:rPr>
            </a:br>
            <a:r>
              <a:rPr lang="en-US" altLang="zh-CN" b="0" i="0" dirty="0">
                <a:solidFill>
                  <a:srgbClr val="FF0000"/>
                </a:solidFill>
                <a:effectLst/>
              </a:rPr>
              <a:t>-k </a:t>
            </a:r>
            <a:r>
              <a:rPr lang="zh-CN" altLang="en-US" b="0" i="0" dirty="0">
                <a:solidFill>
                  <a:srgbClr val="FF0000"/>
                </a:solidFill>
                <a:effectLst/>
              </a:rPr>
              <a:t>第几列 排序键 </a:t>
            </a:r>
            <a:endParaRPr lang="zh-CN" altLang="en-US" b="0" i="0"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sh</a:t>
            </a:r>
            <a:r>
              <a:rPr lang="en-US" altLang="zh-CN" dirty="0"/>
              <a:t> </a:t>
            </a:r>
            <a:r>
              <a:rPr lang="zh-CN" altLang="en-US" dirty="0"/>
              <a:t>和 </a:t>
            </a:r>
            <a:r>
              <a:rPr lang="en-US" altLang="zh-CN" dirty="0"/>
              <a:t>./  </a:t>
            </a:r>
            <a:r>
              <a:rPr lang="zh-CN" altLang="en-US" dirty="0"/>
              <a:t>的区别</a:t>
            </a:r>
            <a:endParaRPr lang="zh-CN" altLang="en-US" dirty="0"/>
          </a:p>
          <a:p>
            <a:r>
              <a:rPr lang="en-US" altLang="zh-CN" dirty="0"/>
              <a:t>1</a:t>
            </a:r>
            <a:r>
              <a:rPr lang="zh-CN" altLang="en-US" dirty="0"/>
              <a:t>）使用“</a:t>
            </a:r>
            <a:r>
              <a:rPr lang="en-US" altLang="zh-CN" dirty="0"/>
              <a:t>./”</a:t>
            </a:r>
            <a:r>
              <a:rPr lang="zh-CN" altLang="en-US" dirty="0"/>
              <a:t>执行脚本，对应的</a:t>
            </a:r>
            <a:r>
              <a:rPr lang="en-US" altLang="zh-CN" dirty="0"/>
              <a:t>xxx.sh</a:t>
            </a:r>
            <a:r>
              <a:rPr lang="zh-CN" altLang="en-US" dirty="0"/>
              <a:t>脚本必须要有执行权限；</a:t>
            </a:r>
            <a:endParaRPr lang="zh-CN" altLang="en-US" dirty="0"/>
          </a:p>
          <a:p>
            <a:r>
              <a:rPr lang="en-US" altLang="zh-CN" dirty="0"/>
              <a:t>2</a:t>
            </a:r>
            <a:r>
              <a:rPr lang="zh-CN" altLang="en-US" dirty="0"/>
              <a:t>）使用“</a:t>
            </a:r>
            <a:r>
              <a:rPr lang="en-US" altLang="zh-CN" dirty="0" err="1"/>
              <a:t>sh</a:t>
            </a:r>
            <a:r>
              <a:rPr lang="en-US" altLang="zh-CN" dirty="0"/>
              <a:t>” </a:t>
            </a:r>
            <a:r>
              <a:rPr lang="zh-CN" altLang="en-US" dirty="0"/>
              <a:t>执行脚本，对应的</a:t>
            </a:r>
            <a:r>
              <a:rPr lang="en-US" altLang="zh-CN" dirty="0"/>
              <a:t>xxx.sh</a:t>
            </a:r>
            <a:r>
              <a:rPr lang="zh-CN" altLang="en-US" dirty="0"/>
              <a:t>没有执行权限，亦可执行；</a:t>
            </a:r>
            <a:endParaRPr lang="zh-CN" altLang="en-US" dirty="0"/>
          </a:p>
          <a:p>
            <a:r>
              <a:rPr lang="en-US" altLang="zh-CN" dirty="0"/>
              <a:t>3</a:t>
            </a:r>
            <a:r>
              <a:rPr lang="zh-CN" altLang="en-US" dirty="0"/>
              <a:t>）当脚本开头使用</a:t>
            </a:r>
            <a:r>
              <a:rPr lang="en-US" altLang="zh-CN" dirty="0"/>
              <a:t>#</a:t>
            </a:r>
            <a:r>
              <a:rPr lang="zh-CN" altLang="en-US" dirty="0"/>
              <a:t>！设置使用的</a:t>
            </a:r>
            <a:r>
              <a:rPr lang="en-US" altLang="zh-CN" dirty="0"/>
              <a:t>shell</a:t>
            </a:r>
            <a:r>
              <a:rPr lang="zh-CN" altLang="en-US" dirty="0"/>
              <a:t>类型时，使用“</a:t>
            </a:r>
            <a:r>
              <a:rPr lang="en-US" altLang="zh-CN" dirty="0"/>
              <a:t>./”</a:t>
            </a:r>
            <a:r>
              <a:rPr lang="zh-CN" altLang="en-US" dirty="0"/>
              <a:t>执行脚本时，则使用“</a:t>
            </a:r>
            <a:r>
              <a:rPr lang="en-US" altLang="zh-CN" dirty="0"/>
              <a:t>#</a:t>
            </a:r>
            <a:r>
              <a:rPr lang="zh-CN" altLang="en-US" dirty="0"/>
              <a:t>！”标志的</a:t>
            </a:r>
            <a:r>
              <a:rPr lang="en-US" altLang="zh-CN" dirty="0"/>
              <a:t>shell</a:t>
            </a:r>
            <a:r>
              <a:rPr lang="zh-CN" altLang="en-US" dirty="0"/>
              <a:t>执行脚本；若无使用“</a:t>
            </a:r>
            <a:r>
              <a:rPr lang="en-US" altLang="zh-CN" dirty="0"/>
              <a:t>#</a:t>
            </a:r>
            <a:r>
              <a:rPr lang="zh-CN" altLang="en-US" dirty="0"/>
              <a:t>！”标记，则使用系统设置的默认</a:t>
            </a:r>
            <a:r>
              <a:rPr lang="en-US" altLang="zh-CN" dirty="0"/>
              <a:t>shell</a:t>
            </a:r>
            <a:r>
              <a:rPr lang="zh-CN" altLang="en-US" dirty="0"/>
              <a:t>执行脚本；</a:t>
            </a:r>
            <a:endParaRPr lang="en-US" altLang="zh-CN" dirty="0"/>
          </a:p>
          <a:p>
            <a:endParaRPr lang="en-US" altLang="zh-CN" dirty="0"/>
          </a:p>
          <a:p>
            <a:r>
              <a:rPr lang="en-US" altLang="zh-CN" dirty="0"/>
              <a:t>which </a:t>
            </a:r>
            <a:r>
              <a:rPr lang="en-US" altLang="zh-CN" dirty="0" err="1"/>
              <a:t>sh</a:t>
            </a:r>
            <a:endParaRPr lang="en-US" altLang="zh-CN" dirty="0"/>
          </a:p>
          <a:p>
            <a:r>
              <a:rPr lang="de-DE" altLang="zh-CN" dirty="0"/>
              <a:t>ls /usr/bin/sh -l</a:t>
            </a:r>
            <a:endParaRPr lang="de-DE" altLang="zh-CN" dirty="0"/>
          </a:p>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大多数 </a:t>
            </a:r>
            <a:r>
              <a:rPr lang="en-US" altLang="zh-CN" b="0" i="0" dirty="0">
                <a:solidFill>
                  <a:srgbClr val="333333"/>
                </a:solidFill>
                <a:effectLst/>
                <a:latin typeface="Helvetica Neue"/>
              </a:rPr>
              <a:t>UNIX </a:t>
            </a:r>
            <a:r>
              <a:rPr lang="zh-CN" altLang="en-US" b="0" i="0" dirty="0">
                <a:solidFill>
                  <a:srgbClr val="333333"/>
                </a:solidFill>
                <a:effectLst/>
                <a:latin typeface="Helvetica Neue"/>
              </a:rPr>
              <a:t>系统命令从你的终端接受输入并将所产生的输出发送回​​到您的终端。一个命令通常从一个叫标准输入的地方读取输入，默认情况下，这恰好是你的终端。同样，一个命令通常将其输出写入到标准输出，默认情况下，这也是你的终端。</a:t>
            </a:r>
            <a:endParaRPr lang="en-US" altLang="zh-CN"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管道 </a:t>
            </a:r>
            <a:r>
              <a:rPr lang="en-US" altLang="zh-CN" sz="1200" dirty="0"/>
              <a:t>tee </a:t>
            </a:r>
            <a:r>
              <a:rPr lang="zh-CN" altLang="en-US" sz="1200" dirty="0"/>
              <a:t>把当前内容获取下来</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这里的</a:t>
            </a:r>
            <a:r>
              <a:rPr lang="en-US" altLang="zh-CN" b="1" i="0" dirty="0">
                <a:solidFill>
                  <a:srgbClr val="333333"/>
                </a:solidFill>
                <a:effectLst/>
                <a:latin typeface="SFMono-Regular"/>
              </a:rPr>
              <a:t>&amp;</a:t>
            </a:r>
            <a:r>
              <a:rPr lang="zh-CN" altLang="en-US" b="0" i="0" dirty="0">
                <a:solidFill>
                  <a:srgbClr val="333333"/>
                </a:solidFill>
                <a:effectLst/>
                <a:latin typeface="Helvetica Neue"/>
              </a:rPr>
              <a:t>没有固定的意思</a:t>
            </a:r>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放在</a:t>
            </a:r>
            <a:r>
              <a:rPr lang="en-US" altLang="zh-CN" b="1" i="0" dirty="0">
                <a:solidFill>
                  <a:srgbClr val="333333"/>
                </a:solidFill>
                <a:effectLst/>
                <a:latin typeface="SFMono-Regular"/>
              </a:rPr>
              <a:t>&gt;</a:t>
            </a:r>
            <a:r>
              <a:rPr lang="zh-CN" altLang="en-US" b="0" i="0" dirty="0">
                <a:solidFill>
                  <a:srgbClr val="333333"/>
                </a:solidFill>
                <a:effectLst/>
                <a:latin typeface="Helvetica Neue"/>
              </a:rPr>
              <a:t>后面的</a:t>
            </a:r>
            <a:r>
              <a:rPr lang="en-US" altLang="zh-CN" b="1" i="0" dirty="0">
                <a:solidFill>
                  <a:srgbClr val="333333"/>
                </a:solidFill>
                <a:effectLst/>
                <a:latin typeface="SFMono-Regular"/>
              </a:rPr>
              <a:t>&amp;</a:t>
            </a:r>
            <a:r>
              <a:rPr lang="zh-CN" altLang="en-US" b="0" i="0" dirty="0">
                <a:solidFill>
                  <a:srgbClr val="333333"/>
                </a:solidFill>
                <a:effectLst/>
                <a:latin typeface="Helvetica Neue"/>
              </a:rPr>
              <a:t>，表示重定向的目标不是一个</a:t>
            </a:r>
            <a:r>
              <a:rPr lang="zh-CN" altLang="en-US" b="1" i="0" dirty="0">
                <a:solidFill>
                  <a:srgbClr val="333333"/>
                </a:solidFill>
                <a:effectLst/>
                <a:latin typeface="SFMono-Regular"/>
              </a:rPr>
              <a:t>文件</a:t>
            </a:r>
            <a:r>
              <a:rPr lang="zh-CN" altLang="en-US" b="0" i="0" dirty="0">
                <a:solidFill>
                  <a:srgbClr val="333333"/>
                </a:solidFill>
                <a:effectLst/>
                <a:latin typeface="Helvetica Neue"/>
              </a:rPr>
              <a:t>，而是一个</a:t>
            </a:r>
            <a:r>
              <a:rPr lang="zh-CN" altLang="en-US" b="1" i="0" dirty="0">
                <a:solidFill>
                  <a:srgbClr val="333333"/>
                </a:solidFill>
                <a:effectLst/>
                <a:latin typeface="SFMono-Regular"/>
              </a:rPr>
              <a:t>文件描述符</a:t>
            </a:r>
            <a:endParaRPr lang="en-US" altLang="zh-CN" b="1" i="0" dirty="0">
              <a:solidFill>
                <a:srgbClr val="333333"/>
              </a:solidFill>
              <a:effectLst/>
              <a:latin typeface="SFMono-Regular"/>
            </a:endParaRPr>
          </a:p>
          <a:p>
            <a:pPr algn="l"/>
            <a:r>
              <a:rPr lang="zh-CN" altLang="en-US" b="0" i="0" dirty="0">
                <a:solidFill>
                  <a:srgbClr val="333333"/>
                </a:solidFill>
                <a:effectLst/>
                <a:latin typeface="Helvetica Neue"/>
              </a:rPr>
              <a:t>换言之 </a:t>
            </a:r>
            <a:r>
              <a:rPr lang="en-US" altLang="zh-CN" b="1" i="0" dirty="0">
                <a:solidFill>
                  <a:srgbClr val="333333"/>
                </a:solidFill>
                <a:effectLst/>
                <a:latin typeface="SFMono-Regular"/>
              </a:rPr>
              <a:t>2&gt;1</a:t>
            </a:r>
            <a:r>
              <a:rPr lang="zh-CN" altLang="en-US" b="0" i="0" dirty="0">
                <a:solidFill>
                  <a:srgbClr val="333333"/>
                </a:solidFill>
                <a:effectLst/>
                <a:latin typeface="Helvetica Neue"/>
              </a:rPr>
              <a:t> 代表将</a:t>
            </a:r>
            <a:r>
              <a:rPr lang="en-US" altLang="zh-CN" b="1" i="0" dirty="0">
                <a:solidFill>
                  <a:srgbClr val="333333"/>
                </a:solidFill>
                <a:effectLst/>
                <a:latin typeface="SFMono-Regular"/>
              </a:rPr>
              <a:t>stderr</a:t>
            </a:r>
            <a:r>
              <a:rPr lang="zh-CN" altLang="en-US" b="0" i="0" dirty="0">
                <a:solidFill>
                  <a:srgbClr val="333333"/>
                </a:solidFill>
                <a:effectLst/>
                <a:latin typeface="Helvetica Neue"/>
              </a:rPr>
              <a:t>重定向到当前路径下文件名为</a:t>
            </a:r>
            <a:r>
              <a:rPr lang="en-US" altLang="zh-CN" b="1" i="0" dirty="0">
                <a:solidFill>
                  <a:srgbClr val="333333"/>
                </a:solidFill>
                <a:effectLst/>
                <a:latin typeface="SFMono-Regular"/>
              </a:rPr>
              <a:t>1</a:t>
            </a:r>
            <a:r>
              <a:rPr lang="zh-CN" altLang="en-US" b="0" i="0" dirty="0">
                <a:solidFill>
                  <a:srgbClr val="333333"/>
                </a:solidFill>
                <a:effectLst/>
                <a:latin typeface="Helvetica Neue"/>
              </a:rPr>
              <a:t>的</a:t>
            </a:r>
            <a:r>
              <a:rPr lang="en-US" altLang="zh-CN" b="1" i="0" dirty="0">
                <a:solidFill>
                  <a:srgbClr val="333333"/>
                </a:solidFill>
                <a:effectLst/>
                <a:latin typeface="SFMono-Regular"/>
              </a:rPr>
              <a:t>regular file</a:t>
            </a:r>
            <a:r>
              <a:rPr lang="zh-CN" altLang="en-US" b="0" i="0" dirty="0">
                <a:solidFill>
                  <a:srgbClr val="333333"/>
                </a:solidFill>
                <a:effectLst/>
                <a:latin typeface="Helvetica Neue"/>
              </a:rPr>
              <a:t>中，而</a:t>
            </a:r>
            <a:r>
              <a:rPr lang="en-US" altLang="zh-CN" b="1" i="0" dirty="0">
                <a:solidFill>
                  <a:srgbClr val="333333"/>
                </a:solidFill>
                <a:effectLst/>
                <a:latin typeface="SFMono-Regular"/>
              </a:rPr>
              <a:t>2&gt;&amp;1</a:t>
            </a:r>
            <a:r>
              <a:rPr lang="zh-CN" altLang="en-US" b="0" i="0" dirty="0">
                <a:solidFill>
                  <a:srgbClr val="333333"/>
                </a:solidFill>
                <a:effectLst/>
                <a:latin typeface="Helvetica Neue"/>
              </a:rPr>
              <a:t>代表将</a:t>
            </a:r>
            <a:r>
              <a:rPr lang="en-US" altLang="zh-CN" b="1" i="0" dirty="0">
                <a:solidFill>
                  <a:srgbClr val="333333"/>
                </a:solidFill>
                <a:effectLst/>
                <a:latin typeface="SFMono-Regular"/>
              </a:rPr>
              <a:t>stderr</a:t>
            </a:r>
            <a:r>
              <a:rPr lang="zh-CN" altLang="en-US" b="0" i="0" dirty="0">
                <a:solidFill>
                  <a:srgbClr val="333333"/>
                </a:solidFill>
                <a:effectLst/>
                <a:latin typeface="Helvetica Neue"/>
              </a:rPr>
              <a:t>重定向到</a:t>
            </a:r>
            <a:r>
              <a:rPr lang="zh-CN" altLang="en-US" b="1" i="0" dirty="0">
                <a:solidFill>
                  <a:srgbClr val="333333"/>
                </a:solidFill>
                <a:effectLst/>
                <a:latin typeface="SFMono-Regular"/>
              </a:rPr>
              <a:t>文件描述符</a:t>
            </a:r>
            <a:r>
              <a:rPr lang="zh-CN" altLang="en-US" b="0" i="0" dirty="0">
                <a:solidFill>
                  <a:srgbClr val="333333"/>
                </a:solidFill>
                <a:effectLst/>
                <a:latin typeface="Helvetica Neue"/>
              </a:rPr>
              <a:t>为</a:t>
            </a:r>
            <a:r>
              <a:rPr lang="en-US" altLang="zh-CN" b="1" i="0" dirty="0">
                <a:solidFill>
                  <a:srgbClr val="333333"/>
                </a:solidFill>
                <a:effectLst/>
                <a:latin typeface="SFMono-Regular"/>
              </a:rPr>
              <a:t>1</a:t>
            </a:r>
            <a:r>
              <a:rPr lang="zh-CN" altLang="en-US" b="0" i="0" dirty="0">
                <a:solidFill>
                  <a:srgbClr val="333333"/>
                </a:solidFill>
                <a:effectLst/>
                <a:latin typeface="Helvetica Neue"/>
              </a:rPr>
              <a:t>的文件</a:t>
            </a:r>
            <a:r>
              <a:rPr lang="en-US" altLang="zh-CN" b="0" i="0" dirty="0">
                <a:solidFill>
                  <a:srgbClr val="333333"/>
                </a:solidFill>
                <a:effectLst/>
                <a:latin typeface="Helvetica Neue"/>
              </a:rPr>
              <a:t>(</a:t>
            </a:r>
            <a:r>
              <a:rPr lang="zh-CN" altLang="en-US" b="0" i="0" dirty="0">
                <a:solidFill>
                  <a:srgbClr val="333333"/>
                </a:solidFill>
                <a:effectLst/>
                <a:latin typeface="Helvetica Neue"/>
              </a:rPr>
              <a:t>即</a:t>
            </a:r>
            <a:r>
              <a:rPr lang="en-US" altLang="zh-CN" b="1" i="0" dirty="0">
                <a:solidFill>
                  <a:srgbClr val="333333"/>
                </a:solidFill>
                <a:effectLst/>
                <a:latin typeface="SFMono-Regular"/>
              </a:rPr>
              <a:t>/dev/</a:t>
            </a:r>
            <a:r>
              <a:rPr lang="en-US" altLang="zh-CN" b="1" i="0" dirty="0" err="1">
                <a:solidFill>
                  <a:srgbClr val="333333"/>
                </a:solidFill>
                <a:effectLst/>
                <a:latin typeface="SFMono-Regular"/>
              </a:rPr>
              <a:t>stdout</a:t>
            </a:r>
            <a:r>
              <a:rPr lang="en-US" altLang="zh-CN" b="0" i="0" dirty="0">
                <a:solidFill>
                  <a:srgbClr val="333333"/>
                </a:solidFill>
                <a:effectLst/>
                <a:latin typeface="Helvetica Neue"/>
              </a:rPr>
              <a:t>)</a:t>
            </a:r>
            <a:r>
              <a:rPr lang="zh-CN" altLang="en-US" b="0" i="0" dirty="0">
                <a:solidFill>
                  <a:srgbClr val="333333"/>
                </a:solidFill>
                <a:effectLst/>
                <a:latin typeface="Helvetica Neue"/>
              </a:rPr>
              <a:t>中，这个文件就是</a:t>
            </a:r>
            <a:r>
              <a:rPr lang="en-US" altLang="zh-CN" b="1" i="0" dirty="0" err="1">
                <a:solidFill>
                  <a:srgbClr val="333333"/>
                </a:solidFill>
                <a:effectLst/>
                <a:latin typeface="SFMono-Regular"/>
              </a:rPr>
              <a:t>stdout</a:t>
            </a:r>
            <a:r>
              <a:rPr lang="zh-CN" altLang="en-US" b="0" i="0" dirty="0">
                <a:solidFill>
                  <a:srgbClr val="333333"/>
                </a:solidFill>
                <a:effectLst/>
                <a:latin typeface="Helvetica Neue"/>
              </a:rPr>
              <a:t>在</a:t>
            </a:r>
            <a:r>
              <a:rPr lang="en-US" altLang="zh-CN" b="1" i="0" dirty="0">
                <a:solidFill>
                  <a:srgbClr val="333333"/>
                </a:solidFill>
                <a:effectLst/>
                <a:latin typeface="SFMono-Regular"/>
              </a:rPr>
              <a:t>file system</a:t>
            </a:r>
            <a:r>
              <a:rPr lang="zh-CN" altLang="en-US" b="0" i="0" dirty="0">
                <a:solidFill>
                  <a:srgbClr val="333333"/>
                </a:solidFill>
                <a:effectLst/>
                <a:latin typeface="Helvetica Neue"/>
              </a:rPr>
              <a:t>中的映射</a:t>
            </a:r>
            <a:endParaRPr lang="zh-CN" altLang="en-US" b="0" i="0" dirty="0">
              <a:solidFill>
                <a:srgbClr val="333333"/>
              </a:solidFill>
              <a:effectLst/>
              <a:latin typeface="Helvetica Neue"/>
            </a:endParaRPr>
          </a:p>
          <a:p>
            <a:pPr algn="l"/>
            <a:r>
              <a:rPr lang="zh-CN" altLang="en-US" b="0" i="0" dirty="0">
                <a:solidFill>
                  <a:srgbClr val="333333"/>
                </a:solidFill>
                <a:effectLst/>
                <a:latin typeface="Helvetica Neue"/>
              </a:rPr>
              <a:t>而</a:t>
            </a:r>
            <a:r>
              <a:rPr lang="en-US" altLang="zh-CN" b="1" i="0" dirty="0">
                <a:solidFill>
                  <a:srgbClr val="333333"/>
                </a:solidFill>
                <a:effectLst/>
                <a:latin typeface="SFMono-Regular"/>
              </a:rPr>
              <a:t>&amp;&gt;file</a:t>
            </a:r>
            <a:r>
              <a:rPr lang="zh-CN" altLang="en-US" b="0" i="0" dirty="0">
                <a:solidFill>
                  <a:srgbClr val="333333"/>
                </a:solidFill>
                <a:effectLst/>
                <a:latin typeface="Helvetica Neue"/>
              </a:rPr>
              <a:t>是一种特殊的用法，也可以写成</a:t>
            </a:r>
            <a:r>
              <a:rPr lang="en-US" altLang="zh-CN" b="1" i="0" dirty="0">
                <a:solidFill>
                  <a:srgbClr val="333333"/>
                </a:solidFill>
                <a:effectLst/>
                <a:latin typeface="SFMono-Regular"/>
              </a:rPr>
              <a:t>&gt;&amp;file</a:t>
            </a:r>
            <a:r>
              <a:rPr lang="zh-CN" altLang="en-US" b="0" i="0" dirty="0">
                <a:solidFill>
                  <a:srgbClr val="333333"/>
                </a:solidFill>
                <a:effectLst/>
                <a:latin typeface="Helvetica Neue"/>
              </a:rPr>
              <a:t>，二者的意思完全相同，都等价于</a:t>
            </a:r>
            <a:endParaRPr lang="zh-CN" altLang="en-US" b="0" i="0" dirty="0">
              <a:solidFill>
                <a:srgbClr val="333333"/>
              </a:solidFill>
              <a:effectLst/>
              <a:latin typeface="Helvetica Neue"/>
            </a:endParaRPr>
          </a:p>
          <a:p>
            <a:pPr algn="l"/>
            <a:r>
              <a:rPr lang="en-US" altLang="zh-CN" dirty="0">
                <a:solidFill>
                  <a:srgbClr val="666600"/>
                </a:solidFill>
                <a:effectLst/>
              </a:rPr>
              <a:t>&gt;</a:t>
            </a:r>
            <a:r>
              <a:rPr lang="en-US" altLang="zh-CN" dirty="0">
                <a:solidFill>
                  <a:srgbClr val="000000"/>
                </a:solidFill>
                <a:effectLst/>
              </a:rPr>
              <a:t>file </a:t>
            </a:r>
            <a:r>
              <a:rPr lang="en-US" altLang="zh-CN" dirty="0">
                <a:solidFill>
                  <a:srgbClr val="006666"/>
                </a:solidFill>
                <a:effectLst/>
              </a:rPr>
              <a:t>2</a:t>
            </a:r>
            <a:r>
              <a:rPr lang="en-US" altLang="zh-CN" dirty="0">
                <a:solidFill>
                  <a:srgbClr val="666600"/>
                </a:solidFill>
                <a:effectLst/>
              </a:rPr>
              <a:t>&gt;&amp;</a:t>
            </a:r>
            <a:r>
              <a:rPr lang="en-US" altLang="zh-CN" dirty="0">
                <a:solidFill>
                  <a:srgbClr val="006666"/>
                </a:solidFill>
                <a:effectLst/>
              </a:rPr>
              <a:t>1</a:t>
            </a:r>
            <a:r>
              <a:rPr lang="zh-CN" altLang="en-US" b="0" i="0" dirty="0">
                <a:solidFill>
                  <a:srgbClr val="333333"/>
                </a:solidFill>
                <a:effectLst/>
                <a:latin typeface="Helvetica Neue"/>
              </a:rPr>
              <a:t>此处</a:t>
            </a:r>
            <a:r>
              <a:rPr lang="en-US" altLang="zh-CN" b="1" i="0" dirty="0">
                <a:solidFill>
                  <a:srgbClr val="333333"/>
                </a:solidFill>
                <a:effectLst/>
                <a:latin typeface="SFMono-Regular"/>
              </a:rPr>
              <a:t>&amp;&gt;</a:t>
            </a:r>
            <a:r>
              <a:rPr lang="zh-CN" altLang="en-US" b="0" i="0" dirty="0">
                <a:solidFill>
                  <a:srgbClr val="333333"/>
                </a:solidFill>
                <a:effectLst/>
                <a:latin typeface="Helvetica Neue"/>
              </a:rPr>
              <a:t>或者</a:t>
            </a:r>
            <a:r>
              <a:rPr lang="en-US" altLang="zh-CN" b="1" i="0" dirty="0">
                <a:solidFill>
                  <a:srgbClr val="333333"/>
                </a:solidFill>
                <a:effectLst/>
                <a:latin typeface="SFMono-Regular"/>
              </a:rPr>
              <a:t>&gt;&amp;</a:t>
            </a:r>
            <a:r>
              <a:rPr lang="zh-CN" altLang="en-US" b="0" i="0" dirty="0">
                <a:solidFill>
                  <a:srgbClr val="333333"/>
                </a:solidFill>
                <a:effectLst/>
                <a:latin typeface="Helvetica Neue"/>
              </a:rPr>
              <a:t>视作整体，分开没有单独的含义</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理解变量存储：</a:t>
            </a:r>
            <a:r>
              <a:rPr lang="en-US" altLang="zh-CN" dirty="0"/>
              <a:t>STRING1="ABC"</a:t>
            </a:r>
            <a:endParaRPr lang="en-US" altLang="zh-CN" dirty="0"/>
          </a:p>
          <a:p>
            <a:r>
              <a:rPr lang="en-US" altLang="zh-CN" dirty="0"/>
              <a:t>1</a:t>
            </a:r>
            <a:r>
              <a:rPr lang="zh-CN" altLang="en-US" dirty="0"/>
              <a:t>）</a:t>
            </a:r>
            <a:r>
              <a:rPr lang="en-US" altLang="zh-CN" dirty="0"/>
              <a:t>STRING1(</a:t>
            </a:r>
            <a:r>
              <a:rPr lang="zh-CN" altLang="en-US" dirty="0"/>
              <a:t>逻辑地址</a:t>
            </a:r>
            <a:r>
              <a:rPr lang="en-US" altLang="zh-CN" dirty="0"/>
              <a:t>) &lt;===&gt; 0X5...0X8(</a:t>
            </a:r>
            <a:r>
              <a:rPr lang="zh-CN" altLang="en-US" dirty="0"/>
              <a:t>物理地址</a:t>
            </a:r>
            <a:r>
              <a:rPr lang="en-US" altLang="zh-CN" dirty="0"/>
              <a:t>)      </a:t>
            </a:r>
            <a:r>
              <a:rPr lang="zh-CN" altLang="en-US" dirty="0"/>
              <a:t>存取数据 </a:t>
            </a:r>
            <a:r>
              <a:rPr lang="en-US" altLang="zh-CN" dirty="0"/>
              <a:t>ABC</a:t>
            </a:r>
            <a:endParaRPr lang="en-US" altLang="zh-CN" dirty="0"/>
          </a:p>
          <a:p>
            <a:r>
              <a:rPr lang="en-US" altLang="zh-CN" dirty="0"/>
              <a:t>STRING1</a:t>
            </a:r>
            <a:r>
              <a:rPr lang="zh-CN" altLang="en-US" dirty="0"/>
              <a:t>是给人看的，方便人记忆；</a:t>
            </a:r>
            <a:endParaRPr lang="zh-CN" altLang="en-US" dirty="0"/>
          </a:p>
          <a:p>
            <a:r>
              <a:rPr lang="en-US" altLang="zh-CN" dirty="0"/>
              <a:t>0x5...0x8</a:t>
            </a:r>
            <a:r>
              <a:rPr lang="zh-CN" altLang="en-US" dirty="0"/>
              <a:t>是内存物理地址，是计算机寻址的依据；</a:t>
            </a:r>
            <a:endParaRPr lang="zh-CN" altLang="en-US" dirty="0"/>
          </a:p>
          <a:p>
            <a:r>
              <a:rPr lang="en-US" altLang="zh-CN" dirty="0"/>
              <a:t>2</a:t>
            </a:r>
            <a:r>
              <a:rPr lang="zh-CN" altLang="en-US" dirty="0"/>
              <a:t>）对于人来说</a:t>
            </a:r>
            <a:r>
              <a:rPr lang="en-US" altLang="zh-CN" dirty="0"/>
              <a:t>STRING1</a:t>
            </a:r>
            <a:r>
              <a:rPr lang="zh-CN" altLang="en-US" dirty="0"/>
              <a:t>上存的数据是</a:t>
            </a:r>
            <a:r>
              <a:rPr lang="en-US" altLang="zh-CN" dirty="0"/>
              <a:t>ABC</a:t>
            </a:r>
            <a:r>
              <a:rPr lang="zh-CN" altLang="en-US" dirty="0"/>
              <a:t>，对于计算机来说数据是存在物理地址上的；</a:t>
            </a:r>
            <a:endParaRPr lang="zh-CN" altLang="en-US" dirty="0"/>
          </a:p>
          <a:p>
            <a:r>
              <a:rPr lang="en-US" altLang="zh-CN" dirty="0"/>
              <a:t>3</a:t>
            </a:r>
            <a:r>
              <a:rPr lang="zh-CN" altLang="en-US" dirty="0"/>
              <a:t>）在建立变量的时候计算机自动将逻辑地址</a:t>
            </a:r>
            <a:r>
              <a:rPr lang="en-US" altLang="zh-CN" dirty="0"/>
              <a:t>(</a:t>
            </a:r>
            <a:r>
              <a:rPr lang="zh-CN" altLang="en-US" dirty="0"/>
              <a:t>变量名</a:t>
            </a:r>
            <a:r>
              <a:rPr lang="en-US" altLang="zh-CN" dirty="0"/>
              <a:t>)</a:t>
            </a:r>
            <a:r>
              <a:rPr lang="zh-CN" altLang="en-US" dirty="0"/>
              <a:t>和物理地址做了对应。</a:t>
            </a:r>
            <a:endParaRPr lang="zh-CN" altLang="en-US" dirty="0"/>
          </a:p>
          <a:p>
            <a:r>
              <a:rPr lang="zh-CN" altLang="en-US" dirty="0"/>
              <a:t>变量读出</a:t>
            </a:r>
            <a:endParaRPr lang="zh-CN" altLang="en-US" dirty="0"/>
          </a:p>
          <a:p>
            <a:r>
              <a:rPr lang="en-US" altLang="zh-CN" dirty="0"/>
              <a:t>1</a:t>
            </a:r>
            <a:r>
              <a:rPr lang="zh-CN" altLang="en-US" dirty="0"/>
              <a:t>）当调用</a:t>
            </a:r>
            <a:r>
              <a:rPr lang="en-US" altLang="zh-CN" dirty="0"/>
              <a:t>STRING1</a:t>
            </a:r>
            <a:r>
              <a:rPr lang="zh-CN" altLang="en-US" dirty="0"/>
              <a:t>的时候，计算机会根据对应关系，找到物理地址</a:t>
            </a:r>
            <a:endParaRPr lang="zh-CN" altLang="en-US" dirty="0"/>
          </a:p>
          <a:p>
            <a:r>
              <a:rPr lang="en-US" altLang="zh-CN" dirty="0"/>
              <a:t>2</a:t>
            </a:r>
            <a:r>
              <a:rPr lang="zh-CN" altLang="en-US" dirty="0"/>
              <a:t>）定位内存地址，读出数据并返回</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如果希望本地变量或者全局变量可以永久使用，可以将需要设置的变量写入变量文件中即可</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nb-NO" altLang="zh-CN" dirty="0"/>
              <a:t>vim /etc/init.d/network </a:t>
            </a:r>
            <a:endParaRPr lang="zh-CN" altLang="en-US" dirty="0"/>
          </a:p>
        </p:txBody>
      </p:sp>
      <p:sp>
        <p:nvSpPr>
          <p:cNvPr id="4" name="灯片编号占位符 3"/>
          <p:cNvSpPr>
            <a:spLocks noGrp="1"/>
          </p:cNvSpPr>
          <p:nvPr>
            <p:ph type="sldNum" sz="quarter" idx="5"/>
          </p:nvPr>
        </p:nvSpPr>
        <p:spPr/>
        <p:txBody>
          <a:bodyPr/>
          <a:lstStyle/>
          <a:p>
            <a:fld id="{D1D2E337-9F71-41AA-8B77-FF5B60EBBF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D6A418-42F4-47B8-90DA-2596E308A6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1C15B7-BE55-4401-87E0-1B3A2F47E2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6A418-42F4-47B8-90DA-2596E308A67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C15B7-BE55-4401-87E0-1B3A2F47E2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slide" Target="slide6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slide" Target="slide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Shell scripts</a:t>
            </a:r>
            <a:endParaRPr lang="zh-CN" altLang="en-US" dirty="0"/>
          </a:p>
        </p:txBody>
      </p:sp>
      <p:sp>
        <p:nvSpPr>
          <p:cNvPr id="3" name="副标题 2"/>
          <p:cNvSpPr>
            <a:spLocks noGrp="1"/>
          </p:cNvSpPr>
          <p:nvPr>
            <p:ph type="subTitle" idx="1"/>
          </p:nvPr>
        </p:nvSpPr>
        <p:spPr/>
        <p:txBody>
          <a:bodyPr/>
          <a:lstStyle/>
          <a:p>
            <a:r>
              <a:rPr lang="zh-CN" altLang="en-US" dirty="0"/>
              <a:t>刘亦婕</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介绍</a:t>
            </a:r>
            <a:r>
              <a:rPr lang="en-US" altLang="zh-CN" dirty="0"/>
              <a:t>-shell</a:t>
            </a:r>
            <a:r>
              <a:rPr lang="zh-CN" altLang="en-US" dirty="0"/>
              <a:t>特性</a:t>
            </a:r>
            <a:endParaRPr lang="zh-CN" altLang="en-US" dirty="0"/>
          </a:p>
        </p:txBody>
      </p:sp>
      <p:sp>
        <p:nvSpPr>
          <p:cNvPr id="3" name="内容占位符 2"/>
          <p:cNvSpPr>
            <a:spLocks noGrp="1"/>
          </p:cNvSpPr>
          <p:nvPr>
            <p:ph idx="1"/>
          </p:nvPr>
        </p:nvSpPr>
        <p:spPr>
          <a:xfrm>
            <a:off x="135172" y="1401519"/>
            <a:ext cx="7060758" cy="4351338"/>
          </a:xfrm>
        </p:spPr>
        <p:txBody>
          <a:bodyPr>
            <a:noAutofit/>
          </a:bodyPr>
          <a:lstStyle/>
          <a:p>
            <a:pPr>
              <a:lnSpc>
                <a:spcPct val="120000"/>
              </a:lnSpc>
            </a:pPr>
            <a:r>
              <a:rPr lang="en-US" altLang="zh-CN" sz="1800" dirty="0"/>
              <a:t>6. </a:t>
            </a:r>
            <a:r>
              <a:rPr lang="zh-CN" altLang="en-US" sz="1800" dirty="0"/>
              <a:t>输入输出重定向</a:t>
            </a:r>
            <a:endParaRPr lang="en-US" altLang="zh-CN" sz="1800" dirty="0"/>
          </a:p>
          <a:p>
            <a:pPr lvl="1">
              <a:lnSpc>
                <a:spcPct val="120000"/>
              </a:lnSpc>
            </a:pPr>
            <a:r>
              <a:rPr lang="en-US" altLang="zh-CN" sz="1800" dirty="0"/>
              <a:t>&gt;(</a:t>
            </a:r>
            <a:r>
              <a:rPr lang="zh-CN" altLang="en-US" sz="1800" dirty="0"/>
              <a:t>输出重定向</a:t>
            </a:r>
            <a:r>
              <a:rPr lang="en-US" altLang="zh-CN" sz="1800" dirty="0"/>
              <a:t>),</a:t>
            </a:r>
            <a:endParaRPr lang="en-US" altLang="zh-CN" sz="1800" dirty="0"/>
          </a:p>
          <a:p>
            <a:pPr lvl="1">
              <a:lnSpc>
                <a:spcPct val="120000"/>
              </a:lnSpc>
            </a:pPr>
            <a:r>
              <a:rPr lang="en-US" altLang="zh-CN" sz="1800" dirty="0"/>
              <a:t>&lt;</a:t>
            </a:r>
            <a:r>
              <a:rPr lang="zh-CN" altLang="en-US" sz="1800" dirty="0"/>
              <a:t>输入重定向</a:t>
            </a:r>
            <a:endParaRPr lang="en-US" altLang="zh-CN" sz="1800" dirty="0"/>
          </a:p>
          <a:p>
            <a:pPr lvl="1">
              <a:lnSpc>
                <a:spcPct val="120000"/>
              </a:lnSpc>
            </a:pPr>
            <a:r>
              <a:rPr lang="en-US" altLang="zh-CN" sz="1800" dirty="0"/>
              <a:t>&gt;&gt;</a:t>
            </a:r>
            <a:r>
              <a:rPr lang="zh-CN" altLang="en-US" sz="1800" dirty="0"/>
              <a:t>（追加）</a:t>
            </a:r>
            <a:r>
              <a:rPr lang="en-US" altLang="zh-CN" sz="1800" dirty="0"/>
              <a:t>,</a:t>
            </a:r>
            <a:endParaRPr lang="en-US" altLang="zh-CN" sz="1800" dirty="0"/>
          </a:p>
          <a:p>
            <a:pPr lvl="1">
              <a:lnSpc>
                <a:spcPct val="120000"/>
              </a:lnSpc>
            </a:pPr>
            <a:r>
              <a:rPr lang="en-US" altLang="zh-CN" sz="1800" dirty="0"/>
              <a:t>1&gt;file, </a:t>
            </a:r>
            <a:r>
              <a:rPr lang="zh-CN" altLang="en-US" sz="1800" dirty="0"/>
              <a:t>将文件描述符为</a:t>
            </a:r>
            <a:r>
              <a:rPr lang="en-US" altLang="zh-CN" sz="1800" dirty="0"/>
              <a:t>1</a:t>
            </a:r>
            <a:r>
              <a:rPr lang="zh-CN" altLang="en-US" sz="1800" dirty="0"/>
              <a:t>的文件重定向到</a:t>
            </a:r>
            <a:r>
              <a:rPr lang="en-US" altLang="zh-CN" sz="1800" dirty="0"/>
              <a:t>file</a:t>
            </a:r>
            <a:endParaRPr lang="en-US" altLang="zh-CN" sz="1800" dirty="0"/>
          </a:p>
          <a:p>
            <a:pPr lvl="1">
              <a:lnSpc>
                <a:spcPct val="120000"/>
              </a:lnSpc>
            </a:pPr>
            <a:r>
              <a:rPr lang="en-US" altLang="zh-CN" sz="1800" dirty="0"/>
              <a:t>2&gt;&gt;file,</a:t>
            </a:r>
            <a:r>
              <a:rPr lang="zh-CN" altLang="en-US" sz="1800" dirty="0"/>
              <a:t>将文件描述符为</a:t>
            </a:r>
            <a:r>
              <a:rPr lang="en-US" altLang="zh-CN" sz="1800" dirty="0"/>
              <a:t>2</a:t>
            </a:r>
            <a:r>
              <a:rPr lang="zh-CN" altLang="en-US" sz="1800" dirty="0"/>
              <a:t>的文件以追加的方式重定向到</a:t>
            </a:r>
            <a:r>
              <a:rPr lang="en-US" altLang="zh-CN" sz="1800" dirty="0"/>
              <a:t>file</a:t>
            </a:r>
            <a:endParaRPr lang="en-US" altLang="zh-CN" sz="1800" dirty="0"/>
          </a:p>
          <a:p>
            <a:pPr lvl="1">
              <a:lnSpc>
                <a:spcPct val="120000"/>
              </a:lnSpc>
            </a:pPr>
            <a:r>
              <a:rPr lang="en-US" altLang="zh-CN" sz="1800" dirty="0"/>
              <a:t>n &gt;&amp; m,</a:t>
            </a:r>
            <a:r>
              <a:rPr lang="zh-CN" altLang="en-US" sz="1800" dirty="0"/>
              <a:t>将输出文件 </a:t>
            </a:r>
            <a:r>
              <a:rPr lang="en-US" altLang="zh-CN" sz="1800" dirty="0"/>
              <a:t>m </a:t>
            </a:r>
            <a:r>
              <a:rPr lang="zh-CN" altLang="en-US" sz="1800" dirty="0"/>
              <a:t>和 </a:t>
            </a:r>
            <a:r>
              <a:rPr lang="en-US" altLang="zh-CN" sz="1800" dirty="0"/>
              <a:t>n </a:t>
            </a:r>
            <a:r>
              <a:rPr lang="zh-CN" altLang="en-US" sz="1800" dirty="0"/>
              <a:t>合并</a:t>
            </a:r>
            <a:endParaRPr lang="en-US" altLang="zh-CN" sz="1800" dirty="0"/>
          </a:p>
          <a:p>
            <a:pPr lvl="1">
              <a:lnSpc>
                <a:spcPct val="120000"/>
              </a:lnSpc>
            </a:pPr>
            <a:r>
              <a:rPr lang="en-US" altLang="zh-CN" sz="1800" dirty="0"/>
              <a:t>n &lt;&amp; m,</a:t>
            </a:r>
            <a:r>
              <a:rPr lang="zh-CN" altLang="en-US" sz="1800" dirty="0"/>
              <a:t>将输入文件 </a:t>
            </a:r>
            <a:r>
              <a:rPr lang="en-US" altLang="zh-CN" sz="1800" dirty="0"/>
              <a:t>m </a:t>
            </a:r>
            <a:r>
              <a:rPr lang="zh-CN" altLang="en-US" sz="1800" dirty="0"/>
              <a:t>和 </a:t>
            </a:r>
            <a:r>
              <a:rPr lang="en-US" altLang="zh-CN" sz="1800" dirty="0"/>
              <a:t>n </a:t>
            </a:r>
            <a:r>
              <a:rPr lang="zh-CN" altLang="en-US" sz="1800" dirty="0"/>
              <a:t>合并</a:t>
            </a:r>
            <a:endParaRPr lang="en-US" altLang="zh-CN" sz="1800" dirty="0"/>
          </a:p>
          <a:p>
            <a:pPr>
              <a:lnSpc>
                <a:spcPct val="120000"/>
              </a:lnSpc>
            </a:pPr>
            <a:r>
              <a:rPr lang="en-US" altLang="zh-CN" sz="1800" dirty="0"/>
              <a:t>7. </a:t>
            </a:r>
            <a:r>
              <a:rPr lang="zh-CN" altLang="en-US" sz="1800" dirty="0"/>
              <a:t>管道 </a:t>
            </a:r>
            <a:r>
              <a:rPr lang="en-US" altLang="zh-CN" sz="1800" dirty="0"/>
              <a:t>|   </a:t>
            </a:r>
            <a:r>
              <a:rPr lang="zh-CN" altLang="en-US" sz="1800" dirty="0"/>
              <a:t>将前者命令的标准输出交给后者命令的标准输入</a:t>
            </a:r>
            <a:endParaRPr lang="en-US" altLang="zh-CN" sz="1800" dirty="0"/>
          </a:p>
          <a:p>
            <a:pPr>
              <a:lnSpc>
                <a:spcPct val="120000"/>
              </a:lnSpc>
            </a:pPr>
            <a:r>
              <a:rPr lang="en-US" altLang="zh-CN" sz="1800" dirty="0"/>
              <a:t>8. </a:t>
            </a:r>
            <a:r>
              <a:rPr lang="zh-CN" altLang="en-US" sz="1800" dirty="0"/>
              <a:t>命令排序 </a:t>
            </a:r>
            <a:endParaRPr lang="en-US" altLang="zh-CN" sz="1800" dirty="0"/>
          </a:p>
          <a:p>
            <a:pPr lvl="1">
              <a:lnSpc>
                <a:spcPct val="120000"/>
              </a:lnSpc>
            </a:pPr>
            <a:r>
              <a:rPr lang="zh-CN" altLang="en-US" sz="1800" dirty="0"/>
              <a:t>；（前后命令没有逻辑关系，无论前者是否成功都执行后者命令）</a:t>
            </a:r>
            <a:endParaRPr lang="en-US" altLang="zh-CN" sz="1800" dirty="0"/>
          </a:p>
          <a:p>
            <a:pPr lvl="1">
              <a:lnSpc>
                <a:spcPct val="120000"/>
              </a:lnSpc>
            </a:pPr>
            <a:r>
              <a:rPr lang="en-US" altLang="zh-CN" sz="1800" dirty="0"/>
              <a:t>&amp;&amp;</a:t>
            </a:r>
            <a:r>
              <a:rPr lang="zh-CN" altLang="en-US" sz="1800" dirty="0"/>
              <a:t>（前者命令执行成功后再执行后者命令）</a:t>
            </a:r>
            <a:endParaRPr lang="en-US" altLang="zh-CN" sz="1800" dirty="0"/>
          </a:p>
          <a:p>
            <a:pPr lvl="1">
              <a:lnSpc>
                <a:spcPct val="120000"/>
              </a:lnSpc>
            </a:pPr>
            <a:r>
              <a:rPr lang="zh-CN" altLang="en-US" sz="1800" dirty="0"/>
              <a:t> </a:t>
            </a:r>
            <a:r>
              <a:rPr lang="en-US" altLang="zh-CN" sz="1800" dirty="0"/>
              <a:t>||</a:t>
            </a:r>
            <a:r>
              <a:rPr lang="zh-CN" altLang="en-US" sz="1800" dirty="0"/>
              <a:t>（前者执行不成功再执行后者）</a:t>
            </a:r>
            <a:endParaRPr lang="zh-CN" altLang="en-US" sz="1800" dirty="0"/>
          </a:p>
          <a:p>
            <a:pPr>
              <a:lnSpc>
                <a:spcPct val="120000"/>
              </a:lnSpc>
            </a:pPr>
            <a:endParaRPr lang="zh-CN" altLang="en-US" sz="1800" dirty="0"/>
          </a:p>
        </p:txBody>
      </p:sp>
      <p:sp>
        <p:nvSpPr>
          <p:cNvPr id="4" name="文本框 3"/>
          <p:cNvSpPr txBox="1"/>
          <p:nvPr/>
        </p:nvSpPr>
        <p:spPr>
          <a:xfrm>
            <a:off x="7315200" y="1252330"/>
            <a:ext cx="4876800" cy="4500527"/>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2000" dirty="0"/>
              <a:t>9. shell</a:t>
            </a:r>
            <a:r>
              <a:rPr lang="zh-CN" altLang="en-US" sz="2000" dirty="0"/>
              <a:t>通配符</a:t>
            </a:r>
            <a:endParaRPr lang="en-US" altLang="zh-CN" sz="2000" dirty="0"/>
          </a:p>
          <a:p>
            <a:pPr marL="742950" lvl="1" indent="-285750">
              <a:lnSpc>
                <a:spcPct val="120000"/>
              </a:lnSpc>
              <a:buFont typeface="Arial" panose="020B0604020202020204" pitchFamily="34" charset="0"/>
              <a:buChar char="•"/>
            </a:pPr>
            <a:r>
              <a:rPr lang="en-US" altLang="zh-CN" sz="2000" dirty="0"/>
              <a:t>* </a:t>
            </a:r>
            <a:r>
              <a:rPr lang="zh-CN" altLang="en-US" sz="2000" dirty="0"/>
              <a:t>匹配任意多个字符</a:t>
            </a:r>
            <a:endParaRPr lang="zh-CN" altLang="en-US" sz="2000" dirty="0"/>
          </a:p>
          <a:p>
            <a:pPr marL="742950" lvl="1" indent="-285750">
              <a:lnSpc>
                <a:spcPct val="120000"/>
              </a:lnSpc>
              <a:buFont typeface="Arial" panose="020B0604020202020204" pitchFamily="34" charset="0"/>
              <a:buChar char="•"/>
            </a:pPr>
            <a:r>
              <a:rPr lang="zh-CN" altLang="en-US" sz="2000" dirty="0"/>
              <a:t>？匹配任意一个字符</a:t>
            </a:r>
            <a:endParaRPr lang="zh-CN" altLang="en-US" sz="2000" dirty="0"/>
          </a:p>
          <a:p>
            <a:pPr marL="742950" lvl="1" indent="-285750">
              <a:lnSpc>
                <a:spcPct val="120000"/>
              </a:lnSpc>
              <a:buFont typeface="Arial" panose="020B0604020202020204" pitchFamily="34" charset="0"/>
              <a:buChar char="•"/>
            </a:pPr>
            <a:r>
              <a:rPr lang="en-US" altLang="zh-CN" sz="2000" dirty="0"/>
              <a:t>[] </a:t>
            </a:r>
            <a:r>
              <a:rPr lang="zh-CN" altLang="en-US" sz="2000" dirty="0"/>
              <a:t>匹配括号中任意一个字符</a:t>
            </a:r>
            <a:r>
              <a:rPr lang="en-US" altLang="zh-CN" sz="2000" dirty="0"/>
              <a:t>a-z,A-Z,0-9,a-Z</a:t>
            </a:r>
            <a:endParaRPr lang="en-US" altLang="zh-CN" sz="2000" dirty="0"/>
          </a:p>
          <a:p>
            <a:pPr marL="742950" lvl="1" indent="-285750">
              <a:lnSpc>
                <a:spcPct val="120000"/>
              </a:lnSpc>
              <a:buFont typeface="Arial" panose="020B0604020202020204" pitchFamily="34" charset="0"/>
              <a:buChar char="•"/>
            </a:pPr>
            <a:r>
              <a:rPr lang="en-US" altLang="zh-CN" sz="2000" dirty="0"/>
              <a:t>() </a:t>
            </a:r>
            <a:r>
              <a:rPr lang="zh-CN" altLang="en-US" sz="2000" dirty="0"/>
              <a:t>在子</a:t>
            </a:r>
            <a:r>
              <a:rPr lang="en-US" altLang="zh-CN" sz="2000" dirty="0"/>
              <a:t>shell</a:t>
            </a:r>
            <a:r>
              <a:rPr lang="zh-CN" altLang="en-US" sz="2000" dirty="0"/>
              <a:t>中执行（</a:t>
            </a:r>
            <a:r>
              <a:rPr lang="en-US" altLang="zh-CN" sz="2000" dirty="0"/>
              <a:t>cd /</a:t>
            </a:r>
            <a:r>
              <a:rPr lang="en-US" altLang="zh-CN" sz="2000" dirty="0" err="1"/>
              <a:t>shellscripts;ls</a:t>
            </a:r>
            <a:r>
              <a:rPr lang="en-US" altLang="zh-CN" sz="2000" dirty="0"/>
              <a:t>) (</a:t>
            </a:r>
            <a:r>
              <a:rPr lang="en-US" altLang="zh-CN" sz="2000" dirty="0" err="1"/>
              <a:t>umask</a:t>
            </a:r>
            <a:r>
              <a:rPr lang="en-US" altLang="zh-CN" sz="2000" dirty="0"/>
              <a:t> 077; touch file1000)</a:t>
            </a:r>
            <a:endParaRPr lang="en-US" altLang="zh-CN" sz="2000" dirty="0"/>
          </a:p>
          <a:p>
            <a:pPr marL="742950" lvl="1" indent="-285750">
              <a:lnSpc>
                <a:spcPct val="120000"/>
              </a:lnSpc>
              <a:buFont typeface="Arial" panose="020B0604020202020204" pitchFamily="34" charset="0"/>
              <a:buChar char="•"/>
            </a:pPr>
            <a:r>
              <a:rPr lang="en-US" altLang="zh-CN" sz="2000" dirty="0"/>
              <a:t>{} </a:t>
            </a:r>
            <a:r>
              <a:rPr lang="zh-CN" altLang="en-US" sz="2000" dirty="0"/>
              <a:t>集合 </a:t>
            </a:r>
            <a:r>
              <a:rPr lang="en-US" altLang="zh-CN" sz="2000" dirty="0"/>
              <a:t>touch file{1..9}</a:t>
            </a:r>
            <a:endParaRPr lang="en-US" altLang="zh-CN" sz="2000" dirty="0"/>
          </a:p>
          <a:p>
            <a:pPr marL="742950" lvl="1" indent="-285750">
              <a:lnSpc>
                <a:spcPct val="120000"/>
              </a:lnSpc>
              <a:buFont typeface="Arial" panose="020B0604020202020204" pitchFamily="34" charset="0"/>
              <a:buChar char="•"/>
            </a:pPr>
            <a:r>
              <a:rPr lang="en-US" altLang="zh-CN" sz="2000" dirty="0"/>
              <a:t>\ </a:t>
            </a:r>
            <a:r>
              <a:rPr lang="zh-CN" altLang="en-US" sz="2000" dirty="0"/>
              <a:t>转义符</a:t>
            </a:r>
            <a:endParaRPr lang="zh-CN" altLang="en-US" sz="2000" dirty="0"/>
          </a:p>
          <a:p>
            <a:pPr marL="285750" indent="-285750">
              <a:lnSpc>
                <a:spcPct val="120000"/>
              </a:lnSpc>
              <a:buFont typeface="Arial" panose="020B0604020202020204" pitchFamily="34" charset="0"/>
              <a:buChar char="•"/>
            </a:pPr>
            <a:r>
              <a:rPr lang="en-US" altLang="zh-CN" sz="2000" dirty="0"/>
              <a:t>10. echo –e </a:t>
            </a:r>
            <a:r>
              <a:rPr lang="zh-CN" altLang="en-US" sz="2000" dirty="0"/>
              <a:t>输出颜色</a:t>
            </a:r>
            <a:endParaRPr lang="zh-CN" altLang="en-US" sz="2000" dirty="0"/>
          </a:p>
          <a:p>
            <a:pPr marL="285750" indent="-285750">
              <a:lnSpc>
                <a:spcPct val="120000"/>
              </a:lnSpc>
              <a:buFont typeface="Arial" panose="020B0604020202020204" pitchFamily="34" charset="0"/>
              <a:buChar char="•"/>
            </a:pPr>
            <a:r>
              <a:rPr lang="en-US" altLang="zh-CN" sz="2000" dirty="0"/>
              <a:t>11. </a:t>
            </a:r>
            <a:r>
              <a:rPr lang="en-US" altLang="zh-CN" sz="2000" dirty="0" err="1"/>
              <a:t>printf</a:t>
            </a:r>
            <a:r>
              <a:rPr lang="zh-CN" altLang="en-US" sz="2000" dirty="0"/>
              <a:t>格式化输出文本</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输入输出重定向</a:t>
            </a:r>
            <a:endParaRPr lang="zh-CN" altLang="en-US" dirty="0"/>
          </a:p>
        </p:txBody>
      </p:sp>
      <p:sp>
        <p:nvSpPr>
          <p:cNvPr id="3" name="内容占位符 2"/>
          <p:cNvSpPr>
            <a:spLocks noGrp="1"/>
          </p:cNvSpPr>
          <p:nvPr>
            <p:ph idx="1"/>
          </p:nvPr>
        </p:nvSpPr>
        <p:spPr>
          <a:xfrm>
            <a:off x="838200" y="1559901"/>
            <a:ext cx="10916138" cy="5184775"/>
          </a:xfrm>
        </p:spPr>
        <p:txBody>
          <a:bodyPr>
            <a:normAutofit fontScale="85000" lnSpcReduction="20000"/>
          </a:bodyPr>
          <a:lstStyle/>
          <a:p>
            <a:pPr>
              <a:lnSpc>
                <a:spcPct val="120000"/>
              </a:lnSpc>
            </a:pPr>
            <a:r>
              <a:rPr lang="zh-CN" altLang="en-US" dirty="0"/>
              <a:t>一般情况下，每个 </a:t>
            </a:r>
            <a:r>
              <a:rPr lang="en-US" altLang="zh-CN" dirty="0"/>
              <a:t>Unix/Linux </a:t>
            </a:r>
            <a:r>
              <a:rPr lang="zh-CN" altLang="en-US" dirty="0"/>
              <a:t>命令运行时都会打开三个文件：</a:t>
            </a:r>
            <a:endParaRPr lang="zh-CN" altLang="en-US" dirty="0"/>
          </a:p>
          <a:p>
            <a:pPr lvl="1">
              <a:lnSpc>
                <a:spcPct val="120000"/>
              </a:lnSpc>
            </a:pPr>
            <a:r>
              <a:rPr lang="zh-CN" altLang="en-US" dirty="0"/>
              <a:t>标准输入文件</a:t>
            </a:r>
            <a:r>
              <a:rPr lang="en-US" altLang="zh-CN" dirty="0"/>
              <a:t>(stdin)</a:t>
            </a:r>
            <a:r>
              <a:rPr lang="zh-CN" altLang="en-US" dirty="0"/>
              <a:t>：</a:t>
            </a:r>
            <a:r>
              <a:rPr lang="en-US" altLang="zh-CN" dirty="0"/>
              <a:t>stdin</a:t>
            </a:r>
            <a:r>
              <a:rPr lang="zh-CN" altLang="en-US" dirty="0"/>
              <a:t>的文件描述符为</a:t>
            </a:r>
            <a:r>
              <a:rPr lang="en-US" altLang="zh-CN" dirty="0"/>
              <a:t>0</a:t>
            </a:r>
            <a:r>
              <a:rPr lang="zh-CN" altLang="en-US" dirty="0"/>
              <a:t>，</a:t>
            </a:r>
            <a:r>
              <a:rPr lang="en-US" altLang="zh-CN" dirty="0"/>
              <a:t>Unix</a:t>
            </a:r>
            <a:r>
              <a:rPr lang="zh-CN" altLang="en-US" dirty="0"/>
              <a:t>程序默认从</a:t>
            </a:r>
            <a:r>
              <a:rPr lang="en-US" altLang="zh-CN" dirty="0"/>
              <a:t>stdin</a:t>
            </a:r>
            <a:r>
              <a:rPr lang="zh-CN" altLang="en-US" dirty="0"/>
              <a:t>读取数据。</a:t>
            </a:r>
            <a:endParaRPr lang="zh-CN" altLang="en-US" dirty="0"/>
          </a:p>
          <a:p>
            <a:pPr lvl="1">
              <a:lnSpc>
                <a:spcPct val="120000"/>
              </a:lnSpc>
            </a:pPr>
            <a:r>
              <a:rPr lang="zh-CN" altLang="en-US" dirty="0"/>
              <a:t>标准输出文件</a:t>
            </a:r>
            <a:r>
              <a:rPr lang="en-US" altLang="zh-CN" dirty="0"/>
              <a:t>(</a:t>
            </a:r>
            <a:r>
              <a:rPr lang="en-US" altLang="zh-CN" dirty="0" err="1"/>
              <a:t>stdout</a:t>
            </a:r>
            <a:r>
              <a:rPr lang="en-US" altLang="zh-CN" dirty="0"/>
              <a:t>)</a:t>
            </a:r>
            <a:r>
              <a:rPr lang="zh-CN" altLang="en-US" dirty="0"/>
              <a:t>：</a:t>
            </a:r>
            <a:r>
              <a:rPr lang="en-US" altLang="zh-CN" dirty="0" err="1"/>
              <a:t>stdout</a:t>
            </a:r>
            <a:r>
              <a:rPr lang="en-US" altLang="zh-CN" dirty="0"/>
              <a:t> </a:t>
            </a:r>
            <a:r>
              <a:rPr lang="zh-CN" altLang="en-US" dirty="0"/>
              <a:t>的文件描述符为</a:t>
            </a:r>
            <a:r>
              <a:rPr lang="en-US" altLang="zh-CN" dirty="0"/>
              <a:t>1</a:t>
            </a:r>
            <a:r>
              <a:rPr lang="zh-CN" altLang="en-US" dirty="0"/>
              <a:t>，</a:t>
            </a:r>
            <a:r>
              <a:rPr lang="en-US" altLang="zh-CN" dirty="0"/>
              <a:t>Unix</a:t>
            </a:r>
            <a:r>
              <a:rPr lang="zh-CN" altLang="en-US" dirty="0"/>
              <a:t>程序默认向</a:t>
            </a:r>
            <a:r>
              <a:rPr lang="en-US" altLang="zh-CN" dirty="0" err="1"/>
              <a:t>stdout</a:t>
            </a:r>
            <a:r>
              <a:rPr lang="zh-CN" altLang="en-US" dirty="0"/>
              <a:t>输出数据。</a:t>
            </a:r>
            <a:endParaRPr lang="zh-CN" altLang="en-US" dirty="0"/>
          </a:p>
          <a:p>
            <a:pPr lvl="1">
              <a:lnSpc>
                <a:spcPct val="120000"/>
              </a:lnSpc>
            </a:pPr>
            <a:r>
              <a:rPr lang="zh-CN" altLang="en-US" dirty="0"/>
              <a:t>标准错误文件</a:t>
            </a:r>
            <a:r>
              <a:rPr lang="en-US" altLang="zh-CN" dirty="0"/>
              <a:t>(stderr)</a:t>
            </a:r>
            <a:r>
              <a:rPr lang="zh-CN" altLang="en-US" dirty="0"/>
              <a:t>：</a:t>
            </a:r>
            <a:r>
              <a:rPr lang="en-US" altLang="zh-CN" dirty="0"/>
              <a:t>stderr</a:t>
            </a:r>
            <a:r>
              <a:rPr lang="zh-CN" altLang="en-US" dirty="0"/>
              <a:t>的文件描述符为</a:t>
            </a:r>
            <a:r>
              <a:rPr lang="en-US" altLang="zh-CN" dirty="0"/>
              <a:t>2</a:t>
            </a:r>
            <a:r>
              <a:rPr lang="zh-CN" altLang="en-US" dirty="0"/>
              <a:t>，</a:t>
            </a:r>
            <a:r>
              <a:rPr lang="en-US" altLang="zh-CN" dirty="0"/>
              <a:t>Unix</a:t>
            </a:r>
            <a:r>
              <a:rPr lang="zh-CN" altLang="en-US" dirty="0"/>
              <a:t>程序会向</a:t>
            </a:r>
            <a:r>
              <a:rPr lang="en-US" altLang="zh-CN" dirty="0"/>
              <a:t>stderr</a:t>
            </a:r>
            <a:r>
              <a:rPr lang="zh-CN" altLang="en-US" dirty="0"/>
              <a:t>流中写入错误信息。</a:t>
            </a:r>
            <a:endParaRPr lang="zh-CN" altLang="en-US" dirty="0"/>
          </a:p>
          <a:p>
            <a:pPr>
              <a:lnSpc>
                <a:spcPct val="120000"/>
              </a:lnSpc>
            </a:pPr>
            <a:r>
              <a:rPr lang="zh-CN" altLang="en-US" dirty="0"/>
              <a:t>默认情况下，</a:t>
            </a:r>
            <a:r>
              <a:rPr lang="en-US" altLang="zh-CN" dirty="0"/>
              <a:t>command &gt; file </a:t>
            </a:r>
            <a:r>
              <a:rPr lang="zh-CN" altLang="en-US" dirty="0"/>
              <a:t>将 </a:t>
            </a:r>
            <a:r>
              <a:rPr lang="en-US" altLang="zh-CN" dirty="0" err="1"/>
              <a:t>stdout</a:t>
            </a:r>
            <a:r>
              <a:rPr lang="en-US" altLang="zh-CN" dirty="0"/>
              <a:t> </a:t>
            </a:r>
            <a:r>
              <a:rPr lang="zh-CN" altLang="en-US" dirty="0"/>
              <a:t>重定向到 </a:t>
            </a:r>
            <a:r>
              <a:rPr lang="en-US" altLang="zh-CN" dirty="0"/>
              <a:t>file</a:t>
            </a:r>
            <a:r>
              <a:rPr lang="zh-CN" altLang="en-US" dirty="0"/>
              <a:t>，</a:t>
            </a:r>
            <a:r>
              <a:rPr lang="en-US" altLang="zh-CN" dirty="0"/>
              <a:t>command &lt; file </a:t>
            </a:r>
            <a:r>
              <a:rPr lang="zh-CN" altLang="en-US" dirty="0"/>
              <a:t>将</a:t>
            </a:r>
            <a:r>
              <a:rPr lang="en-US" altLang="zh-CN" dirty="0"/>
              <a:t>stdin </a:t>
            </a:r>
            <a:r>
              <a:rPr lang="zh-CN" altLang="en-US" dirty="0"/>
              <a:t>重定向到 </a:t>
            </a:r>
            <a:r>
              <a:rPr lang="en-US" altLang="zh-CN" dirty="0"/>
              <a:t>file</a:t>
            </a:r>
            <a:r>
              <a:rPr lang="zh-CN" altLang="en-US" dirty="0"/>
              <a:t>。</a:t>
            </a:r>
            <a:endParaRPr lang="en-US" altLang="zh-CN" dirty="0"/>
          </a:p>
          <a:p>
            <a:pPr>
              <a:lnSpc>
                <a:spcPct val="120000"/>
              </a:lnSpc>
            </a:pPr>
            <a:r>
              <a:rPr lang="zh-CN" altLang="en-US" b="0" i="0" dirty="0">
                <a:solidFill>
                  <a:srgbClr val="333333"/>
                </a:solidFill>
                <a:effectLst/>
                <a:latin typeface="Helvetica Neue"/>
              </a:rPr>
              <a:t>如果希望将 </a:t>
            </a:r>
            <a:r>
              <a:rPr lang="en-US" altLang="zh-CN" b="0" i="0" dirty="0" err="1">
                <a:solidFill>
                  <a:srgbClr val="333333"/>
                </a:solidFill>
                <a:effectLst/>
                <a:latin typeface="Helvetica Neue"/>
              </a:rPr>
              <a:t>stdout</a:t>
            </a:r>
            <a:r>
              <a:rPr lang="en-US" altLang="zh-CN" b="0" i="0" dirty="0">
                <a:solidFill>
                  <a:srgbClr val="333333"/>
                </a:solidFill>
                <a:effectLst/>
                <a:latin typeface="Helvetica Neue"/>
              </a:rPr>
              <a:t> </a:t>
            </a:r>
            <a:r>
              <a:rPr lang="zh-CN" altLang="en-US" b="0" i="0" dirty="0">
                <a:solidFill>
                  <a:srgbClr val="333333"/>
                </a:solidFill>
                <a:effectLst/>
                <a:latin typeface="Helvetica Neue"/>
              </a:rPr>
              <a:t>和 </a:t>
            </a:r>
            <a:r>
              <a:rPr lang="en-US" altLang="zh-CN" b="0" i="0" dirty="0">
                <a:solidFill>
                  <a:srgbClr val="333333"/>
                </a:solidFill>
                <a:effectLst/>
                <a:latin typeface="Helvetica Neue"/>
              </a:rPr>
              <a:t>stderr </a:t>
            </a:r>
            <a:r>
              <a:rPr lang="zh-CN" altLang="en-US" b="0" i="0" dirty="0">
                <a:solidFill>
                  <a:srgbClr val="333333"/>
                </a:solidFill>
                <a:effectLst/>
                <a:latin typeface="Helvetica Neue"/>
              </a:rPr>
              <a:t>合并后重定向到 </a:t>
            </a:r>
            <a:r>
              <a:rPr lang="en-US" altLang="zh-CN" b="0" i="0" dirty="0">
                <a:solidFill>
                  <a:srgbClr val="333333"/>
                </a:solidFill>
                <a:effectLst/>
                <a:latin typeface="Helvetica Neue"/>
              </a:rPr>
              <a:t>file</a:t>
            </a:r>
            <a:r>
              <a:rPr lang="zh-CN" altLang="en-US" b="0" i="0" dirty="0">
                <a:solidFill>
                  <a:srgbClr val="333333"/>
                </a:solidFill>
                <a:effectLst/>
                <a:latin typeface="Helvetica Neue"/>
              </a:rPr>
              <a:t>，可以这样写：</a:t>
            </a:r>
            <a:endParaRPr lang="en-US" altLang="zh-CN" b="0" i="0" dirty="0">
              <a:solidFill>
                <a:srgbClr val="333333"/>
              </a:solidFill>
              <a:effectLst/>
              <a:latin typeface="Helvetica Neue"/>
            </a:endParaRPr>
          </a:p>
          <a:p>
            <a:pPr lvl="1">
              <a:lnSpc>
                <a:spcPct val="120000"/>
              </a:lnSpc>
            </a:pPr>
            <a:r>
              <a:rPr lang="en-US" altLang="zh-CN" dirty="0"/>
              <a:t>$ command &gt; file 2&gt;&amp;1</a:t>
            </a:r>
            <a:endParaRPr lang="en-US" altLang="zh-CN" dirty="0"/>
          </a:p>
          <a:p>
            <a:pPr lvl="1">
              <a:lnSpc>
                <a:spcPct val="120000"/>
              </a:lnSpc>
            </a:pPr>
            <a:r>
              <a:rPr lang="en-US" altLang="zh-CN" dirty="0"/>
              <a:t>$ command &gt;&gt; file 2&gt;&amp;1</a:t>
            </a:r>
            <a:endParaRPr lang="en-US" altLang="zh-CN" dirty="0"/>
          </a:p>
          <a:p>
            <a:pPr>
              <a:lnSpc>
                <a:spcPct val="120000"/>
              </a:lnSpc>
            </a:pPr>
            <a:r>
              <a:rPr lang="zh-CN" altLang="en-US" b="0" i="0" dirty="0">
                <a:solidFill>
                  <a:srgbClr val="333333"/>
                </a:solidFill>
                <a:effectLst/>
                <a:latin typeface="Helvetica Neue"/>
              </a:rPr>
              <a:t>如果希望执行某个命令，但又不希望在屏幕上显示输出结果，那么可以将输出重定向到 </a:t>
            </a:r>
            <a:r>
              <a:rPr lang="en-US" altLang="zh-CN" b="0" i="0" dirty="0">
                <a:solidFill>
                  <a:srgbClr val="333333"/>
                </a:solidFill>
                <a:effectLst/>
                <a:latin typeface="Helvetica Neue"/>
              </a:rPr>
              <a:t>/dev/null</a:t>
            </a:r>
            <a:r>
              <a:rPr lang="en-US" altLang="zh-CN" dirty="0">
                <a:solidFill>
                  <a:srgbClr val="333333"/>
                </a:solidFill>
                <a:latin typeface="Helvetica Neue"/>
              </a:rPr>
              <a:t>,</a:t>
            </a:r>
            <a:r>
              <a:rPr lang="zh-CN" altLang="en-US" b="0" i="0" dirty="0">
                <a:solidFill>
                  <a:srgbClr val="333333"/>
                </a:solidFill>
                <a:effectLst/>
                <a:latin typeface="Helvetica Neue"/>
              </a:rPr>
              <a:t>将命令的输出重定向到它，会起到</a:t>
            </a:r>
            <a:r>
              <a:rPr lang="en-US" altLang="zh-CN" b="0" i="0" dirty="0">
                <a:solidFill>
                  <a:srgbClr val="333333"/>
                </a:solidFill>
                <a:effectLst/>
                <a:latin typeface="Helvetica Neue"/>
              </a:rPr>
              <a:t>"</a:t>
            </a:r>
            <a:r>
              <a:rPr lang="zh-CN" altLang="en-US" b="0" i="0" dirty="0">
                <a:solidFill>
                  <a:srgbClr val="333333"/>
                </a:solidFill>
                <a:effectLst/>
                <a:latin typeface="Helvetica Neue"/>
              </a:rPr>
              <a:t>禁止输出</a:t>
            </a:r>
            <a:r>
              <a:rPr lang="en-US" altLang="zh-CN" b="0" i="0" dirty="0">
                <a:solidFill>
                  <a:srgbClr val="333333"/>
                </a:solidFill>
                <a:effectLst/>
                <a:latin typeface="Helvetica Neue"/>
              </a:rPr>
              <a:t>"</a:t>
            </a:r>
            <a:r>
              <a:rPr lang="zh-CN" altLang="en-US" b="0" i="0" dirty="0">
                <a:solidFill>
                  <a:srgbClr val="333333"/>
                </a:solidFill>
                <a:effectLst/>
                <a:latin typeface="Helvetica Neue"/>
              </a:rPr>
              <a:t>的效果</a:t>
            </a:r>
            <a:r>
              <a:rPr lang="en-US" altLang="zh-CN" dirty="0">
                <a:solidFill>
                  <a:srgbClr val="333333"/>
                </a:solidFill>
                <a:latin typeface="Helvetica Neue"/>
              </a:rPr>
              <a:t>:</a:t>
            </a:r>
            <a:endParaRPr lang="en-US" altLang="zh-CN" b="0" i="0" dirty="0">
              <a:solidFill>
                <a:srgbClr val="333333"/>
              </a:solidFill>
              <a:effectLst/>
              <a:latin typeface="Helvetica Neue"/>
            </a:endParaRPr>
          </a:p>
          <a:p>
            <a:pPr lvl="1">
              <a:lnSpc>
                <a:spcPct val="120000"/>
              </a:lnSpc>
            </a:pPr>
            <a:r>
              <a:rPr lang="en-US" altLang="zh-CN" dirty="0"/>
              <a:t>$ command &gt; /dev/null 2&gt;&amp;1</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变量</a:t>
            </a:r>
            <a:endParaRPr lang="zh-CN" altLang="en-US" dirty="0"/>
          </a:p>
        </p:txBody>
      </p:sp>
      <p:sp>
        <p:nvSpPr>
          <p:cNvPr id="3" name="内容占位符 2"/>
          <p:cNvSpPr>
            <a:spLocks noGrp="1"/>
          </p:cNvSpPr>
          <p:nvPr>
            <p:ph idx="1"/>
          </p:nvPr>
        </p:nvSpPr>
        <p:spPr/>
        <p:txBody>
          <a:bodyPr/>
          <a:lstStyle/>
          <a:p>
            <a:r>
              <a:rPr lang="zh-CN" altLang="en-US" dirty="0"/>
              <a:t>本地变量：用户私有变量，只有本用户可以使用，保存在家目录下的</a:t>
            </a:r>
            <a:r>
              <a:rPr lang="en-US" altLang="zh-CN" dirty="0"/>
              <a:t>.</a:t>
            </a:r>
            <a:r>
              <a:rPr lang="en-US" altLang="zh-CN" dirty="0" err="1"/>
              <a:t>bash_profile</a:t>
            </a:r>
            <a:r>
              <a:rPr lang="zh-CN" altLang="en-US" dirty="0"/>
              <a:t>、</a:t>
            </a:r>
            <a:r>
              <a:rPr lang="en-US" altLang="zh-CN" dirty="0"/>
              <a:t>.</a:t>
            </a:r>
            <a:r>
              <a:rPr lang="en-US" altLang="zh-CN" dirty="0" err="1"/>
              <a:t>bashrc</a:t>
            </a:r>
            <a:r>
              <a:rPr lang="zh-CN" altLang="en-US" dirty="0"/>
              <a:t>文件中</a:t>
            </a:r>
            <a:endParaRPr lang="zh-CN" altLang="en-US" dirty="0"/>
          </a:p>
          <a:p>
            <a:r>
              <a:rPr lang="zh-CN" altLang="en-US" dirty="0"/>
              <a:t>全局变量：所有用户都可以使用，保存在</a:t>
            </a:r>
            <a:r>
              <a:rPr lang="en-US" altLang="zh-CN" dirty="0"/>
              <a:t>/</a:t>
            </a:r>
            <a:r>
              <a:rPr lang="en-US" altLang="zh-CN" dirty="0" err="1"/>
              <a:t>etc</a:t>
            </a:r>
            <a:r>
              <a:rPr lang="en-US" altLang="zh-CN" dirty="0"/>
              <a:t>/profile</a:t>
            </a:r>
            <a:r>
              <a:rPr lang="zh-CN" altLang="en-US" dirty="0"/>
              <a:t>、</a:t>
            </a:r>
            <a:r>
              <a:rPr lang="en-US" altLang="zh-CN" dirty="0"/>
              <a:t>/</a:t>
            </a:r>
            <a:r>
              <a:rPr lang="en-US" altLang="zh-CN" dirty="0" err="1"/>
              <a:t>etc</a:t>
            </a:r>
            <a:r>
              <a:rPr lang="en-US" altLang="zh-CN" dirty="0"/>
              <a:t>/</a:t>
            </a:r>
            <a:r>
              <a:rPr lang="en-US" altLang="zh-CN" dirty="0" err="1"/>
              <a:t>bashrc</a:t>
            </a:r>
            <a:r>
              <a:rPr lang="zh-CN" altLang="en-US" dirty="0"/>
              <a:t>文件中</a:t>
            </a:r>
            <a:endParaRPr lang="zh-CN" altLang="en-US" dirty="0"/>
          </a:p>
          <a:p>
            <a:r>
              <a:rPr lang="zh-CN" altLang="en-US" dirty="0"/>
              <a:t>用户自定义变量：用户自定义，比如脚本中的变量</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变量</a:t>
            </a:r>
            <a:r>
              <a:rPr lang="en-US" altLang="zh-CN" dirty="0"/>
              <a:t>-</a:t>
            </a:r>
            <a:r>
              <a:rPr lang="zh-CN" altLang="en-US" dirty="0"/>
              <a:t>赋值和读取</a:t>
            </a:r>
            <a:endParaRPr lang="zh-CN" altLang="en-US" dirty="0"/>
          </a:p>
        </p:txBody>
      </p:sp>
      <p:sp>
        <p:nvSpPr>
          <p:cNvPr id="3" name="内容占位符 2"/>
          <p:cNvSpPr>
            <a:spLocks noGrp="1"/>
          </p:cNvSpPr>
          <p:nvPr>
            <p:ph idx="1"/>
          </p:nvPr>
        </p:nvSpPr>
        <p:spPr/>
        <p:txBody>
          <a:bodyPr>
            <a:normAutofit/>
          </a:bodyPr>
          <a:lstStyle/>
          <a:p>
            <a:r>
              <a:rPr lang="zh-CN" altLang="en-US" sz="2400" dirty="0"/>
              <a:t>定义全局变量</a:t>
            </a:r>
            <a:r>
              <a:rPr lang="en-US" altLang="zh-CN" sz="2400" dirty="0"/>
              <a:t>export</a:t>
            </a:r>
            <a:endParaRPr lang="en-US" altLang="zh-CN" sz="2400" dirty="0"/>
          </a:p>
          <a:p>
            <a:pPr lvl="1"/>
            <a:r>
              <a:rPr lang="en-US" altLang="zh-CN" dirty="0"/>
              <a:t>export name='</a:t>
            </a:r>
            <a:r>
              <a:rPr lang="en-US" altLang="zh-CN" dirty="0" err="1"/>
              <a:t>baism</a:t>
            </a:r>
            <a:r>
              <a:rPr lang="en-US" altLang="zh-CN" dirty="0"/>
              <a:t>’</a:t>
            </a:r>
            <a:endParaRPr lang="en-US" altLang="zh-CN" dirty="0"/>
          </a:p>
          <a:p>
            <a:r>
              <a:rPr lang="zh-CN" altLang="en-US" sz="2400" dirty="0"/>
              <a:t>查看本地变量</a:t>
            </a:r>
            <a:endParaRPr lang="en-US" altLang="zh-CN" sz="2400" dirty="0"/>
          </a:p>
          <a:p>
            <a:pPr lvl="1"/>
            <a:r>
              <a:rPr lang="en-US" altLang="zh-CN" dirty="0"/>
              <a:t>tail -1 ~/.</a:t>
            </a:r>
            <a:r>
              <a:rPr lang="en-US" altLang="zh-CN" dirty="0" err="1"/>
              <a:t>bash_profile</a:t>
            </a:r>
            <a:endParaRPr lang="en-US" altLang="zh-CN" dirty="0"/>
          </a:p>
          <a:p>
            <a:r>
              <a:rPr lang="zh-CN" altLang="en-US" sz="2400" dirty="0"/>
              <a:t>查看全局变量</a:t>
            </a:r>
            <a:endParaRPr lang="en-US" altLang="zh-CN" sz="2400" dirty="0"/>
          </a:p>
          <a:p>
            <a:pPr lvl="1"/>
            <a:r>
              <a:rPr lang="en-US" altLang="zh-CN" dirty="0"/>
              <a:t>tail -1 /</a:t>
            </a:r>
            <a:r>
              <a:rPr lang="en-US" altLang="zh-CN" dirty="0" err="1"/>
              <a:t>etc</a:t>
            </a:r>
            <a:r>
              <a:rPr lang="en-US" altLang="zh-CN" dirty="0"/>
              <a:t>/profile</a:t>
            </a:r>
            <a:endParaRPr lang="en-US" altLang="zh-CN" dirty="0"/>
          </a:p>
          <a:p>
            <a:r>
              <a:rPr lang="zh-CN" altLang="en-US" sz="2400" dirty="0"/>
              <a:t>取消变量</a:t>
            </a:r>
            <a:endParaRPr lang="en-US" altLang="zh-CN" sz="2400" dirty="0"/>
          </a:p>
          <a:p>
            <a:pPr lvl="1"/>
            <a:r>
              <a:rPr lang="en-US" altLang="zh-CN" dirty="0"/>
              <a:t>unset name</a:t>
            </a:r>
            <a:endParaRPr lang="en-US" altLang="zh-CN" dirty="0"/>
          </a:p>
          <a:p>
            <a:r>
              <a:rPr lang="zh-CN" altLang="en-US" dirty="0"/>
              <a:t>读取变量</a:t>
            </a:r>
            <a:endParaRPr lang="en-US" altLang="zh-CN" dirty="0"/>
          </a:p>
          <a:p>
            <a:pPr lvl="1"/>
            <a:r>
              <a:rPr lang="en-US" altLang="zh-CN" dirty="0"/>
              <a:t>$</a:t>
            </a:r>
            <a:r>
              <a:rPr lang="zh-CN" altLang="en-US" dirty="0"/>
              <a:t>变量名</a:t>
            </a:r>
            <a:endParaRPr lang="en-US" altLang="zh-CN" dirty="0"/>
          </a:p>
          <a:p>
            <a:pPr lvl="1"/>
            <a:endParaRPr lang="zh-CN" altLang="en-US" dirty="0"/>
          </a:p>
        </p:txBody>
      </p:sp>
      <p:sp>
        <p:nvSpPr>
          <p:cNvPr id="4" name="文本框 3"/>
          <p:cNvSpPr txBox="1"/>
          <p:nvPr/>
        </p:nvSpPr>
        <p:spPr>
          <a:xfrm>
            <a:off x="6009640" y="1791970"/>
            <a:ext cx="5344160"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变量名命名规则：</a:t>
            </a:r>
            <a:endParaRPr lang="zh-CN" altLang="en-US" sz="2400" dirty="0"/>
          </a:p>
          <a:p>
            <a:pPr marL="342900" indent="-342900">
              <a:buFont typeface="Arial" panose="020B0604020202020204" pitchFamily="34" charset="0"/>
              <a:buChar char="•"/>
            </a:pPr>
            <a:r>
              <a:rPr lang="zh-CN" altLang="en-US" sz="2400" dirty="0"/>
              <a:t>    命名只能使用英文字母，数字和下划线，首个字符不能以数字开头。</a:t>
            </a:r>
            <a:endParaRPr lang="zh-CN" altLang="en-US" sz="2400" dirty="0"/>
          </a:p>
          <a:p>
            <a:pPr marL="342900" indent="-342900">
              <a:buFont typeface="Arial" panose="020B0604020202020204" pitchFamily="34" charset="0"/>
              <a:buChar char="•"/>
            </a:pPr>
            <a:r>
              <a:rPr lang="zh-CN" altLang="en-US" sz="2400" dirty="0"/>
              <a:t>    中间不能有空格</a:t>
            </a:r>
            <a:r>
              <a:rPr lang="en-US" altLang="zh-CN" sz="2400" dirty="0"/>
              <a:t>-</a:t>
            </a:r>
            <a:r>
              <a:rPr lang="zh-CN" altLang="en-US" sz="2400" dirty="0"/>
              <a:t>，可以使用下划线（</a:t>
            </a:r>
            <a:r>
              <a:rPr lang="en-US" altLang="zh-CN" sz="2400" dirty="0"/>
              <a:t>_</a:t>
            </a:r>
            <a:r>
              <a:rPr lang="zh-CN" altLang="en-US" sz="2400" dirty="0"/>
              <a:t>）。</a:t>
            </a:r>
            <a:endParaRPr lang="zh-CN" altLang="en-US" sz="2400" dirty="0"/>
          </a:p>
          <a:p>
            <a:pPr marL="342900" indent="-342900">
              <a:buFont typeface="Arial" panose="020B0604020202020204" pitchFamily="34" charset="0"/>
              <a:buChar char="•"/>
            </a:pPr>
            <a:r>
              <a:rPr lang="zh-CN" altLang="en-US" sz="2400" dirty="0"/>
              <a:t>    不能使用标点符号。</a:t>
            </a:r>
            <a:endParaRPr lang="zh-CN" altLang="en-US" sz="2400" dirty="0"/>
          </a:p>
          <a:p>
            <a:pPr marL="342900" indent="-342900">
              <a:buFont typeface="Arial" panose="020B0604020202020204" pitchFamily="34" charset="0"/>
              <a:buChar char="•"/>
            </a:pPr>
            <a:r>
              <a:rPr lang="zh-CN" altLang="en-US" sz="2400" dirty="0"/>
              <a:t>    不能使用</a:t>
            </a:r>
            <a:r>
              <a:rPr lang="en-US" altLang="zh-CN" sz="2400" dirty="0"/>
              <a:t>bash</a:t>
            </a:r>
            <a:r>
              <a:rPr lang="zh-CN" altLang="en-US" sz="2400" dirty="0"/>
              <a:t>里的关键字（可用</a:t>
            </a:r>
            <a:r>
              <a:rPr lang="en-US" altLang="zh-CN" sz="2400" dirty="0"/>
              <a:t>help</a:t>
            </a:r>
            <a:r>
              <a:rPr lang="zh-CN" altLang="en-US" sz="2400" dirty="0"/>
              <a:t>命令查看保留关键字）。</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变量</a:t>
            </a:r>
            <a:r>
              <a:rPr lang="en-US" altLang="zh-CN" dirty="0"/>
              <a:t>-</a:t>
            </a:r>
            <a:r>
              <a:rPr lang="zh-CN" altLang="en-US" dirty="0"/>
              <a:t>特殊变量</a:t>
            </a:r>
            <a:endParaRPr lang="zh-CN" altLang="en-US" dirty="0"/>
          </a:p>
        </p:txBody>
      </p:sp>
      <p:sp>
        <p:nvSpPr>
          <p:cNvPr id="3" name="内容占位符 2"/>
          <p:cNvSpPr>
            <a:spLocks noGrp="1"/>
          </p:cNvSpPr>
          <p:nvPr>
            <p:ph idx="1"/>
          </p:nvPr>
        </p:nvSpPr>
        <p:spPr>
          <a:xfrm>
            <a:off x="838200" y="1764665"/>
            <a:ext cx="10515600" cy="4351338"/>
          </a:xfrm>
        </p:spPr>
        <p:txBody>
          <a:bodyPr>
            <a:normAutofit/>
          </a:bodyPr>
          <a:lstStyle/>
          <a:p>
            <a:pPr marL="0" indent="0">
              <a:buNone/>
            </a:pPr>
            <a:r>
              <a:rPr lang="en-US" altLang="zh-CN" dirty="0"/>
              <a:t>$*: </a:t>
            </a:r>
            <a:r>
              <a:rPr lang="zh-CN" altLang="en-US" dirty="0"/>
              <a:t>代表所有参数，其间隔为</a:t>
            </a:r>
            <a:r>
              <a:rPr lang="en-US" altLang="zh-CN" dirty="0"/>
              <a:t>IFS</a:t>
            </a:r>
            <a:r>
              <a:rPr lang="zh-CN" altLang="en-US" dirty="0"/>
              <a:t>内定参数的第一个字元</a:t>
            </a:r>
            <a:endParaRPr lang="zh-CN" altLang="en-US" dirty="0"/>
          </a:p>
          <a:p>
            <a:pPr marL="0" indent="0">
              <a:buNone/>
            </a:pPr>
            <a:r>
              <a:rPr lang="en-US" altLang="zh-CN" dirty="0"/>
              <a:t>$@: </a:t>
            </a:r>
            <a:r>
              <a:rPr lang="zh-CN" altLang="en-US" dirty="0"/>
              <a:t>与*星号类同。不同之处在於不参照</a:t>
            </a:r>
            <a:r>
              <a:rPr lang="en-US" altLang="zh-CN" dirty="0"/>
              <a:t>IFS</a:t>
            </a:r>
            <a:endParaRPr lang="en-US" altLang="zh-CN" dirty="0"/>
          </a:p>
          <a:p>
            <a:pPr marL="0" indent="0">
              <a:buNone/>
            </a:pPr>
            <a:r>
              <a:rPr lang="en-US" altLang="zh-CN" b="1" dirty="0"/>
              <a:t>$#: </a:t>
            </a:r>
            <a:r>
              <a:rPr lang="zh-CN" altLang="en-US" b="1" dirty="0"/>
              <a:t>代表参数数量</a:t>
            </a:r>
            <a:endParaRPr lang="zh-CN" altLang="en-US" b="1" dirty="0"/>
          </a:p>
          <a:p>
            <a:pPr marL="0" indent="0">
              <a:buNone/>
            </a:pPr>
            <a:r>
              <a:rPr lang="en-US" altLang="zh-CN" dirty="0"/>
              <a:t>$$: </a:t>
            </a:r>
            <a:r>
              <a:rPr lang="zh-CN" altLang="en-US" dirty="0"/>
              <a:t>本身的</a:t>
            </a:r>
            <a:r>
              <a:rPr lang="en-US" altLang="zh-CN" dirty="0"/>
              <a:t>Process ID</a:t>
            </a:r>
            <a:endParaRPr lang="en-US" altLang="zh-CN" dirty="0"/>
          </a:p>
          <a:p>
            <a:pPr marL="0" indent="0">
              <a:buNone/>
            </a:pPr>
            <a:r>
              <a:rPr lang="en-US" altLang="zh-CN" dirty="0"/>
              <a:t>$!: </a:t>
            </a:r>
            <a:r>
              <a:rPr lang="zh-CN" altLang="en-US" dirty="0"/>
              <a:t> 执行上一个背景指令的</a:t>
            </a:r>
            <a:r>
              <a:rPr lang="en-US" altLang="zh-CN" dirty="0"/>
              <a:t>PID(</a:t>
            </a:r>
            <a:r>
              <a:rPr lang="zh-CN" altLang="en-US" dirty="0"/>
              <a:t>后台运行的最后一个进程的号</a:t>
            </a:r>
            <a:r>
              <a:rPr lang="en-US" altLang="zh-CN" dirty="0"/>
              <a:t>)</a:t>
            </a:r>
            <a:endParaRPr lang="en-US" altLang="zh-CN" dirty="0"/>
          </a:p>
          <a:p>
            <a:pPr marL="0" indent="0">
              <a:buNone/>
            </a:pPr>
            <a:r>
              <a:rPr lang="en-US" altLang="zh-CN" dirty="0"/>
              <a:t>$0: </a:t>
            </a:r>
            <a:r>
              <a:rPr lang="zh-CN" altLang="en-US" dirty="0"/>
              <a:t>脚本名</a:t>
            </a:r>
            <a:endParaRPr lang="zh-CN" altLang="en-US" dirty="0"/>
          </a:p>
          <a:p>
            <a:pPr marL="0" indent="0">
              <a:buNone/>
            </a:pPr>
            <a:r>
              <a:rPr lang="en-US" altLang="zh-CN" b="1" dirty="0"/>
              <a:t>$?: </a:t>
            </a:r>
            <a:r>
              <a:rPr lang="zh-CN" altLang="en-US" b="1" dirty="0"/>
              <a:t>上一个命令的返回值 </a:t>
            </a:r>
            <a:r>
              <a:rPr lang="en-US" altLang="zh-CN" b="1" dirty="0"/>
              <a:t>0</a:t>
            </a:r>
            <a:r>
              <a:rPr lang="zh-CN" altLang="en-US" b="1" dirty="0"/>
              <a:t>表示成功</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变量</a:t>
            </a:r>
            <a:r>
              <a:rPr lang="en-US" altLang="zh-CN" dirty="0"/>
              <a:t>-</a:t>
            </a:r>
            <a:r>
              <a:rPr lang="zh-CN" altLang="en-US" dirty="0"/>
              <a:t>位置参数变量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脚本参数传参</a:t>
            </a:r>
            <a:r>
              <a:rPr lang="en-US" altLang="zh-CN" dirty="0"/>
              <a:t>  $1 $2 $3…${10}    </a:t>
            </a:r>
            <a:r>
              <a:rPr lang="zh-CN" altLang="en-US" dirty="0"/>
              <a:t>第</a:t>
            </a:r>
            <a:r>
              <a:rPr lang="en-US" altLang="zh-CN" dirty="0"/>
              <a:t>n</a:t>
            </a:r>
            <a:r>
              <a:rPr lang="zh-CN" altLang="en-US" dirty="0"/>
              <a:t>个位置参数</a:t>
            </a:r>
            <a:endParaRPr lang="en-US" altLang="zh-CN" dirty="0"/>
          </a:p>
          <a:p>
            <a:r>
              <a:rPr lang="en-US" altLang="zh-CN" dirty="0"/>
              <a:t>vi ping.sh</a:t>
            </a:r>
            <a:endParaRPr lang="en-US" altLang="zh-CN" dirty="0"/>
          </a:p>
          <a:p>
            <a:r>
              <a:rPr lang="en-US" altLang="zh-CN" dirty="0"/>
              <a:t>ping –c1 $1 &amp;&gt;dev/null</a:t>
            </a:r>
            <a:endParaRPr lang="en-US" altLang="zh-CN" dirty="0"/>
          </a:p>
          <a:p>
            <a:r>
              <a:rPr lang="en-US" altLang="zh-CN" dirty="0"/>
              <a:t>if [ $? –eq 0 ] :then</a:t>
            </a:r>
            <a:endParaRPr lang="en-US" altLang="zh-CN" dirty="0"/>
          </a:p>
          <a:p>
            <a:r>
              <a:rPr lang="en-US" altLang="zh-CN" dirty="0"/>
              <a:t>echo “$1 is OK”</a:t>
            </a:r>
            <a:endParaRPr lang="en-US" altLang="zh-CN" dirty="0"/>
          </a:p>
          <a:p>
            <a:r>
              <a:rPr lang="en-US" altLang="zh-CN" dirty="0"/>
              <a:t>else echo “$1 is Error”</a:t>
            </a:r>
            <a:endParaRPr lang="en-US" altLang="zh-CN" dirty="0"/>
          </a:p>
          <a:p>
            <a:r>
              <a:rPr lang="en-US" altLang="zh-CN" dirty="0"/>
              <a:t>fi</a:t>
            </a:r>
            <a:endParaRPr lang="en-US" altLang="zh-CN" dirty="0"/>
          </a:p>
          <a:p>
            <a:r>
              <a:rPr lang="en-US" altLang="zh-CN" dirty="0" err="1"/>
              <a:t>sh</a:t>
            </a:r>
            <a:r>
              <a:rPr lang="en-US" altLang="zh-CN" dirty="0"/>
              <a:t> ping.sh 10.145.216.130</a:t>
            </a:r>
            <a:endParaRPr lang="en-US" altLang="zh-CN" dirty="0"/>
          </a:p>
          <a:p>
            <a:endParaRPr lang="en-US" altLang="zh-CN" dirty="0"/>
          </a:p>
          <a:p>
            <a:r>
              <a:rPr lang="en-US" altLang="zh-CN" dirty="0"/>
              <a:t>test.sh</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语法</a:t>
            </a:r>
            <a:r>
              <a:rPr lang="en-US" altLang="zh-CN" dirty="0"/>
              <a:t>-bash</a:t>
            </a:r>
            <a:r>
              <a:rPr lang="zh-CN" altLang="en-US" dirty="0"/>
              <a:t>空格</a:t>
            </a:r>
            <a:r>
              <a:rPr lang="en-US" altLang="zh-CN" dirty="0"/>
              <a:t>&amp;</a:t>
            </a:r>
            <a:r>
              <a:rPr lang="zh-CN" altLang="en-US" dirty="0"/>
              <a:t>引号</a:t>
            </a:r>
            <a:endParaRPr lang="zh-CN" altLang="en-US" dirty="0"/>
          </a:p>
        </p:txBody>
      </p:sp>
      <p:sp>
        <p:nvSpPr>
          <p:cNvPr id="3" name="内容占位符 2"/>
          <p:cNvSpPr>
            <a:spLocks noGrp="1"/>
          </p:cNvSpPr>
          <p:nvPr>
            <p:ph idx="1"/>
          </p:nvPr>
        </p:nvSpPr>
        <p:spPr>
          <a:xfrm>
            <a:off x="838200" y="1825625"/>
            <a:ext cx="10256520" cy="4351338"/>
          </a:xfrm>
        </p:spPr>
        <p:txBody>
          <a:bodyPr/>
          <a:lstStyle/>
          <a:p>
            <a:r>
              <a:rPr lang="zh-CN" altLang="en-US" dirty="0"/>
              <a:t>等号赋值两边不能有空格</a:t>
            </a:r>
            <a:endParaRPr lang="en-US" altLang="zh-CN" dirty="0"/>
          </a:p>
          <a:p>
            <a:pPr lvl="1"/>
            <a:r>
              <a:rPr lang="en-US" altLang="zh-CN" dirty="0"/>
              <a:t>A=1</a:t>
            </a:r>
            <a:endParaRPr lang="en-US" altLang="zh-CN" dirty="0"/>
          </a:p>
          <a:p>
            <a:pPr lvl="1"/>
            <a:r>
              <a:rPr lang="en-US" altLang="zh-CN" dirty="0"/>
              <a:t>B</a:t>
            </a:r>
            <a:r>
              <a:rPr lang="en-US" altLang="zh-CN" dirty="0">
                <a:highlight>
                  <a:srgbClr val="FFFF00"/>
                </a:highlight>
              </a:rPr>
              <a:t> </a:t>
            </a:r>
            <a:r>
              <a:rPr lang="en-US" altLang="zh-CN" dirty="0"/>
              <a:t>=1</a:t>
            </a:r>
            <a:endParaRPr lang="en-US" altLang="zh-CN" dirty="0"/>
          </a:p>
          <a:p>
            <a:pPr lvl="1"/>
            <a:r>
              <a:rPr lang="en-US" altLang="zh-CN" dirty="0"/>
              <a:t>C=</a:t>
            </a:r>
            <a:r>
              <a:rPr lang="en-US" altLang="zh-CN" dirty="0">
                <a:highlight>
                  <a:srgbClr val="FFFF00"/>
                </a:highlight>
              </a:rPr>
              <a:t> </a:t>
            </a:r>
            <a:r>
              <a:rPr lang="en-US" altLang="zh-CN" dirty="0"/>
              <a:t>1</a:t>
            </a:r>
            <a:endParaRPr lang="en-US" altLang="zh-CN" dirty="0"/>
          </a:p>
          <a:p>
            <a:r>
              <a:rPr lang="zh-CN" altLang="en-US" dirty="0"/>
              <a:t>命令与选项之间需要空格</a:t>
            </a:r>
            <a:endParaRPr lang="en-US" altLang="zh-CN" dirty="0"/>
          </a:p>
          <a:p>
            <a:pPr lvl="1"/>
            <a:r>
              <a:rPr lang="en-US" altLang="zh-CN" dirty="0"/>
              <a:t>if [</a:t>
            </a:r>
            <a:r>
              <a:rPr lang="en-US" altLang="zh-CN" dirty="0">
                <a:highlight>
                  <a:srgbClr val="FFFF00"/>
                </a:highlight>
              </a:rPr>
              <a:t> </a:t>
            </a:r>
            <a:r>
              <a:rPr lang="en-US" altLang="zh-CN" dirty="0"/>
              <a:t>condition</a:t>
            </a:r>
            <a:r>
              <a:rPr lang="en-US" altLang="zh-CN" dirty="0">
                <a:highlight>
                  <a:srgbClr val="FFFF00"/>
                </a:highlight>
              </a:rPr>
              <a:t> </a:t>
            </a:r>
            <a:r>
              <a:rPr lang="en-US" altLang="zh-CN" dirty="0"/>
              <a:t>]</a:t>
            </a:r>
            <a:endParaRPr lang="en-US" altLang="zh-CN" dirty="0"/>
          </a:p>
          <a:p>
            <a:r>
              <a:rPr lang="zh-CN" altLang="en-US" dirty="0"/>
              <a:t>管道</a:t>
            </a:r>
            <a:r>
              <a:rPr lang="en-US" altLang="zh-CN" dirty="0"/>
              <a:t>|</a:t>
            </a:r>
            <a:r>
              <a:rPr lang="zh-CN" altLang="en-US" dirty="0"/>
              <a:t>两边空格可有可无</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dirty="0"/>
              <a:t>单引号 </a:t>
            </a:r>
            <a:r>
              <a:rPr lang="en-US" altLang="zh-CN" dirty="0"/>
              <a:t>'</a:t>
            </a:r>
            <a:endParaRPr lang="en-US" altLang="zh-CN" dirty="0"/>
          </a:p>
          <a:p>
            <a:r>
              <a:rPr lang="zh-CN" altLang="en-US" dirty="0"/>
              <a:t>两个单引号包围起来的字符串就是普通的字符串，它将保留原始的字面意思</a:t>
            </a:r>
            <a:endParaRPr lang="zh-CN" altLang="en-US" dirty="0"/>
          </a:p>
          <a:p>
            <a:endParaRPr lang="zh-CN" altLang="en-US" dirty="0"/>
          </a:p>
          <a:p>
            <a:r>
              <a:rPr lang="zh-CN" altLang="en-US" dirty="0"/>
              <a:t>双引号 </a:t>
            </a:r>
            <a:r>
              <a:rPr lang="en-US" altLang="zh-CN" dirty="0"/>
              <a:t>"</a:t>
            </a:r>
            <a:endParaRPr lang="en-US" altLang="zh-CN" dirty="0"/>
          </a:p>
          <a:p>
            <a:r>
              <a:rPr lang="zh-CN" altLang="en-US" dirty="0"/>
              <a:t>两个双引号包围起来的字符串，部分特殊字符将起到它们的作用</a:t>
            </a:r>
            <a:r>
              <a:rPr lang="en-US" altLang="zh-CN" dirty="0"/>
              <a:t>.</a:t>
            </a:r>
            <a:endParaRPr lang="en-US" altLang="zh-CN" dirty="0"/>
          </a:p>
          <a:p>
            <a:r>
              <a:rPr lang="zh-CN" altLang="en-US" dirty="0"/>
              <a:t>这些特殊字符有</a:t>
            </a:r>
            <a:r>
              <a:rPr lang="en-US" altLang="zh-CN" dirty="0"/>
              <a:t>: </a:t>
            </a:r>
            <a:r>
              <a:rPr lang="zh-CN" altLang="en-US" dirty="0"/>
              <a:t>美元符</a:t>
            </a:r>
            <a:r>
              <a:rPr lang="en-US" altLang="zh-CN" dirty="0"/>
              <a:t>$, </a:t>
            </a:r>
            <a:r>
              <a:rPr lang="zh-CN" altLang="en-US" dirty="0"/>
              <a:t>反斜杠</a:t>
            </a:r>
            <a:r>
              <a:rPr lang="en-US" altLang="zh-CN" dirty="0"/>
              <a:t>\, </a:t>
            </a:r>
            <a:r>
              <a:rPr lang="zh-CN" altLang="en-US" dirty="0"/>
              <a:t>反引号</a:t>
            </a:r>
            <a:r>
              <a:rPr lang="en-US" altLang="zh-CN" dirty="0"/>
              <a:t>, </a:t>
            </a:r>
            <a:r>
              <a:rPr lang="zh-CN" altLang="en-US" dirty="0"/>
              <a:t>感叹号</a:t>
            </a:r>
            <a:r>
              <a:rPr lang="en-US" altLang="zh-CN" dirty="0"/>
              <a:t>!</a:t>
            </a:r>
            <a:endParaRPr lang="en-US" altLang="zh-CN" dirty="0"/>
          </a:p>
          <a:p>
            <a:endParaRPr lang="en-US" altLang="zh-CN" dirty="0"/>
          </a:p>
          <a:p>
            <a:r>
              <a:rPr lang="zh-CN" altLang="en-US" dirty="0"/>
              <a:t>反引号</a:t>
            </a:r>
            <a:r>
              <a:rPr lang="en-US" altLang="zh-CN" dirty="0"/>
              <a:t>`</a:t>
            </a:r>
            <a:endParaRPr lang="en-US" altLang="zh-CN" dirty="0"/>
          </a:p>
          <a:p>
            <a:r>
              <a:rPr lang="zh-CN" altLang="en-US" dirty="0"/>
              <a:t>两个反引号包围起来的字符串，将作为命令来运行，</a:t>
            </a:r>
            <a:endParaRPr lang="zh-CN" altLang="en-US" dirty="0"/>
          </a:p>
          <a:p>
            <a:r>
              <a:rPr lang="zh-CN" altLang="en-US" dirty="0"/>
              <a:t>执行的输出结果作为该反引号的内容，称为命令替换，</a:t>
            </a:r>
            <a:endParaRPr lang="zh-CN" altLang="en-US" dirty="0"/>
          </a:p>
          <a:p>
            <a:r>
              <a:rPr lang="zh-CN" altLang="en-US" dirty="0"/>
              <a:t>它有另一种更好的写法</a:t>
            </a:r>
            <a:r>
              <a:rPr lang="en-US" altLang="zh-CN" dirty="0"/>
              <a:t>: $(command)</a:t>
            </a:r>
            <a:endParaRPr lang="en-US" altLang="zh-CN" dirty="0"/>
          </a:p>
          <a:p>
            <a:endParaRPr lang="en-US" altLang="zh-CN" dirty="0"/>
          </a:p>
          <a:p>
            <a:r>
              <a:rPr lang="en-US" altLang="zh-CN" dirty="0"/>
              <a:t>yinhao.sh</a:t>
            </a:r>
            <a:endParaRPr lang="zh-CN" altLang="en-US" dirty="0"/>
          </a:p>
        </p:txBody>
      </p:sp>
      <p:sp>
        <p:nvSpPr>
          <p:cNvPr id="4" name="标题 1"/>
          <p:cNvSpPr>
            <a:spLocks noGrp="1"/>
          </p:cNvSpPr>
          <p:nvPr>
            <p:ph type="title"/>
          </p:nvPr>
        </p:nvSpPr>
        <p:spPr>
          <a:xfrm>
            <a:off x="838200" y="365125"/>
            <a:ext cx="10515600" cy="1325563"/>
          </a:xfrm>
        </p:spPr>
        <p:txBody>
          <a:bodyPr/>
          <a:lstStyle/>
          <a:p>
            <a:r>
              <a:rPr lang="en-US" altLang="zh-CN" dirty="0"/>
              <a:t>Shell</a:t>
            </a:r>
            <a:r>
              <a:rPr lang="zh-CN" altLang="en-US" dirty="0"/>
              <a:t>语法</a:t>
            </a:r>
            <a:r>
              <a:rPr lang="en-US" altLang="zh-CN" dirty="0"/>
              <a:t>-bash</a:t>
            </a:r>
            <a:r>
              <a:rPr lang="zh-CN" altLang="en-US" dirty="0"/>
              <a:t>空格</a:t>
            </a:r>
            <a:r>
              <a:rPr lang="en-US" altLang="zh-CN" dirty="0"/>
              <a:t>&amp;</a:t>
            </a:r>
            <a:r>
              <a:rPr lang="zh-CN" altLang="en-US" dirty="0"/>
              <a:t>引号</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数组</a:t>
            </a:r>
            <a:endParaRPr lang="zh-CN" altLang="en-US" dirty="0"/>
          </a:p>
        </p:txBody>
      </p:sp>
      <p:sp>
        <p:nvSpPr>
          <p:cNvPr id="3" name="内容占位符 2"/>
          <p:cNvSpPr>
            <a:spLocks noGrp="1"/>
          </p:cNvSpPr>
          <p:nvPr>
            <p:ph idx="1"/>
          </p:nvPr>
        </p:nvSpPr>
        <p:spPr>
          <a:xfrm>
            <a:off x="838200" y="1825624"/>
            <a:ext cx="10515600" cy="4890135"/>
          </a:xfrm>
        </p:spPr>
        <p:txBody>
          <a:bodyPr>
            <a:normAutofit/>
          </a:bodyPr>
          <a:lstStyle/>
          <a:p>
            <a:r>
              <a:rPr lang="zh-CN" altLang="en-US" dirty="0"/>
              <a:t>数组定义</a:t>
            </a:r>
            <a:endParaRPr lang="en-US" altLang="zh-CN" dirty="0"/>
          </a:p>
          <a:p>
            <a:pPr lvl="1"/>
            <a:r>
              <a:rPr lang="zh-CN" altLang="en-US" dirty="0"/>
              <a:t>数组名称</a:t>
            </a:r>
            <a:r>
              <a:rPr lang="en-US" altLang="zh-CN" dirty="0"/>
              <a:t>=(</a:t>
            </a:r>
            <a:r>
              <a:rPr lang="zh-CN" altLang="en-US" dirty="0"/>
              <a:t>元素</a:t>
            </a:r>
            <a:r>
              <a:rPr lang="en-US" altLang="zh-CN" dirty="0"/>
              <a:t>1 </a:t>
            </a:r>
            <a:r>
              <a:rPr lang="zh-CN" altLang="en-US" dirty="0"/>
              <a:t>元素</a:t>
            </a:r>
            <a:r>
              <a:rPr lang="en-US" altLang="zh-CN" dirty="0"/>
              <a:t>2 </a:t>
            </a:r>
            <a:r>
              <a:rPr lang="zh-CN" altLang="en-US" dirty="0"/>
              <a:t>元素</a:t>
            </a:r>
            <a:r>
              <a:rPr lang="en-US" altLang="zh-CN" dirty="0"/>
              <a:t>3 ...)</a:t>
            </a:r>
            <a:endParaRPr lang="en-US" altLang="zh-CN" dirty="0"/>
          </a:p>
          <a:p>
            <a:r>
              <a:rPr lang="zh-CN" altLang="en-US" dirty="0"/>
              <a:t>数组读取</a:t>
            </a:r>
            <a:endParaRPr lang="en-US" altLang="zh-CN" dirty="0"/>
          </a:p>
          <a:p>
            <a:pPr lvl="1"/>
            <a:r>
              <a:rPr lang="en-US" altLang="zh-CN" dirty="0"/>
              <a:t>${</a:t>
            </a:r>
            <a:r>
              <a:rPr lang="zh-CN" altLang="en-US" dirty="0"/>
              <a:t>数组名称</a:t>
            </a:r>
            <a:r>
              <a:rPr lang="en-US" altLang="zh-CN" dirty="0"/>
              <a:t> [</a:t>
            </a:r>
            <a:r>
              <a:rPr lang="zh-CN" altLang="en-US" dirty="0"/>
              <a:t>索引</a:t>
            </a:r>
            <a:r>
              <a:rPr lang="en-US" altLang="zh-CN" dirty="0"/>
              <a:t>] }</a:t>
            </a:r>
            <a:endParaRPr lang="en-US" altLang="zh-CN" dirty="0"/>
          </a:p>
          <a:p>
            <a:r>
              <a:rPr lang="zh-CN" altLang="en-US" dirty="0"/>
              <a:t>数组赋值</a:t>
            </a:r>
            <a:endParaRPr lang="en-US" altLang="zh-CN" dirty="0"/>
          </a:p>
          <a:p>
            <a:pPr lvl="1"/>
            <a:r>
              <a:rPr lang="zh-CN" altLang="en-US" dirty="0"/>
              <a:t>一次赋一个值</a:t>
            </a:r>
            <a:endParaRPr lang="en-US" altLang="zh-CN" dirty="0"/>
          </a:p>
          <a:p>
            <a:pPr lvl="2"/>
            <a:r>
              <a:rPr lang="en-US" altLang="zh-CN" dirty="0"/>
              <a:t>array0[0]=’tom’</a:t>
            </a:r>
            <a:endParaRPr lang="en-US" altLang="zh-CN" dirty="0"/>
          </a:p>
          <a:p>
            <a:pPr lvl="2"/>
            <a:r>
              <a:rPr lang="en-US" altLang="zh-CN" dirty="0"/>
              <a:t>array0[1]=’</a:t>
            </a:r>
            <a:r>
              <a:rPr lang="en-US" altLang="zh-CN" dirty="0" err="1"/>
              <a:t>jarry</a:t>
            </a:r>
            <a:r>
              <a:rPr lang="en-US" altLang="zh-CN" dirty="0"/>
              <a:t>’</a:t>
            </a:r>
            <a:endParaRPr lang="en-US" altLang="zh-CN" dirty="0"/>
          </a:p>
          <a:p>
            <a:pPr lvl="1"/>
            <a:r>
              <a:rPr lang="zh-CN" altLang="en-US" dirty="0"/>
              <a:t>一次赋多个值</a:t>
            </a:r>
            <a:endParaRPr lang="en-US" altLang="zh-CN" dirty="0"/>
          </a:p>
          <a:p>
            <a:pPr lvl="2"/>
            <a:r>
              <a:rPr lang="en-US" altLang="zh-CN" dirty="0"/>
              <a:t>array2=(tom jack </a:t>
            </a:r>
            <a:r>
              <a:rPr lang="en-US" altLang="zh-CN" dirty="0" err="1"/>
              <a:t>alice</a:t>
            </a:r>
            <a:r>
              <a:rPr lang="en-US" altLang="zh-CN" dirty="0"/>
              <a:t>)</a:t>
            </a:r>
            <a:endParaRPr lang="en-US" altLang="zh-CN" dirty="0"/>
          </a:p>
          <a:p>
            <a:pPr lvl="2"/>
            <a:r>
              <a:rPr lang="en-US" altLang="zh-CN" dirty="0"/>
              <a:t>array3=(`cat /</a:t>
            </a:r>
            <a:r>
              <a:rPr lang="en-US" altLang="zh-CN" dirty="0" err="1"/>
              <a:t>etc</a:t>
            </a:r>
            <a:r>
              <a:rPr lang="en-US" altLang="zh-CN" dirty="0"/>
              <a:t>/passwd`)                                                                       array.sh</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-if</a:t>
            </a:r>
            <a:r>
              <a:rPr lang="zh-CN" altLang="en-US" dirty="0"/>
              <a:t>判断语句</a:t>
            </a:r>
            <a:endParaRPr lang="zh-CN" altLang="en-US" dirty="0"/>
          </a:p>
        </p:txBody>
      </p:sp>
      <p:sp>
        <p:nvSpPr>
          <p:cNvPr id="3" name="内容占位符 2"/>
          <p:cNvSpPr>
            <a:spLocks noGrp="1"/>
          </p:cNvSpPr>
          <p:nvPr>
            <p:ph idx="1"/>
          </p:nvPr>
        </p:nvSpPr>
        <p:spPr>
          <a:xfrm>
            <a:off x="838200" y="1690688"/>
            <a:ext cx="10515600" cy="4351338"/>
          </a:xfrm>
        </p:spPr>
        <p:txBody>
          <a:bodyPr>
            <a:noAutofit/>
          </a:bodyPr>
          <a:lstStyle/>
          <a:p>
            <a:r>
              <a:rPr lang="zh-CN" altLang="en-US" sz="1600" dirty="0"/>
              <a:t>数学比较</a:t>
            </a:r>
            <a:endParaRPr lang="en-US" altLang="zh-CN" sz="1600" dirty="0"/>
          </a:p>
          <a:p>
            <a:pPr lvl="1"/>
            <a:r>
              <a:rPr lang="en-US" altLang="zh-CN" sz="1600" dirty="0"/>
              <a:t>    -eq         	</a:t>
            </a:r>
            <a:r>
              <a:rPr lang="zh-CN" altLang="en-US" sz="1600" dirty="0"/>
              <a:t>等于</a:t>
            </a:r>
            <a:endParaRPr lang="zh-CN" altLang="en-US" sz="1600" dirty="0"/>
          </a:p>
          <a:p>
            <a:pPr lvl="1"/>
            <a:r>
              <a:rPr lang="zh-CN" altLang="en-US" sz="1600" dirty="0"/>
              <a:t>    </a:t>
            </a:r>
            <a:r>
              <a:rPr lang="en-US" altLang="zh-CN" sz="1600" dirty="0"/>
              <a:t>-</a:t>
            </a:r>
            <a:r>
              <a:rPr lang="en-US" altLang="zh-CN" sz="1600" dirty="0" err="1"/>
              <a:t>gt</a:t>
            </a:r>
            <a:r>
              <a:rPr lang="en-US" altLang="zh-CN" sz="1600" dirty="0"/>
              <a:t>          	</a:t>
            </a:r>
            <a:r>
              <a:rPr lang="zh-CN" altLang="en-US" sz="1600" dirty="0"/>
              <a:t>大于</a:t>
            </a:r>
            <a:endParaRPr lang="zh-CN" altLang="en-US" sz="1600" dirty="0"/>
          </a:p>
          <a:p>
            <a:pPr lvl="1"/>
            <a:r>
              <a:rPr lang="zh-CN" altLang="en-US" sz="1600" dirty="0"/>
              <a:t>    </a:t>
            </a:r>
            <a:r>
              <a:rPr lang="en-US" altLang="zh-CN" sz="1600" dirty="0"/>
              <a:t>-</a:t>
            </a:r>
            <a:r>
              <a:rPr lang="en-US" altLang="zh-CN" sz="1600" dirty="0" err="1"/>
              <a:t>lt</a:t>
            </a:r>
            <a:r>
              <a:rPr lang="en-US" altLang="zh-CN" sz="1600" dirty="0"/>
              <a:t>           	</a:t>
            </a:r>
            <a:r>
              <a:rPr lang="zh-CN" altLang="en-US" sz="1600" dirty="0"/>
              <a:t>小于</a:t>
            </a:r>
            <a:endParaRPr lang="zh-CN" altLang="en-US" sz="1600" dirty="0"/>
          </a:p>
          <a:p>
            <a:pPr lvl="1"/>
            <a:r>
              <a:rPr lang="zh-CN" altLang="en-US" sz="1600" dirty="0"/>
              <a:t>    </a:t>
            </a:r>
            <a:r>
              <a:rPr lang="en-US" altLang="zh-CN" sz="1600" dirty="0"/>
              <a:t>-</a:t>
            </a:r>
            <a:r>
              <a:rPr lang="en-US" altLang="zh-CN" sz="1600" dirty="0" err="1"/>
              <a:t>ge</a:t>
            </a:r>
            <a:r>
              <a:rPr lang="en-US" altLang="zh-CN" sz="1600" dirty="0"/>
              <a:t>         	</a:t>
            </a:r>
            <a:r>
              <a:rPr lang="zh-CN" altLang="en-US" sz="1600" dirty="0"/>
              <a:t>大于或等于</a:t>
            </a:r>
            <a:endParaRPr lang="zh-CN" altLang="en-US" sz="1600" dirty="0"/>
          </a:p>
          <a:p>
            <a:pPr lvl="1"/>
            <a:r>
              <a:rPr lang="zh-CN" altLang="en-US" sz="1600" dirty="0"/>
              <a:t>    </a:t>
            </a:r>
            <a:r>
              <a:rPr lang="en-US" altLang="zh-CN" sz="1600" dirty="0"/>
              <a:t>-le          	</a:t>
            </a:r>
            <a:r>
              <a:rPr lang="zh-CN" altLang="en-US" sz="1600" dirty="0"/>
              <a:t>小于或等于</a:t>
            </a:r>
            <a:endParaRPr lang="zh-CN" altLang="en-US" sz="1600" dirty="0"/>
          </a:p>
          <a:p>
            <a:pPr lvl="1"/>
            <a:r>
              <a:rPr lang="zh-CN" altLang="en-US" sz="1600" dirty="0"/>
              <a:t>    </a:t>
            </a:r>
            <a:r>
              <a:rPr lang="en-US" altLang="zh-CN" sz="1600" dirty="0"/>
              <a:t>-ne      	</a:t>
            </a:r>
            <a:r>
              <a:rPr lang="zh-CN" altLang="en-US" sz="1600" dirty="0"/>
              <a:t>不等于</a:t>
            </a:r>
            <a:endParaRPr lang="en-US" altLang="zh-CN" sz="1600" dirty="0"/>
          </a:p>
          <a:p>
            <a:r>
              <a:rPr lang="zh-CN" altLang="en-US" sz="1600" dirty="0"/>
              <a:t>字符串比较</a:t>
            </a:r>
            <a:endParaRPr lang="en-US" altLang="zh-CN" sz="1600" dirty="0"/>
          </a:p>
          <a:p>
            <a:pPr lvl="1"/>
            <a:r>
              <a:rPr lang="zh-CN" altLang="en-US" sz="1600" dirty="0"/>
              <a:t>注意字符串一定别忘了使用引号引起来</a:t>
            </a:r>
            <a:endParaRPr lang="zh-CN" altLang="en-US" sz="1600" dirty="0"/>
          </a:p>
          <a:p>
            <a:pPr lvl="1"/>
            <a:r>
              <a:rPr lang="zh-CN" altLang="en-US" sz="1600" dirty="0"/>
              <a:t>    </a:t>
            </a:r>
            <a:r>
              <a:rPr lang="en-US" altLang="zh-CN" sz="1600" dirty="0"/>
              <a:t>==          	</a:t>
            </a:r>
            <a:r>
              <a:rPr lang="zh-CN" altLang="en-US" sz="1600" dirty="0"/>
              <a:t>等于   </a:t>
            </a:r>
            <a:endParaRPr lang="zh-CN" altLang="en-US" sz="1600" dirty="0"/>
          </a:p>
          <a:p>
            <a:pPr lvl="1"/>
            <a:r>
              <a:rPr lang="zh-CN" altLang="en-US" sz="1600" dirty="0"/>
              <a:t>    </a:t>
            </a:r>
            <a:r>
              <a:rPr lang="en-US" altLang="zh-CN" sz="1600" dirty="0"/>
              <a:t>!=           	</a:t>
            </a:r>
            <a:r>
              <a:rPr lang="zh-CN" altLang="en-US" sz="1600" dirty="0"/>
              <a:t>不等于</a:t>
            </a:r>
            <a:endParaRPr lang="zh-CN" altLang="en-US" sz="1600" dirty="0"/>
          </a:p>
          <a:p>
            <a:pPr lvl="1"/>
            <a:r>
              <a:rPr lang="zh-CN" altLang="en-US" sz="1600" dirty="0"/>
              <a:t>    </a:t>
            </a:r>
            <a:r>
              <a:rPr lang="en-US" altLang="zh-CN" sz="1600" dirty="0"/>
              <a:t>-n          	</a:t>
            </a:r>
            <a:r>
              <a:rPr lang="zh-CN" altLang="en-US" sz="1600" dirty="0"/>
              <a:t>检查字符串的长度是否大于</a:t>
            </a:r>
            <a:r>
              <a:rPr lang="en-US" altLang="zh-CN" sz="1600" dirty="0"/>
              <a:t>0  </a:t>
            </a:r>
            <a:endParaRPr lang="en-US" altLang="zh-CN" sz="1600" dirty="0"/>
          </a:p>
          <a:p>
            <a:pPr lvl="1"/>
            <a:r>
              <a:rPr lang="en-US" altLang="zh-CN" sz="1600" dirty="0"/>
              <a:t>    -z         	</a:t>
            </a:r>
            <a:r>
              <a:rPr lang="zh-CN" altLang="en-US" sz="1600" dirty="0"/>
              <a:t>检查字符串的长度是否为</a:t>
            </a:r>
            <a:r>
              <a:rPr lang="en-US" altLang="zh-CN" sz="1600" dirty="0"/>
              <a:t>0</a:t>
            </a:r>
            <a:endParaRPr lang="en-US" altLang="zh-CN" sz="1600" dirty="0"/>
          </a:p>
          <a:p>
            <a:r>
              <a:rPr lang="zh-CN" altLang="en-US" sz="1600" dirty="0"/>
              <a:t>逻辑运算</a:t>
            </a:r>
            <a:endParaRPr lang="en-US" altLang="zh-CN" sz="1600" dirty="0"/>
          </a:p>
          <a:p>
            <a:pPr lvl="1"/>
            <a:r>
              <a:rPr lang="zh-CN" altLang="en-US" sz="1600" dirty="0"/>
              <a:t>逻辑与运算       </a:t>
            </a:r>
            <a:r>
              <a:rPr lang="en-US" altLang="zh-CN" sz="1600" dirty="0"/>
              <a:t>&amp;&amp;   </a:t>
            </a:r>
            <a:endParaRPr lang="en-US" altLang="zh-CN" sz="1600" dirty="0"/>
          </a:p>
          <a:p>
            <a:pPr lvl="1"/>
            <a:r>
              <a:rPr lang="zh-CN" altLang="en-US" sz="1600" dirty="0"/>
              <a:t>逻辑或运算       </a:t>
            </a:r>
            <a:r>
              <a:rPr lang="en-US" altLang="zh-CN" sz="1600" dirty="0"/>
              <a:t>||  </a:t>
            </a:r>
            <a:endParaRPr lang="en-US" altLang="zh-CN" sz="1600" dirty="0"/>
          </a:p>
          <a:p>
            <a:pPr lvl="1"/>
            <a:r>
              <a:rPr lang="zh-CN" altLang="en-US" sz="1600" dirty="0"/>
              <a:t>逻辑非运算       ！</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2433"/>
            <a:ext cx="4761614" cy="5683213"/>
          </a:xfrm>
        </p:spPr>
        <p:txBody>
          <a:bodyPr>
            <a:normAutofit/>
          </a:bodyPr>
          <a:lstStyle/>
          <a:p>
            <a:r>
              <a:rPr lang="en-US" altLang="zh-CN" dirty="0"/>
              <a:t>Shell</a:t>
            </a:r>
            <a:r>
              <a:rPr lang="zh-CN" altLang="en-US" dirty="0"/>
              <a:t>介绍</a:t>
            </a:r>
            <a:endParaRPr lang="en-US" altLang="zh-CN" dirty="0"/>
          </a:p>
          <a:p>
            <a:pPr lvl="1"/>
            <a:r>
              <a:rPr lang="zh-CN" altLang="en-US" dirty="0"/>
              <a:t>什么是</a:t>
            </a:r>
            <a:r>
              <a:rPr lang="en-US" altLang="zh-CN" dirty="0"/>
              <a:t>shell</a:t>
            </a:r>
            <a:endParaRPr lang="en-US" altLang="zh-CN" dirty="0"/>
          </a:p>
          <a:p>
            <a:pPr lvl="1"/>
            <a:r>
              <a:rPr lang="en-US" altLang="zh-CN" dirty="0"/>
              <a:t>Shell</a:t>
            </a:r>
            <a:r>
              <a:rPr lang="zh-CN" altLang="en-US" dirty="0"/>
              <a:t>能做什么</a:t>
            </a:r>
            <a:endParaRPr lang="en-US" altLang="zh-CN" dirty="0"/>
          </a:p>
          <a:p>
            <a:pPr lvl="1"/>
            <a:r>
              <a:rPr lang="en-US" altLang="zh-CN" dirty="0"/>
              <a:t>Shell</a:t>
            </a:r>
            <a:r>
              <a:rPr lang="zh-CN" altLang="en-US" dirty="0"/>
              <a:t>环境（</a:t>
            </a:r>
            <a:r>
              <a:rPr lang="en-US" altLang="zh-CN" dirty="0"/>
              <a:t>bash</a:t>
            </a:r>
            <a:r>
              <a:rPr lang="zh-CN" altLang="en-US" dirty="0"/>
              <a:t>）</a:t>
            </a:r>
            <a:endParaRPr lang="en-US" altLang="zh-CN" dirty="0"/>
          </a:p>
          <a:p>
            <a:pPr lvl="1"/>
            <a:r>
              <a:rPr lang="en-US" altLang="zh-CN" dirty="0"/>
              <a:t>Shell</a:t>
            </a:r>
            <a:r>
              <a:rPr lang="zh-CN" altLang="en-US" dirty="0"/>
              <a:t>特性</a:t>
            </a:r>
            <a:endParaRPr lang="en-US" altLang="zh-CN" dirty="0"/>
          </a:p>
          <a:p>
            <a:r>
              <a:rPr lang="en-US" altLang="zh-CN" dirty="0"/>
              <a:t>Shell</a:t>
            </a:r>
            <a:r>
              <a:rPr lang="zh-CN" altLang="en-US" dirty="0"/>
              <a:t>变量</a:t>
            </a:r>
            <a:endParaRPr lang="en-US" altLang="zh-CN" dirty="0"/>
          </a:p>
          <a:p>
            <a:pPr lvl="1"/>
            <a:r>
              <a:rPr lang="zh-CN" altLang="en-US" dirty="0"/>
              <a:t>本地变量、全局变量</a:t>
            </a:r>
            <a:endParaRPr lang="en-US" altLang="zh-CN" dirty="0"/>
          </a:p>
          <a:p>
            <a:pPr lvl="1"/>
            <a:r>
              <a:rPr lang="zh-CN" altLang="en-US" dirty="0"/>
              <a:t>用户自定义变量</a:t>
            </a:r>
            <a:endParaRPr lang="en-US" altLang="zh-CN" dirty="0"/>
          </a:p>
          <a:p>
            <a:pPr lvl="1"/>
            <a:r>
              <a:rPr lang="zh-CN" altLang="en-US" dirty="0"/>
              <a:t>特殊变量</a:t>
            </a:r>
            <a:endParaRPr lang="en-US" altLang="zh-CN" dirty="0"/>
          </a:p>
          <a:p>
            <a:pPr lvl="1"/>
            <a:r>
              <a:rPr lang="zh-CN" altLang="en-US" dirty="0"/>
              <a:t>位置参数变量</a:t>
            </a:r>
            <a:endParaRPr lang="en-US" altLang="zh-CN" dirty="0"/>
          </a:p>
          <a:p>
            <a:r>
              <a:rPr lang="en-US" altLang="zh-CN" dirty="0"/>
              <a:t>Shell</a:t>
            </a:r>
            <a:r>
              <a:rPr lang="zh-CN" altLang="en-US" dirty="0"/>
              <a:t>语法</a:t>
            </a:r>
            <a:endParaRPr lang="en-US" altLang="zh-CN" dirty="0"/>
          </a:p>
          <a:p>
            <a:pPr lvl="1"/>
            <a:r>
              <a:rPr lang="en-US" altLang="zh-CN" dirty="0"/>
              <a:t>Bash</a:t>
            </a:r>
            <a:r>
              <a:rPr lang="zh-CN" altLang="en-US" dirty="0"/>
              <a:t>空格</a:t>
            </a:r>
            <a:r>
              <a:rPr lang="en-US" altLang="zh-CN" dirty="0"/>
              <a:t>&amp;bash</a:t>
            </a:r>
            <a:r>
              <a:rPr lang="zh-CN" altLang="en-US" dirty="0"/>
              <a:t>引号</a:t>
            </a:r>
            <a:endParaRPr lang="en-US" altLang="zh-CN" dirty="0"/>
          </a:p>
          <a:p>
            <a:endParaRPr lang="en-US" altLang="zh-CN" dirty="0"/>
          </a:p>
          <a:p>
            <a:endParaRPr lang="en-US" altLang="zh-CN" dirty="0"/>
          </a:p>
        </p:txBody>
      </p:sp>
      <p:sp>
        <p:nvSpPr>
          <p:cNvPr id="4" name="内容占位符 2"/>
          <p:cNvSpPr txBox="1"/>
          <p:nvPr/>
        </p:nvSpPr>
        <p:spPr>
          <a:xfrm>
            <a:off x="6399028" y="498047"/>
            <a:ext cx="4761614" cy="5683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Shell</a:t>
            </a:r>
            <a:r>
              <a:rPr lang="zh-CN" altLang="en-US" dirty="0"/>
              <a:t>数组</a:t>
            </a:r>
            <a:endParaRPr lang="en-US" altLang="zh-CN" dirty="0"/>
          </a:p>
          <a:p>
            <a:r>
              <a:rPr lang="en-US" altLang="zh-CN" dirty="0"/>
              <a:t>Shell</a:t>
            </a:r>
            <a:r>
              <a:rPr lang="zh-CN" altLang="en-US" dirty="0"/>
              <a:t>流程控制</a:t>
            </a:r>
            <a:endParaRPr lang="en-US" altLang="zh-CN" dirty="0"/>
          </a:p>
          <a:p>
            <a:pPr lvl="1"/>
            <a:r>
              <a:rPr lang="en-US" altLang="zh-CN" dirty="0"/>
              <a:t>if/for/while/until/case</a:t>
            </a:r>
            <a:endParaRPr lang="en-US" altLang="zh-CN" dirty="0"/>
          </a:p>
          <a:p>
            <a:r>
              <a:rPr lang="en-US" altLang="zh-CN" dirty="0"/>
              <a:t>Shell</a:t>
            </a:r>
            <a:r>
              <a:rPr lang="zh-CN" altLang="en-US" dirty="0"/>
              <a:t>正则表达式</a:t>
            </a:r>
            <a:endParaRPr lang="en-US" altLang="zh-CN" dirty="0"/>
          </a:p>
          <a:p>
            <a:r>
              <a:rPr lang="en-US" altLang="zh-CN" dirty="0"/>
              <a:t>Shell</a:t>
            </a:r>
            <a:r>
              <a:rPr lang="zh-CN" altLang="en-US" dirty="0"/>
              <a:t>对文件的操作</a:t>
            </a:r>
            <a:r>
              <a:rPr lang="en-US" altLang="zh-CN" dirty="0"/>
              <a:t>-sed</a:t>
            </a:r>
            <a:endParaRPr lang="en-US" altLang="zh-CN" dirty="0"/>
          </a:p>
          <a:p>
            <a:r>
              <a:rPr lang="en-US" altLang="zh-CN" dirty="0"/>
              <a:t>Shell</a:t>
            </a:r>
            <a:r>
              <a:rPr lang="zh-CN" altLang="en-US" dirty="0"/>
              <a:t>对输出流的处理</a:t>
            </a:r>
            <a:r>
              <a:rPr lang="en-US" altLang="zh-CN" dirty="0"/>
              <a:t>-awk</a:t>
            </a:r>
            <a:endParaRPr lang="en-US" altLang="zh-CN" dirty="0"/>
          </a:p>
          <a:p>
            <a:pPr lvl="1"/>
            <a:endParaRPr lang="en-US" altLang="zh-CN" dirty="0"/>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5" name="标题 4"/>
          <p:cNvSpPr>
            <a:spLocks noGrp="1"/>
          </p:cNvSpPr>
          <p:nvPr>
            <p:ph type="title"/>
          </p:nvPr>
        </p:nvSpPr>
        <p:spPr>
          <a:xfrm>
            <a:off x="838200" y="365125"/>
            <a:ext cx="10515600" cy="1325563"/>
          </a:xfrm>
        </p:spPr>
        <p:txBody>
          <a:bodyPr/>
          <a:lstStyle/>
          <a:p>
            <a:r>
              <a:rPr lang="en-US" altLang="zh-CN" dirty="0"/>
              <a:t>Shell</a:t>
            </a:r>
            <a:r>
              <a:rPr lang="zh-CN" altLang="en-US" dirty="0"/>
              <a:t>流程控制</a:t>
            </a:r>
            <a:r>
              <a:rPr lang="en-US" altLang="zh-CN" dirty="0"/>
              <a:t>-if</a:t>
            </a:r>
            <a:r>
              <a:rPr lang="zh-CN" altLang="en-US" dirty="0"/>
              <a:t>判断语句语法</a:t>
            </a:r>
            <a:endParaRPr lang="zh-CN" altLang="en-US" dirty="0"/>
          </a:p>
        </p:txBody>
      </p:sp>
      <p:pic>
        <p:nvPicPr>
          <p:cNvPr id="8" name="图片 7"/>
          <p:cNvPicPr>
            <a:picLocks noChangeAspect="1"/>
          </p:cNvPicPr>
          <p:nvPr/>
        </p:nvPicPr>
        <p:blipFill>
          <a:blip r:embed="rId1"/>
          <a:stretch>
            <a:fillRect/>
          </a:stretch>
        </p:blipFill>
        <p:spPr>
          <a:xfrm>
            <a:off x="838200" y="1400010"/>
            <a:ext cx="10300677" cy="1907252"/>
          </a:xfrm>
          <a:prstGeom prst="rect">
            <a:avLst/>
          </a:prstGeom>
        </p:spPr>
      </p:pic>
      <p:pic>
        <p:nvPicPr>
          <p:cNvPr id="10" name="图片 9"/>
          <p:cNvPicPr>
            <a:picLocks noChangeAspect="1"/>
          </p:cNvPicPr>
          <p:nvPr/>
        </p:nvPicPr>
        <p:blipFill>
          <a:blip r:embed="rId2"/>
          <a:stretch>
            <a:fillRect/>
          </a:stretch>
        </p:blipFill>
        <p:spPr>
          <a:xfrm>
            <a:off x="836245" y="3498129"/>
            <a:ext cx="10300677" cy="24764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5" name="标题 4"/>
          <p:cNvSpPr>
            <a:spLocks noGrp="1"/>
          </p:cNvSpPr>
          <p:nvPr>
            <p:ph type="title"/>
          </p:nvPr>
        </p:nvSpPr>
        <p:spPr>
          <a:xfrm>
            <a:off x="838200" y="365125"/>
            <a:ext cx="10515600" cy="1325563"/>
          </a:xfrm>
        </p:spPr>
        <p:txBody>
          <a:bodyPr/>
          <a:lstStyle/>
          <a:p>
            <a:r>
              <a:rPr lang="en-US" altLang="zh-CN" dirty="0"/>
              <a:t>Shell</a:t>
            </a:r>
            <a:r>
              <a:rPr lang="zh-CN" altLang="en-US" dirty="0"/>
              <a:t>流程控制</a:t>
            </a:r>
            <a:r>
              <a:rPr lang="en-US" altLang="zh-CN" dirty="0"/>
              <a:t>-if</a:t>
            </a:r>
            <a:r>
              <a:rPr lang="zh-CN" altLang="en-US" dirty="0"/>
              <a:t>判断语句语法</a:t>
            </a:r>
            <a:endParaRPr lang="zh-CN" altLang="en-US" dirty="0"/>
          </a:p>
        </p:txBody>
      </p:sp>
      <p:pic>
        <p:nvPicPr>
          <p:cNvPr id="6" name="图片 5"/>
          <p:cNvPicPr>
            <a:picLocks noChangeAspect="1"/>
          </p:cNvPicPr>
          <p:nvPr/>
        </p:nvPicPr>
        <p:blipFill>
          <a:blip r:embed="rId1"/>
          <a:stretch>
            <a:fillRect/>
          </a:stretch>
        </p:blipFill>
        <p:spPr>
          <a:xfrm>
            <a:off x="781538" y="1690688"/>
            <a:ext cx="10628923" cy="3803871"/>
          </a:xfrm>
          <a:prstGeom prst="rect">
            <a:avLst/>
          </a:prstGeom>
        </p:spPr>
      </p:pic>
      <p:sp>
        <p:nvSpPr>
          <p:cNvPr id="7" name="文本框 6"/>
          <p:cNvSpPr txBox="1"/>
          <p:nvPr/>
        </p:nvSpPr>
        <p:spPr>
          <a:xfrm>
            <a:off x="838200" y="6049108"/>
            <a:ext cx="5015523" cy="369332"/>
          </a:xfrm>
          <a:prstGeom prst="rect">
            <a:avLst/>
          </a:prstGeom>
          <a:noFill/>
        </p:spPr>
        <p:txBody>
          <a:bodyPr wrap="square" rtlCol="0">
            <a:spAutoFit/>
          </a:bodyPr>
          <a:lstStyle/>
          <a:p>
            <a:r>
              <a:rPr lang="zh-CN" altLang="en-US" dirty="0"/>
              <a:t>实操</a:t>
            </a:r>
            <a:r>
              <a:rPr lang="en-US" altLang="zh-CN" dirty="0"/>
              <a:t>if.sh</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5" name="标题 4"/>
          <p:cNvSpPr>
            <a:spLocks noGrp="1"/>
          </p:cNvSpPr>
          <p:nvPr>
            <p:ph type="title"/>
          </p:nvPr>
        </p:nvSpPr>
        <p:spPr>
          <a:xfrm>
            <a:off x="838200" y="365125"/>
            <a:ext cx="10515600" cy="1325563"/>
          </a:xfrm>
        </p:spPr>
        <p:txBody>
          <a:bodyPr/>
          <a:lstStyle/>
          <a:p>
            <a:r>
              <a:rPr lang="en-US" altLang="zh-CN" dirty="0"/>
              <a:t>Shell</a:t>
            </a:r>
            <a:r>
              <a:rPr lang="zh-CN" altLang="en-US" dirty="0"/>
              <a:t>流程控制</a:t>
            </a:r>
            <a:r>
              <a:rPr lang="en-US" altLang="zh-CN" dirty="0"/>
              <a:t>-if</a:t>
            </a:r>
            <a:r>
              <a:rPr lang="zh-CN" altLang="en-US" dirty="0"/>
              <a:t>判断语句语法</a:t>
            </a:r>
            <a:endParaRPr lang="zh-CN" altLang="en-US" dirty="0"/>
          </a:p>
        </p:txBody>
      </p:sp>
      <p:sp>
        <p:nvSpPr>
          <p:cNvPr id="7" name="文本框 6"/>
          <p:cNvSpPr txBox="1"/>
          <p:nvPr/>
        </p:nvSpPr>
        <p:spPr>
          <a:xfrm>
            <a:off x="838200" y="6049108"/>
            <a:ext cx="5015523" cy="369332"/>
          </a:xfrm>
          <a:prstGeom prst="rect">
            <a:avLst/>
          </a:prstGeom>
          <a:noFill/>
        </p:spPr>
        <p:txBody>
          <a:bodyPr wrap="square" rtlCol="0">
            <a:spAutoFit/>
          </a:bodyPr>
          <a:lstStyle/>
          <a:p>
            <a:r>
              <a:rPr lang="zh-CN" altLang="en-US" dirty="0"/>
              <a:t>实操</a:t>
            </a:r>
            <a:r>
              <a:rPr lang="en-US" altLang="zh-CN" dirty="0"/>
              <a:t>if-s.sh</a:t>
            </a:r>
            <a:endParaRPr lang="zh-CN" altLang="en-US" dirty="0"/>
          </a:p>
        </p:txBody>
      </p:sp>
      <p:pic>
        <p:nvPicPr>
          <p:cNvPr id="9" name="图片 8"/>
          <p:cNvPicPr>
            <a:picLocks noChangeAspect="1"/>
          </p:cNvPicPr>
          <p:nvPr/>
        </p:nvPicPr>
        <p:blipFill>
          <a:blip r:embed="rId1"/>
          <a:stretch>
            <a:fillRect/>
          </a:stretch>
        </p:blipFill>
        <p:spPr>
          <a:xfrm>
            <a:off x="1000368" y="1569527"/>
            <a:ext cx="8239178" cy="41904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-for</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914628"/>
            <a:ext cx="10515600" cy="4173332"/>
          </a:xfrm>
        </p:spPr>
      </p:pic>
      <p:sp>
        <p:nvSpPr>
          <p:cNvPr id="6" name="文本框 5"/>
          <p:cNvSpPr txBox="1"/>
          <p:nvPr/>
        </p:nvSpPr>
        <p:spPr>
          <a:xfrm>
            <a:off x="953477" y="6353908"/>
            <a:ext cx="2508738" cy="369332"/>
          </a:xfrm>
          <a:prstGeom prst="rect">
            <a:avLst/>
          </a:prstGeom>
          <a:noFill/>
        </p:spPr>
        <p:txBody>
          <a:bodyPr wrap="square" rtlCol="0">
            <a:spAutoFit/>
          </a:bodyPr>
          <a:lstStyle/>
          <a:p>
            <a:r>
              <a:rPr lang="en-US" altLang="zh-CN" dirty="0"/>
              <a:t>For-1.sh    </a:t>
            </a:r>
            <a:r>
              <a:rPr lang="en-US" altLang="zh-CN"/>
              <a:t>for.sh</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-continue</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2404646"/>
            <a:ext cx="10515600" cy="3193296"/>
          </a:xfrm>
        </p:spPr>
      </p:pic>
      <p:sp>
        <p:nvSpPr>
          <p:cNvPr id="6" name="文本框 5"/>
          <p:cNvSpPr txBox="1"/>
          <p:nvPr/>
        </p:nvSpPr>
        <p:spPr>
          <a:xfrm>
            <a:off x="703385" y="6205415"/>
            <a:ext cx="4251569" cy="369332"/>
          </a:xfrm>
          <a:prstGeom prst="rect">
            <a:avLst/>
          </a:prstGeom>
          <a:noFill/>
        </p:spPr>
        <p:txBody>
          <a:bodyPr wrap="square" rtlCol="0">
            <a:spAutoFit/>
          </a:bodyPr>
          <a:lstStyle/>
          <a:p>
            <a:r>
              <a:rPr lang="en-US" altLang="zh-CN" dirty="0"/>
              <a:t>Continue.sh</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-break</a:t>
            </a:r>
            <a:endParaRPr lang="zh-CN" altLang="en-US" dirty="0"/>
          </a:p>
        </p:txBody>
      </p:sp>
      <p:pic>
        <p:nvPicPr>
          <p:cNvPr id="5" name="内容占位符 4"/>
          <p:cNvPicPr>
            <a:picLocks noGrp="1" noChangeAspect="1"/>
          </p:cNvPicPr>
          <p:nvPr>
            <p:ph idx="1"/>
          </p:nvPr>
        </p:nvPicPr>
        <p:blipFill>
          <a:blip r:embed="rId1"/>
          <a:stretch>
            <a:fillRect/>
          </a:stretch>
        </p:blipFill>
        <p:spPr>
          <a:xfrm>
            <a:off x="1512370" y="1422400"/>
            <a:ext cx="8450584" cy="4754563"/>
          </a:xfrm>
        </p:spPr>
      </p:pic>
      <p:sp>
        <p:nvSpPr>
          <p:cNvPr id="6" name="文本框 5"/>
          <p:cNvSpPr txBox="1"/>
          <p:nvPr/>
        </p:nvSpPr>
        <p:spPr>
          <a:xfrm>
            <a:off x="1031631" y="6447692"/>
            <a:ext cx="1985107" cy="369332"/>
          </a:xfrm>
          <a:prstGeom prst="rect">
            <a:avLst/>
          </a:prstGeom>
          <a:noFill/>
        </p:spPr>
        <p:txBody>
          <a:bodyPr wrap="square" rtlCol="0">
            <a:spAutoFit/>
          </a:bodyPr>
          <a:lstStyle/>
          <a:p>
            <a:r>
              <a:rPr lang="en-US" altLang="zh-CN" dirty="0"/>
              <a:t>Break.sh</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-while</a:t>
            </a:r>
            <a:endParaRPr lang="zh-CN" altLang="en-US" dirty="0"/>
          </a:p>
        </p:txBody>
      </p:sp>
      <p:pic>
        <p:nvPicPr>
          <p:cNvPr id="5" name="内容占位符 4"/>
          <p:cNvPicPr>
            <a:picLocks noGrp="1" noChangeAspect="1"/>
          </p:cNvPicPr>
          <p:nvPr>
            <p:ph idx="1"/>
          </p:nvPr>
        </p:nvPicPr>
        <p:blipFill>
          <a:blip r:embed="rId1"/>
          <a:stretch>
            <a:fillRect/>
          </a:stretch>
        </p:blipFill>
        <p:spPr>
          <a:xfrm>
            <a:off x="767862" y="2058011"/>
            <a:ext cx="10515600" cy="2048589"/>
          </a:xfrm>
        </p:spPr>
      </p:pic>
      <p:sp>
        <p:nvSpPr>
          <p:cNvPr id="6" name="文本框 5"/>
          <p:cNvSpPr txBox="1"/>
          <p:nvPr/>
        </p:nvSpPr>
        <p:spPr>
          <a:xfrm>
            <a:off x="838200" y="5470769"/>
            <a:ext cx="2944446" cy="646331"/>
          </a:xfrm>
          <a:prstGeom prst="rect">
            <a:avLst/>
          </a:prstGeom>
          <a:noFill/>
        </p:spPr>
        <p:txBody>
          <a:bodyPr wrap="square" rtlCol="0">
            <a:spAutoFit/>
          </a:bodyPr>
          <a:lstStyle/>
          <a:p>
            <a:r>
              <a:rPr lang="en-US" altLang="zh-CN" dirty="0"/>
              <a:t>While-1.sh</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-until</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861917"/>
            <a:ext cx="10515600" cy="2106075"/>
          </a:xfrm>
        </p:spPr>
      </p:pic>
      <p:sp>
        <p:nvSpPr>
          <p:cNvPr id="6" name="文本框 5"/>
          <p:cNvSpPr txBox="1"/>
          <p:nvPr/>
        </p:nvSpPr>
        <p:spPr>
          <a:xfrm>
            <a:off x="961293" y="5126892"/>
            <a:ext cx="2946400" cy="369332"/>
          </a:xfrm>
          <a:prstGeom prst="rect">
            <a:avLst/>
          </a:prstGeom>
          <a:noFill/>
        </p:spPr>
        <p:txBody>
          <a:bodyPr wrap="square" rtlCol="0">
            <a:spAutoFit/>
          </a:bodyPr>
          <a:lstStyle/>
          <a:p>
            <a:r>
              <a:rPr lang="en-US" altLang="zh-CN" dirty="0"/>
              <a:t>Until.sh</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-case</a:t>
            </a:r>
            <a:endParaRPr lang="zh-CN" altLang="en-US" dirty="0"/>
          </a:p>
        </p:txBody>
      </p:sp>
      <p:pic>
        <p:nvPicPr>
          <p:cNvPr id="5" name="内容占位符 4"/>
          <p:cNvPicPr>
            <a:picLocks noGrp="1" noChangeAspect="1"/>
          </p:cNvPicPr>
          <p:nvPr>
            <p:ph idx="1"/>
          </p:nvPr>
        </p:nvPicPr>
        <p:blipFill>
          <a:blip r:embed="rId1"/>
          <a:stretch>
            <a:fillRect/>
          </a:stretch>
        </p:blipFill>
        <p:spPr>
          <a:xfrm>
            <a:off x="1062788" y="1825625"/>
            <a:ext cx="10066423" cy="435133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流程控制</a:t>
            </a:r>
            <a:r>
              <a:rPr lang="en-US" altLang="zh-CN" dirty="0"/>
              <a:t>-case</a:t>
            </a:r>
            <a:r>
              <a:rPr lang="zh-CN" altLang="en-US" dirty="0"/>
              <a:t>举例</a:t>
            </a:r>
            <a:endParaRPr lang="zh-CN" altLang="en-US" dirty="0"/>
          </a:p>
        </p:txBody>
      </p:sp>
      <p:pic>
        <p:nvPicPr>
          <p:cNvPr id="6" name="内容占位符 5"/>
          <p:cNvPicPr>
            <a:picLocks noGrp="1" noChangeAspect="1"/>
          </p:cNvPicPr>
          <p:nvPr>
            <p:ph idx="1"/>
          </p:nvPr>
        </p:nvPicPr>
        <p:blipFill>
          <a:blip r:embed="rId1"/>
          <a:stretch>
            <a:fillRect/>
          </a:stretch>
        </p:blipFill>
        <p:spPr>
          <a:xfrm>
            <a:off x="1371600" y="1618944"/>
            <a:ext cx="9448800" cy="246697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介绍</a:t>
            </a:r>
            <a:r>
              <a:rPr lang="en-US" altLang="zh-CN" dirty="0"/>
              <a:t>-</a:t>
            </a:r>
            <a:r>
              <a:rPr lang="zh-CN" altLang="en-US" dirty="0"/>
              <a:t>什么是</a:t>
            </a:r>
            <a:r>
              <a:rPr lang="en-US" altLang="zh-CN" dirty="0"/>
              <a:t>shell</a:t>
            </a:r>
            <a:endParaRPr lang="zh-CN" altLang="en-US" dirty="0"/>
          </a:p>
        </p:txBody>
      </p:sp>
      <p:sp>
        <p:nvSpPr>
          <p:cNvPr id="3" name="内容占位符 2"/>
          <p:cNvSpPr>
            <a:spLocks noGrp="1"/>
          </p:cNvSpPr>
          <p:nvPr>
            <p:ph idx="1"/>
          </p:nvPr>
        </p:nvSpPr>
        <p:spPr>
          <a:xfrm>
            <a:off x="344671" y="1542089"/>
            <a:ext cx="6705602" cy="4950785"/>
          </a:xfrm>
        </p:spPr>
        <p:txBody>
          <a:bodyPr>
            <a:normAutofit/>
          </a:bodyPr>
          <a:lstStyle/>
          <a:p>
            <a:r>
              <a:rPr lang="en-US" altLang="zh-CN" dirty="0"/>
              <a:t>shell</a:t>
            </a:r>
            <a:r>
              <a:rPr lang="zh-CN" altLang="en-US" dirty="0"/>
              <a:t>是一个程序，采用</a:t>
            </a:r>
            <a:r>
              <a:rPr lang="en-US" altLang="zh-CN" dirty="0"/>
              <a:t>C</a:t>
            </a:r>
            <a:r>
              <a:rPr lang="zh-CN" altLang="en-US" dirty="0"/>
              <a:t>语言编写，是用户和</a:t>
            </a:r>
            <a:r>
              <a:rPr lang="en-US" altLang="zh-CN" dirty="0" err="1"/>
              <a:t>linux</a:t>
            </a:r>
            <a:r>
              <a:rPr lang="zh-CN" altLang="en-US" dirty="0"/>
              <a:t>内核沟通的桥梁。它既是一种命令语言，又是一种解释性的编程语言。</a:t>
            </a:r>
            <a:endParaRPr lang="en-US" altLang="zh-CN" dirty="0"/>
          </a:p>
          <a:p>
            <a:r>
              <a:rPr lang="en-US" altLang="zh-CN" sz="2000" dirty="0"/>
              <a:t>kernel</a:t>
            </a:r>
            <a:r>
              <a:rPr lang="zh-CN" altLang="en-US" sz="2000" dirty="0"/>
              <a:t>：为软件服务，接收用户或软件指令驱动硬件，完成工作；</a:t>
            </a:r>
            <a:endParaRPr lang="zh-CN" altLang="en-US" sz="2000" dirty="0"/>
          </a:p>
          <a:p>
            <a:r>
              <a:rPr lang="en-US" altLang="zh-CN" sz="2000" dirty="0"/>
              <a:t>shell</a:t>
            </a:r>
            <a:r>
              <a:rPr lang="zh-CN" altLang="en-US" sz="2000" dirty="0"/>
              <a:t>：命令解释器</a:t>
            </a:r>
            <a:endParaRPr lang="zh-CN" altLang="en-US" sz="2000" dirty="0"/>
          </a:p>
          <a:p>
            <a:r>
              <a:rPr lang="en-US" altLang="zh-CN" sz="2000" dirty="0"/>
              <a:t>user</a:t>
            </a:r>
            <a:r>
              <a:rPr lang="zh-CN" altLang="en-US" sz="2000" dirty="0"/>
              <a:t>：用户接口，对接用户。</a:t>
            </a:r>
            <a:endParaRPr lang="en-US" altLang="zh-CN" sz="2000" dirty="0"/>
          </a:p>
          <a:p>
            <a:r>
              <a:rPr lang="en-US" altLang="zh-CN" dirty="0"/>
              <a:t>shell</a:t>
            </a:r>
            <a:r>
              <a:rPr lang="zh-CN" altLang="en-US" dirty="0"/>
              <a:t>在操作系统中起到了承接用户和系统内核的作用。不直接用户对内核是因为内核处理的都是二进制，而用户处理的都是高级语言。</a:t>
            </a:r>
            <a:endParaRPr lang="zh-CN" altLang="en-US" dirty="0"/>
          </a:p>
        </p:txBody>
      </p:sp>
      <p:pic>
        <p:nvPicPr>
          <p:cNvPr id="1026" name="Picture 2"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50272" y="1466752"/>
            <a:ext cx="5049579" cy="5101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正则表达式</a:t>
            </a:r>
            <a:endParaRPr lang="zh-CN" altLang="en-US" dirty="0"/>
          </a:p>
        </p:txBody>
      </p:sp>
      <p:sp>
        <p:nvSpPr>
          <p:cNvPr id="3" name="内容占位符 2"/>
          <p:cNvSpPr>
            <a:spLocks noGrp="1"/>
          </p:cNvSpPr>
          <p:nvPr>
            <p:ph idx="1"/>
          </p:nvPr>
        </p:nvSpPr>
        <p:spPr/>
        <p:txBody>
          <a:bodyPr>
            <a:normAutofit/>
          </a:bodyPr>
          <a:lstStyle/>
          <a:p>
            <a:r>
              <a:rPr lang="zh-CN" altLang="en-US" dirty="0"/>
              <a:t>正则表达式是一种文本模式匹配，包括普通字符（例如，</a:t>
            </a:r>
            <a:r>
              <a:rPr lang="en-US" altLang="zh-CN" dirty="0"/>
              <a:t>a </a:t>
            </a:r>
            <a:r>
              <a:rPr lang="zh-CN" altLang="en-US" dirty="0"/>
              <a:t>到 </a:t>
            </a:r>
            <a:r>
              <a:rPr lang="en-US" altLang="zh-CN" dirty="0"/>
              <a:t>z </a:t>
            </a:r>
            <a:r>
              <a:rPr lang="zh-CN" altLang="en-US" dirty="0"/>
              <a:t>之间的字母）和特殊字符（称为”元字符”）。它是一种字符串匹配的模式，可以用来检查一个字符串是否含有某种子串、将匹配的子串替换或者从某个字符串中取出某个条件的子串。</a:t>
            </a:r>
            <a:endParaRPr lang="zh-CN" altLang="en-US" dirty="0"/>
          </a:p>
          <a:p>
            <a:r>
              <a:rPr lang="en-US" altLang="zh-CN" dirty="0"/>
              <a:t>shell</a:t>
            </a:r>
            <a:r>
              <a:rPr lang="zh-CN" altLang="en-US" dirty="0"/>
              <a:t>也支持正则表达式，但不是所有的命令都支持正则表达式，常见的的命令中</a:t>
            </a:r>
            <a:r>
              <a:rPr lang="en-US" altLang="zh-CN" dirty="0">
                <a:highlight>
                  <a:srgbClr val="FFFF00"/>
                </a:highlight>
              </a:rPr>
              <a:t>grep</a:t>
            </a:r>
            <a:r>
              <a:rPr lang="zh-CN" altLang="en-US" dirty="0">
                <a:highlight>
                  <a:srgbClr val="FFFF00"/>
                </a:highlight>
              </a:rPr>
              <a:t>、</a:t>
            </a:r>
            <a:r>
              <a:rPr lang="en-US" altLang="zh-CN" dirty="0">
                <a:highlight>
                  <a:srgbClr val="FFFF00"/>
                </a:highlight>
              </a:rPr>
              <a:t>sed</a:t>
            </a:r>
            <a:r>
              <a:rPr lang="zh-CN" altLang="en-US" dirty="0">
                <a:highlight>
                  <a:srgbClr val="FFFF00"/>
                </a:highlight>
              </a:rPr>
              <a:t>、</a:t>
            </a:r>
            <a:r>
              <a:rPr lang="en-US" altLang="zh-CN" dirty="0">
                <a:highlight>
                  <a:srgbClr val="FFFF00"/>
                </a:highlight>
              </a:rPr>
              <a:t>awk</a:t>
            </a:r>
            <a:r>
              <a:rPr lang="zh-CN" altLang="en-US" dirty="0"/>
              <a:t>命令支持正则表达式。</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正则表达式</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866160"/>
            <a:ext cx="8813800" cy="312568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正则表达式</a:t>
            </a:r>
            <a:endParaRPr lang="zh-CN" altLang="en-US" dirty="0"/>
          </a:p>
        </p:txBody>
      </p:sp>
      <p:pic>
        <p:nvPicPr>
          <p:cNvPr id="4" name="内容占位符 3"/>
          <p:cNvPicPr>
            <a:picLocks noGrp="1" noChangeAspect="1"/>
          </p:cNvPicPr>
          <p:nvPr>
            <p:ph idx="1"/>
          </p:nvPr>
        </p:nvPicPr>
        <p:blipFill>
          <a:blip r:embed="rId1"/>
          <a:stretch>
            <a:fillRect/>
          </a:stretch>
        </p:blipFill>
        <p:spPr>
          <a:xfrm>
            <a:off x="1098319" y="1825625"/>
            <a:ext cx="9995362" cy="43513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正则表达式</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937589"/>
            <a:ext cx="10515600" cy="412741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正则表达式</a:t>
            </a:r>
            <a:endParaRPr lang="zh-CN" altLang="en-US" dirty="0"/>
          </a:p>
        </p:txBody>
      </p:sp>
      <p:pic>
        <p:nvPicPr>
          <p:cNvPr id="5" name="内容占位符 4"/>
          <p:cNvPicPr>
            <a:picLocks noGrp="1" noChangeAspect="1"/>
          </p:cNvPicPr>
          <p:nvPr>
            <p:ph idx="1"/>
          </p:nvPr>
        </p:nvPicPr>
        <p:blipFill>
          <a:blip r:embed="rId1"/>
          <a:stretch>
            <a:fillRect/>
          </a:stretch>
        </p:blipFill>
        <p:spPr>
          <a:xfrm>
            <a:off x="2842770" y="1825625"/>
            <a:ext cx="6506460" cy="4351338"/>
          </a:xfr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正则表达式</a:t>
            </a:r>
            <a:endParaRPr lang="zh-CN" altLang="en-US" dirty="0"/>
          </a:p>
        </p:txBody>
      </p:sp>
      <p:pic>
        <p:nvPicPr>
          <p:cNvPr id="7" name="内容占位符 6"/>
          <p:cNvPicPr>
            <a:picLocks noGrp="1" noChangeAspect="1"/>
          </p:cNvPicPr>
          <p:nvPr>
            <p:ph idx="1"/>
          </p:nvPr>
        </p:nvPicPr>
        <p:blipFill>
          <a:blip r:embed="rId1"/>
          <a:stretch>
            <a:fillRect/>
          </a:stretch>
        </p:blipFill>
        <p:spPr>
          <a:xfrm>
            <a:off x="838200" y="1866750"/>
            <a:ext cx="10515600" cy="4269088"/>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正则表达式</a:t>
            </a:r>
            <a:endParaRPr lang="zh-CN" altLang="en-US" dirty="0"/>
          </a:p>
        </p:txBody>
      </p:sp>
      <p:sp>
        <p:nvSpPr>
          <p:cNvPr id="3" name="内容占位符 2"/>
          <p:cNvSpPr>
            <a:spLocks noGrp="1"/>
          </p:cNvSpPr>
          <p:nvPr>
            <p:ph idx="1"/>
          </p:nvPr>
        </p:nvSpPr>
        <p:spPr/>
        <p:txBody>
          <a:bodyPr/>
          <a:lstStyle/>
          <a:p>
            <a:r>
              <a:rPr lang="zh-CN" altLang="en-US" dirty="0"/>
              <a:t>案例一 匹配合法的</a:t>
            </a:r>
            <a:r>
              <a:rPr lang="en-US" altLang="zh-CN" dirty="0"/>
              <a:t>IP</a:t>
            </a:r>
            <a:r>
              <a:rPr lang="zh-CN" altLang="en-US" dirty="0"/>
              <a:t>地址</a:t>
            </a:r>
            <a:endParaRPr lang="en-US" altLang="zh-CN" dirty="0"/>
          </a:p>
          <a:p>
            <a:r>
              <a:rPr lang="en-US" altLang="zh-CN" dirty="0"/>
              <a:t>^((2((5[0-5])|([0-4]\d)))|([0-1]?\d{1,2}))(\.((2((5[0-5])|([0-4]\d)))|([0-1]?\d{1,2}))){3}$ </a:t>
            </a:r>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1068998" y="3706568"/>
            <a:ext cx="9772650" cy="1914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600929" y="365125"/>
            <a:ext cx="11287125" cy="58007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81000" y="1138848"/>
            <a:ext cx="11811000" cy="44100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匹配手机号</a:t>
            </a:r>
            <a:endParaRPr lang="en-US" altLang="zh-CN" dirty="0"/>
          </a:p>
          <a:p>
            <a:r>
              <a:rPr lang="en-US" altLang="zh-CN" b="0" i="0" dirty="0">
                <a:solidFill>
                  <a:srgbClr val="4D4D4D"/>
                </a:solidFill>
                <a:effectLst/>
                <a:latin typeface="-apple-system"/>
              </a:rPr>
              <a:t>^1([358][0-9]|4[579]|66|7[0135678]|9[89])[0-9]{8}$</a:t>
            </a:r>
            <a:endParaRPr lang="zh-CN" altLang="en-US" dirty="0"/>
          </a:p>
          <a:p>
            <a:endParaRPr lang="zh-CN" altLang="en-US" dirty="0"/>
          </a:p>
        </p:txBody>
      </p:sp>
      <p:pic>
        <p:nvPicPr>
          <p:cNvPr id="5" name="图片 4"/>
          <p:cNvPicPr>
            <a:picLocks noChangeAspect="1"/>
          </p:cNvPicPr>
          <p:nvPr/>
        </p:nvPicPr>
        <p:blipFill>
          <a:blip r:embed="rId1"/>
          <a:stretch>
            <a:fillRect/>
          </a:stretch>
        </p:blipFill>
        <p:spPr>
          <a:xfrm>
            <a:off x="838200" y="2828370"/>
            <a:ext cx="7775575" cy="402963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303959" y="1351508"/>
            <a:ext cx="8605284" cy="4154984"/>
          </a:xfrm>
          <a:prstGeom prst="rect">
            <a:avLst/>
          </a:prstGeom>
          <a:noFill/>
        </p:spPr>
        <p:txBody>
          <a:bodyPr wrap="square" rtlCol="0">
            <a:spAutoFit/>
          </a:bodyPr>
          <a:lstStyle/>
          <a:p>
            <a:pPr algn="l"/>
            <a:r>
              <a:rPr lang="zh-CN" altLang="en-US" sz="2400" b="0" i="0" dirty="0">
                <a:solidFill>
                  <a:srgbClr val="333333"/>
                </a:solidFill>
                <a:effectLst/>
                <a:latin typeface="微软雅黑" panose="020B0503020204020204" pitchFamily="34" charset="-122"/>
                <a:ea typeface="微软雅黑" panose="020B0503020204020204" pitchFamily="34" charset="-122"/>
              </a:rPr>
              <a:t>简而言之，如果没有</a:t>
            </a:r>
            <a:r>
              <a:rPr lang="en-US" altLang="zh-CN" sz="2400" b="0" i="0" dirty="0">
                <a:solidFill>
                  <a:srgbClr val="333333"/>
                </a:solidFill>
                <a:effectLst/>
                <a:latin typeface="微软雅黑" panose="020B0503020204020204" pitchFamily="34" charset="-122"/>
                <a:ea typeface="微软雅黑" panose="020B0503020204020204" pitchFamily="34" charset="-122"/>
              </a:rPr>
              <a:t>shell</a:t>
            </a:r>
            <a:r>
              <a:rPr lang="zh-CN" altLang="en-US" sz="2400" b="0" i="0" dirty="0">
                <a:solidFill>
                  <a:srgbClr val="333333"/>
                </a:solidFill>
                <a:effectLst/>
                <a:latin typeface="微软雅黑" panose="020B0503020204020204" pitchFamily="34" charset="-122"/>
                <a:ea typeface="微软雅黑" panose="020B0503020204020204" pitchFamily="34" charset="-122"/>
              </a:rPr>
              <a:t>，你希望告诉你喜欢的妹子：我爱你。你需要经过以下步骤：</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algn="l"/>
            <a:r>
              <a:rPr lang="en-US" altLang="zh-CN" sz="2400" b="0" i="0" dirty="0">
                <a:solidFill>
                  <a:srgbClr val="333333"/>
                </a:solidFill>
                <a:effectLst/>
                <a:latin typeface="微软雅黑" panose="020B0503020204020204" pitchFamily="34" charset="-122"/>
                <a:ea typeface="微软雅黑" panose="020B0503020204020204" pitchFamily="34" charset="-122"/>
              </a:rPr>
              <a:t>1</a:t>
            </a:r>
            <a:r>
              <a:rPr lang="zh-CN" altLang="en-US" sz="2400" b="0" i="0" dirty="0">
                <a:solidFill>
                  <a:srgbClr val="333333"/>
                </a:solidFill>
                <a:effectLst/>
                <a:latin typeface="微软雅黑" panose="020B0503020204020204" pitchFamily="34" charset="-122"/>
                <a:ea typeface="微软雅黑" panose="020B0503020204020204" pitchFamily="34" charset="-122"/>
              </a:rPr>
              <a:t>）将“我爱你”翻译成二进制</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algn="l"/>
            <a:r>
              <a:rPr lang="en-US" altLang="zh-CN" sz="2400" b="0" i="0" dirty="0">
                <a:solidFill>
                  <a:srgbClr val="333333"/>
                </a:solidFill>
                <a:effectLst/>
                <a:latin typeface="微软雅黑" panose="020B0503020204020204" pitchFamily="34" charset="-122"/>
                <a:ea typeface="微软雅黑" panose="020B0503020204020204" pitchFamily="34" charset="-122"/>
              </a:rPr>
              <a:t>2</a:t>
            </a:r>
            <a:r>
              <a:rPr lang="zh-CN" altLang="en-US" sz="2400" b="0" i="0" dirty="0">
                <a:solidFill>
                  <a:srgbClr val="333333"/>
                </a:solidFill>
                <a:effectLst/>
                <a:latin typeface="微软雅黑" panose="020B0503020204020204" pitchFamily="34" charset="-122"/>
                <a:ea typeface="微软雅黑" panose="020B0503020204020204" pitchFamily="34" charset="-122"/>
              </a:rPr>
              <a:t>）告诉内核</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algn="l"/>
            <a:r>
              <a:rPr lang="en-US" altLang="zh-CN" sz="2400" b="0" i="0" dirty="0">
                <a:solidFill>
                  <a:srgbClr val="333333"/>
                </a:solidFill>
                <a:effectLst/>
                <a:latin typeface="微软雅黑" panose="020B0503020204020204" pitchFamily="34" charset="-122"/>
                <a:ea typeface="微软雅黑" panose="020B0503020204020204" pitchFamily="34" charset="-122"/>
              </a:rPr>
              <a:t>3</a:t>
            </a:r>
            <a:r>
              <a:rPr lang="zh-CN" altLang="en-US" sz="2400" b="0" i="0" dirty="0">
                <a:solidFill>
                  <a:srgbClr val="333333"/>
                </a:solidFill>
                <a:effectLst/>
                <a:latin typeface="微软雅黑" panose="020B0503020204020204" pitchFamily="34" charset="-122"/>
                <a:ea typeface="微软雅黑" panose="020B0503020204020204" pitchFamily="34" charset="-122"/>
              </a:rPr>
              <a:t>）内核通过网卡发送给你的妹子</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algn="l"/>
            <a:r>
              <a:rPr lang="en-US" altLang="zh-CN" sz="2400" b="0" i="0" dirty="0">
                <a:solidFill>
                  <a:srgbClr val="333333"/>
                </a:solidFill>
                <a:effectLst/>
                <a:latin typeface="微软雅黑" panose="020B0503020204020204" pitchFamily="34" charset="-122"/>
                <a:ea typeface="微软雅黑" panose="020B0503020204020204" pitchFamily="34" charset="-122"/>
              </a:rPr>
              <a:t>4</a:t>
            </a:r>
            <a:r>
              <a:rPr lang="zh-CN" altLang="en-US" sz="2400" b="0" i="0" dirty="0">
                <a:solidFill>
                  <a:srgbClr val="333333"/>
                </a:solidFill>
                <a:effectLst/>
                <a:latin typeface="微软雅黑" panose="020B0503020204020204" pitchFamily="34" charset="-122"/>
                <a:ea typeface="微软雅黑" panose="020B0503020204020204" pitchFamily="34" charset="-122"/>
              </a:rPr>
              <a:t>）妹子计算机网卡收到你发的二进制</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algn="l"/>
            <a:r>
              <a:rPr lang="en-US" altLang="zh-CN" sz="2400" b="0" i="0" dirty="0">
                <a:solidFill>
                  <a:srgbClr val="333333"/>
                </a:solidFill>
                <a:effectLst/>
                <a:latin typeface="微软雅黑" panose="020B0503020204020204" pitchFamily="34" charset="-122"/>
                <a:ea typeface="微软雅黑" panose="020B0503020204020204" pitchFamily="34" charset="-122"/>
              </a:rPr>
              <a:t>5</a:t>
            </a:r>
            <a:r>
              <a:rPr lang="zh-CN" altLang="en-US" sz="2400" b="0" i="0" dirty="0">
                <a:solidFill>
                  <a:srgbClr val="333333"/>
                </a:solidFill>
                <a:effectLst/>
                <a:latin typeface="微软雅黑" panose="020B0503020204020204" pitchFamily="34" charset="-122"/>
                <a:ea typeface="微软雅黑" panose="020B0503020204020204" pitchFamily="34" charset="-122"/>
              </a:rPr>
              <a:t>）网卡交给内核</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algn="l"/>
            <a:r>
              <a:rPr lang="en-US" altLang="zh-CN" sz="2400" b="0" i="0" dirty="0">
                <a:solidFill>
                  <a:srgbClr val="333333"/>
                </a:solidFill>
                <a:effectLst/>
                <a:latin typeface="微软雅黑" panose="020B0503020204020204" pitchFamily="34" charset="-122"/>
                <a:ea typeface="微软雅黑" panose="020B0503020204020204" pitchFamily="34" charset="-122"/>
              </a:rPr>
              <a:t>6</a:t>
            </a:r>
            <a:r>
              <a:rPr lang="zh-CN" altLang="en-US" sz="2400" b="0" i="0" dirty="0">
                <a:solidFill>
                  <a:srgbClr val="333333"/>
                </a:solidFill>
                <a:effectLst/>
                <a:latin typeface="微软雅黑" panose="020B0503020204020204" pitchFamily="34" charset="-122"/>
                <a:ea typeface="微软雅黑" panose="020B0503020204020204" pitchFamily="34" charset="-122"/>
              </a:rPr>
              <a:t>）内核交给妹子</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algn="l"/>
            <a:r>
              <a:rPr lang="en-US" altLang="zh-CN" sz="2400" b="0" i="0" dirty="0">
                <a:solidFill>
                  <a:srgbClr val="333333"/>
                </a:solidFill>
                <a:effectLst/>
                <a:latin typeface="微软雅黑" panose="020B0503020204020204" pitchFamily="34" charset="-122"/>
                <a:ea typeface="微软雅黑" panose="020B0503020204020204" pitchFamily="34" charset="-122"/>
              </a:rPr>
              <a:t>7</a:t>
            </a:r>
            <a:r>
              <a:rPr lang="zh-CN" altLang="en-US" sz="2400" b="0" i="0" dirty="0">
                <a:solidFill>
                  <a:srgbClr val="333333"/>
                </a:solidFill>
                <a:effectLst/>
                <a:latin typeface="微软雅黑" panose="020B0503020204020204" pitchFamily="34" charset="-122"/>
                <a:ea typeface="微软雅黑" panose="020B0503020204020204" pitchFamily="34" charset="-122"/>
              </a:rPr>
              <a:t>）妹子看到都是一串</a:t>
            </a:r>
            <a:r>
              <a:rPr lang="en-US" altLang="zh-CN" sz="2400" b="0" i="0" dirty="0">
                <a:solidFill>
                  <a:srgbClr val="333333"/>
                </a:solidFill>
                <a:effectLst/>
                <a:latin typeface="微软雅黑" panose="020B0503020204020204" pitchFamily="34" charset="-122"/>
                <a:ea typeface="微软雅黑" panose="020B0503020204020204" pitchFamily="34" charset="-122"/>
              </a:rPr>
              <a:t>01</a:t>
            </a:r>
            <a:r>
              <a:rPr lang="zh-CN" altLang="en-US" sz="2400" b="0" i="0" dirty="0">
                <a:solidFill>
                  <a:srgbClr val="333333"/>
                </a:solidFill>
                <a:effectLst/>
                <a:latin typeface="微软雅黑" panose="020B0503020204020204" pitchFamily="34" charset="-122"/>
                <a:ea typeface="微软雅黑" panose="020B0503020204020204" pitchFamily="34" charset="-122"/>
              </a:rPr>
              <a:t>组成的数字，</a:t>
            </a:r>
            <a:r>
              <a:rPr lang="en-US" altLang="zh-CN" sz="2400" b="0" i="0" dirty="0">
                <a:solidFill>
                  <a:srgbClr val="333333"/>
                </a:solidFill>
                <a:effectLst/>
                <a:latin typeface="微软雅黑" panose="020B0503020204020204" pitchFamily="34" charset="-122"/>
                <a:ea typeface="微软雅黑" panose="020B0503020204020204" pitchFamily="34" charset="-122"/>
              </a:rPr>
              <a:t>oh my god</a:t>
            </a:r>
            <a:r>
              <a:rPr lang="zh-CN" altLang="en-US" sz="2400" b="0" i="0" dirty="0">
                <a:solidFill>
                  <a:srgbClr val="333333"/>
                </a:solidFill>
                <a:effectLst/>
                <a:latin typeface="微软雅黑" panose="020B0503020204020204" pitchFamily="34" charset="-122"/>
                <a:ea typeface="微软雅黑" panose="020B0503020204020204" pitchFamily="34" charset="-122"/>
              </a:rPr>
              <a:t>，二进制不是人人都懂的，你的表白也就石沉大海了。</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endParaRPr lang="zh-CN" altLang="en-US" sz="24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endParaRPr lang="zh-CN" altLang="en-US" dirty="0"/>
          </a:p>
        </p:txBody>
      </p:sp>
      <p:sp>
        <p:nvSpPr>
          <p:cNvPr id="3" name="内容占位符 2"/>
          <p:cNvSpPr>
            <a:spLocks noGrp="1"/>
          </p:cNvSpPr>
          <p:nvPr>
            <p:ph idx="1"/>
          </p:nvPr>
        </p:nvSpPr>
        <p:spPr>
          <a:xfrm>
            <a:off x="838200" y="1459670"/>
            <a:ext cx="10515600" cy="4351338"/>
          </a:xfrm>
        </p:spPr>
        <p:txBody>
          <a:bodyPr/>
          <a:lstStyle/>
          <a:p>
            <a:pPr>
              <a:lnSpc>
                <a:spcPct val="100000"/>
              </a:lnSpc>
            </a:pPr>
            <a:r>
              <a:rPr lang="en-US" altLang="zh-CN" dirty="0"/>
              <a:t>sed</a:t>
            </a:r>
            <a:r>
              <a:rPr lang="zh-CN" altLang="en-US" dirty="0"/>
              <a:t>是</a:t>
            </a:r>
            <a:r>
              <a:rPr lang="en-US" altLang="zh-CN" dirty="0" err="1"/>
              <a:t>linux</a:t>
            </a:r>
            <a:r>
              <a:rPr lang="zh-CN" altLang="en-US" dirty="0"/>
              <a:t>中提供的一个外部命令</a:t>
            </a:r>
            <a:r>
              <a:rPr lang="en-US" altLang="zh-CN" dirty="0"/>
              <a:t>,</a:t>
            </a:r>
            <a:r>
              <a:rPr lang="zh-CN" altLang="en-US" dirty="0"/>
              <a:t>它是一个</a:t>
            </a:r>
            <a:r>
              <a:rPr lang="zh-CN" altLang="en-US" dirty="0">
                <a:highlight>
                  <a:srgbClr val="FFFF00"/>
                </a:highlight>
              </a:rPr>
              <a:t>行</a:t>
            </a:r>
            <a:r>
              <a:rPr lang="en-US" altLang="zh-CN" dirty="0">
                <a:highlight>
                  <a:srgbClr val="FFFF00"/>
                </a:highlight>
              </a:rPr>
              <a:t>(</a:t>
            </a:r>
            <a:r>
              <a:rPr lang="zh-CN" altLang="en-US" dirty="0">
                <a:highlight>
                  <a:srgbClr val="FFFF00"/>
                </a:highlight>
              </a:rPr>
              <a:t>流</a:t>
            </a:r>
            <a:r>
              <a:rPr lang="en-US" altLang="zh-CN" dirty="0">
                <a:highlight>
                  <a:srgbClr val="FFFF00"/>
                </a:highlight>
              </a:rPr>
              <a:t>)</a:t>
            </a:r>
            <a:r>
              <a:rPr lang="zh-CN" altLang="en-US" dirty="0">
                <a:highlight>
                  <a:srgbClr val="FFFF00"/>
                </a:highlight>
              </a:rPr>
              <a:t>编辑器，非交互式</a:t>
            </a:r>
            <a:r>
              <a:rPr lang="zh-CN" altLang="en-US" dirty="0"/>
              <a:t>的对文件内容进行增删改查的操作，使用者只能在命令行输入编辑命令、指定文件名，然后在屏幕上查看输出。</a:t>
            </a:r>
            <a:endParaRPr lang="en-US" altLang="zh-CN" dirty="0"/>
          </a:p>
          <a:p>
            <a:pPr>
              <a:lnSpc>
                <a:spcPct val="100000"/>
              </a:lnSpc>
            </a:pPr>
            <a:r>
              <a:rPr lang="zh-CN" altLang="en-US" dirty="0"/>
              <a:t>它和文本编辑器有本质的区别。</a:t>
            </a:r>
            <a:endParaRPr lang="en-US" altLang="zh-CN" dirty="0"/>
          </a:p>
          <a:p>
            <a:pPr lvl="1">
              <a:lnSpc>
                <a:spcPct val="100000"/>
              </a:lnSpc>
            </a:pPr>
            <a:r>
              <a:rPr lang="zh-CN" altLang="en-US" dirty="0">
                <a:highlight>
                  <a:srgbClr val="FFFF00"/>
                </a:highlight>
              </a:rPr>
              <a:t>文本编辑器</a:t>
            </a:r>
            <a:r>
              <a:rPr lang="en-US" altLang="zh-CN" dirty="0">
                <a:highlight>
                  <a:srgbClr val="FFFF00"/>
                </a:highlight>
              </a:rPr>
              <a:t>: </a:t>
            </a:r>
            <a:r>
              <a:rPr lang="zh-CN" altLang="en-US" dirty="0">
                <a:highlight>
                  <a:srgbClr val="FFFF00"/>
                </a:highlight>
              </a:rPr>
              <a:t>编辑对象是文件</a:t>
            </a:r>
            <a:endParaRPr lang="en-US" altLang="zh-CN" dirty="0">
              <a:highlight>
                <a:srgbClr val="FFFF00"/>
              </a:highlight>
            </a:endParaRPr>
          </a:p>
          <a:p>
            <a:pPr lvl="1">
              <a:lnSpc>
                <a:spcPct val="100000"/>
              </a:lnSpc>
            </a:pPr>
            <a:r>
              <a:rPr lang="zh-CN" altLang="en-US" dirty="0">
                <a:highlight>
                  <a:srgbClr val="FFFF00"/>
                </a:highlight>
              </a:rPr>
              <a:t>行编辑器：编辑对象是文件中的行</a:t>
            </a:r>
            <a:endParaRPr lang="en-US" altLang="zh-CN" dirty="0">
              <a:highlight>
                <a:srgbClr val="FFFF00"/>
              </a:highlight>
            </a:endParaRPr>
          </a:p>
          <a:p>
            <a:pPr lvl="1">
              <a:lnSpc>
                <a:spcPct val="100000"/>
              </a:lnSpc>
            </a:pPr>
            <a:r>
              <a:rPr lang="zh-CN" altLang="en-US" dirty="0"/>
              <a:t>前者一次处理一个文本，而后者是一次处理一个文本中的一行</a:t>
            </a:r>
            <a:endParaRPr lang="en-US" altLang="zh-CN" dirty="0"/>
          </a:p>
        </p:txBody>
      </p:sp>
      <p:pic>
        <p:nvPicPr>
          <p:cNvPr id="5124" name="Picture 4" descr="im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3723" y="4764016"/>
            <a:ext cx="9581662" cy="2093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endParaRPr lang="zh-CN" altLang="en-US" dirty="0"/>
          </a:p>
        </p:txBody>
      </p:sp>
      <p:pic>
        <p:nvPicPr>
          <p:cNvPr id="9" name="内容占位符 8"/>
          <p:cNvPicPr>
            <a:picLocks noGrp="1" noChangeAspect="1"/>
          </p:cNvPicPr>
          <p:nvPr>
            <p:ph idx="1"/>
          </p:nvPr>
        </p:nvPicPr>
        <p:blipFill>
          <a:blip r:embed="rId1"/>
          <a:stretch>
            <a:fillRect/>
          </a:stretch>
        </p:blipFill>
        <p:spPr>
          <a:xfrm>
            <a:off x="733115" y="219501"/>
            <a:ext cx="8843261" cy="6418998"/>
          </a:xfrm>
        </p:spPr>
      </p:pic>
      <p:sp>
        <p:nvSpPr>
          <p:cNvPr id="3" name="文本框 2"/>
          <p:cNvSpPr txBox="1"/>
          <p:nvPr/>
        </p:nvSpPr>
        <p:spPr>
          <a:xfrm>
            <a:off x="5580403" y="1159689"/>
            <a:ext cx="3512321" cy="369332"/>
          </a:xfrm>
          <a:prstGeom prst="rect">
            <a:avLst/>
          </a:prstGeom>
          <a:noFill/>
        </p:spPr>
        <p:txBody>
          <a:bodyPr wrap="square" rtlCol="0">
            <a:spAutoFit/>
          </a:bodyPr>
          <a:lstStyle/>
          <a:p>
            <a:r>
              <a:rPr lang="zh-CN" altLang="en-US" dirty="0"/>
              <a:t>适用于日常重复执行的场景</a:t>
            </a:r>
            <a:endParaRPr lang="zh-CN" altLang="en-US" dirty="0"/>
          </a:p>
        </p:txBody>
      </p:sp>
      <p:pic>
        <p:nvPicPr>
          <p:cNvPr id="5" name="图片 4"/>
          <p:cNvPicPr>
            <a:picLocks noChangeAspect="1"/>
          </p:cNvPicPr>
          <p:nvPr/>
        </p:nvPicPr>
        <p:blipFill>
          <a:blip r:embed="rId2"/>
          <a:stretch>
            <a:fillRect/>
          </a:stretch>
        </p:blipFill>
        <p:spPr>
          <a:xfrm>
            <a:off x="2121714" y="4199075"/>
            <a:ext cx="2378725" cy="3131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stretch>
            <a:fillRect/>
          </a:stretch>
        </p:blipFill>
        <p:spPr>
          <a:xfrm>
            <a:off x="838200" y="2057456"/>
            <a:ext cx="10515600" cy="3887676"/>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endParaRPr lang="zh-CN" altLang="en-US" dirty="0"/>
          </a:p>
        </p:txBody>
      </p:sp>
      <p:pic>
        <p:nvPicPr>
          <p:cNvPr id="5" name="内容占位符 4"/>
          <p:cNvPicPr>
            <a:picLocks noGrp="1" noChangeAspect="1"/>
          </p:cNvPicPr>
          <p:nvPr>
            <p:ph idx="1"/>
          </p:nvPr>
        </p:nvPicPr>
        <p:blipFill>
          <a:blip r:embed="rId1"/>
          <a:stretch>
            <a:fillRect/>
          </a:stretch>
        </p:blipFill>
        <p:spPr>
          <a:xfrm>
            <a:off x="1800758" y="1441063"/>
            <a:ext cx="8813602" cy="5139199"/>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r>
              <a:rPr lang="zh-CN" altLang="en-US" dirty="0"/>
              <a:t>增删改查</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cat -n ./passwd | sed '2a </a:t>
            </a:r>
            <a:r>
              <a:rPr lang="en-US" altLang="zh-CN" dirty="0" err="1"/>
              <a:t>i</a:t>
            </a:r>
            <a:r>
              <a:rPr lang="en-US" altLang="zh-CN" dirty="0"/>
              <a:t> am fine' #</a:t>
            </a:r>
            <a:r>
              <a:rPr lang="zh-CN" altLang="en-US" dirty="0"/>
              <a:t>在第二行后面加</a:t>
            </a:r>
            <a:endParaRPr lang="zh-CN" altLang="en-US" dirty="0"/>
          </a:p>
          <a:p>
            <a:r>
              <a:rPr lang="en-US" altLang="zh-CN" dirty="0" err="1"/>
              <a:t>nl</a:t>
            </a:r>
            <a:r>
              <a:rPr lang="en-US" altLang="zh-CN" dirty="0"/>
              <a:t> ./passwd | sed '2i </a:t>
            </a:r>
            <a:r>
              <a:rPr lang="en-US" altLang="zh-CN" dirty="0" err="1"/>
              <a:t>i</a:t>
            </a:r>
            <a:r>
              <a:rPr lang="en-US" altLang="zh-CN" dirty="0"/>
              <a:t> am fine' #</a:t>
            </a:r>
            <a:r>
              <a:rPr lang="zh-CN" altLang="en-US" dirty="0"/>
              <a:t>在第二行前面加</a:t>
            </a:r>
            <a:endParaRPr lang="zh-CN" altLang="en-US" dirty="0"/>
          </a:p>
          <a:p>
            <a:r>
              <a:rPr lang="en-US" altLang="zh-CN" dirty="0" err="1"/>
              <a:t>nl</a:t>
            </a:r>
            <a:r>
              <a:rPr lang="en-US" altLang="zh-CN" dirty="0"/>
              <a:t> ./passwd | sed '2a hello\</a:t>
            </a:r>
            <a:endParaRPr lang="en-US" altLang="zh-CN" dirty="0"/>
          </a:p>
          <a:p>
            <a:r>
              <a:rPr lang="en-US" altLang="zh-CN" dirty="0"/>
              <a:t>&gt;how are you'    #</a:t>
            </a:r>
            <a:r>
              <a:rPr lang="zh-CN" altLang="en-US" dirty="0"/>
              <a:t>同时增加两行以上，每一行之间都必须要以反斜杠</a:t>
            </a:r>
            <a:r>
              <a:rPr lang="en-US" altLang="zh-CN" dirty="0"/>
              <a:t>(\)</a:t>
            </a:r>
            <a:r>
              <a:rPr lang="zh-CN" altLang="en-US" dirty="0"/>
              <a:t>来进行新行的添加</a:t>
            </a:r>
            <a:endParaRPr lang="zh-CN" altLang="en-US" dirty="0"/>
          </a:p>
          <a:p>
            <a:r>
              <a:rPr lang="en-US" altLang="zh-CN" dirty="0"/>
              <a:t>cat ./passwd | sed ‘2,5d’  #</a:t>
            </a:r>
            <a:r>
              <a:rPr lang="zh-CN" altLang="en-US" dirty="0"/>
              <a:t>删除</a:t>
            </a:r>
            <a:r>
              <a:rPr lang="en-US" altLang="zh-CN" dirty="0"/>
              <a:t>2</a:t>
            </a:r>
            <a:r>
              <a:rPr lang="zh-CN" altLang="en-US" dirty="0"/>
              <a:t>到</a:t>
            </a:r>
            <a:r>
              <a:rPr lang="en-US" altLang="zh-CN" dirty="0"/>
              <a:t>5</a:t>
            </a:r>
            <a:r>
              <a:rPr lang="zh-CN" altLang="en-US" dirty="0"/>
              <a:t>行</a:t>
            </a:r>
            <a:endParaRPr lang="en-US" altLang="zh-CN" dirty="0"/>
          </a:p>
          <a:p>
            <a:r>
              <a:rPr lang="en-US" altLang="zh-CN" dirty="0" err="1"/>
              <a:t>nl</a:t>
            </a:r>
            <a:r>
              <a:rPr lang="en-US" altLang="zh-CN" dirty="0"/>
              <a:t> ./passwd | sed ‘2d’  #</a:t>
            </a:r>
            <a:r>
              <a:rPr lang="zh-CN" altLang="en-US" dirty="0"/>
              <a:t>删除第二行</a:t>
            </a:r>
            <a:endParaRPr lang="en-US" altLang="zh-CN" dirty="0"/>
          </a:p>
          <a:p>
            <a:r>
              <a:rPr lang="en-US" altLang="zh-CN" dirty="0"/>
              <a:t>cat -n ./passwd | sed '3,$d' #</a:t>
            </a:r>
            <a:r>
              <a:rPr lang="zh-CN" altLang="en-US" dirty="0"/>
              <a:t>删除第三行到最后一行</a:t>
            </a:r>
            <a:endParaRPr lang="zh-CN" altLang="en-US" dirty="0"/>
          </a:p>
          <a:p>
            <a:r>
              <a:rPr lang="en-US" altLang="zh-CN" dirty="0" err="1"/>
              <a:t>nl</a:t>
            </a:r>
            <a:r>
              <a:rPr lang="en-US" altLang="zh-CN" dirty="0"/>
              <a:t> ./passwd | sed '2,5c </a:t>
            </a:r>
            <a:r>
              <a:rPr lang="en-US" altLang="zh-CN" dirty="0" err="1"/>
              <a:t>hahaha</a:t>
            </a:r>
            <a:r>
              <a:rPr lang="en-US" altLang="zh-CN" dirty="0"/>
              <a:t>' #</a:t>
            </a:r>
            <a:r>
              <a:rPr lang="zh-CN" altLang="en-US" dirty="0"/>
              <a:t>把第二行到第五行替换为</a:t>
            </a:r>
            <a:r>
              <a:rPr lang="en-US" altLang="zh-CN" dirty="0" err="1"/>
              <a:t>hahaha</a:t>
            </a:r>
            <a:endParaRPr lang="en-US" altLang="zh-CN" dirty="0"/>
          </a:p>
          <a:p>
            <a:r>
              <a:rPr lang="en-US" altLang="zh-CN" dirty="0"/>
              <a:t>sed –n ‘2p’ ./</a:t>
            </a:r>
            <a:r>
              <a:rPr lang="en-US" altLang="zh-CN" dirty="0" err="1"/>
              <a:t>paaswd</a:t>
            </a:r>
            <a:r>
              <a:rPr lang="en-US" altLang="zh-CN" dirty="0"/>
              <a:t>  #</a:t>
            </a:r>
            <a:r>
              <a:rPr lang="zh-CN" altLang="en-US" dirty="0"/>
              <a:t>打印第二行</a:t>
            </a:r>
            <a:endParaRPr lang="en-US" altLang="zh-CN" dirty="0"/>
          </a:p>
          <a:p>
            <a:endParaRPr lang="zh-CN" altLang="en-US" dirty="0"/>
          </a:p>
        </p:txBody>
      </p:sp>
      <p:sp>
        <p:nvSpPr>
          <p:cNvPr id="4" name="文本框 3"/>
          <p:cNvSpPr txBox="1"/>
          <p:nvPr/>
        </p:nvSpPr>
        <p:spPr>
          <a:xfrm>
            <a:off x="974221" y="1367522"/>
            <a:ext cx="1999715" cy="646331"/>
          </a:xfrm>
          <a:prstGeom prst="rect">
            <a:avLst/>
          </a:prstGeom>
          <a:noFill/>
        </p:spPr>
        <p:txBody>
          <a:bodyPr wrap="square" rtlCol="0">
            <a:spAutoFit/>
          </a:bodyPr>
          <a:lstStyle/>
          <a:p>
            <a:r>
              <a:rPr lang="en-US" altLang="zh-CN" dirty="0"/>
              <a:t>sed-1.sh</a:t>
            </a:r>
            <a:endParaRPr lang="en-US" altLang="zh-CN"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endParaRPr lang="zh-CN" altLang="en-US" dirty="0"/>
          </a:p>
        </p:txBody>
      </p:sp>
      <p:sp>
        <p:nvSpPr>
          <p:cNvPr id="3" name="内容占位符 2"/>
          <p:cNvSpPr>
            <a:spLocks noGrp="1"/>
          </p:cNvSpPr>
          <p:nvPr>
            <p:ph idx="1"/>
          </p:nvPr>
        </p:nvSpPr>
        <p:spPr/>
        <p:txBody>
          <a:bodyPr/>
          <a:lstStyle/>
          <a:p>
            <a:endParaRPr lang="zh-CN" altLang="en-US" dirty="0"/>
          </a:p>
          <a:p>
            <a:r>
              <a:rPr lang="en-US" altLang="zh-CN" dirty="0"/>
              <a:t>#</a:t>
            </a:r>
            <a:r>
              <a:rPr lang="zh-CN" altLang="en-US" dirty="0"/>
              <a:t>搜索</a:t>
            </a:r>
            <a:r>
              <a:rPr lang="en-US" altLang="zh-CN" dirty="0"/>
              <a:t>/</a:t>
            </a:r>
            <a:r>
              <a:rPr lang="en-US" altLang="zh-CN" dirty="0" err="1"/>
              <a:t>etc</a:t>
            </a:r>
            <a:r>
              <a:rPr lang="en-US" altLang="zh-CN" dirty="0"/>
              <a:t>/passwd </a:t>
            </a:r>
            <a:r>
              <a:rPr lang="zh-CN" altLang="en-US" dirty="0"/>
              <a:t>中有关</a:t>
            </a:r>
            <a:r>
              <a:rPr lang="en-US" altLang="zh-CN" dirty="0"/>
              <a:t>/root </a:t>
            </a:r>
            <a:r>
              <a:rPr lang="zh-CN" altLang="en-US" dirty="0"/>
              <a:t>关键字的行</a:t>
            </a:r>
            <a:endParaRPr lang="zh-CN" altLang="en-US" dirty="0"/>
          </a:p>
          <a:p>
            <a:r>
              <a:rPr lang="en-US" altLang="zh-CN" dirty="0" err="1"/>
              <a:t>nl</a:t>
            </a:r>
            <a:r>
              <a:rPr lang="en-US" altLang="zh-CN" dirty="0"/>
              <a:t> ./passwd | sed '/root/p'</a:t>
            </a:r>
            <a:endParaRPr lang="en-US" altLang="zh-CN" dirty="0"/>
          </a:p>
          <a:p>
            <a:r>
              <a:rPr lang="en-US" altLang="zh-CN" dirty="0" err="1"/>
              <a:t>nl</a:t>
            </a:r>
            <a:r>
              <a:rPr lang="en-US" altLang="zh-CN" dirty="0"/>
              <a:t> ./passwd | sed -n '/root/p'</a:t>
            </a:r>
            <a:endParaRPr lang="en-US" altLang="zh-CN" dirty="0"/>
          </a:p>
          <a:p>
            <a:endParaRPr lang="en-US" altLang="zh-CN" dirty="0"/>
          </a:p>
          <a:p>
            <a:r>
              <a:rPr lang="en-US" altLang="zh-CN" dirty="0"/>
              <a:t>#</a:t>
            </a:r>
            <a:r>
              <a:rPr lang="zh-CN" altLang="en-US" dirty="0"/>
              <a:t>删除</a:t>
            </a:r>
            <a:r>
              <a:rPr lang="en-US" altLang="zh-CN" dirty="0"/>
              <a:t>/</a:t>
            </a:r>
            <a:r>
              <a:rPr lang="en-US" altLang="zh-CN" dirty="0" err="1"/>
              <a:t>etc</a:t>
            </a:r>
            <a:r>
              <a:rPr lang="en-US" altLang="zh-CN" dirty="0"/>
              <a:t>/passwd </a:t>
            </a:r>
            <a:r>
              <a:rPr lang="zh-CN" altLang="en-US" dirty="0"/>
              <a:t>所有包含 </a:t>
            </a:r>
            <a:r>
              <a:rPr lang="en-US" altLang="zh-CN" dirty="0"/>
              <a:t>root </a:t>
            </a:r>
            <a:r>
              <a:rPr lang="zh-CN" altLang="en-US" dirty="0"/>
              <a:t>的行</a:t>
            </a:r>
            <a:r>
              <a:rPr lang="en-US" altLang="zh-CN" dirty="0"/>
              <a:t>,</a:t>
            </a:r>
            <a:r>
              <a:rPr lang="zh-CN" altLang="en-US" dirty="0"/>
              <a:t>其他行输出</a:t>
            </a:r>
            <a:endParaRPr lang="zh-CN" altLang="en-US" dirty="0"/>
          </a:p>
          <a:p>
            <a:r>
              <a:rPr lang="en-US" altLang="zh-CN" dirty="0" err="1"/>
              <a:t>nl</a:t>
            </a:r>
            <a:r>
              <a:rPr lang="en-US" altLang="zh-CN" dirty="0"/>
              <a:t> ./passwd | sed '/root/d'</a:t>
            </a:r>
            <a:endParaRPr lang="en-US" altLang="zh-CN"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数据的搜索并执行命令</a:t>
            </a:r>
            <a:endParaRPr lang="zh-CN" altLang="en-US" dirty="0"/>
          </a:p>
          <a:p>
            <a:r>
              <a:rPr lang="en-US" altLang="zh-CN" dirty="0"/>
              <a:t>#</a:t>
            </a:r>
            <a:r>
              <a:rPr lang="zh-CN" altLang="en-US" dirty="0"/>
              <a:t>搜索</a:t>
            </a:r>
            <a:r>
              <a:rPr lang="en-US" altLang="zh-CN" dirty="0"/>
              <a:t>/passwd,</a:t>
            </a:r>
            <a:r>
              <a:rPr lang="zh-CN" altLang="en-US" dirty="0"/>
              <a:t>找到 </a:t>
            </a:r>
            <a:r>
              <a:rPr lang="en-US" altLang="zh-CN" dirty="0"/>
              <a:t>root </a:t>
            </a:r>
            <a:r>
              <a:rPr lang="zh-CN" altLang="en-US" dirty="0"/>
              <a:t>对应的行，执行后面花括号中的一组命令，每个命令之间用分号分隔，这里把 </a:t>
            </a:r>
            <a:r>
              <a:rPr lang="en-US" altLang="zh-CN" dirty="0"/>
              <a:t>bash </a:t>
            </a:r>
            <a:r>
              <a:rPr lang="zh-CN" altLang="en-US" dirty="0"/>
              <a:t>替换为 </a:t>
            </a:r>
            <a:r>
              <a:rPr lang="en-US" altLang="zh-CN" dirty="0" err="1"/>
              <a:t>blueshell</a:t>
            </a:r>
            <a:r>
              <a:rPr lang="zh-CN" altLang="en-US" dirty="0"/>
              <a:t>，再输出这行：</a:t>
            </a:r>
            <a:endParaRPr lang="zh-CN" altLang="en-US" dirty="0"/>
          </a:p>
          <a:p>
            <a:r>
              <a:rPr lang="en-US" altLang="zh-CN" dirty="0" err="1"/>
              <a:t>nl</a:t>
            </a:r>
            <a:r>
              <a:rPr lang="en-US" altLang="zh-CN" dirty="0"/>
              <a:t> ./passwd | sed -n '/root/{s/bash/</a:t>
            </a:r>
            <a:r>
              <a:rPr lang="en-US" altLang="zh-CN" dirty="0" err="1"/>
              <a:t>blueshell</a:t>
            </a:r>
            <a:r>
              <a:rPr lang="en-US" altLang="zh-CN" dirty="0"/>
              <a:t>/;p}'</a:t>
            </a:r>
            <a:endParaRPr lang="en-US" altLang="zh-CN" dirty="0"/>
          </a:p>
          <a:p>
            <a:r>
              <a:rPr lang="en-US" altLang="zh-CN" dirty="0"/>
              <a:t>#</a:t>
            </a:r>
            <a:r>
              <a:rPr lang="zh-CN" altLang="en-US" dirty="0"/>
              <a:t>如果只替换</a:t>
            </a:r>
            <a:r>
              <a:rPr lang="en-US" altLang="zh-CN" dirty="0"/>
              <a:t>./passwd </a:t>
            </a:r>
            <a:r>
              <a:rPr lang="zh-CN" altLang="en-US" dirty="0"/>
              <a:t>的第一个 </a:t>
            </a:r>
            <a:r>
              <a:rPr lang="en-US" altLang="zh-CN" dirty="0"/>
              <a:t>bash </a:t>
            </a:r>
            <a:r>
              <a:rPr lang="zh-CN" altLang="en-US" dirty="0"/>
              <a:t>关键字为 </a:t>
            </a:r>
            <a:r>
              <a:rPr lang="en-US" altLang="zh-CN" dirty="0" err="1"/>
              <a:t>blueshell</a:t>
            </a:r>
            <a:r>
              <a:rPr lang="zh-CN" altLang="en-US" dirty="0"/>
              <a:t>，就退出</a:t>
            </a:r>
            <a:endParaRPr lang="zh-CN" altLang="en-US" dirty="0"/>
          </a:p>
          <a:p>
            <a:r>
              <a:rPr lang="en-US" altLang="zh-CN" dirty="0" err="1"/>
              <a:t>nl</a:t>
            </a:r>
            <a:r>
              <a:rPr lang="en-US" altLang="zh-CN" dirty="0"/>
              <a:t> ./passwd | sed -n '/bash/{s/bash/</a:t>
            </a:r>
            <a:r>
              <a:rPr lang="en-US" altLang="zh-CN" dirty="0" err="1"/>
              <a:t>blueshell</a:t>
            </a:r>
            <a:r>
              <a:rPr lang="en-US" altLang="zh-CN" dirty="0"/>
              <a:t>/1;p;q}'     #</a:t>
            </a:r>
            <a:r>
              <a:rPr lang="zh-CN" altLang="en-US" dirty="0"/>
              <a:t>数字标志</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t>
            </a:r>
            <a:r>
              <a:rPr lang="zh-CN" altLang="en-US" dirty="0"/>
              <a:t>数据的搜索并替换</a:t>
            </a:r>
            <a:endParaRPr lang="zh-CN" altLang="en-US" dirty="0"/>
          </a:p>
          <a:p>
            <a:r>
              <a:rPr lang="en-US" altLang="zh-CN" dirty="0"/>
              <a:t>#</a:t>
            </a:r>
            <a:r>
              <a:rPr lang="zh-CN" altLang="en-US" dirty="0"/>
              <a:t>先通过</a:t>
            </a:r>
            <a:r>
              <a:rPr lang="en-US" altLang="zh-CN" dirty="0"/>
              <a:t>/</a:t>
            </a:r>
            <a:r>
              <a:rPr lang="en-US" altLang="zh-CN" dirty="0" err="1"/>
              <a:t>sbin</a:t>
            </a:r>
            <a:r>
              <a:rPr lang="en-US" altLang="zh-CN" dirty="0"/>
              <a:t>/ifconfig eno2 </a:t>
            </a:r>
            <a:r>
              <a:rPr lang="zh-CN" altLang="en-US" dirty="0"/>
              <a:t>查看本机的 </a:t>
            </a:r>
            <a:r>
              <a:rPr lang="en-US" altLang="zh-CN" dirty="0"/>
              <a:t>IP </a:t>
            </a:r>
            <a:r>
              <a:rPr lang="zh-CN" altLang="en-US" dirty="0"/>
              <a:t>地址</a:t>
            </a:r>
            <a:r>
              <a:rPr lang="en-US" altLang="zh-CN" dirty="0"/>
              <a:t>,</a:t>
            </a:r>
            <a:r>
              <a:rPr lang="zh-CN" altLang="en-US" dirty="0"/>
              <a:t>我的是</a:t>
            </a:r>
            <a:r>
              <a:rPr lang="en-US" altLang="zh-CN" dirty="0"/>
              <a:t>(192.168.199.5)</a:t>
            </a:r>
            <a:endParaRPr lang="en-US" altLang="zh-CN" dirty="0"/>
          </a:p>
          <a:p>
            <a:r>
              <a:rPr lang="en-US" altLang="zh-CN" dirty="0"/>
              <a:t>#</a:t>
            </a:r>
            <a:r>
              <a:rPr lang="zh-CN" altLang="en-US" dirty="0"/>
              <a:t>将 </a:t>
            </a:r>
            <a:r>
              <a:rPr lang="en-US" altLang="zh-CN" dirty="0"/>
              <a:t>IP </a:t>
            </a:r>
            <a:r>
              <a:rPr lang="zh-CN" altLang="en-US" dirty="0"/>
              <a:t>前面部分予以删除</a:t>
            </a:r>
            <a:endParaRPr lang="zh-CN" altLang="en-US" dirty="0"/>
          </a:p>
          <a:p>
            <a:r>
              <a:rPr lang="en-US" altLang="zh-CN" dirty="0"/>
              <a:t>ifconfig eno2 | grep '</a:t>
            </a:r>
            <a:r>
              <a:rPr lang="en-US" altLang="zh-CN" dirty="0" err="1"/>
              <a:t>inet</a:t>
            </a:r>
            <a:r>
              <a:rPr lang="en-US" altLang="zh-CN" dirty="0"/>
              <a:t> '|sed 's/^.*addr://g'</a:t>
            </a:r>
            <a:endParaRPr lang="en-US" altLang="zh-CN" dirty="0"/>
          </a:p>
          <a:p>
            <a:r>
              <a:rPr lang="en-US" altLang="zh-CN" dirty="0"/>
              <a:t>#</a:t>
            </a:r>
            <a:r>
              <a:rPr lang="zh-CN" altLang="en-US" dirty="0"/>
              <a:t>将 </a:t>
            </a:r>
            <a:r>
              <a:rPr lang="en-US" altLang="zh-CN" dirty="0"/>
              <a:t>IP </a:t>
            </a:r>
            <a:r>
              <a:rPr lang="zh-CN" altLang="en-US" dirty="0"/>
              <a:t>后面部分予以删除</a:t>
            </a:r>
            <a:endParaRPr lang="zh-CN" altLang="en-US" dirty="0"/>
          </a:p>
          <a:p>
            <a:r>
              <a:rPr lang="en-US" altLang="zh-CN" dirty="0"/>
              <a:t>ifconfig eno2 |grep '</a:t>
            </a:r>
            <a:r>
              <a:rPr lang="en-US" altLang="zh-CN" dirty="0" err="1"/>
              <a:t>inet</a:t>
            </a:r>
            <a:r>
              <a:rPr lang="en-US" altLang="zh-CN" dirty="0"/>
              <a:t> ' |sed 's/^.*</a:t>
            </a:r>
            <a:r>
              <a:rPr lang="en-US" altLang="zh-CN" dirty="0" err="1"/>
              <a:t>inet</a:t>
            </a:r>
            <a:r>
              <a:rPr lang="en-US" altLang="zh-CN" dirty="0"/>
              <a:t>//g' |sed 's/netmask.*$//g'</a:t>
            </a:r>
            <a:endParaRPr lang="en-US" altLang="zh-CN" dirty="0"/>
          </a:p>
          <a:p>
            <a:endParaRPr lang="en-US" altLang="zh-CN" dirty="0"/>
          </a:p>
          <a:p>
            <a:r>
              <a:rPr lang="en-US" altLang="zh-CN" dirty="0"/>
              <a:t>#</a:t>
            </a:r>
            <a:r>
              <a:rPr lang="zh-CN" altLang="en-US" dirty="0"/>
              <a:t>多点编辑</a:t>
            </a:r>
            <a:endParaRPr lang="zh-CN" altLang="en-US" dirty="0"/>
          </a:p>
          <a:p>
            <a:r>
              <a:rPr lang="en-US" altLang="zh-CN" dirty="0"/>
              <a:t>#</a:t>
            </a:r>
            <a:r>
              <a:rPr lang="zh-CN" altLang="en-US" dirty="0"/>
              <a:t>一条 </a:t>
            </a:r>
            <a:r>
              <a:rPr lang="en-US" altLang="zh-CN" dirty="0"/>
              <a:t>sed </a:t>
            </a:r>
            <a:r>
              <a:rPr lang="zh-CN" altLang="en-US" dirty="0"/>
              <a:t>命令</a:t>
            </a:r>
            <a:r>
              <a:rPr lang="en-US" altLang="zh-CN" dirty="0"/>
              <a:t>,</a:t>
            </a:r>
            <a:r>
              <a:rPr lang="zh-CN" altLang="en-US" dirty="0"/>
              <a:t>删除</a:t>
            </a:r>
            <a:r>
              <a:rPr lang="en-US" altLang="zh-CN" dirty="0"/>
              <a:t>./passwd </a:t>
            </a:r>
            <a:r>
              <a:rPr lang="zh-CN" altLang="en-US" dirty="0"/>
              <a:t>第三行到末尾的数据</a:t>
            </a:r>
            <a:r>
              <a:rPr lang="en-US" altLang="zh-CN" dirty="0"/>
              <a:t>,</a:t>
            </a:r>
            <a:r>
              <a:rPr lang="zh-CN" altLang="en-US" dirty="0"/>
              <a:t>并把 </a:t>
            </a:r>
            <a:r>
              <a:rPr lang="en-US" altLang="zh-CN" dirty="0"/>
              <a:t>bash </a:t>
            </a:r>
            <a:r>
              <a:rPr lang="zh-CN" altLang="en-US" dirty="0"/>
              <a:t>替换成 </a:t>
            </a:r>
            <a:r>
              <a:rPr lang="en-US" altLang="zh-CN" dirty="0" err="1"/>
              <a:t>hahaha</a:t>
            </a:r>
            <a:r>
              <a:rPr lang="en-US" altLang="zh-CN" dirty="0"/>
              <a:t>.</a:t>
            </a:r>
            <a:endParaRPr lang="en-US" altLang="zh-CN" dirty="0"/>
          </a:p>
          <a:p>
            <a:r>
              <a:rPr lang="en-US" altLang="zh-CN" dirty="0" err="1"/>
              <a:t>nl</a:t>
            </a:r>
            <a:r>
              <a:rPr lang="en-US" altLang="zh-CN" dirty="0"/>
              <a:t> ./passwd | sed -e '3,$d' -e 's/bash/</a:t>
            </a:r>
            <a:r>
              <a:rPr lang="en-US" altLang="zh-CN" dirty="0" err="1"/>
              <a:t>hahaha</a:t>
            </a:r>
            <a:r>
              <a:rPr lang="en-US" altLang="zh-CN" dirty="0"/>
              <a:t>/g'</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对文件的操作</a:t>
            </a:r>
            <a:r>
              <a:rPr lang="en-US" altLang="zh-CN" dirty="0"/>
              <a:t>-sed</a:t>
            </a:r>
            <a:endParaRPr lang="zh-CN" altLang="en-US" dirty="0"/>
          </a:p>
        </p:txBody>
      </p:sp>
      <p:sp>
        <p:nvSpPr>
          <p:cNvPr id="3" name="内容占位符 2"/>
          <p:cNvSpPr>
            <a:spLocks noGrp="1"/>
          </p:cNvSpPr>
          <p:nvPr>
            <p:ph idx="1"/>
          </p:nvPr>
        </p:nvSpPr>
        <p:spPr/>
        <p:txBody>
          <a:bodyPr/>
          <a:lstStyle/>
          <a:p>
            <a:r>
              <a:rPr lang="zh-CN" altLang="en-US" dirty="0"/>
              <a:t>案例一：</a:t>
            </a:r>
            <a:r>
              <a:rPr lang="en-US" altLang="zh-CN" dirty="0"/>
              <a:t>DNS</a:t>
            </a:r>
            <a:r>
              <a:rPr lang="zh-CN" altLang="en-US" dirty="0"/>
              <a:t>监测</a:t>
            </a:r>
            <a:r>
              <a:rPr lang="en-US" altLang="zh-CN" dirty="0"/>
              <a:t>WEB</a:t>
            </a:r>
            <a:r>
              <a:rPr lang="zh-CN" altLang="en-US" dirty="0"/>
              <a:t>服务状态，并根据其状态实现高可用解析，场景：通过</a:t>
            </a:r>
            <a:r>
              <a:rPr lang="en-US" altLang="zh-CN" dirty="0"/>
              <a:t>DNS</a:t>
            </a:r>
            <a:r>
              <a:rPr lang="zh-CN" altLang="en-US" dirty="0"/>
              <a:t>进行单域名多条</a:t>
            </a:r>
            <a:r>
              <a:rPr lang="en-US" altLang="zh-CN" dirty="0"/>
              <a:t>A</a:t>
            </a:r>
            <a:r>
              <a:rPr lang="zh-CN" altLang="en-US" dirty="0"/>
              <a:t>记录解析做负载均衡。</a:t>
            </a:r>
            <a:endParaRPr lang="en-US" altLang="zh-CN" dirty="0"/>
          </a:p>
          <a:p>
            <a:r>
              <a:rPr lang="en-US" altLang="zh-CN" dirty="0"/>
              <a:t>sed-2.sh</a:t>
            </a:r>
            <a:endParaRPr lang="en-US" altLang="zh-CN" dirty="0"/>
          </a:p>
          <a:p>
            <a:endParaRPr lang="en-US" altLang="zh-CN" dirty="0"/>
          </a:p>
          <a:p>
            <a:r>
              <a:rPr lang="zh-CN" altLang="en-US" dirty="0"/>
              <a:t>案例二：</a:t>
            </a:r>
            <a:endParaRPr lang="en-US" altLang="zh-CN" dirty="0"/>
          </a:p>
          <a:p>
            <a:r>
              <a:rPr lang="en-US" altLang="zh-CN" dirty="0"/>
              <a:t>https://note.youdao.com/ynoteshare1/index.html?id=b402ca42248d060e7bdd5ee145f47cc5&amp;type=notebook#/DE6B4DF94A024C548A220DD89C0286A5</a:t>
            </a:r>
            <a:endParaRPr lang="en-US" altLang="zh-CN" dirty="0"/>
          </a:p>
          <a:p>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endParaRPr lang="zh-CN" altLang="en-US" dirty="0"/>
          </a:p>
        </p:txBody>
      </p:sp>
      <p:sp>
        <p:nvSpPr>
          <p:cNvPr id="3" name="内容占位符 2"/>
          <p:cNvSpPr>
            <a:spLocks noGrp="1"/>
          </p:cNvSpPr>
          <p:nvPr>
            <p:ph idx="1"/>
          </p:nvPr>
        </p:nvSpPr>
        <p:spPr/>
        <p:txBody>
          <a:bodyPr/>
          <a:lstStyle/>
          <a:p>
            <a:r>
              <a:rPr lang="zh-CN" altLang="en-US" dirty="0"/>
              <a:t>在日常计算机管理中，总会有很多数据输出到屏幕或者文件，这些输出包含了标准输出、标准错误输出。</a:t>
            </a:r>
            <a:endParaRPr lang="en-US" altLang="zh-CN" dirty="0"/>
          </a:p>
          <a:p>
            <a:r>
              <a:rPr lang="zh-CN" altLang="en-US" dirty="0"/>
              <a:t>默认情况下，这些信息全部输出到默认输出设备</a:t>
            </a:r>
            <a:r>
              <a:rPr lang="en-US" altLang="zh-CN" dirty="0"/>
              <a:t>—-</a:t>
            </a:r>
            <a:r>
              <a:rPr lang="zh-CN" altLang="en-US" dirty="0"/>
              <a:t>屏幕。</a:t>
            </a:r>
            <a:endParaRPr lang="en-US" altLang="zh-CN" dirty="0"/>
          </a:p>
          <a:p>
            <a:r>
              <a:rPr lang="zh-CN" altLang="en-US" dirty="0"/>
              <a:t>然而，大量的数据输出中，只有一小部分是我们需要重点关注的，我们需要把我们需要的或者关注的这些信息过滤或者提取以备后续需要时调用。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介绍</a:t>
            </a:r>
            <a:r>
              <a:rPr lang="en-US" altLang="zh-CN" dirty="0"/>
              <a:t>-Shell</a:t>
            </a:r>
            <a:r>
              <a:rPr lang="zh-CN" altLang="en-US" dirty="0"/>
              <a:t>能做什么</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lnSpc>
                <a:spcPct val="120000"/>
              </a:lnSpc>
              <a:buNone/>
            </a:pPr>
            <a:r>
              <a:rPr lang="zh-CN" altLang="en-US" dirty="0"/>
              <a:t>作用：简化操作步骤，提高效率，减少人为干预，减少系统故障</a:t>
            </a:r>
            <a:endParaRPr lang="zh-CN" altLang="en-US" dirty="0"/>
          </a:p>
          <a:p>
            <a:pPr marL="0" indent="0">
              <a:lnSpc>
                <a:spcPct val="120000"/>
              </a:lnSpc>
              <a:buNone/>
            </a:pPr>
            <a:endParaRPr lang="zh-CN" altLang="en-US" dirty="0"/>
          </a:p>
          <a:p>
            <a:pPr marL="0" indent="0">
              <a:lnSpc>
                <a:spcPct val="120000"/>
              </a:lnSpc>
              <a:buNone/>
            </a:pPr>
            <a:r>
              <a:rPr lang="en-US" altLang="zh-CN" dirty="0"/>
              <a:t>1. </a:t>
            </a:r>
            <a:r>
              <a:rPr lang="zh-CN" altLang="en-US" dirty="0"/>
              <a:t>自动化的完成基础配置（系统初始化操作、系统更新、内核调整，网络，时区，</a:t>
            </a:r>
            <a:r>
              <a:rPr lang="en-US" altLang="zh-CN" dirty="0"/>
              <a:t>SSH</a:t>
            </a:r>
            <a:r>
              <a:rPr lang="zh-CN" altLang="en-US" dirty="0"/>
              <a:t>优化）</a:t>
            </a:r>
            <a:endParaRPr lang="zh-CN" altLang="en-US" dirty="0"/>
          </a:p>
          <a:p>
            <a:pPr marL="0" indent="0">
              <a:lnSpc>
                <a:spcPct val="120000"/>
              </a:lnSpc>
              <a:buNone/>
            </a:pPr>
            <a:r>
              <a:rPr lang="en-US" altLang="zh-CN" dirty="0"/>
              <a:t>2. </a:t>
            </a:r>
            <a:r>
              <a:rPr lang="zh-CN" altLang="en-US" dirty="0"/>
              <a:t>自动化安装程序（自动化安装</a:t>
            </a:r>
            <a:r>
              <a:rPr lang="en-US" altLang="zh-CN" dirty="0"/>
              <a:t>LNMP\LAMP\MYSQL\NGINX</a:t>
            </a:r>
            <a:r>
              <a:rPr lang="zh-CN" altLang="en-US" dirty="0"/>
              <a:t>）</a:t>
            </a:r>
            <a:endParaRPr lang="zh-CN" altLang="en-US" dirty="0"/>
          </a:p>
          <a:p>
            <a:pPr marL="0" indent="0">
              <a:lnSpc>
                <a:spcPct val="120000"/>
              </a:lnSpc>
              <a:buNone/>
            </a:pPr>
            <a:r>
              <a:rPr lang="en-US" altLang="zh-CN" dirty="0"/>
              <a:t>3. </a:t>
            </a:r>
            <a:r>
              <a:rPr lang="zh-CN" altLang="en-US" dirty="0"/>
              <a:t>自动化调整配置文件（</a:t>
            </a:r>
            <a:r>
              <a:rPr lang="en-US" altLang="zh-CN" dirty="0" err="1"/>
              <a:t>nginx</a:t>
            </a:r>
            <a:r>
              <a:rPr lang="en-US" altLang="zh-CN" dirty="0"/>
              <a:t> conf</a:t>
            </a:r>
            <a:r>
              <a:rPr lang="zh-CN" altLang="en-US" dirty="0"/>
              <a:t>，</a:t>
            </a:r>
            <a:r>
              <a:rPr lang="en-US" altLang="zh-CN" dirty="0" err="1"/>
              <a:t>mysql</a:t>
            </a:r>
            <a:r>
              <a:rPr lang="en-US" altLang="zh-CN" dirty="0"/>
              <a:t> conf</a:t>
            </a:r>
            <a:r>
              <a:rPr lang="zh-CN" altLang="en-US" dirty="0"/>
              <a:t>）</a:t>
            </a:r>
            <a:endParaRPr lang="zh-CN" altLang="en-US" dirty="0"/>
          </a:p>
          <a:p>
            <a:pPr marL="0" indent="0">
              <a:lnSpc>
                <a:spcPct val="120000"/>
              </a:lnSpc>
              <a:buNone/>
            </a:pPr>
            <a:r>
              <a:rPr lang="en-US" altLang="zh-CN" dirty="0"/>
              <a:t>4. </a:t>
            </a:r>
            <a:r>
              <a:rPr lang="zh-CN" altLang="en-US" dirty="0"/>
              <a:t>自动化定期备份恢复程序（</a:t>
            </a:r>
            <a:r>
              <a:rPr lang="en-US" altLang="zh-CN" dirty="0"/>
              <a:t>MySQL</a:t>
            </a:r>
            <a:r>
              <a:rPr lang="zh-CN" altLang="en-US" dirty="0"/>
              <a:t>全量</a:t>
            </a:r>
            <a:r>
              <a:rPr lang="en-US" altLang="zh-CN" dirty="0"/>
              <a:t>+</a:t>
            </a:r>
            <a:r>
              <a:rPr lang="zh-CN" altLang="en-US" dirty="0"/>
              <a:t>增量</a:t>
            </a:r>
            <a:r>
              <a:rPr lang="en-US" altLang="zh-CN" dirty="0"/>
              <a:t>+</a:t>
            </a:r>
            <a:r>
              <a:rPr lang="en-US" altLang="zh-CN" dirty="0" err="1"/>
              <a:t>binlog+crond+shell</a:t>
            </a:r>
            <a:r>
              <a:rPr lang="zh-CN" altLang="en-US" dirty="0"/>
              <a:t>脚本）</a:t>
            </a:r>
            <a:endParaRPr lang="zh-CN" altLang="en-US" dirty="0"/>
          </a:p>
          <a:p>
            <a:pPr marL="0" indent="0">
              <a:lnSpc>
                <a:spcPct val="120000"/>
              </a:lnSpc>
              <a:buNone/>
            </a:pPr>
            <a:r>
              <a:rPr lang="en-US" altLang="zh-CN" dirty="0"/>
              <a:t>5. </a:t>
            </a:r>
            <a:r>
              <a:rPr lang="zh-CN" altLang="en-US" dirty="0"/>
              <a:t>自动化信息的采集（硬件、系统、服务、网络等等）</a:t>
            </a:r>
            <a:r>
              <a:rPr lang="en-US" altLang="zh-CN" dirty="0" err="1"/>
              <a:t>zabbix+shell</a:t>
            </a:r>
            <a:endParaRPr lang="en-US" altLang="zh-CN" dirty="0"/>
          </a:p>
          <a:p>
            <a:pPr marL="0" indent="0">
              <a:lnSpc>
                <a:spcPct val="120000"/>
              </a:lnSpc>
              <a:buNone/>
            </a:pPr>
            <a:r>
              <a:rPr lang="en-US" altLang="zh-CN" dirty="0"/>
              <a:t>6. </a:t>
            </a:r>
            <a:r>
              <a:rPr lang="zh-CN" altLang="en-US" dirty="0"/>
              <a:t>自动化日志收集（</a:t>
            </a:r>
            <a:r>
              <a:rPr lang="en-US" altLang="zh-CN" dirty="0"/>
              <a:t>ELK</a:t>
            </a:r>
            <a:r>
              <a:rPr lang="zh-CN" altLang="en-US" dirty="0"/>
              <a:t>）（日志分析（取值</a:t>
            </a:r>
            <a:r>
              <a:rPr lang="en-US" altLang="zh-CN" dirty="0"/>
              <a:t>-</a:t>
            </a:r>
            <a:r>
              <a:rPr lang="zh-CN" altLang="en-US" dirty="0"/>
              <a:t>排序</a:t>
            </a:r>
            <a:r>
              <a:rPr lang="en-US" altLang="zh-CN" dirty="0"/>
              <a:t>-</a:t>
            </a:r>
            <a:r>
              <a:rPr lang="zh-CN" altLang="en-US" dirty="0"/>
              <a:t>去重</a:t>
            </a:r>
            <a:r>
              <a:rPr lang="en-US" altLang="zh-CN" dirty="0"/>
              <a:t>-</a:t>
            </a:r>
            <a:r>
              <a:rPr lang="zh-CN" altLang="en-US" dirty="0"/>
              <a:t>统计</a:t>
            </a:r>
            <a:r>
              <a:rPr lang="en-US" altLang="zh-CN" dirty="0"/>
              <a:t>-</a:t>
            </a:r>
            <a:r>
              <a:rPr lang="zh-CN" altLang="en-US" dirty="0"/>
              <a:t>分析）</a:t>
            </a:r>
            <a:endParaRPr lang="zh-CN" altLang="en-US" dirty="0"/>
          </a:p>
          <a:p>
            <a:pPr marL="0" indent="0">
              <a:lnSpc>
                <a:spcPct val="120000"/>
              </a:lnSpc>
              <a:buNone/>
            </a:pPr>
            <a:r>
              <a:rPr lang="en-US" altLang="zh-CN" dirty="0"/>
              <a:t>7. </a:t>
            </a:r>
            <a:r>
              <a:rPr lang="zh-CN" altLang="en-US" dirty="0"/>
              <a:t>自动化扩缩容（</a:t>
            </a:r>
            <a:r>
              <a:rPr lang="en-US" altLang="zh-CN" dirty="0" err="1"/>
              <a:t>zabbix+shell</a:t>
            </a:r>
            <a:r>
              <a:rPr lang="zh-CN" altLang="en-US" dirty="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a:t>awk </a:t>
            </a:r>
            <a:r>
              <a:rPr lang="zh-CN" altLang="en-US" dirty="0"/>
              <a:t>认为文件中的每一行是一条记录，记录与记录的</a:t>
            </a:r>
            <a:r>
              <a:rPr lang="zh-CN" altLang="en-US" dirty="0">
                <a:highlight>
                  <a:srgbClr val="FFFF00"/>
                </a:highlight>
              </a:rPr>
              <a:t>分隔符为换行符</a:t>
            </a:r>
            <a:r>
              <a:rPr lang="en-US" altLang="zh-CN" dirty="0"/>
              <a:t>,</a:t>
            </a:r>
            <a:r>
              <a:rPr lang="zh-CN" altLang="en-US" dirty="0"/>
              <a:t>每一列是一个字段，</a:t>
            </a:r>
            <a:r>
              <a:rPr lang="zh-CN" altLang="en-US" dirty="0">
                <a:highlight>
                  <a:srgbClr val="FFFF00"/>
                </a:highlight>
              </a:rPr>
              <a:t>字段与字段的分隔符默认是一个或多个空格或</a:t>
            </a:r>
            <a:r>
              <a:rPr lang="en-US" altLang="zh-CN" dirty="0">
                <a:highlight>
                  <a:srgbClr val="FFFF00"/>
                </a:highlight>
              </a:rPr>
              <a:t>tab</a:t>
            </a:r>
            <a:r>
              <a:rPr lang="zh-CN" altLang="en-US" dirty="0">
                <a:highlight>
                  <a:srgbClr val="FFFF00"/>
                </a:highlight>
              </a:rPr>
              <a:t>制表符</a:t>
            </a:r>
            <a:r>
              <a:rPr lang="en-US" altLang="zh-CN" dirty="0"/>
              <a:t>.</a:t>
            </a:r>
            <a:endParaRPr lang="en-US" altLang="zh-CN" dirty="0"/>
          </a:p>
          <a:p>
            <a:pPr>
              <a:lnSpc>
                <a:spcPct val="120000"/>
              </a:lnSpc>
            </a:pPr>
            <a:endParaRPr lang="en-US" altLang="zh-CN" dirty="0"/>
          </a:p>
          <a:p>
            <a:pPr>
              <a:lnSpc>
                <a:spcPct val="120000"/>
              </a:lnSpc>
            </a:pPr>
            <a:r>
              <a:rPr lang="en-US" altLang="zh-CN" dirty="0"/>
              <a:t>awk</a:t>
            </a:r>
            <a:r>
              <a:rPr lang="zh-CN" altLang="en-US" dirty="0"/>
              <a:t>的工作方式是读取数据，将每一行数据视为一条记录（</a:t>
            </a:r>
            <a:r>
              <a:rPr lang="en-US" altLang="zh-CN" dirty="0"/>
              <a:t>record</a:t>
            </a:r>
            <a:r>
              <a:rPr lang="zh-CN" altLang="en-US" dirty="0"/>
              <a:t>）每条记录以字段分隔符分成若干字段，然后输出各个字段的值</a:t>
            </a:r>
            <a:r>
              <a:rPr lang="en-US" altLang="zh-CN" dirty="0"/>
              <a:t>.</a:t>
            </a:r>
            <a:endParaRPr lang="en-US" altLang="zh-CN" dirty="0"/>
          </a:p>
          <a:p>
            <a:pPr>
              <a:lnSpc>
                <a:spcPct val="120000"/>
              </a:lnSpc>
            </a:pP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endParaRPr lang="zh-CN" altLang="en-US" dirty="0"/>
          </a:p>
        </p:txBody>
      </p:sp>
      <p:pic>
        <p:nvPicPr>
          <p:cNvPr id="5" name="内容占位符 4"/>
          <p:cNvPicPr>
            <a:picLocks noGrp="1" noChangeAspect="1"/>
          </p:cNvPicPr>
          <p:nvPr>
            <p:ph idx="1"/>
          </p:nvPr>
        </p:nvPicPr>
        <p:blipFill>
          <a:blip r:embed="rId1"/>
          <a:stretch>
            <a:fillRect/>
          </a:stretch>
        </p:blipFill>
        <p:spPr>
          <a:xfrm>
            <a:off x="760046" y="2675879"/>
            <a:ext cx="10515600" cy="3816996"/>
          </a:xfrm>
        </p:spPr>
      </p:pic>
      <p:sp>
        <p:nvSpPr>
          <p:cNvPr id="7" name="文本框 6"/>
          <p:cNvSpPr txBox="1"/>
          <p:nvPr/>
        </p:nvSpPr>
        <p:spPr>
          <a:xfrm>
            <a:off x="838200" y="1947005"/>
            <a:ext cx="6096000" cy="506934"/>
          </a:xfrm>
          <a:prstGeom prst="rect">
            <a:avLst/>
          </a:prstGeom>
          <a:noFill/>
        </p:spPr>
        <p:txBody>
          <a:bodyPr wrap="square">
            <a:spAutoFit/>
          </a:bodyPr>
          <a:lstStyle/>
          <a:p>
            <a:pPr>
              <a:lnSpc>
                <a:spcPct val="120000"/>
              </a:lnSpc>
            </a:pPr>
            <a:r>
              <a:rPr lang="en-US" altLang="zh-CN" sz="2400" dirty="0"/>
              <a:t>awk [options] [BEGIN]{program} [END][file]</a:t>
            </a:r>
            <a:endParaRPr lang="zh-CN"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endParaRPr lang="zh-CN" altLang="en-US" dirty="0"/>
          </a:p>
        </p:txBody>
      </p:sp>
      <p:sp>
        <p:nvSpPr>
          <p:cNvPr id="3" name="内容占位符 2"/>
          <p:cNvSpPr>
            <a:spLocks noGrp="1"/>
          </p:cNvSpPr>
          <p:nvPr>
            <p:ph idx="1"/>
          </p:nvPr>
        </p:nvSpPr>
        <p:spPr>
          <a:xfrm>
            <a:off x="838200" y="1332645"/>
            <a:ext cx="10515600" cy="4351338"/>
          </a:xfrm>
        </p:spPr>
        <p:txBody>
          <a:bodyPr>
            <a:normAutofit/>
          </a:bodyPr>
          <a:lstStyle/>
          <a:p>
            <a:r>
              <a:rPr lang="zh-CN" altLang="en-US" dirty="0"/>
              <a:t>一：</a:t>
            </a:r>
            <a:r>
              <a:rPr lang="en-US" altLang="zh-CN" dirty="0"/>
              <a:t>awk</a:t>
            </a:r>
            <a:r>
              <a:rPr lang="zh-CN" altLang="en-US" dirty="0"/>
              <a:t>数据提取功能</a:t>
            </a:r>
            <a:endParaRPr lang="zh-CN" altLang="en-US" dirty="0"/>
          </a:p>
          <a:p>
            <a:r>
              <a:rPr lang="en-US" altLang="zh-CN" dirty="0"/>
              <a:t>awk</a:t>
            </a:r>
            <a:r>
              <a:rPr lang="zh-CN" altLang="en-US" dirty="0"/>
              <a:t>对字段</a:t>
            </a:r>
            <a:r>
              <a:rPr lang="en-US" altLang="zh-CN" dirty="0"/>
              <a:t>(</a:t>
            </a:r>
            <a:r>
              <a:rPr lang="zh-CN" altLang="en-US" dirty="0"/>
              <a:t>列</a:t>
            </a:r>
            <a:r>
              <a:rPr lang="en-US" altLang="zh-CN" dirty="0"/>
              <a:t>)</a:t>
            </a:r>
            <a:r>
              <a:rPr lang="zh-CN" altLang="en-US" dirty="0"/>
              <a:t>的提取</a:t>
            </a:r>
            <a:endParaRPr lang="zh-CN" altLang="en-US" dirty="0"/>
          </a:p>
          <a:p>
            <a:r>
              <a:rPr lang="zh-CN" altLang="en-US" dirty="0"/>
              <a:t>字段提取</a:t>
            </a:r>
            <a:r>
              <a:rPr lang="en-US" altLang="zh-CN" dirty="0"/>
              <a:t>:</a:t>
            </a:r>
            <a:r>
              <a:rPr lang="zh-CN" altLang="en-US" dirty="0"/>
              <a:t>提取一个文本中的一列数据并打印输出</a:t>
            </a:r>
            <a:endParaRPr lang="zh-CN" altLang="en-US" dirty="0"/>
          </a:p>
          <a:p>
            <a:r>
              <a:rPr lang="zh-CN" altLang="en-US" dirty="0"/>
              <a:t>字段相关内置变量</a:t>
            </a:r>
            <a:endParaRPr lang="zh-CN" altLang="en-US" dirty="0"/>
          </a:p>
          <a:p>
            <a:r>
              <a:rPr lang="en-US" altLang="zh-CN" dirty="0"/>
              <a:t>awk '{print $0}’ filename</a:t>
            </a:r>
            <a:endParaRPr lang="zh-CN" altLang="en-US" dirty="0"/>
          </a:p>
        </p:txBody>
      </p:sp>
      <p:pic>
        <p:nvPicPr>
          <p:cNvPr id="5" name="图片 4"/>
          <p:cNvPicPr>
            <a:picLocks noChangeAspect="1"/>
          </p:cNvPicPr>
          <p:nvPr/>
        </p:nvPicPr>
        <p:blipFill>
          <a:blip r:embed="rId1"/>
          <a:stretch>
            <a:fillRect/>
          </a:stretch>
        </p:blipFill>
        <p:spPr>
          <a:xfrm>
            <a:off x="2003255" y="3762755"/>
            <a:ext cx="8341392" cy="2986807"/>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endParaRPr lang="zh-CN" altLang="en-US" dirty="0"/>
          </a:p>
        </p:txBody>
      </p:sp>
      <p:sp>
        <p:nvSpPr>
          <p:cNvPr id="3" name="内容占位符 2"/>
          <p:cNvSpPr>
            <a:spLocks noGrp="1"/>
          </p:cNvSpPr>
          <p:nvPr>
            <p:ph idx="1"/>
          </p:nvPr>
        </p:nvSpPr>
        <p:spPr/>
        <p:txBody>
          <a:bodyPr/>
          <a:lstStyle/>
          <a:p>
            <a:r>
              <a:rPr lang="zh-CN" altLang="en-US" dirty="0"/>
              <a:t>二：命令选项详解</a:t>
            </a:r>
            <a:endParaRPr lang="en-US" altLang="zh-CN" dirty="0"/>
          </a:p>
          <a:p>
            <a:r>
              <a:rPr lang="en-US" altLang="zh-CN" dirty="0"/>
              <a:t>-F: </a:t>
            </a:r>
            <a:r>
              <a:rPr lang="zh-CN" altLang="en-US" dirty="0"/>
              <a:t>指定字段与字段的分隔符</a:t>
            </a:r>
            <a:endParaRPr lang="en-US" altLang="zh-CN" dirty="0"/>
          </a:p>
          <a:p>
            <a:r>
              <a:rPr lang="zh-CN" altLang="en-US" dirty="0"/>
              <a:t>处理的文件是</a:t>
            </a:r>
            <a:r>
              <a:rPr lang="en-US" altLang="zh-CN" dirty="0"/>
              <a:t>./passwd</a:t>
            </a:r>
            <a:r>
              <a:rPr lang="zh-CN" altLang="en-US" dirty="0"/>
              <a:t>，希望打印第一列、第三列、最后一列</a:t>
            </a:r>
            <a:endParaRPr lang="en-US" altLang="zh-CN" dirty="0"/>
          </a:p>
          <a:p>
            <a:r>
              <a:rPr lang="en-US" altLang="zh-CN" dirty="0"/>
              <a:t>awk -F ':' '{print $1,$3,$NF}’ ./passwd</a:t>
            </a:r>
            <a:endParaRPr lang="en-US" altLang="zh-CN" dirty="0"/>
          </a:p>
          <a:p>
            <a:endParaRPr lang="en-US" altLang="zh-CN" dirty="0"/>
          </a:p>
          <a:p>
            <a:r>
              <a:rPr lang="en-US" altLang="zh-CN" dirty="0"/>
              <a:t>-v </a:t>
            </a:r>
            <a:r>
              <a:rPr lang="zh-CN" altLang="en-US" dirty="0"/>
              <a:t>定义变量</a:t>
            </a:r>
            <a:endParaRPr lang="en-US" altLang="zh-CN" dirty="0"/>
          </a:p>
          <a:p>
            <a:r>
              <a:rPr lang="en-US" altLang="zh-CN" dirty="0"/>
              <a:t>awk -v name='</a:t>
            </a:r>
            <a:r>
              <a:rPr lang="en-US" altLang="zh-CN" dirty="0" err="1"/>
              <a:t>baism</a:t>
            </a:r>
            <a:r>
              <a:rPr lang="en-US" altLang="zh-CN" dirty="0"/>
              <a:t>' 'BEGIN{print name}'</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endParaRPr lang="zh-CN" altLang="en-US" dirty="0"/>
          </a:p>
        </p:txBody>
      </p:sp>
      <p:sp>
        <p:nvSpPr>
          <p:cNvPr id="3" name="内容占位符 2"/>
          <p:cNvSpPr>
            <a:spLocks noGrp="1"/>
          </p:cNvSpPr>
          <p:nvPr>
            <p:ph idx="1"/>
          </p:nvPr>
        </p:nvSpPr>
        <p:spPr/>
        <p:txBody>
          <a:bodyPr>
            <a:normAutofit/>
          </a:bodyPr>
          <a:lstStyle/>
          <a:p>
            <a:r>
              <a:rPr lang="zh-CN" altLang="en-US" dirty="0"/>
              <a:t>三：</a:t>
            </a:r>
            <a:r>
              <a:rPr lang="en-US" altLang="zh-CN" dirty="0"/>
              <a:t>awk</a:t>
            </a:r>
            <a:r>
              <a:rPr lang="zh-CN" altLang="en-US" dirty="0"/>
              <a:t>对记录</a:t>
            </a:r>
            <a:r>
              <a:rPr lang="en-US" altLang="zh-CN" dirty="0"/>
              <a:t>(</a:t>
            </a:r>
            <a:r>
              <a:rPr lang="zh-CN" altLang="en-US" dirty="0"/>
              <a:t>行</a:t>
            </a:r>
            <a:r>
              <a:rPr lang="en-US" altLang="zh-CN" dirty="0"/>
              <a:t>)</a:t>
            </a:r>
            <a:r>
              <a:rPr lang="zh-CN" altLang="en-US" dirty="0"/>
              <a:t>的提取</a:t>
            </a:r>
            <a:endParaRPr lang="en-US" altLang="zh-CN" dirty="0"/>
          </a:p>
          <a:p>
            <a:r>
              <a:rPr lang="zh-CN" altLang="en-US" dirty="0"/>
              <a:t>记录的提取方法有两种：</a:t>
            </a:r>
            <a:r>
              <a:rPr lang="en-US" altLang="zh-CN" dirty="0"/>
              <a:t>a</a:t>
            </a:r>
            <a:r>
              <a:rPr lang="zh-CN" altLang="en-US" dirty="0"/>
              <a:t>、通过</a:t>
            </a:r>
            <a:r>
              <a:rPr lang="en-US" altLang="zh-CN" dirty="0"/>
              <a:t>NR</a:t>
            </a:r>
            <a:r>
              <a:rPr lang="zh-CN" altLang="en-US" dirty="0"/>
              <a:t>指定行号； </a:t>
            </a:r>
            <a:r>
              <a:rPr lang="en-US" altLang="zh-CN" dirty="0"/>
              <a:t>b</a:t>
            </a:r>
            <a:r>
              <a:rPr lang="zh-CN" altLang="en-US" dirty="0"/>
              <a:t>、通过正则匹配</a:t>
            </a:r>
            <a:endParaRPr lang="en-US" altLang="zh-CN" dirty="0"/>
          </a:p>
          <a:p>
            <a:r>
              <a:rPr lang="zh-CN" altLang="en-US" dirty="0"/>
              <a:t>指定行号为</a:t>
            </a:r>
            <a:r>
              <a:rPr lang="en-US" altLang="zh-CN" dirty="0"/>
              <a:t>3</a:t>
            </a:r>
            <a:endParaRPr lang="en-US" altLang="zh-CN" dirty="0"/>
          </a:p>
          <a:p>
            <a:r>
              <a:rPr lang="en-US" altLang="zh-CN" dirty="0"/>
              <a:t>awk 'NR==3{print $0}' test </a:t>
            </a:r>
            <a:endParaRPr lang="en-US" altLang="zh-CN" dirty="0"/>
          </a:p>
          <a:p>
            <a:r>
              <a:rPr lang="zh-CN" altLang="en-US" dirty="0"/>
              <a:t>指定行的第一个字段精确匹配字符串为</a:t>
            </a:r>
            <a:r>
              <a:rPr lang="en-US" altLang="zh-CN" dirty="0"/>
              <a:t>3</a:t>
            </a:r>
            <a:endParaRPr lang="en-US" altLang="zh-CN" dirty="0"/>
          </a:p>
          <a:p>
            <a:r>
              <a:rPr lang="en-US" altLang="zh-CN" dirty="0"/>
              <a:t>awk '$1=="3"{print $0}' test </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endParaRPr lang="zh-CN" altLang="en-US" dirty="0"/>
          </a:p>
        </p:txBody>
      </p:sp>
      <p:sp>
        <p:nvSpPr>
          <p:cNvPr id="3" name="内容占位符 2"/>
          <p:cNvSpPr>
            <a:spLocks noGrp="1"/>
          </p:cNvSpPr>
          <p:nvPr>
            <p:ph idx="1"/>
          </p:nvPr>
        </p:nvSpPr>
        <p:spPr/>
        <p:txBody>
          <a:bodyPr/>
          <a:lstStyle/>
          <a:p>
            <a:r>
              <a:rPr lang="en-US" altLang="zh-CN" dirty="0"/>
              <a:t>awk</a:t>
            </a:r>
            <a:r>
              <a:rPr lang="zh-CN" altLang="en-US" dirty="0"/>
              <a:t>运算</a:t>
            </a:r>
            <a:r>
              <a:rPr lang="en-US" altLang="zh-CN" dirty="0"/>
              <a:t>——</a:t>
            </a:r>
            <a:r>
              <a:rPr lang="zh-CN" altLang="en-US" dirty="0"/>
              <a:t>赋值（主要是对变量或者</a:t>
            </a:r>
            <a:r>
              <a:rPr lang="zh-CN" altLang="en-US" dirty="0">
                <a:hlinkClick r:id="rId1" action="ppaction://hlinksldjump"/>
              </a:rPr>
              <a:t>数组赋值</a:t>
            </a:r>
            <a:r>
              <a:rPr lang="zh-CN" altLang="en-US" dirty="0"/>
              <a:t>），比较运算，数学运算，逻辑运算，匹配运算</a:t>
            </a:r>
            <a:endParaRPr lang="en-US" altLang="zh-CN" dirty="0"/>
          </a:p>
          <a:p>
            <a:r>
              <a:rPr lang="en-US" altLang="zh-CN" dirty="0"/>
              <a:t>awk -F ':' '$1 ~ "^</a:t>
            </a:r>
            <a:r>
              <a:rPr lang="en-US" altLang="zh-CN" dirty="0" err="1"/>
              <a:t>ro</a:t>
            </a:r>
            <a:r>
              <a:rPr lang="en-US" altLang="zh-CN" dirty="0"/>
              <a:t>" {print $0}’ ./passwd</a:t>
            </a:r>
            <a:endParaRPr lang="en-US" altLang="zh-CN" dirty="0"/>
          </a:p>
          <a:p>
            <a:r>
              <a:rPr lang="zh-CN" altLang="en-US" dirty="0"/>
              <a:t>输出</a:t>
            </a:r>
            <a:r>
              <a:rPr lang="nl-NL" altLang="zh-CN" dirty="0"/>
              <a:t>root:x:0:0:root:/root:/bin/bash</a:t>
            </a:r>
            <a:endParaRPr lang="zh-CN" altLang="en-US" dirty="0"/>
          </a:p>
          <a:p>
            <a:endParaRPr lang="en-US" altLang="zh-CN" dirty="0"/>
          </a:p>
          <a:p>
            <a:r>
              <a:rPr lang="en-US" altLang="zh-CN" dirty="0"/>
              <a:t>awk -F ‘:’ ‘$1 ~ “^</a:t>
            </a:r>
            <a:r>
              <a:rPr lang="en-US" altLang="zh-CN" dirty="0" err="1"/>
              <a:t>ro</a:t>
            </a:r>
            <a:r>
              <a:rPr lang="en-US" altLang="zh-CN" dirty="0"/>
              <a:t>” {print $4}’ ./passwd   </a:t>
            </a:r>
            <a:r>
              <a:rPr lang="zh-CN" altLang="en-US" dirty="0"/>
              <a:t>输出</a:t>
            </a:r>
            <a:r>
              <a:rPr lang="en-US" altLang="zh-CN" dirty="0"/>
              <a:t>0</a:t>
            </a:r>
            <a:endParaRPr lang="en-US" altLang="zh-CN" dirty="0"/>
          </a:p>
          <a:p>
            <a:endParaRPr lang="en-US" altLang="zh-CN" dirty="0"/>
          </a:p>
          <a:p>
            <a:r>
              <a:rPr lang="en-US" altLang="zh-CN" dirty="0"/>
              <a:t>awk -F ‘ ’ ‘$1 ~ “^</a:t>
            </a:r>
            <a:r>
              <a:rPr lang="en-US" altLang="zh-CN" dirty="0" err="1"/>
              <a:t>ro</a:t>
            </a:r>
            <a:r>
              <a:rPr lang="en-US" altLang="zh-CN" dirty="0"/>
              <a:t>” {print $4}’ ./passwd   </a:t>
            </a:r>
            <a:r>
              <a:rPr lang="zh-CN" altLang="en-US" dirty="0"/>
              <a:t>输出无</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 </a:t>
            </a:r>
            <a:r>
              <a:rPr lang="zh-CN" altLang="en-US" dirty="0"/>
              <a:t>环境变量</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2494233"/>
            <a:ext cx="10515600" cy="3014121"/>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7" name="内容占位符 6"/>
          <p:cNvSpPr>
            <a:spLocks noGrp="1"/>
          </p:cNvSpPr>
          <p:nvPr>
            <p:ph idx="1"/>
          </p:nvPr>
        </p:nvSpPr>
        <p:spPr/>
        <p:txBody>
          <a:bodyPr/>
          <a:lstStyle/>
          <a:p>
            <a:r>
              <a:rPr lang="en-US" altLang="zh-CN" b="1" dirty="0"/>
              <a:t>FIELDWIDTHS</a:t>
            </a:r>
            <a:r>
              <a:rPr lang="en-US" altLang="zh-CN" dirty="0"/>
              <a:t>:</a:t>
            </a:r>
            <a:r>
              <a:rPr lang="zh-CN" altLang="en-US" dirty="0"/>
              <a:t>重定义列宽并打印，注意不可以使用</a:t>
            </a:r>
            <a:r>
              <a:rPr lang="en-US" altLang="zh-CN" dirty="0"/>
              <a:t>$0</a:t>
            </a:r>
            <a:r>
              <a:rPr lang="zh-CN" altLang="en-US" dirty="0"/>
              <a:t>打印所有，因为</a:t>
            </a:r>
            <a:r>
              <a:rPr lang="en-US" altLang="zh-CN" dirty="0"/>
              <a:t>$0</a:t>
            </a:r>
            <a:r>
              <a:rPr lang="zh-CN" altLang="en-US" dirty="0"/>
              <a:t>是打印本行全内容，不会打印你定义的字段</a:t>
            </a:r>
            <a:endParaRPr lang="zh-CN" altLang="en-US" dirty="0"/>
          </a:p>
          <a:p>
            <a:r>
              <a:rPr lang="en-US" altLang="zh-CN" dirty="0"/>
              <a:t>[</a:t>
            </a:r>
            <a:r>
              <a:rPr lang="en-US" altLang="zh-CN" dirty="0" err="1"/>
              <a:t>root@www</a:t>
            </a:r>
            <a:r>
              <a:rPr lang="en-US" altLang="zh-CN" dirty="0"/>
              <a:t> ~]# awk 'BEGIN{FIELDWIDTHS="5 2 8"}NR==1{print $1,$2,$3}’ ./passwd</a:t>
            </a:r>
            <a:endParaRPr lang="en-US" altLang="zh-CN" dirty="0"/>
          </a:p>
          <a:p>
            <a:endParaRPr lang="en-US" altLang="zh-CN" dirty="0"/>
          </a:p>
        </p:txBody>
      </p:sp>
      <p:pic>
        <p:nvPicPr>
          <p:cNvPr id="9" name="图片 8"/>
          <p:cNvPicPr>
            <a:picLocks noChangeAspect="1"/>
          </p:cNvPicPr>
          <p:nvPr/>
        </p:nvPicPr>
        <p:blipFill>
          <a:blip r:embed="rId1"/>
          <a:stretch>
            <a:fillRect/>
          </a:stretch>
        </p:blipFill>
        <p:spPr>
          <a:xfrm>
            <a:off x="838200" y="3850861"/>
            <a:ext cx="10273085" cy="8737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7" name="内容占位符 6"/>
          <p:cNvSpPr>
            <a:spLocks noGrp="1"/>
          </p:cNvSpPr>
          <p:nvPr>
            <p:ph idx="1"/>
          </p:nvPr>
        </p:nvSpPr>
        <p:spPr/>
        <p:txBody>
          <a:bodyPr/>
          <a:lstStyle/>
          <a:p>
            <a:r>
              <a:rPr lang="en-US" altLang="zh-CN" b="1" dirty="0"/>
              <a:t>FS</a:t>
            </a:r>
            <a:r>
              <a:rPr lang="en-US" altLang="zh-CN" dirty="0"/>
              <a:t>:</a:t>
            </a:r>
            <a:r>
              <a:rPr lang="zh-CN" altLang="en-US" dirty="0"/>
              <a:t>指定数据源中字段分隔符，类似命令选项</a:t>
            </a:r>
            <a:r>
              <a:rPr lang="en-US" altLang="zh-CN" dirty="0"/>
              <a:t>-F</a:t>
            </a:r>
            <a:endParaRPr lang="en-US" altLang="zh-CN" dirty="0"/>
          </a:p>
          <a:p>
            <a:r>
              <a:rPr lang="en-US" altLang="zh-CN" dirty="0"/>
              <a:t>[</a:t>
            </a:r>
            <a:r>
              <a:rPr lang="en-US" altLang="zh-CN" dirty="0" err="1"/>
              <a:t>root@www</a:t>
            </a:r>
            <a:r>
              <a:rPr lang="en-US" altLang="zh-CN" dirty="0"/>
              <a:t> ~]# awk 'BEGIN{FS=":"}NR==1{print $1,$3,$NF}’ ./passwd</a:t>
            </a:r>
            <a:endParaRPr lang="en-US" altLang="zh-CN" dirty="0"/>
          </a:p>
        </p:txBody>
      </p:sp>
      <p:pic>
        <p:nvPicPr>
          <p:cNvPr id="4" name="图片 3"/>
          <p:cNvPicPr>
            <a:picLocks noChangeAspect="1"/>
          </p:cNvPicPr>
          <p:nvPr/>
        </p:nvPicPr>
        <p:blipFill>
          <a:blip r:embed="rId1"/>
          <a:stretch>
            <a:fillRect/>
          </a:stretch>
        </p:blipFill>
        <p:spPr>
          <a:xfrm>
            <a:off x="838200" y="3746546"/>
            <a:ext cx="10381090" cy="50949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OFS:</a:t>
            </a:r>
            <a:r>
              <a:rPr lang="zh-CN" altLang="en-US" dirty="0"/>
              <a:t>指定输出到屏幕后字段的分隔符</a:t>
            </a:r>
            <a:endParaRPr lang="zh-CN" altLang="en-US" dirty="0"/>
          </a:p>
          <a:p>
            <a:r>
              <a:rPr lang="en-US" altLang="zh-CN" dirty="0"/>
              <a:t>[</a:t>
            </a:r>
            <a:r>
              <a:rPr lang="en-US" altLang="zh-CN" dirty="0" err="1"/>
              <a:t>root@www</a:t>
            </a:r>
            <a:r>
              <a:rPr lang="en-US" altLang="zh-CN" dirty="0"/>
              <a:t> ~]# awk 'BEGIN{FS=":";OFS="-"}NR==1{print $1,$3,$NF}’ ./passwd</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437321" y="3603133"/>
            <a:ext cx="10972800" cy="478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介绍</a:t>
            </a:r>
            <a:r>
              <a:rPr lang="en-US" altLang="zh-CN" dirty="0"/>
              <a:t>-Shell</a:t>
            </a:r>
            <a:r>
              <a:rPr lang="zh-CN" altLang="en-US" dirty="0"/>
              <a:t>环境</a:t>
            </a:r>
            <a:endParaRPr lang="zh-CN" altLang="en-US" dirty="0"/>
          </a:p>
        </p:txBody>
      </p:sp>
      <p:sp>
        <p:nvSpPr>
          <p:cNvPr id="3" name="内容占位符 2"/>
          <p:cNvSpPr>
            <a:spLocks noGrp="1"/>
          </p:cNvSpPr>
          <p:nvPr>
            <p:ph idx="1"/>
          </p:nvPr>
        </p:nvSpPr>
        <p:spPr>
          <a:xfrm>
            <a:off x="838200" y="1531088"/>
            <a:ext cx="10106247" cy="4645875"/>
          </a:xfrm>
        </p:spPr>
        <p:txBody>
          <a:bodyPr>
            <a:normAutofit fontScale="70000" lnSpcReduction="20000"/>
          </a:bodyPr>
          <a:lstStyle/>
          <a:p>
            <a:pPr>
              <a:lnSpc>
                <a:spcPct val="120000"/>
              </a:lnSpc>
            </a:pPr>
            <a:r>
              <a:rPr lang="en-US" altLang="zh-CN" dirty="0"/>
              <a:t>Shell </a:t>
            </a:r>
            <a:r>
              <a:rPr lang="zh-CN" altLang="en-US" dirty="0"/>
              <a:t>编程跟 </a:t>
            </a:r>
            <a:r>
              <a:rPr lang="en-US" altLang="zh-CN" dirty="0"/>
              <a:t>JavaScript</a:t>
            </a:r>
            <a:r>
              <a:rPr lang="zh-CN" altLang="en-US" dirty="0"/>
              <a:t>、</a:t>
            </a:r>
            <a:r>
              <a:rPr lang="en-US" altLang="zh-CN" dirty="0"/>
              <a:t>php </a:t>
            </a:r>
            <a:r>
              <a:rPr lang="zh-CN" altLang="en-US" dirty="0"/>
              <a:t>编程一样，只要有一个能编写代码的文本编辑器和一个能解释执行的脚本解释器就可以了。</a:t>
            </a:r>
            <a:endParaRPr lang="zh-CN" altLang="en-US" dirty="0"/>
          </a:p>
          <a:p>
            <a:pPr>
              <a:lnSpc>
                <a:spcPct val="120000"/>
              </a:lnSpc>
            </a:pPr>
            <a:r>
              <a:rPr lang="en-US" altLang="zh-CN" dirty="0"/>
              <a:t>Linux </a:t>
            </a:r>
            <a:r>
              <a:rPr lang="zh-CN" altLang="en-US" dirty="0"/>
              <a:t>的 </a:t>
            </a:r>
            <a:r>
              <a:rPr lang="en-US" altLang="zh-CN" dirty="0"/>
              <a:t>Shell </a:t>
            </a:r>
            <a:r>
              <a:rPr lang="zh-CN" altLang="en-US" dirty="0"/>
              <a:t>种类众多，常见的有：</a:t>
            </a:r>
            <a:endParaRPr lang="zh-CN" altLang="en-US" dirty="0"/>
          </a:p>
          <a:p>
            <a:pPr marL="0" indent="0">
              <a:lnSpc>
                <a:spcPct val="120000"/>
              </a:lnSpc>
              <a:buNone/>
            </a:pPr>
            <a:r>
              <a:rPr lang="en-US" altLang="zh-CN" dirty="0"/>
              <a:t>- </a:t>
            </a:r>
            <a:r>
              <a:rPr lang="en-US" altLang="zh-CN" dirty="0" err="1"/>
              <a:t>Bourne</a:t>
            </a:r>
            <a:r>
              <a:rPr lang="en-US" altLang="zh-CN" dirty="0"/>
              <a:t> Shell</a:t>
            </a:r>
            <a:r>
              <a:rPr lang="zh-CN" altLang="en-US" dirty="0"/>
              <a:t>（</a:t>
            </a:r>
            <a:r>
              <a:rPr lang="en-US" altLang="zh-CN" dirty="0"/>
              <a:t>/</a:t>
            </a:r>
            <a:r>
              <a:rPr lang="en-US" altLang="zh-CN" dirty="0" err="1"/>
              <a:t>usr</a:t>
            </a:r>
            <a:r>
              <a:rPr lang="en-US" altLang="zh-CN" dirty="0"/>
              <a:t>/bin/</a:t>
            </a:r>
            <a:r>
              <a:rPr lang="en-US" altLang="zh-CN" dirty="0" err="1"/>
              <a:t>sh</a:t>
            </a:r>
            <a:r>
              <a:rPr lang="zh-CN" altLang="en-US" dirty="0"/>
              <a:t>或</a:t>
            </a:r>
            <a:r>
              <a:rPr lang="en-US" altLang="zh-CN" dirty="0"/>
              <a:t>/bin/</a:t>
            </a:r>
            <a:r>
              <a:rPr lang="en-US" altLang="zh-CN" dirty="0" err="1"/>
              <a:t>sh</a:t>
            </a:r>
            <a:r>
              <a:rPr lang="zh-CN" altLang="en-US" dirty="0"/>
              <a:t>）</a:t>
            </a:r>
            <a:endParaRPr lang="zh-CN" altLang="en-US" dirty="0"/>
          </a:p>
          <a:p>
            <a:pPr marL="0" indent="0">
              <a:lnSpc>
                <a:spcPct val="120000"/>
              </a:lnSpc>
              <a:buNone/>
            </a:pPr>
            <a:r>
              <a:rPr lang="en-US" altLang="zh-CN" dirty="0"/>
              <a:t>- </a:t>
            </a:r>
            <a:r>
              <a:rPr lang="en-US" altLang="zh-CN" dirty="0" err="1"/>
              <a:t>Bourne</a:t>
            </a:r>
            <a:r>
              <a:rPr lang="en-US" altLang="zh-CN" dirty="0"/>
              <a:t> Again Shell</a:t>
            </a:r>
            <a:r>
              <a:rPr lang="zh-CN" altLang="en-US" dirty="0"/>
              <a:t>（</a:t>
            </a:r>
            <a:r>
              <a:rPr lang="en-US" altLang="zh-CN" dirty="0"/>
              <a:t>/bin/bash</a:t>
            </a:r>
            <a:r>
              <a:rPr lang="zh-CN" altLang="en-US" dirty="0"/>
              <a:t>）</a:t>
            </a:r>
            <a:endParaRPr lang="zh-CN" altLang="en-US" dirty="0"/>
          </a:p>
          <a:p>
            <a:pPr marL="0" indent="0">
              <a:lnSpc>
                <a:spcPct val="120000"/>
              </a:lnSpc>
              <a:buNone/>
            </a:pPr>
            <a:r>
              <a:rPr lang="en-US" altLang="zh-CN" dirty="0"/>
              <a:t>- C Shell</a:t>
            </a:r>
            <a:r>
              <a:rPr lang="zh-CN" altLang="en-US" dirty="0"/>
              <a:t>（</a:t>
            </a:r>
            <a:r>
              <a:rPr lang="en-US" altLang="zh-CN" dirty="0"/>
              <a:t>/</a:t>
            </a:r>
            <a:r>
              <a:rPr lang="en-US" altLang="zh-CN" dirty="0" err="1"/>
              <a:t>usr</a:t>
            </a:r>
            <a:r>
              <a:rPr lang="en-US" altLang="zh-CN" dirty="0"/>
              <a:t>/bin/</a:t>
            </a:r>
            <a:r>
              <a:rPr lang="en-US" altLang="zh-CN" dirty="0" err="1"/>
              <a:t>csh</a:t>
            </a:r>
            <a:r>
              <a:rPr lang="zh-CN" altLang="en-US" dirty="0"/>
              <a:t>）</a:t>
            </a:r>
            <a:endParaRPr lang="zh-CN" altLang="en-US" dirty="0"/>
          </a:p>
          <a:p>
            <a:pPr marL="0" indent="0">
              <a:lnSpc>
                <a:spcPct val="120000"/>
              </a:lnSpc>
              <a:buNone/>
            </a:pPr>
            <a:r>
              <a:rPr lang="en-US" altLang="zh-CN" dirty="0"/>
              <a:t>- K Shell</a:t>
            </a:r>
            <a:r>
              <a:rPr lang="zh-CN" altLang="en-US" dirty="0"/>
              <a:t>（</a:t>
            </a:r>
            <a:r>
              <a:rPr lang="en-US" altLang="zh-CN" dirty="0"/>
              <a:t>/</a:t>
            </a:r>
            <a:r>
              <a:rPr lang="en-US" altLang="zh-CN" dirty="0" err="1"/>
              <a:t>usr</a:t>
            </a:r>
            <a:r>
              <a:rPr lang="en-US" altLang="zh-CN" dirty="0"/>
              <a:t>/bin/</a:t>
            </a:r>
            <a:r>
              <a:rPr lang="en-US" altLang="zh-CN" dirty="0" err="1"/>
              <a:t>ksh</a:t>
            </a:r>
            <a:r>
              <a:rPr lang="zh-CN" altLang="en-US" dirty="0"/>
              <a:t>）</a:t>
            </a:r>
            <a:endParaRPr lang="zh-CN" altLang="en-US" dirty="0"/>
          </a:p>
          <a:p>
            <a:pPr marL="0" indent="0">
              <a:lnSpc>
                <a:spcPct val="120000"/>
              </a:lnSpc>
              <a:buNone/>
            </a:pPr>
            <a:r>
              <a:rPr lang="en-US" altLang="zh-CN" dirty="0"/>
              <a:t>- Shell for Root</a:t>
            </a:r>
            <a:r>
              <a:rPr lang="zh-CN" altLang="en-US" dirty="0"/>
              <a:t>（</a:t>
            </a:r>
            <a:r>
              <a:rPr lang="en-US" altLang="zh-CN" dirty="0"/>
              <a:t>/</a:t>
            </a:r>
            <a:r>
              <a:rPr lang="en-US" altLang="zh-CN" dirty="0" err="1"/>
              <a:t>sbin</a:t>
            </a:r>
            <a:r>
              <a:rPr lang="en-US" altLang="zh-CN" dirty="0"/>
              <a:t>/</a:t>
            </a:r>
            <a:r>
              <a:rPr lang="en-US" altLang="zh-CN" dirty="0" err="1"/>
              <a:t>sh</a:t>
            </a:r>
            <a:r>
              <a:rPr lang="zh-CN" altLang="en-US" dirty="0"/>
              <a:t>）</a:t>
            </a:r>
            <a:endParaRPr lang="zh-CN" altLang="en-US" dirty="0"/>
          </a:p>
          <a:p>
            <a:pPr>
              <a:lnSpc>
                <a:spcPct val="120000"/>
              </a:lnSpc>
            </a:pPr>
            <a:endParaRPr lang="en-US" altLang="zh-CN" dirty="0"/>
          </a:p>
          <a:p>
            <a:pPr>
              <a:lnSpc>
                <a:spcPct val="120000"/>
              </a:lnSpc>
            </a:pPr>
            <a:r>
              <a:rPr lang="zh-CN" altLang="en-US" dirty="0"/>
              <a:t>我们关注 </a:t>
            </a:r>
            <a:r>
              <a:rPr lang="en-US" altLang="zh-CN" dirty="0"/>
              <a:t>Bash</a:t>
            </a:r>
            <a:r>
              <a:rPr lang="zh-CN" altLang="en-US" dirty="0"/>
              <a:t>，也就是 </a:t>
            </a:r>
            <a:r>
              <a:rPr lang="en-US" altLang="zh-CN" dirty="0" err="1"/>
              <a:t>Bourne</a:t>
            </a:r>
            <a:r>
              <a:rPr lang="en-US" altLang="zh-CN" dirty="0"/>
              <a:t> Again Shell</a:t>
            </a:r>
            <a:r>
              <a:rPr lang="zh-CN" altLang="en-US" dirty="0"/>
              <a:t>，由于易用和免费，</a:t>
            </a:r>
            <a:r>
              <a:rPr lang="en-US" altLang="zh-CN" dirty="0"/>
              <a:t>Bash </a:t>
            </a:r>
            <a:r>
              <a:rPr lang="zh-CN" altLang="en-US" dirty="0"/>
              <a:t>在日常工作中被广泛使用。同时，</a:t>
            </a:r>
            <a:r>
              <a:rPr lang="en-US" altLang="zh-CN" dirty="0"/>
              <a:t>Bash </a:t>
            </a:r>
            <a:r>
              <a:rPr lang="zh-CN" altLang="en-US" dirty="0"/>
              <a:t>也是大多数</a:t>
            </a:r>
            <a:r>
              <a:rPr lang="en-US" altLang="zh-CN" dirty="0"/>
              <a:t>Linux </a:t>
            </a:r>
            <a:r>
              <a:rPr lang="zh-CN" altLang="en-US" dirty="0"/>
              <a:t>系统默认的 </a:t>
            </a:r>
            <a:r>
              <a:rPr lang="en-US" altLang="zh-CN" dirty="0"/>
              <a:t>Shell</a:t>
            </a:r>
            <a:r>
              <a:rPr lang="zh-CN" altLang="en-US" dirty="0"/>
              <a: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RS:</a:t>
            </a:r>
            <a:r>
              <a:rPr lang="zh-CN" altLang="en-US" dirty="0"/>
              <a:t>指定记录的分隔符</a:t>
            </a:r>
            <a:endParaRPr lang="zh-CN" altLang="en-US" dirty="0"/>
          </a:p>
          <a:p>
            <a:r>
              <a:rPr lang="en-US" altLang="zh-CN" dirty="0"/>
              <a:t>awk '{print $6}' </a:t>
            </a:r>
            <a:r>
              <a:rPr lang="en-US" altLang="zh-CN" dirty="0" err="1"/>
              <a:t>awktest</a:t>
            </a:r>
            <a:endParaRPr lang="en-US" altLang="zh-CN" dirty="0"/>
          </a:p>
          <a:p>
            <a:r>
              <a:rPr lang="en-US" altLang="zh-CN" dirty="0"/>
              <a:t>awk 'BEGIN{RS=""}{print $6}' </a:t>
            </a:r>
            <a:r>
              <a:rPr lang="en-US" altLang="zh-CN" dirty="0" err="1"/>
              <a:t>awktest</a:t>
            </a:r>
            <a:endParaRPr lang="en-US" altLang="zh-CN" dirty="0"/>
          </a:p>
          <a:p>
            <a:r>
              <a:rPr lang="zh-CN" altLang="en-US" dirty="0"/>
              <a:t>将记录的分隔符修改为空行后，所有的行会变成一行，所以所有字段就在一行了。</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405517" y="4184889"/>
            <a:ext cx="11187485" cy="2307986"/>
          </a:xfrm>
          <a:prstGeom prst="rect">
            <a:avLst/>
          </a:prstGeom>
        </p:spPr>
      </p:pic>
      <p:pic>
        <p:nvPicPr>
          <p:cNvPr id="7" name="图片 6"/>
          <p:cNvPicPr>
            <a:picLocks noChangeAspect="1"/>
          </p:cNvPicPr>
          <p:nvPr/>
        </p:nvPicPr>
        <p:blipFill rotWithShape="1">
          <a:blip r:embed="rId2"/>
          <a:srcRect r="10921"/>
          <a:stretch>
            <a:fillRect/>
          </a:stretch>
        </p:blipFill>
        <p:spPr>
          <a:xfrm>
            <a:off x="5413264" y="1521387"/>
            <a:ext cx="6617059" cy="115172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ORS:</a:t>
            </a:r>
            <a:r>
              <a:rPr lang="zh-CN" altLang="en-US" dirty="0"/>
              <a:t>输出到屏幕后记录的分隔符，默认为回车</a:t>
            </a:r>
            <a:endParaRPr lang="zh-CN" altLang="en-US" dirty="0"/>
          </a:p>
          <a:p>
            <a:r>
              <a:rPr lang="en-US" altLang="zh-CN" dirty="0"/>
              <a:t>[</a:t>
            </a:r>
            <a:r>
              <a:rPr lang="en-US" altLang="zh-CN" dirty="0" err="1"/>
              <a:t>root@www</a:t>
            </a:r>
            <a:r>
              <a:rPr lang="en-US" altLang="zh-CN" dirty="0"/>
              <a:t> ~]# awk 'BEGIN{RS="";ORS="*"}{print $1,$13,$25,$37,$49}’ </a:t>
            </a:r>
            <a:r>
              <a:rPr lang="en-US" altLang="zh-CN" dirty="0" err="1"/>
              <a:t>awktest</a:t>
            </a:r>
            <a:endParaRPr lang="en-US" altLang="zh-CN" dirty="0"/>
          </a:p>
          <a:p>
            <a:r>
              <a:rPr lang="en-US" altLang="zh-CN" dirty="0"/>
              <a:t>1 2 3 4 5*[</a:t>
            </a:r>
            <a:r>
              <a:rPr lang="en-US" altLang="zh-CN" dirty="0" err="1"/>
              <a:t>root@www</a:t>
            </a:r>
            <a:r>
              <a:rPr lang="en-US" altLang="zh-CN" dirty="0"/>
              <a:t> ~]# </a:t>
            </a:r>
            <a:endParaRPr lang="en-US" altLang="zh-CN" dirty="0"/>
          </a:p>
          <a:p>
            <a:r>
              <a:rPr lang="zh-CN" altLang="en-US" dirty="0"/>
              <a:t>可以看出，提示符和输出在一行了，因为默认回车换成了*</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644056" y="4580428"/>
            <a:ext cx="10515600" cy="464197"/>
          </a:xfrm>
          <a:prstGeom prst="rect">
            <a:avLst/>
          </a:prstGeom>
        </p:spPr>
      </p:pic>
      <p:pic>
        <p:nvPicPr>
          <p:cNvPr id="7" name="图片 6"/>
          <p:cNvPicPr>
            <a:picLocks noChangeAspect="1"/>
          </p:cNvPicPr>
          <p:nvPr/>
        </p:nvPicPr>
        <p:blipFill>
          <a:blip r:embed="rId2"/>
          <a:stretch>
            <a:fillRect/>
          </a:stretch>
        </p:blipFill>
        <p:spPr>
          <a:xfrm>
            <a:off x="644057" y="5300545"/>
            <a:ext cx="10515600" cy="49327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 </a:t>
            </a:r>
            <a:r>
              <a:rPr lang="zh-CN" altLang="en-US" dirty="0"/>
              <a:t>流程控制</a:t>
            </a:r>
            <a:endParaRPr lang="zh-CN" altLang="en-US" dirty="0"/>
          </a:p>
        </p:txBody>
      </p:sp>
      <p:sp>
        <p:nvSpPr>
          <p:cNvPr id="3" name="内容占位符 2"/>
          <p:cNvSpPr>
            <a:spLocks noGrp="1"/>
          </p:cNvSpPr>
          <p:nvPr>
            <p:ph idx="1"/>
          </p:nvPr>
        </p:nvSpPr>
        <p:spPr/>
        <p:txBody>
          <a:bodyPr/>
          <a:lstStyle/>
          <a:p>
            <a:r>
              <a:rPr lang="en-US" altLang="zh-CN" dirty="0"/>
              <a:t>if</a:t>
            </a:r>
            <a:r>
              <a:rPr lang="zh-CN" altLang="en-US" dirty="0"/>
              <a:t>判断语句</a:t>
            </a:r>
            <a:endParaRPr lang="en-US" altLang="zh-CN" dirty="0"/>
          </a:p>
          <a:p>
            <a:r>
              <a:rPr lang="zh-CN" altLang="en-US" dirty="0"/>
              <a:t>单</a:t>
            </a:r>
            <a:r>
              <a:rPr lang="en-US" altLang="zh-CN" dirty="0"/>
              <a:t>if</a:t>
            </a:r>
            <a:r>
              <a:rPr lang="zh-CN" altLang="en-US" dirty="0"/>
              <a:t>判断语句</a:t>
            </a:r>
            <a:endParaRPr lang="en-US" altLang="zh-CN" dirty="0"/>
          </a:p>
          <a:p>
            <a:endParaRPr lang="en-US" altLang="zh-CN" dirty="0"/>
          </a:p>
          <a:p>
            <a:endParaRPr lang="en-US" altLang="zh-CN" dirty="0"/>
          </a:p>
          <a:p>
            <a:r>
              <a:rPr lang="en-US" altLang="zh-CN" dirty="0"/>
              <a:t>if...else</a:t>
            </a:r>
            <a:r>
              <a:rPr lang="zh-CN" altLang="en-US" dirty="0"/>
              <a:t>语句</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838200" y="2895010"/>
            <a:ext cx="10758115" cy="861245"/>
          </a:xfrm>
          <a:prstGeom prst="rect">
            <a:avLst/>
          </a:prstGeom>
        </p:spPr>
      </p:pic>
      <p:pic>
        <p:nvPicPr>
          <p:cNvPr id="7" name="图片 6"/>
          <p:cNvPicPr>
            <a:picLocks noChangeAspect="1"/>
          </p:cNvPicPr>
          <p:nvPr/>
        </p:nvPicPr>
        <p:blipFill>
          <a:blip r:embed="rId2"/>
          <a:stretch>
            <a:fillRect/>
          </a:stretch>
        </p:blipFill>
        <p:spPr>
          <a:xfrm>
            <a:off x="838200" y="4411476"/>
            <a:ext cx="10758115" cy="147001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 </a:t>
            </a:r>
            <a:r>
              <a:rPr lang="zh-CN" altLang="en-US" dirty="0"/>
              <a:t>流程控制</a:t>
            </a:r>
            <a:endParaRPr lang="zh-CN" altLang="en-US" dirty="0"/>
          </a:p>
        </p:txBody>
      </p:sp>
      <p:sp>
        <p:nvSpPr>
          <p:cNvPr id="3" name="内容占位符 2"/>
          <p:cNvSpPr>
            <a:spLocks noGrp="1"/>
          </p:cNvSpPr>
          <p:nvPr>
            <p:ph idx="1"/>
          </p:nvPr>
        </p:nvSpPr>
        <p:spPr>
          <a:xfrm>
            <a:off x="838200" y="1825625"/>
            <a:ext cx="10515600" cy="4667250"/>
          </a:xfrm>
        </p:spPr>
        <p:txBody>
          <a:bodyPr>
            <a:normAutofit fontScale="85000" lnSpcReduction="20000"/>
          </a:bodyPr>
          <a:lstStyle/>
          <a:p>
            <a:r>
              <a:rPr lang="en-US" altLang="zh-CN" dirty="0"/>
              <a:t>for</a:t>
            </a:r>
            <a:r>
              <a:rPr lang="zh-CN" altLang="en-US" dirty="0"/>
              <a:t>循环语句</a:t>
            </a:r>
            <a:endParaRPr lang="en-US" altLang="zh-CN" dirty="0"/>
          </a:p>
          <a:p>
            <a:r>
              <a:rPr lang="en-US" altLang="zh-CN" dirty="0"/>
              <a:t>awk '{sum=0;for (</a:t>
            </a:r>
            <a:r>
              <a:rPr lang="en-US" altLang="zh-CN" dirty="0" err="1"/>
              <a:t>i</a:t>
            </a:r>
            <a:r>
              <a:rPr lang="en-US" altLang="zh-CN" dirty="0"/>
              <a:t>=1;i&lt;4;i++){sum+=$</a:t>
            </a:r>
            <a:r>
              <a:rPr lang="en-US" altLang="zh-CN" dirty="0" err="1"/>
              <a:t>i</a:t>
            </a:r>
            <a:r>
              <a:rPr lang="en-US" altLang="zh-CN" dirty="0"/>
              <a:t>}print sum}’ awktest2</a:t>
            </a:r>
            <a:endParaRPr lang="en-US" altLang="zh-CN" dirty="0"/>
          </a:p>
          <a:p>
            <a:endParaRPr lang="en-US" altLang="zh-CN" dirty="0"/>
          </a:p>
          <a:p>
            <a:endParaRPr lang="en-US" altLang="zh-CN" dirty="0"/>
          </a:p>
          <a:p>
            <a:endParaRPr lang="en-US" altLang="zh-CN" dirty="0"/>
          </a:p>
          <a:p>
            <a:r>
              <a:rPr lang="en-US" altLang="zh-CN" dirty="0"/>
              <a:t>awk '{</a:t>
            </a:r>
            <a:endParaRPr lang="en-US" altLang="zh-CN" dirty="0"/>
          </a:p>
          <a:p>
            <a:r>
              <a:rPr lang="en-US" altLang="zh-CN" dirty="0"/>
              <a:t>&gt; sum=0</a:t>
            </a:r>
            <a:endParaRPr lang="en-US" altLang="zh-CN" dirty="0"/>
          </a:p>
          <a:p>
            <a:r>
              <a:rPr lang="en-US" altLang="zh-CN" dirty="0"/>
              <a:t>&gt; for (</a:t>
            </a:r>
            <a:r>
              <a:rPr lang="en-US" altLang="zh-CN" dirty="0" err="1"/>
              <a:t>i</a:t>
            </a:r>
            <a:r>
              <a:rPr lang="en-US" altLang="zh-CN" dirty="0"/>
              <a:t>=1;i&lt;4;i++) {</a:t>
            </a:r>
            <a:endParaRPr lang="en-US" altLang="zh-CN" dirty="0"/>
          </a:p>
          <a:p>
            <a:r>
              <a:rPr lang="en-US" altLang="zh-CN" dirty="0"/>
              <a:t>&gt;     sum+=$</a:t>
            </a:r>
            <a:r>
              <a:rPr lang="en-US" altLang="zh-CN" dirty="0" err="1"/>
              <a:t>i</a:t>
            </a:r>
            <a:endParaRPr lang="en-US" altLang="zh-CN" dirty="0"/>
          </a:p>
          <a:p>
            <a:r>
              <a:rPr lang="en-US" altLang="zh-CN" dirty="0"/>
              <a:t>&gt; }</a:t>
            </a:r>
            <a:endParaRPr lang="en-US" altLang="zh-CN" dirty="0"/>
          </a:p>
          <a:p>
            <a:r>
              <a:rPr lang="en-US" altLang="zh-CN" dirty="0"/>
              <a:t>&gt; print sum</a:t>
            </a:r>
            <a:endParaRPr lang="en-US" altLang="zh-CN" dirty="0"/>
          </a:p>
          <a:p>
            <a:r>
              <a:rPr lang="en-US" altLang="zh-CN" dirty="0"/>
              <a:t>&gt; }’ awktest2</a:t>
            </a:r>
            <a:endParaRPr lang="en-US" altLang="zh-CN" dirty="0"/>
          </a:p>
          <a:p>
            <a:endParaRPr lang="zh-CN" altLang="en-US" dirty="0"/>
          </a:p>
        </p:txBody>
      </p:sp>
      <p:pic>
        <p:nvPicPr>
          <p:cNvPr id="8" name="图片 7"/>
          <p:cNvPicPr>
            <a:picLocks noChangeAspect="1"/>
          </p:cNvPicPr>
          <p:nvPr/>
        </p:nvPicPr>
        <p:blipFill>
          <a:blip r:embed="rId1"/>
          <a:stretch>
            <a:fillRect/>
          </a:stretch>
        </p:blipFill>
        <p:spPr>
          <a:xfrm>
            <a:off x="573818" y="2643064"/>
            <a:ext cx="10901238" cy="905206"/>
          </a:xfrm>
          <a:prstGeom prst="rect">
            <a:avLst/>
          </a:prstGeom>
        </p:spPr>
      </p:pic>
      <p:pic>
        <p:nvPicPr>
          <p:cNvPr id="10" name="图片 9"/>
          <p:cNvPicPr>
            <a:picLocks noChangeAspect="1"/>
          </p:cNvPicPr>
          <p:nvPr/>
        </p:nvPicPr>
        <p:blipFill>
          <a:blip r:embed="rId2"/>
          <a:stretch>
            <a:fillRect/>
          </a:stretch>
        </p:blipFill>
        <p:spPr>
          <a:xfrm>
            <a:off x="7277597" y="4389189"/>
            <a:ext cx="1866900" cy="13144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 </a:t>
            </a:r>
            <a:r>
              <a:rPr lang="zh-CN" altLang="en-US" dirty="0"/>
              <a:t>流程控制</a:t>
            </a:r>
            <a:endParaRPr lang="zh-CN" altLang="en-US" dirty="0"/>
          </a:p>
        </p:txBody>
      </p:sp>
      <p:sp>
        <p:nvSpPr>
          <p:cNvPr id="3" name="内容占位符 2"/>
          <p:cNvSpPr>
            <a:spLocks noGrp="1"/>
          </p:cNvSpPr>
          <p:nvPr>
            <p:ph idx="1"/>
          </p:nvPr>
        </p:nvSpPr>
        <p:spPr/>
        <p:txBody>
          <a:bodyPr/>
          <a:lstStyle/>
          <a:p>
            <a:r>
              <a:rPr lang="en-US" altLang="zh-CN" dirty="0"/>
              <a:t>while</a:t>
            </a:r>
            <a:r>
              <a:rPr lang="zh-CN" altLang="en-US" dirty="0"/>
              <a:t>循环语句</a:t>
            </a:r>
            <a:endParaRPr lang="en-US" altLang="zh-CN" dirty="0"/>
          </a:p>
          <a:p>
            <a:r>
              <a:rPr lang="zh-CN" altLang="en-US" dirty="0"/>
              <a:t>将文件中的每行的数值累加，和大于或等于</a:t>
            </a:r>
            <a:r>
              <a:rPr lang="en-US" altLang="zh-CN" dirty="0"/>
              <a:t>150</a:t>
            </a:r>
            <a:r>
              <a:rPr lang="zh-CN" altLang="en-US" dirty="0"/>
              <a:t>就停止累加</a:t>
            </a:r>
            <a:endParaRPr lang="en-US" altLang="zh-CN" dirty="0"/>
          </a:p>
          <a:p>
            <a:r>
              <a:rPr lang="en-US" altLang="zh-CN" dirty="0"/>
              <a:t>awk '{sum=0;i=1;while(sum&lt;150){sum+=$</a:t>
            </a:r>
            <a:r>
              <a:rPr lang="en-US" altLang="zh-CN" dirty="0" err="1"/>
              <a:t>i;i</a:t>
            </a:r>
            <a:r>
              <a:rPr lang="en-US" altLang="zh-CN" dirty="0"/>
              <a:t>++}print sum}’ awktest2</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556591" y="3822524"/>
            <a:ext cx="10686553" cy="850921"/>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 </a:t>
            </a:r>
            <a:r>
              <a:rPr lang="zh-CN" altLang="en-US" dirty="0"/>
              <a:t>小技巧</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打印</a:t>
            </a:r>
            <a:r>
              <a:rPr lang="en-US" altLang="zh-CN" dirty="0"/>
              <a:t>test</a:t>
            </a:r>
            <a:r>
              <a:rPr lang="zh-CN" altLang="en-US" dirty="0"/>
              <a:t>文本的行数 </a:t>
            </a:r>
            <a:endParaRPr lang="zh-CN" altLang="en-US" dirty="0"/>
          </a:p>
          <a:p>
            <a:r>
              <a:rPr lang="en-US" altLang="zh-CN" dirty="0"/>
              <a:t>[</a:t>
            </a:r>
            <a:r>
              <a:rPr lang="en-US" altLang="zh-CN" dirty="0" err="1"/>
              <a:t>root@www</a:t>
            </a:r>
            <a:r>
              <a:rPr lang="en-US" altLang="zh-CN" dirty="0"/>
              <a:t> ~]# awk 'END{print NR}’ </a:t>
            </a:r>
            <a:r>
              <a:rPr lang="en-US" altLang="zh-CN" dirty="0" err="1"/>
              <a:t>awktest</a:t>
            </a:r>
            <a:r>
              <a:rPr lang="en-US" altLang="zh-CN" dirty="0"/>
              <a:t> </a:t>
            </a:r>
            <a:endParaRPr lang="en-US" altLang="zh-CN" dirty="0"/>
          </a:p>
          <a:p>
            <a:r>
              <a:rPr lang="en-US" altLang="zh-CN" dirty="0"/>
              <a:t>5</a:t>
            </a:r>
            <a:endParaRPr lang="en-US" altLang="zh-CN" dirty="0"/>
          </a:p>
          <a:p>
            <a:r>
              <a:rPr lang="zh-CN" altLang="en-US" dirty="0"/>
              <a:t>打印</a:t>
            </a:r>
            <a:r>
              <a:rPr lang="en-US" altLang="zh-CN" dirty="0"/>
              <a:t>test</a:t>
            </a:r>
            <a:r>
              <a:rPr lang="zh-CN" altLang="en-US" dirty="0"/>
              <a:t>文本最后一行内容</a:t>
            </a:r>
            <a:endParaRPr lang="zh-CN" altLang="en-US" dirty="0"/>
          </a:p>
          <a:p>
            <a:r>
              <a:rPr lang="en-US" altLang="zh-CN" dirty="0"/>
              <a:t>[</a:t>
            </a:r>
            <a:r>
              <a:rPr lang="en-US" altLang="zh-CN" dirty="0" err="1"/>
              <a:t>root@www</a:t>
            </a:r>
            <a:r>
              <a:rPr lang="en-US" altLang="zh-CN" dirty="0"/>
              <a:t> ~]# awk 'END{print $0}’ </a:t>
            </a:r>
            <a:r>
              <a:rPr lang="en-US" altLang="zh-CN" dirty="0" err="1"/>
              <a:t>awktest</a:t>
            </a:r>
            <a:r>
              <a:rPr lang="en-US" altLang="zh-CN" dirty="0"/>
              <a:t> </a:t>
            </a:r>
            <a:endParaRPr lang="en-US" altLang="zh-CN" dirty="0"/>
          </a:p>
          <a:p>
            <a:r>
              <a:rPr lang="en-US" altLang="zh-CN" dirty="0"/>
              <a:t>5 the quick brown fox jumps over the lazy cat . dog</a:t>
            </a:r>
            <a:endParaRPr lang="en-US" altLang="zh-CN" dirty="0"/>
          </a:p>
          <a:p>
            <a:r>
              <a:rPr lang="zh-CN" altLang="en-US" dirty="0"/>
              <a:t>打印</a:t>
            </a:r>
            <a:r>
              <a:rPr lang="en-US" altLang="zh-CN" dirty="0"/>
              <a:t>test</a:t>
            </a:r>
            <a:r>
              <a:rPr lang="zh-CN" altLang="en-US" dirty="0"/>
              <a:t>文本列数</a:t>
            </a:r>
            <a:endParaRPr lang="zh-CN" altLang="en-US" dirty="0"/>
          </a:p>
          <a:p>
            <a:r>
              <a:rPr lang="en-US" altLang="zh-CN" dirty="0"/>
              <a:t>[</a:t>
            </a:r>
            <a:r>
              <a:rPr lang="en-US" altLang="zh-CN" dirty="0" err="1"/>
              <a:t>root@www</a:t>
            </a:r>
            <a:r>
              <a:rPr lang="en-US" altLang="zh-CN" dirty="0"/>
              <a:t> ~]# awk 'END{print NF}’ </a:t>
            </a:r>
            <a:r>
              <a:rPr lang="en-US" altLang="zh-CN" dirty="0" err="1"/>
              <a:t>awktest</a:t>
            </a:r>
            <a:r>
              <a:rPr lang="en-US" altLang="zh-CN" dirty="0"/>
              <a:t> </a:t>
            </a:r>
            <a:endParaRPr lang="en-US" altLang="zh-CN" dirty="0"/>
          </a:p>
          <a:p>
            <a:r>
              <a:rPr lang="en-US" altLang="zh-CN" dirty="0"/>
              <a:t>12</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-awk</a:t>
            </a:r>
            <a:r>
              <a:rPr lang="zh-CN" altLang="en-US" dirty="0"/>
              <a:t>统计案例</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、统计系统中各种类型的</a:t>
            </a:r>
            <a:r>
              <a:rPr lang="en-US" altLang="zh-CN" dirty="0"/>
              <a:t>shell</a:t>
            </a:r>
            <a:endParaRPr lang="en-US" altLang="zh-CN" dirty="0"/>
          </a:p>
          <a:p>
            <a:r>
              <a:rPr lang="en-US" altLang="zh-CN" dirty="0"/>
              <a:t># awk -F: '{ shells[$NF]++ };END{for (</a:t>
            </a:r>
            <a:r>
              <a:rPr lang="en-US" altLang="zh-CN" dirty="0" err="1"/>
              <a:t>i</a:t>
            </a:r>
            <a:r>
              <a:rPr lang="en-US" altLang="zh-CN" dirty="0"/>
              <a:t> in shells) {print </a:t>
            </a:r>
            <a:r>
              <a:rPr lang="en-US" altLang="zh-CN" dirty="0" err="1"/>
              <a:t>i,shells</a:t>
            </a:r>
            <a:r>
              <a:rPr lang="en-US" altLang="zh-CN" dirty="0"/>
              <a:t>[</a:t>
            </a:r>
            <a:r>
              <a:rPr lang="en-US" altLang="zh-CN" dirty="0" err="1"/>
              <a:t>i</a:t>
            </a:r>
            <a:r>
              <a:rPr lang="en-US" altLang="zh-CN" dirty="0"/>
              <a:t>]} }’ ./passwd</a:t>
            </a:r>
            <a:endParaRPr lang="en-US" altLang="zh-CN" dirty="0"/>
          </a:p>
          <a:p>
            <a:r>
              <a:rPr lang="en-US" altLang="zh-CN" dirty="0"/>
              <a:t>2</a:t>
            </a:r>
            <a:r>
              <a:rPr lang="zh-CN" altLang="en-US" dirty="0"/>
              <a:t>、统计网站访问状态</a:t>
            </a:r>
            <a:endParaRPr lang="en-US" altLang="zh-CN" dirty="0"/>
          </a:p>
          <a:p>
            <a:r>
              <a:rPr lang="en-US" altLang="zh-CN" dirty="0"/>
              <a:t># ss -</a:t>
            </a:r>
            <a:r>
              <a:rPr lang="en-US" altLang="zh-CN" dirty="0" err="1"/>
              <a:t>antp|grep</a:t>
            </a:r>
            <a:r>
              <a:rPr lang="en-US" altLang="zh-CN" dirty="0"/>
              <a:t> 80|awk '{states[$1]++};END{for(</a:t>
            </a:r>
            <a:r>
              <a:rPr lang="en-US" altLang="zh-CN" dirty="0" err="1"/>
              <a:t>i</a:t>
            </a:r>
            <a:r>
              <a:rPr lang="en-US" altLang="zh-CN" dirty="0"/>
              <a:t> in states){print </a:t>
            </a:r>
            <a:r>
              <a:rPr lang="en-US" altLang="zh-CN" dirty="0" err="1"/>
              <a:t>i,states</a:t>
            </a:r>
            <a:r>
              <a:rPr lang="en-US" altLang="zh-CN" dirty="0"/>
              <a:t>[</a:t>
            </a:r>
            <a:r>
              <a:rPr lang="en-US" altLang="zh-CN" dirty="0" err="1"/>
              <a:t>i</a:t>
            </a:r>
            <a:r>
              <a:rPr lang="en-US" altLang="zh-CN" dirty="0"/>
              <a:t>]}}’</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t>
            </a:r>
            <a:r>
              <a:rPr lang="zh-CN" altLang="en-US" dirty="0"/>
              <a:t>数组赋值</a:t>
            </a:r>
            <a:endParaRPr lang="zh-CN" altLang="en-US" dirty="0"/>
          </a:p>
        </p:txBody>
      </p:sp>
      <p:sp>
        <p:nvSpPr>
          <p:cNvPr id="3" name="内容占位符 2"/>
          <p:cNvSpPr>
            <a:spLocks noGrp="1"/>
          </p:cNvSpPr>
          <p:nvPr>
            <p:ph idx="1"/>
          </p:nvPr>
        </p:nvSpPr>
        <p:spPr/>
        <p:txBody>
          <a:bodyPr>
            <a:normAutofit/>
          </a:bodyPr>
          <a:lstStyle/>
          <a:p>
            <a:r>
              <a:rPr lang="zh-CN" altLang="en-US" dirty="0"/>
              <a:t>创建数组</a:t>
            </a:r>
            <a:endParaRPr lang="en-US" altLang="zh-CN" dirty="0"/>
          </a:p>
          <a:p>
            <a:r>
              <a:rPr lang="zh-CN" altLang="en-US" dirty="0">
                <a:effectLst/>
              </a:rPr>
              <a:t>数组名</a:t>
            </a:r>
            <a:r>
              <a:rPr lang="en-US" altLang="zh-CN" dirty="0">
                <a:effectLst/>
              </a:rPr>
              <a:t>[</a:t>
            </a:r>
            <a:r>
              <a:rPr lang="zh-CN" altLang="en-US" dirty="0">
                <a:effectLst/>
              </a:rPr>
              <a:t>数组下标</a:t>
            </a:r>
            <a:r>
              <a:rPr lang="en-US" altLang="zh-CN" dirty="0">
                <a:effectLst/>
              </a:rPr>
              <a:t>]=</a:t>
            </a:r>
            <a:r>
              <a:rPr lang="zh-CN" altLang="en-US" dirty="0">
                <a:effectLst/>
              </a:rPr>
              <a:t>值</a:t>
            </a:r>
            <a:endParaRPr lang="zh-CN" altLang="en-US" dirty="0">
              <a:effectLst/>
            </a:endParaRPr>
          </a:p>
          <a:p>
            <a:r>
              <a:rPr lang="en-US" altLang="zh-CN" dirty="0">
                <a:effectLst/>
              </a:rPr>
              <a:t>awk</a:t>
            </a:r>
            <a:r>
              <a:rPr lang="zh-CN" altLang="en-US" dirty="0">
                <a:effectLst/>
              </a:rPr>
              <a:t>中，数组下标既可以是数字、也可以是变量、还可以是字符串</a:t>
            </a:r>
            <a:r>
              <a:rPr lang="en-US" altLang="zh-CN" dirty="0">
                <a:effectLst/>
              </a:rPr>
              <a:t>(</a:t>
            </a:r>
            <a:r>
              <a:rPr lang="zh-CN" altLang="en-US" dirty="0">
                <a:effectLst/>
              </a:rPr>
              <a:t>字符串必须加双引号</a:t>
            </a:r>
            <a:r>
              <a:rPr lang="en-US" altLang="zh-CN" dirty="0">
                <a:effectLst/>
              </a:rPr>
              <a:t>)</a:t>
            </a:r>
            <a:endParaRPr lang="en-US" altLang="zh-CN" dirty="0">
              <a:effectLst/>
            </a:endParaRPr>
          </a:p>
          <a:p>
            <a:r>
              <a:rPr lang="zh-CN" altLang="en-US" dirty="0">
                <a:effectLst/>
              </a:rPr>
              <a:t>注意</a:t>
            </a:r>
            <a:r>
              <a:rPr lang="en-US" altLang="zh-CN" dirty="0">
                <a:effectLst/>
              </a:rPr>
              <a:t>:</a:t>
            </a:r>
            <a:r>
              <a:rPr lang="zh-CN" altLang="en-US" dirty="0">
                <a:effectLst/>
              </a:rPr>
              <a:t>数组下标如果是数字</a:t>
            </a:r>
            <a:r>
              <a:rPr lang="en-US" altLang="zh-CN" dirty="0">
                <a:effectLst/>
              </a:rPr>
              <a:t>:</a:t>
            </a:r>
            <a:r>
              <a:rPr lang="zh-CN" altLang="en-US" dirty="0">
                <a:effectLst/>
              </a:rPr>
              <a:t>从</a:t>
            </a:r>
            <a:r>
              <a:rPr lang="en-US" altLang="zh-CN" dirty="0">
                <a:effectLst/>
              </a:rPr>
              <a:t>1</a:t>
            </a:r>
            <a:r>
              <a:rPr lang="zh-CN" altLang="en-US" dirty="0">
                <a:effectLst/>
              </a:rPr>
              <a:t>开始，而</a:t>
            </a:r>
            <a:r>
              <a:rPr lang="en-US" altLang="zh-CN" dirty="0">
                <a:effectLst/>
              </a:rPr>
              <a:t>c</a:t>
            </a:r>
            <a:r>
              <a:rPr lang="zh-CN" altLang="en-US" dirty="0">
                <a:effectLst/>
              </a:rPr>
              <a:t>语言是从</a:t>
            </a:r>
            <a:r>
              <a:rPr lang="en-US" altLang="zh-CN" dirty="0">
                <a:effectLst/>
              </a:rPr>
              <a:t>0</a:t>
            </a:r>
            <a:r>
              <a:rPr lang="zh-CN" altLang="en-US" dirty="0">
                <a:effectLst/>
              </a:rPr>
              <a:t>开始</a:t>
            </a:r>
            <a:endParaRPr lang="zh-CN" altLang="en-US" dirty="0">
              <a:effectLst/>
            </a:endParaRPr>
          </a:p>
          <a:p>
            <a:r>
              <a:rPr lang="zh-CN" altLang="en-US" dirty="0">
                <a:effectLst/>
              </a:rPr>
              <a:t>数组可以定义后再使用，也可以直接使用。</a:t>
            </a:r>
            <a:endParaRPr lang="en-US" altLang="zh-CN" dirty="0">
              <a:effectLst/>
            </a:endParaRPr>
          </a:p>
          <a:p>
            <a:endParaRPr lang="zh-CN" altLang="en-US" dirty="0">
              <a:effectLst/>
            </a:endParaRP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t>
            </a:r>
            <a:r>
              <a:rPr lang="zh-CN" altLang="en-US" dirty="0"/>
              <a:t>数组赋值</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effectLst/>
              </a:rPr>
              <a:t>删除单个键值（数组元素）：</a:t>
            </a:r>
            <a:r>
              <a:rPr lang="en-US" altLang="zh-CN" dirty="0">
                <a:effectLst/>
              </a:rPr>
              <a:t>delete ARRAY[INDEX]</a:t>
            </a:r>
            <a:endParaRPr lang="en-US" altLang="zh-CN" dirty="0">
              <a:effectLst/>
            </a:endParaRPr>
          </a:p>
          <a:p>
            <a:endParaRPr lang="en-US" altLang="zh-CN" dirty="0">
              <a:effectLst/>
            </a:endParaRPr>
          </a:p>
          <a:p>
            <a:r>
              <a:rPr lang="zh-CN" altLang="en-US" dirty="0">
                <a:effectLst/>
              </a:rPr>
              <a:t>删除整个数组：</a:t>
            </a:r>
            <a:endParaRPr lang="zh-CN" altLang="en-US" dirty="0">
              <a:effectLst/>
            </a:endParaRPr>
          </a:p>
          <a:p>
            <a:r>
              <a:rPr lang="zh-CN" altLang="en-US" dirty="0">
                <a:effectLst/>
              </a:rPr>
              <a:t>方法 </a:t>
            </a:r>
            <a:r>
              <a:rPr lang="en-US" altLang="zh-CN" dirty="0">
                <a:effectLst/>
              </a:rPr>
              <a:t>1</a:t>
            </a:r>
            <a:r>
              <a:rPr lang="zh-CN" altLang="en-US" dirty="0">
                <a:effectLst/>
              </a:rPr>
              <a:t>：</a:t>
            </a:r>
            <a:endParaRPr lang="zh-CN" altLang="en-US" dirty="0">
              <a:effectLst/>
            </a:endParaRPr>
          </a:p>
          <a:p>
            <a:r>
              <a:rPr lang="en-US" altLang="zh-CN" dirty="0">
                <a:effectLst/>
              </a:rPr>
              <a:t>for   (VAR  in  ARRAY)</a:t>
            </a:r>
            <a:endParaRPr lang="en-US" altLang="zh-CN" dirty="0">
              <a:effectLst/>
            </a:endParaRPr>
          </a:p>
          <a:p>
            <a:r>
              <a:rPr lang="en-US" altLang="zh-CN" dirty="0">
                <a:effectLst/>
              </a:rPr>
              <a:t> delete  ARRAY[VAR]</a:t>
            </a:r>
            <a:endParaRPr lang="en-US" altLang="zh-CN" dirty="0">
              <a:effectLst/>
            </a:endParaRPr>
          </a:p>
          <a:p>
            <a:r>
              <a:rPr lang="zh-CN" altLang="en-US" dirty="0">
                <a:effectLst/>
              </a:rPr>
              <a:t>方法 </a:t>
            </a:r>
            <a:r>
              <a:rPr lang="en-US" altLang="zh-CN" dirty="0">
                <a:effectLst/>
              </a:rPr>
              <a:t>2</a:t>
            </a:r>
            <a:r>
              <a:rPr lang="zh-CN" altLang="en-US" dirty="0">
                <a:effectLst/>
              </a:rPr>
              <a:t>： 该方法 </a:t>
            </a:r>
            <a:r>
              <a:rPr lang="en-US" altLang="zh-CN" dirty="0">
                <a:effectLst/>
              </a:rPr>
              <a:t>gawk (gnu awk)</a:t>
            </a:r>
            <a:r>
              <a:rPr lang="zh-CN" altLang="en-US" dirty="0">
                <a:effectLst/>
              </a:rPr>
              <a:t>专用，可移植性差，但效率是方法 </a:t>
            </a:r>
            <a:r>
              <a:rPr lang="en-US" altLang="zh-CN" dirty="0">
                <a:effectLst/>
              </a:rPr>
              <a:t>1 </a:t>
            </a:r>
            <a:r>
              <a:rPr lang="zh-CN" altLang="en-US" dirty="0">
                <a:effectLst/>
              </a:rPr>
              <a:t>的 </a:t>
            </a:r>
            <a:r>
              <a:rPr lang="en-US" altLang="zh-CN" dirty="0">
                <a:effectLst/>
              </a:rPr>
              <a:t>3 </a:t>
            </a:r>
            <a:r>
              <a:rPr lang="zh-CN" altLang="en-US" dirty="0">
                <a:effectLst/>
              </a:rPr>
              <a:t>倍左右</a:t>
            </a:r>
            <a:endParaRPr lang="zh-CN" altLang="en-US" dirty="0">
              <a:effectLst/>
            </a:endParaRPr>
          </a:p>
          <a:p>
            <a:r>
              <a:rPr lang="en-US" altLang="zh-CN" dirty="0">
                <a:effectLst/>
              </a:rPr>
              <a:t>delete  ARRAY</a:t>
            </a:r>
            <a:endParaRPr lang="en-US" altLang="zh-CN" dirty="0">
              <a:effectLst/>
            </a:endParaRPr>
          </a:p>
          <a:p>
            <a:endParaRPr lang="zh-CN" altLang="en-US" dirty="0">
              <a:effectLst/>
            </a:endParaRP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对输出流的处理</a:t>
            </a:r>
            <a:r>
              <a:rPr lang="en-US" altLang="zh-CN" dirty="0"/>
              <a:t>-</a:t>
            </a:r>
            <a:r>
              <a:rPr lang="zh-CN" altLang="en-US" dirty="0"/>
              <a:t>数组赋值</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10000"/>
              </a:lnSpc>
            </a:pPr>
            <a:r>
              <a:rPr lang="zh-CN" altLang="en-US" dirty="0"/>
              <a:t>数组下标的两种类型：</a:t>
            </a:r>
            <a:endParaRPr lang="zh-CN" altLang="en-US" dirty="0"/>
          </a:p>
          <a:p>
            <a:pPr>
              <a:lnSpc>
                <a:spcPct val="110000"/>
              </a:lnSpc>
            </a:pPr>
            <a:r>
              <a:rPr lang="zh-CN" altLang="en-US" dirty="0"/>
              <a:t>（</a:t>
            </a:r>
            <a:r>
              <a:rPr lang="en-US" altLang="zh-CN" dirty="0"/>
              <a:t>1</a:t>
            </a:r>
            <a:r>
              <a:rPr lang="zh-CN" altLang="en-US" dirty="0"/>
              <a:t>）使用数值做下标</a:t>
            </a:r>
            <a:endParaRPr lang="zh-CN" altLang="en-US" dirty="0"/>
          </a:p>
          <a:p>
            <a:pPr>
              <a:lnSpc>
                <a:spcPct val="110000"/>
              </a:lnSpc>
            </a:pPr>
            <a:r>
              <a:rPr lang="en-US" altLang="zh-CN" dirty="0" err="1"/>
              <a:t>arr</a:t>
            </a:r>
            <a:r>
              <a:rPr lang="en-US" altLang="zh-CN" dirty="0"/>
              <a:t>[1]    </a:t>
            </a:r>
            <a:r>
              <a:rPr lang="en-US" altLang="zh-CN" dirty="0" err="1"/>
              <a:t>arr</a:t>
            </a:r>
            <a:r>
              <a:rPr lang="en-US" altLang="zh-CN" dirty="0"/>
              <a:t>[3]    </a:t>
            </a:r>
            <a:r>
              <a:rPr lang="en-US" altLang="zh-CN" dirty="0" err="1"/>
              <a:t>arr</a:t>
            </a:r>
            <a:r>
              <a:rPr lang="en-US" altLang="zh-CN" dirty="0"/>
              <a:t>[x++]     </a:t>
            </a:r>
            <a:r>
              <a:rPr lang="en-US" altLang="zh-CN" dirty="0" err="1"/>
              <a:t>arr</a:t>
            </a:r>
            <a:r>
              <a:rPr lang="en-US" altLang="zh-CN" dirty="0"/>
              <a:t>[NR]</a:t>
            </a:r>
            <a:endParaRPr lang="en-US" altLang="zh-CN" dirty="0"/>
          </a:p>
          <a:p>
            <a:pPr>
              <a:lnSpc>
                <a:spcPct val="110000"/>
              </a:lnSpc>
            </a:pPr>
            <a:r>
              <a:rPr lang="en-US" altLang="zh-CN" dirty="0"/>
              <a:t>awk  '{</a:t>
            </a:r>
            <a:r>
              <a:rPr lang="en-US" altLang="zh-CN" dirty="0" err="1"/>
              <a:t>arr</a:t>
            </a:r>
            <a:r>
              <a:rPr lang="en-US" altLang="zh-CN" dirty="0"/>
              <a:t>[x++]=$1};END{for  (</a:t>
            </a:r>
            <a:r>
              <a:rPr lang="en-US" altLang="zh-CN" dirty="0" err="1"/>
              <a:t>i</a:t>
            </a:r>
            <a:r>
              <a:rPr lang="en-US" altLang="zh-CN" dirty="0"/>
              <a:t>=NR-1;i&gt;0;i--){print  </a:t>
            </a:r>
            <a:r>
              <a:rPr lang="en-US" altLang="zh-CN" dirty="0" err="1"/>
              <a:t>i,arr</a:t>
            </a:r>
            <a:r>
              <a:rPr lang="en-US" altLang="zh-CN" dirty="0"/>
              <a:t> [</a:t>
            </a:r>
            <a:r>
              <a:rPr lang="en-US" altLang="zh-CN" dirty="0" err="1"/>
              <a:t>i</a:t>
            </a:r>
            <a:r>
              <a:rPr lang="en-US" altLang="zh-CN" dirty="0"/>
              <a:t>] } }'  /</a:t>
            </a:r>
            <a:r>
              <a:rPr lang="en-US" altLang="zh-CN" dirty="0" err="1"/>
              <a:t>etc</a:t>
            </a:r>
            <a:r>
              <a:rPr lang="en-US" altLang="zh-CN" dirty="0"/>
              <a:t>/passwd</a:t>
            </a:r>
            <a:endParaRPr lang="en-US" altLang="zh-CN" dirty="0"/>
          </a:p>
          <a:p>
            <a:pPr>
              <a:lnSpc>
                <a:spcPct val="110000"/>
              </a:lnSpc>
            </a:pPr>
            <a:r>
              <a:rPr lang="en-US" altLang="zh-CN" dirty="0"/>
              <a:t>awk '{</a:t>
            </a:r>
            <a:r>
              <a:rPr lang="en-US" altLang="zh-CN" dirty="0" err="1"/>
              <a:t>arr</a:t>
            </a:r>
            <a:r>
              <a:rPr lang="en-US" altLang="zh-CN" dirty="0"/>
              <a:t>[NR]=$1};END{for (</a:t>
            </a:r>
            <a:r>
              <a:rPr lang="en-US" altLang="zh-CN" dirty="0" err="1"/>
              <a:t>i</a:t>
            </a:r>
            <a:r>
              <a:rPr lang="en-US" altLang="zh-CN" dirty="0"/>
              <a:t>=</a:t>
            </a:r>
            <a:r>
              <a:rPr lang="en-US" altLang="zh-CN" dirty="0" err="1"/>
              <a:t>NR;i</a:t>
            </a:r>
            <a:r>
              <a:rPr lang="en-US" altLang="zh-CN" dirty="0"/>
              <a:t>&gt;0;i--){print </a:t>
            </a:r>
            <a:r>
              <a:rPr lang="en-US" altLang="zh-CN" dirty="0" err="1"/>
              <a:t>i,arr</a:t>
            </a:r>
            <a:r>
              <a:rPr lang="en-US" altLang="zh-CN" dirty="0"/>
              <a:t>[</a:t>
            </a:r>
            <a:r>
              <a:rPr lang="en-US" altLang="zh-CN" dirty="0" err="1"/>
              <a:t>i</a:t>
            </a:r>
            <a:r>
              <a:rPr lang="en-US" altLang="zh-CN" dirty="0"/>
              <a:t>]}}' employees</a:t>
            </a:r>
            <a:endParaRPr lang="en-US" altLang="zh-CN" dirty="0"/>
          </a:p>
          <a:p>
            <a:pPr marL="0" indent="0">
              <a:lnSpc>
                <a:spcPct val="110000"/>
              </a:lnSpc>
              <a:buNone/>
            </a:pPr>
            <a:endParaRPr lang="en-US" altLang="zh-CN" dirty="0"/>
          </a:p>
          <a:p>
            <a:pPr>
              <a:lnSpc>
                <a:spcPct val="110000"/>
              </a:lnSpc>
            </a:pPr>
            <a:r>
              <a:rPr lang="en-US" altLang="zh-CN" dirty="0"/>
              <a:t>(2)</a:t>
            </a:r>
            <a:r>
              <a:rPr lang="zh-CN" altLang="en-US" dirty="0"/>
              <a:t>使用字符串做下标</a:t>
            </a:r>
            <a:endParaRPr lang="zh-CN" altLang="en-US" dirty="0"/>
          </a:p>
          <a:p>
            <a:pPr>
              <a:lnSpc>
                <a:spcPct val="110000"/>
              </a:lnSpc>
            </a:pPr>
            <a:r>
              <a:rPr lang="en-US" altLang="zh-CN" dirty="0"/>
              <a:t># awk '{</a:t>
            </a:r>
            <a:r>
              <a:rPr lang="en-US" altLang="zh-CN" dirty="0" err="1"/>
              <a:t>ip</a:t>
            </a:r>
            <a:r>
              <a:rPr lang="en-US" altLang="zh-CN" dirty="0"/>
              <a:t>[$1]++}END{for (</a:t>
            </a:r>
            <a:r>
              <a:rPr lang="en-US" altLang="zh-CN" dirty="0" err="1"/>
              <a:t>i</a:t>
            </a:r>
            <a:r>
              <a:rPr lang="en-US" altLang="zh-CN" dirty="0"/>
              <a:t> in </a:t>
            </a:r>
            <a:r>
              <a:rPr lang="en-US" altLang="zh-CN" dirty="0" err="1"/>
              <a:t>ip</a:t>
            </a:r>
            <a:r>
              <a:rPr lang="en-US" altLang="zh-CN" dirty="0"/>
              <a:t>) {print </a:t>
            </a:r>
            <a:r>
              <a:rPr lang="en-US" altLang="zh-CN" dirty="0" err="1"/>
              <a:t>i,ip</a:t>
            </a:r>
            <a:r>
              <a:rPr lang="en-US" altLang="zh-CN" dirty="0"/>
              <a:t>[</a:t>
            </a:r>
            <a:r>
              <a:rPr lang="en-US" altLang="zh-CN" dirty="0" err="1"/>
              <a:t>i</a:t>
            </a:r>
            <a:r>
              <a:rPr lang="en-US" altLang="zh-CN" dirty="0"/>
              <a:t>]}}' /var/log/httpd/</a:t>
            </a:r>
            <a:r>
              <a:rPr lang="en-US" altLang="zh-CN" dirty="0" err="1"/>
              <a:t>access_log</a:t>
            </a:r>
            <a:endParaRPr lang="en-US" altLang="zh-CN" dirty="0"/>
          </a:p>
          <a:p>
            <a:pPr>
              <a:lnSpc>
                <a:spcPct val="110000"/>
              </a:lnSpc>
            </a:pPr>
            <a:r>
              <a:rPr lang="en-US" altLang="zh-CN" dirty="0"/>
              <a:t># awk '{</a:t>
            </a:r>
            <a:r>
              <a:rPr lang="en-US" altLang="zh-CN" dirty="0" err="1"/>
              <a:t>ip</a:t>
            </a:r>
            <a:r>
              <a:rPr lang="en-US" altLang="zh-CN" dirty="0"/>
              <a:t>[$1]++}END{for(</a:t>
            </a:r>
            <a:r>
              <a:rPr lang="en-US" altLang="zh-CN" dirty="0" err="1"/>
              <a:t>i</a:t>
            </a:r>
            <a:r>
              <a:rPr lang="en-US" altLang="zh-CN" dirty="0"/>
              <a:t> in </a:t>
            </a:r>
            <a:r>
              <a:rPr lang="en-US" altLang="zh-CN" dirty="0" err="1"/>
              <a:t>ip</a:t>
            </a:r>
            <a:r>
              <a:rPr lang="en-US" altLang="zh-CN" dirty="0"/>
              <a:t>){print </a:t>
            </a:r>
            <a:r>
              <a:rPr lang="en-US" altLang="zh-CN" dirty="0" err="1"/>
              <a:t>i,ip</a:t>
            </a:r>
            <a:r>
              <a:rPr lang="en-US" altLang="zh-CN" dirty="0"/>
              <a:t>[</a:t>
            </a:r>
            <a:r>
              <a:rPr lang="en-US" altLang="zh-CN" dirty="0" err="1"/>
              <a:t>i</a:t>
            </a:r>
            <a:r>
              <a:rPr lang="en-US" altLang="zh-CN" dirty="0"/>
              <a:t>]}}' /var/log/httpd/</a:t>
            </a:r>
            <a:r>
              <a:rPr lang="en-US" altLang="zh-CN" dirty="0" err="1"/>
              <a:t>access_log</a:t>
            </a:r>
            <a:r>
              <a:rPr lang="en-US" altLang="zh-CN" dirty="0"/>
              <a:t> |sort -nr -t " " -k 2 | head</a:t>
            </a:r>
            <a:endParaRPr lang="en-US" altLang="zh-CN" dirty="0"/>
          </a:p>
          <a:p>
            <a:pPr>
              <a:lnSpc>
                <a:spcPct val="110000"/>
              </a:lnSpc>
            </a:pPr>
            <a:endParaRPr lang="zh-CN" altLang="en-US" dirty="0"/>
          </a:p>
        </p:txBody>
      </p:sp>
      <p:sp>
        <p:nvSpPr>
          <p:cNvPr id="4" name="文本框 3">
            <a:hlinkClick r:id="rId1" action="ppaction://hlinksldjump"/>
          </p:cNvPr>
          <p:cNvSpPr txBox="1"/>
          <p:nvPr/>
        </p:nvSpPr>
        <p:spPr>
          <a:xfrm>
            <a:off x="10114059" y="6233823"/>
            <a:ext cx="1001864" cy="369332"/>
          </a:xfrm>
          <a:prstGeom prst="rect">
            <a:avLst/>
          </a:prstGeom>
          <a:noFill/>
        </p:spPr>
        <p:txBody>
          <a:bodyPr wrap="square" rtlCol="0">
            <a:spAutoFit/>
          </a:bodyPr>
          <a:lstStyle/>
          <a:p>
            <a:r>
              <a:rPr lang="zh-CN" altLang="en-US" dirty="0">
                <a:hlinkClick r:id="rId1" action="ppaction://hlinksldjump"/>
              </a:rPr>
              <a:t>返回</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介绍</a:t>
            </a:r>
            <a:r>
              <a:rPr lang="en-US" altLang="zh-CN" dirty="0"/>
              <a:t>-Shell</a:t>
            </a:r>
            <a:r>
              <a:rPr lang="zh-CN" altLang="en-US" dirty="0"/>
              <a:t>脚本特性</a:t>
            </a:r>
            <a:endParaRPr lang="zh-CN" altLang="en-US" dirty="0"/>
          </a:p>
        </p:txBody>
      </p:sp>
      <p:sp>
        <p:nvSpPr>
          <p:cNvPr id="3" name="内容占位符 2"/>
          <p:cNvSpPr>
            <a:spLocks noGrp="1"/>
          </p:cNvSpPr>
          <p:nvPr>
            <p:ph idx="1"/>
          </p:nvPr>
        </p:nvSpPr>
        <p:spPr/>
        <p:txBody>
          <a:bodyPr/>
          <a:lstStyle/>
          <a:p>
            <a:r>
              <a:rPr lang="zh-CN" altLang="en-US" dirty="0"/>
              <a:t>基本格式：</a:t>
            </a:r>
            <a:endParaRPr lang="en-US" altLang="zh-CN" dirty="0"/>
          </a:p>
          <a:p>
            <a:pPr marL="457200" lvl="1" indent="0">
              <a:buNone/>
            </a:pPr>
            <a:r>
              <a:rPr lang="en-US" altLang="zh-CN" dirty="0"/>
              <a:t>shell</a:t>
            </a:r>
            <a:r>
              <a:rPr lang="zh-CN" altLang="en-US" dirty="0"/>
              <a:t>脚本中，最好加入脚本说明字段</a:t>
            </a:r>
            <a:endParaRPr lang="zh-CN" altLang="en-US" dirty="0"/>
          </a:p>
          <a:p>
            <a:pPr marL="457200" lvl="1" indent="0">
              <a:buNone/>
            </a:pPr>
            <a:r>
              <a:rPr lang="zh-CN" altLang="en-US" dirty="0"/>
              <a:t> </a:t>
            </a:r>
            <a:r>
              <a:rPr lang="en-US" altLang="zh-CN" dirty="0"/>
              <a:t>#!/bin/bash   </a:t>
            </a:r>
            <a:endParaRPr lang="en-US" altLang="zh-CN" dirty="0"/>
          </a:p>
          <a:p>
            <a:pPr marL="457200" lvl="1" indent="0">
              <a:buNone/>
            </a:pPr>
            <a:r>
              <a:rPr lang="en-US" altLang="zh-CN" dirty="0"/>
              <a:t> #Author: lyj</a:t>
            </a:r>
            <a:endParaRPr lang="en-US" altLang="zh-CN" dirty="0"/>
          </a:p>
          <a:p>
            <a:pPr marL="457200" lvl="1" indent="0">
              <a:buNone/>
            </a:pPr>
            <a:r>
              <a:rPr lang="en-US" altLang="zh-CN" dirty="0"/>
              <a:t> #Created Time: 2021/03/19 </a:t>
            </a:r>
            <a:endParaRPr lang="en-US" altLang="zh-CN" dirty="0"/>
          </a:p>
          <a:p>
            <a:pPr marL="457200" lvl="1" indent="0">
              <a:buNone/>
            </a:pPr>
            <a:r>
              <a:rPr lang="en-US" altLang="zh-CN" dirty="0"/>
              <a:t> #Script Description: first shell study script</a:t>
            </a:r>
            <a:endParaRPr lang="en-US" altLang="zh-CN" dirty="0"/>
          </a:p>
          <a:p>
            <a:pPr marL="457200" lvl="1" indent="0">
              <a:buNone/>
            </a:pPr>
            <a:r>
              <a:rPr lang="en-US" altLang="zh-CN" dirty="0"/>
              <a:t>echo “hello world”</a:t>
            </a:r>
            <a:endParaRPr lang="en-US" altLang="zh-CN" dirty="0"/>
          </a:p>
          <a:p>
            <a:pPr marL="457200" lvl="1" indent="0">
              <a:buNone/>
            </a:pPr>
            <a:endParaRPr lang="en-US" altLang="zh-CN" dirty="0"/>
          </a:p>
          <a:p>
            <a:pPr marL="457200" lvl="1" indent="0">
              <a:buNone/>
            </a:pPr>
            <a:r>
              <a:rPr lang="en-US" altLang="zh-CN" dirty="0"/>
              <a:t>#!   </a:t>
            </a:r>
            <a:r>
              <a:rPr lang="zh-CN" altLang="en-US" dirty="0"/>
              <a:t>告诉系统其后路径所指定的程序即是解释此脚本文件的 </a:t>
            </a:r>
            <a:r>
              <a:rPr lang="en-US" altLang="zh-CN" dirty="0"/>
              <a:t>Shell </a:t>
            </a:r>
            <a:r>
              <a:rPr lang="zh-CN" altLang="en-US" dirty="0"/>
              <a:t>程序（解释器）</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介绍</a:t>
            </a:r>
            <a:r>
              <a:rPr lang="en-US" altLang="zh-CN" dirty="0"/>
              <a:t>-shell</a:t>
            </a:r>
            <a:r>
              <a:rPr lang="zh-CN" altLang="en-US" dirty="0"/>
              <a:t>脚本特性</a:t>
            </a:r>
            <a:endParaRPr lang="zh-CN" altLang="en-US" dirty="0"/>
          </a:p>
        </p:txBody>
      </p:sp>
      <p:sp>
        <p:nvSpPr>
          <p:cNvPr id="3" name="内容占位符 2"/>
          <p:cNvSpPr>
            <a:spLocks noGrp="1"/>
          </p:cNvSpPr>
          <p:nvPr>
            <p:ph idx="1"/>
          </p:nvPr>
        </p:nvSpPr>
        <p:spPr/>
        <p:txBody>
          <a:bodyPr/>
          <a:lstStyle/>
          <a:p>
            <a:r>
              <a:rPr lang="zh-CN" altLang="en-US" dirty="0"/>
              <a:t> 脚本运行需要执行权限，当我们给一个文件赋予执行权限后，该脚本就可以运行。</a:t>
            </a:r>
            <a:endParaRPr lang="zh-CN" altLang="en-US" dirty="0"/>
          </a:p>
          <a:p>
            <a:r>
              <a:rPr lang="zh-CN" altLang="en-US" dirty="0"/>
              <a:t>    </a:t>
            </a:r>
            <a:r>
              <a:rPr lang="en-US" altLang="zh-CN" dirty="0"/>
              <a:t># </a:t>
            </a:r>
            <a:r>
              <a:rPr lang="en-US" altLang="zh-CN" dirty="0" err="1"/>
              <a:t>chmod</a:t>
            </a:r>
            <a:r>
              <a:rPr lang="en-US" altLang="zh-CN" dirty="0"/>
              <a:t> </a:t>
            </a:r>
            <a:r>
              <a:rPr lang="en-US" altLang="zh-CN" dirty="0" err="1"/>
              <a:t>u+x</a:t>
            </a:r>
            <a:r>
              <a:rPr lang="en-US" altLang="zh-CN" dirty="0"/>
              <a:t> filename</a:t>
            </a:r>
            <a:endParaRPr lang="en-US" altLang="zh-CN" dirty="0"/>
          </a:p>
          <a:p>
            <a:r>
              <a:rPr lang="zh-CN" altLang="en-US" dirty="0"/>
              <a:t>赋予权限之后可以使用</a:t>
            </a:r>
            <a:r>
              <a:rPr lang="en-US" altLang="zh-CN" dirty="0"/>
              <a:t>./filename</a:t>
            </a:r>
            <a:r>
              <a:rPr lang="zh-CN" altLang="en-US" dirty="0"/>
              <a:t>运行</a:t>
            </a:r>
            <a:endParaRPr lang="en-US" altLang="zh-CN" dirty="0"/>
          </a:p>
          <a:p>
            <a:r>
              <a:rPr lang="en-US" altLang="zh-CN" dirty="0"/>
              <a:t>    </a:t>
            </a:r>
            <a:r>
              <a:rPr lang="zh-CN" altLang="en-US" dirty="0"/>
              <a:t>如果不希望赋予脚本执行权限，那么可以使用</a:t>
            </a:r>
            <a:r>
              <a:rPr lang="en-US" altLang="zh-CN" dirty="0"/>
              <a:t>bash</a:t>
            </a:r>
            <a:r>
              <a:rPr lang="zh-CN" altLang="en-US" dirty="0"/>
              <a:t>命令（指定解释器）来运行未给予执行权限的脚本</a:t>
            </a:r>
            <a:r>
              <a:rPr lang="en-US" altLang="zh-CN" dirty="0"/>
              <a:t>bash </a:t>
            </a:r>
            <a:r>
              <a:rPr lang="en-US" altLang="zh-CN" dirty="0" err="1"/>
              <a:t>fiename</a:t>
            </a:r>
            <a:endParaRPr lang="en-US" altLang="zh-CN" dirty="0"/>
          </a:p>
          <a:p>
            <a:r>
              <a:rPr lang="en-US" altLang="zh-CN" dirty="0"/>
              <a:t>    # bash filename</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介绍</a:t>
            </a:r>
            <a:r>
              <a:rPr lang="en-US" altLang="zh-CN" dirty="0"/>
              <a:t>-shell</a:t>
            </a:r>
            <a:r>
              <a:rPr lang="zh-CN" altLang="en-US" dirty="0"/>
              <a:t>特性</a:t>
            </a:r>
            <a:endParaRPr lang="zh-CN" altLang="en-US" dirty="0"/>
          </a:p>
        </p:txBody>
      </p:sp>
      <p:sp>
        <p:nvSpPr>
          <p:cNvPr id="3" name="内容占位符 2"/>
          <p:cNvSpPr>
            <a:spLocks noGrp="1"/>
          </p:cNvSpPr>
          <p:nvPr>
            <p:ph idx="1"/>
          </p:nvPr>
        </p:nvSpPr>
        <p:spPr>
          <a:xfrm>
            <a:off x="838200" y="1651693"/>
            <a:ext cx="5521036" cy="4841182"/>
          </a:xfrm>
        </p:spPr>
        <p:txBody>
          <a:bodyPr>
            <a:noAutofit/>
          </a:bodyPr>
          <a:lstStyle/>
          <a:p>
            <a:r>
              <a:rPr lang="en-US" altLang="zh-CN" sz="2000" dirty="0"/>
              <a:t>1. </a:t>
            </a:r>
            <a:r>
              <a:rPr lang="zh-CN" altLang="en-US" sz="2000" dirty="0"/>
              <a:t>命令补全和文件目录自动补齐 </a:t>
            </a:r>
            <a:r>
              <a:rPr lang="en-US" altLang="zh-CN" sz="2000" dirty="0"/>
              <a:t>tab</a:t>
            </a:r>
            <a:endParaRPr lang="en-US" altLang="zh-CN" sz="2000" dirty="0"/>
          </a:p>
          <a:p>
            <a:r>
              <a:rPr lang="en-US" altLang="zh-CN" sz="2000" dirty="0"/>
              <a:t>2. </a:t>
            </a:r>
            <a:r>
              <a:rPr lang="zh-CN" altLang="en-US" sz="2000" dirty="0"/>
              <a:t>命令历史记忆功能 </a:t>
            </a:r>
            <a:r>
              <a:rPr lang="en-US" altLang="zh-CN" sz="2000" dirty="0"/>
              <a:t>history</a:t>
            </a:r>
            <a:endParaRPr lang="en-US" altLang="zh-CN" sz="2000" dirty="0"/>
          </a:p>
          <a:p>
            <a:r>
              <a:rPr lang="en-US" altLang="zh-CN" sz="2000" dirty="0"/>
              <a:t>3. </a:t>
            </a:r>
            <a:r>
              <a:rPr lang="zh-CN" altLang="en-US" sz="2000" dirty="0"/>
              <a:t>别名功能</a:t>
            </a:r>
            <a:r>
              <a:rPr lang="en-US" altLang="zh-CN" sz="2000" dirty="0"/>
              <a:t>alias</a:t>
            </a:r>
            <a:endParaRPr lang="en-US" altLang="zh-CN" sz="2000" dirty="0"/>
          </a:p>
          <a:p>
            <a:pPr lvl="1"/>
            <a:r>
              <a:rPr lang="en-US" altLang="zh-CN" sz="2000" dirty="0"/>
              <a:t>alias  name='command'  ; </a:t>
            </a:r>
            <a:endParaRPr lang="en-US" altLang="zh-CN" sz="2000" dirty="0"/>
          </a:p>
          <a:p>
            <a:pPr lvl="1"/>
            <a:r>
              <a:rPr lang="en-US" altLang="zh-CN" sz="2000" dirty="0"/>
              <a:t>unalias name</a:t>
            </a:r>
            <a:endParaRPr lang="en-US" altLang="zh-CN" sz="2000" dirty="0"/>
          </a:p>
          <a:p>
            <a:r>
              <a:rPr lang="en-US" altLang="zh-CN" sz="2000" dirty="0"/>
              <a:t>4.  </a:t>
            </a:r>
            <a:r>
              <a:rPr lang="zh-CN" altLang="en-US" sz="2000" dirty="0"/>
              <a:t>常用快捷键</a:t>
            </a:r>
            <a:endParaRPr lang="en-US" altLang="zh-CN" sz="2000" dirty="0"/>
          </a:p>
          <a:p>
            <a:pPr lvl="1"/>
            <a:r>
              <a:rPr lang="en-US" altLang="zh-CN" sz="2000" dirty="0" err="1"/>
              <a:t>ctrl+u</a:t>
            </a:r>
            <a:r>
              <a:rPr lang="zh-CN" altLang="en-US" sz="2000" dirty="0"/>
              <a:t>剪切光标以左不含光标的内容</a:t>
            </a:r>
            <a:r>
              <a:rPr lang="en-US" altLang="zh-CN" sz="2000" dirty="0"/>
              <a:t>,</a:t>
            </a:r>
            <a:endParaRPr lang="en-US" altLang="zh-CN" sz="2000" dirty="0"/>
          </a:p>
          <a:p>
            <a:pPr lvl="1"/>
            <a:r>
              <a:rPr lang="en-US" altLang="zh-CN" sz="2000" dirty="0" err="1"/>
              <a:t>Ctrl+c</a:t>
            </a:r>
            <a:r>
              <a:rPr lang="en-US" altLang="zh-CN" sz="2000" dirty="0"/>
              <a:t>(</a:t>
            </a:r>
            <a:r>
              <a:rPr lang="zh-CN" altLang="en-US" sz="2000" dirty="0"/>
              <a:t>结束前台运行程序</a:t>
            </a:r>
            <a:r>
              <a:rPr lang="en-US" altLang="zh-CN" sz="2000" dirty="0"/>
              <a:t>) </a:t>
            </a:r>
            <a:endParaRPr lang="en-US" altLang="zh-CN" sz="2000" dirty="0"/>
          </a:p>
          <a:p>
            <a:pPr lvl="1"/>
            <a:r>
              <a:rPr lang="en-US" altLang="zh-CN" sz="2000" dirty="0" err="1"/>
              <a:t>Ctrl+w</a:t>
            </a:r>
            <a:r>
              <a:rPr lang="zh-CN" altLang="en-US" sz="2000" dirty="0"/>
              <a:t>向左剪切一个单词</a:t>
            </a:r>
            <a:r>
              <a:rPr lang="en-US" altLang="zh-CN" sz="2000" dirty="0"/>
              <a:t>,</a:t>
            </a:r>
            <a:endParaRPr lang="en-US" altLang="zh-CN" sz="2000" dirty="0"/>
          </a:p>
          <a:p>
            <a:pPr lvl="1"/>
            <a:r>
              <a:rPr lang="en-US" altLang="zh-CN" sz="2000" dirty="0" err="1"/>
              <a:t>Ctrl+r</a:t>
            </a:r>
            <a:r>
              <a:rPr lang="zh-CN" altLang="en-US" sz="2000" dirty="0"/>
              <a:t>搜索历史记录</a:t>
            </a:r>
            <a:r>
              <a:rPr lang="en-US" altLang="zh-CN" sz="2000" dirty="0"/>
              <a:t>,</a:t>
            </a:r>
            <a:endParaRPr lang="en-US" altLang="zh-CN" sz="2000" dirty="0"/>
          </a:p>
          <a:p>
            <a:pPr lvl="1"/>
            <a:r>
              <a:rPr lang="en-US" altLang="zh-CN" sz="2000" dirty="0" err="1"/>
              <a:t>Ctrl+y</a:t>
            </a:r>
            <a:r>
              <a:rPr lang="zh-CN" altLang="en-US" sz="2000" dirty="0"/>
              <a:t>粘贴</a:t>
            </a:r>
            <a:r>
              <a:rPr lang="en-US" altLang="zh-CN" sz="2000" dirty="0"/>
              <a:t>(</a:t>
            </a:r>
            <a:r>
              <a:rPr lang="zh-CN" altLang="en-US" sz="2000" dirty="0"/>
              <a:t>来自终端粘贴板</a:t>
            </a:r>
            <a:endParaRPr lang="en-US" altLang="zh-CN" sz="2000" dirty="0"/>
          </a:p>
          <a:p>
            <a:pPr lvl="1"/>
            <a:r>
              <a:rPr lang="en-US" altLang="zh-CN" sz="2000" dirty="0" err="1"/>
              <a:t>Ctrl+Z</a:t>
            </a:r>
            <a:r>
              <a:rPr lang="zh-CN" altLang="en-US" sz="2000" b="0" i="0" dirty="0">
                <a:solidFill>
                  <a:srgbClr val="333333"/>
                </a:solidFill>
                <a:effectLst/>
                <a:latin typeface="Tahoma" panose="020B0604030504040204" pitchFamily="34" charset="0"/>
              </a:rPr>
              <a:t>将正在运行的程序送到后台</a:t>
            </a:r>
            <a:endParaRPr lang="en-US" altLang="zh-CN" sz="2000" b="0" i="0" dirty="0">
              <a:solidFill>
                <a:srgbClr val="333333"/>
              </a:solidFill>
              <a:effectLst/>
              <a:latin typeface="Tahoma" panose="020B0604030504040204" pitchFamily="34" charset="0"/>
            </a:endParaRPr>
          </a:p>
          <a:p>
            <a:pPr lvl="1"/>
            <a:r>
              <a:rPr lang="en-US" altLang="zh-CN" sz="2000" dirty="0" err="1"/>
              <a:t>Ctrl+d</a:t>
            </a:r>
            <a:r>
              <a:rPr lang="zh-CN" altLang="en-US" sz="2000" b="0" i="0" dirty="0">
                <a:solidFill>
                  <a:srgbClr val="333333"/>
                </a:solidFill>
                <a:effectLst/>
                <a:latin typeface="Tahoma" panose="020B0604030504040204" pitchFamily="34" charset="0"/>
              </a:rPr>
              <a:t>将使你退出当前终端</a:t>
            </a:r>
            <a:endParaRPr lang="en-US" altLang="zh-CN" sz="2000" dirty="0"/>
          </a:p>
        </p:txBody>
      </p:sp>
      <p:sp>
        <p:nvSpPr>
          <p:cNvPr id="7" name="文本框 6"/>
          <p:cNvSpPr txBox="1"/>
          <p:nvPr/>
        </p:nvSpPr>
        <p:spPr>
          <a:xfrm>
            <a:off x="6597476" y="1651693"/>
            <a:ext cx="5112327" cy="36009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5. </a:t>
            </a:r>
            <a:r>
              <a:rPr lang="zh-CN" altLang="en-US" sz="2000" dirty="0"/>
              <a:t>前后台作业控制</a:t>
            </a:r>
            <a:endParaRPr lang="en-US" altLang="zh-CN" sz="2000" dirty="0"/>
          </a:p>
          <a:p>
            <a:pPr marL="800100" lvl="1" indent="-342900">
              <a:buFont typeface="Arial" panose="020B0604020202020204" pitchFamily="34" charset="0"/>
              <a:buChar char="•"/>
            </a:pPr>
            <a:r>
              <a:rPr lang="en-US" altLang="zh-CN" sz="2000" dirty="0" err="1"/>
              <a:t>bg</a:t>
            </a:r>
            <a:r>
              <a:rPr lang="zh-CN" altLang="en-US" sz="2000" b="0" i="0" dirty="0">
                <a:solidFill>
                  <a:srgbClr val="4D4D4D"/>
                </a:solidFill>
                <a:effectLst/>
                <a:latin typeface="-apple-system"/>
              </a:rPr>
              <a:t>前台命令转移到后台</a:t>
            </a:r>
            <a:r>
              <a:rPr lang="en-US" altLang="zh-CN" sz="2000" dirty="0"/>
              <a:t>,</a:t>
            </a:r>
            <a:endParaRPr lang="en-US" altLang="zh-CN" sz="2000" dirty="0"/>
          </a:p>
          <a:p>
            <a:pPr marL="800100" lvl="1" indent="-342900">
              <a:buFont typeface="Arial" panose="020B0604020202020204" pitchFamily="34" charset="0"/>
              <a:buChar char="•"/>
            </a:pPr>
            <a:r>
              <a:rPr lang="en-US" altLang="zh-CN" sz="2000" dirty="0" err="1"/>
              <a:t>fg</a:t>
            </a:r>
            <a:r>
              <a:rPr lang="zh-CN" altLang="en-US" sz="2000" b="0" i="0" dirty="0">
                <a:solidFill>
                  <a:srgbClr val="4D4D4D"/>
                </a:solidFill>
                <a:effectLst/>
                <a:latin typeface="-apple-system"/>
              </a:rPr>
              <a:t>将后台命令转到前台    </a:t>
            </a:r>
            <a:r>
              <a:rPr lang="en-US" altLang="zh-CN" sz="2000" b="0" i="0" dirty="0" err="1">
                <a:solidFill>
                  <a:srgbClr val="4D4D4D"/>
                </a:solidFill>
                <a:effectLst/>
                <a:latin typeface="-apple-system"/>
              </a:rPr>
              <a:t>fg</a:t>
            </a:r>
            <a:r>
              <a:rPr lang="en-US" altLang="zh-CN" sz="2000" b="0" i="0" dirty="0">
                <a:solidFill>
                  <a:srgbClr val="4D4D4D"/>
                </a:solidFill>
                <a:effectLst/>
                <a:latin typeface="-apple-system"/>
              </a:rPr>
              <a:t> %</a:t>
            </a:r>
            <a:r>
              <a:rPr lang="en-US" altLang="zh-CN" sz="2000" b="0" i="0" dirty="0" err="1">
                <a:solidFill>
                  <a:srgbClr val="4D4D4D"/>
                </a:solidFill>
                <a:effectLst/>
                <a:latin typeface="-apple-system"/>
              </a:rPr>
              <a:t>pid</a:t>
            </a:r>
            <a:r>
              <a:rPr lang="en-US" altLang="zh-CN" sz="2000" dirty="0"/>
              <a:t>,</a:t>
            </a:r>
            <a:endParaRPr lang="en-US" altLang="zh-CN" sz="2000" dirty="0"/>
          </a:p>
          <a:p>
            <a:pPr marL="800100" lvl="1" indent="-342900">
              <a:buFont typeface="Arial" panose="020B0604020202020204" pitchFamily="34" charset="0"/>
              <a:buChar char="•"/>
            </a:pPr>
            <a:r>
              <a:rPr lang="en-US" altLang="zh-CN" sz="2000" dirty="0"/>
              <a:t>Jobs</a:t>
            </a:r>
            <a:r>
              <a:rPr lang="zh-CN" altLang="en-US" sz="2000" dirty="0"/>
              <a:t>查看当前前后台所有作业</a:t>
            </a:r>
            <a:endParaRPr lang="en-US" altLang="zh-CN" sz="2000" dirty="0"/>
          </a:p>
          <a:p>
            <a:pPr marL="800100" lvl="1" indent="-342900">
              <a:buFont typeface="Arial" panose="020B0604020202020204" pitchFamily="34" charset="0"/>
              <a:buChar char="•"/>
            </a:pPr>
            <a:r>
              <a:rPr lang="en-US" altLang="zh-CN" sz="2000" dirty="0"/>
              <a:t>Screen</a:t>
            </a:r>
            <a:r>
              <a:rPr lang="zh-CN" altLang="en-US" sz="2000" b="0" i="0" dirty="0">
                <a:solidFill>
                  <a:srgbClr val="4D4D4D"/>
                </a:solidFill>
                <a:effectLst/>
                <a:latin typeface="-apple-system"/>
              </a:rPr>
              <a:t>直接在终端输入</a:t>
            </a:r>
            <a:r>
              <a:rPr lang="en-US" altLang="zh-CN" sz="2000" b="0" i="0" dirty="0">
                <a:solidFill>
                  <a:srgbClr val="4D4D4D"/>
                </a:solidFill>
                <a:effectLst/>
                <a:latin typeface="-apple-system"/>
              </a:rPr>
              <a:t>screen</a:t>
            </a:r>
            <a:r>
              <a:rPr lang="zh-CN" altLang="en-US" sz="2000" b="0" i="0" dirty="0">
                <a:solidFill>
                  <a:srgbClr val="4D4D4D"/>
                </a:solidFill>
                <a:effectLst/>
                <a:latin typeface="-apple-system"/>
              </a:rPr>
              <a:t>，就会打开一个</a:t>
            </a:r>
            <a:r>
              <a:rPr lang="en-US" altLang="zh-CN" sz="2000" b="0" i="0" dirty="0">
                <a:solidFill>
                  <a:srgbClr val="4D4D4D"/>
                </a:solidFill>
                <a:effectLst/>
                <a:latin typeface="-apple-system"/>
              </a:rPr>
              <a:t>screen</a:t>
            </a:r>
            <a:r>
              <a:rPr lang="zh-CN" altLang="en-US" sz="2000" b="0" i="0" dirty="0">
                <a:solidFill>
                  <a:srgbClr val="4D4D4D"/>
                </a:solidFill>
                <a:effectLst/>
                <a:latin typeface="-apple-system"/>
              </a:rPr>
              <a:t>，之后再在此终端下运行的命令，即使终端被关闭，命令也会照常运行</a:t>
            </a:r>
            <a:endParaRPr lang="en-US" altLang="zh-CN" sz="2000" dirty="0"/>
          </a:p>
          <a:p>
            <a:pPr marL="800100" lvl="1" indent="-342900">
              <a:buFont typeface="Arial" panose="020B0604020202020204" pitchFamily="34" charset="0"/>
              <a:buChar char="•"/>
            </a:pPr>
            <a:r>
              <a:rPr lang="en-US" altLang="zh-CN" sz="2000" dirty="0" err="1"/>
              <a:t>Nohup</a:t>
            </a:r>
            <a:r>
              <a:rPr lang="en-US" altLang="zh-CN" sz="2000" dirty="0"/>
              <a:t> </a:t>
            </a:r>
            <a:r>
              <a:rPr lang="zh-CN" altLang="en-US" sz="2000" dirty="0"/>
              <a:t>与</a:t>
            </a:r>
            <a:r>
              <a:rPr lang="en-US" altLang="zh-CN" sz="2000" dirty="0"/>
              <a:t>screen</a:t>
            </a:r>
            <a:r>
              <a:rPr lang="zh-CN" altLang="en-US" sz="2000" dirty="0"/>
              <a:t>功能一样，</a:t>
            </a:r>
            <a:r>
              <a:rPr lang="zh-CN" altLang="en-US" sz="2000" b="0" i="0" dirty="0">
                <a:solidFill>
                  <a:srgbClr val="4D4D4D"/>
                </a:solidFill>
                <a:effectLst/>
                <a:latin typeface="-apple-system"/>
              </a:rPr>
              <a:t>关闭终端后命令依旧在运行</a:t>
            </a:r>
            <a:endParaRPr lang="zh-CN" altLang="en-US" sz="2000" dirty="0"/>
          </a:p>
          <a:p>
            <a:pPr marL="457200" indent="-457200">
              <a:buFont typeface="Arial" panose="020B0604020202020204" pitchFamily="34" charset="0"/>
              <a:buChar char="•"/>
            </a:pPr>
            <a:endParaRPr lang="zh-CN" altLang="en-US" sz="2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9559</Words>
  <Application>WPS 演示</Application>
  <PresentationFormat>宽屏</PresentationFormat>
  <Paragraphs>563</Paragraphs>
  <Slides>69</Slides>
  <Notes>28</Notes>
  <HiddenSlides>5</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69</vt:i4>
      </vt:variant>
    </vt:vector>
  </HeadingPairs>
  <TitlesOfParts>
    <vt:vector size="85" baseType="lpstr">
      <vt:lpstr>Arial</vt:lpstr>
      <vt:lpstr>宋体</vt:lpstr>
      <vt:lpstr>Wingdings</vt:lpstr>
      <vt:lpstr>微软雅黑</vt:lpstr>
      <vt:lpstr>Tahoma</vt:lpstr>
      <vt:lpstr>-apple-system</vt:lpstr>
      <vt:lpstr>Segoe Print</vt:lpstr>
      <vt:lpstr>Helvetica Neue</vt:lpstr>
      <vt:lpstr>等线 Light</vt:lpstr>
      <vt:lpstr>等线</vt:lpstr>
      <vt:lpstr>Arial Unicode MS</vt:lpstr>
      <vt:lpstr>SFMono-Regular</vt:lpstr>
      <vt:lpstr>Open Sans</vt:lpstr>
      <vt:lpstr>PingFang SC</vt:lpstr>
      <vt:lpstr>Calibri</vt:lpstr>
      <vt:lpstr>Office 主题​​</vt:lpstr>
      <vt:lpstr>Shell scripts</vt:lpstr>
      <vt:lpstr>PowerPoint 演示文稿</vt:lpstr>
      <vt:lpstr>Shell介绍-什么是shell</vt:lpstr>
      <vt:lpstr>PowerPoint 演示文稿</vt:lpstr>
      <vt:lpstr>Shell介绍-Shell能做什么</vt:lpstr>
      <vt:lpstr>Shell介绍-Shell环境</vt:lpstr>
      <vt:lpstr>Shell介绍-Shell脚本特性</vt:lpstr>
      <vt:lpstr>Shell介绍-shell脚本特性</vt:lpstr>
      <vt:lpstr>Shell介绍-shell特性</vt:lpstr>
      <vt:lpstr>Shell介绍-shell特性</vt:lpstr>
      <vt:lpstr>输入输出重定向</vt:lpstr>
      <vt:lpstr>Shell变量</vt:lpstr>
      <vt:lpstr>Shell变量-赋值和读取</vt:lpstr>
      <vt:lpstr>Shell变量-特殊变量</vt:lpstr>
      <vt:lpstr>Shell变量-位置参数变量</vt:lpstr>
      <vt:lpstr>Shell语法-bash空格&amp;引号</vt:lpstr>
      <vt:lpstr>Shell语法-bash空格&amp;引号</vt:lpstr>
      <vt:lpstr>Shell数组</vt:lpstr>
      <vt:lpstr>Shell流程控制-if判断语句</vt:lpstr>
      <vt:lpstr>Shell流程控制-if判断语句语法</vt:lpstr>
      <vt:lpstr>Shell流程控制-if判断语句语法</vt:lpstr>
      <vt:lpstr>Shell流程控制-if判断语句语法</vt:lpstr>
      <vt:lpstr>Shell流程控制-for</vt:lpstr>
      <vt:lpstr>Shell流程控制-continue</vt:lpstr>
      <vt:lpstr>Shell流程控制-break</vt:lpstr>
      <vt:lpstr>Shell流程控制-while</vt:lpstr>
      <vt:lpstr>Shell流程控制-until</vt:lpstr>
      <vt:lpstr>Shell流程控制-case</vt:lpstr>
      <vt:lpstr>Shell流程控制-case举例</vt:lpstr>
      <vt:lpstr>Shell正则表达式</vt:lpstr>
      <vt:lpstr>Shell正则表达式</vt:lpstr>
      <vt:lpstr>Shell正则表达式</vt:lpstr>
      <vt:lpstr>Shell正则表达式</vt:lpstr>
      <vt:lpstr>Shell正则表达式</vt:lpstr>
      <vt:lpstr>Shell正则表达式</vt:lpstr>
      <vt:lpstr>Shell正则表达式</vt:lpstr>
      <vt:lpstr>PowerPoint 演示文稿</vt:lpstr>
      <vt:lpstr>PowerPoint 演示文稿</vt:lpstr>
      <vt:lpstr>PowerPoint 演示文稿</vt:lpstr>
      <vt:lpstr>Shell对文件的操作-sed</vt:lpstr>
      <vt:lpstr>Shell对文件的操作-sed</vt:lpstr>
      <vt:lpstr>PowerPoint 演示文稿</vt:lpstr>
      <vt:lpstr>Shell对文件的操作-sed</vt:lpstr>
      <vt:lpstr>Shell对文件的操作-sed增删改查</vt:lpstr>
      <vt:lpstr>Shell对文件的操作-sed</vt:lpstr>
      <vt:lpstr>Shell对文件的操作-sed</vt:lpstr>
      <vt:lpstr>Shell对文件的操作-sed</vt:lpstr>
      <vt:lpstr>Shell对文件的操作-sed</vt:lpstr>
      <vt:lpstr>Shell对输出流的处理-awk</vt:lpstr>
      <vt:lpstr>Shell对输出流的处理-awk</vt:lpstr>
      <vt:lpstr>Shell对输出流的处理-awk</vt:lpstr>
      <vt:lpstr>Shell对输出流的处理-awk</vt:lpstr>
      <vt:lpstr>Shell对输出流的处理-awk</vt:lpstr>
      <vt:lpstr>Shell对输出流的处理-awk</vt:lpstr>
      <vt:lpstr>Shell对输出流的处理-awk</vt:lpstr>
      <vt:lpstr>Shell对输出流的处理-awk 环境变量</vt:lpstr>
      <vt:lpstr>PowerPoint 演示文稿</vt:lpstr>
      <vt:lpstr>PowerPoint 演示文稿</vt:lpstr>
      <vt:lpstr>PowerPoint 演示文稿</vt:lpstr>
      <vt:lpstr>PowerPoint 演示文稿</vt:lpstr>
      <vt:lpstr>PowerPoint 演示文稿</vt:lpstr>
      <vt:lpstr>Shell对输出流的处理-awk 流程控制</vt:lpstr>
      <vt:lpstr>Shell对输出流的处理-awk 流程控制</vt:lpstr>
      <vt:lpstr>Shell对输出流的处理-awk 流程控制</vt:lpstr>
      <vt:lpstr>Shell对输出流的处理-awk 小技巧</vt:lpstr>
      <vt:lpstr>Shell对输出流的处理-awk统计案例</vt:lpstr>
      <vt:lpstr>Shell对输出流的处理-数组赋值</vt:lpstr>
      <vt:lpstr>Shell对输出流的处理-数组赋值</vt:lpstr>
      <vt:lpstr>Shell对输出流的处理-数组赋值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scripts</dc:title>
  <dc:creator>L YJ</dc:creator>
  <cp:lastModifiedBy>UncleWong</cp:lastModifiedBy>
  <cp:revision>178</cp:revision>
  <dcterms:created xsi:type="dcterms:W3CDTF">2021-03-23T02:06:00Z</dcterms:created>
  <dcterms:modified xsi:type="dcterms:W3CDTF">2021-04-01T06:10:36Z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52471BE3F10E40F2B06A4B6BE2179C89</vt:lpwstr>
  </property>
  <property fmtid="{D5CDD505-2E9C-101B-9397-08002B2CF9AE}" pid="3" name="KSOProductBuildVer">
    <vt:lpwstr>2052-11.1.0.10356</vt:lpwstr>
  </property>
</Properties>
</file>