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7" r:id="rId7"/>
    <p:sldId id="265" r:id="rId8"/>
    <p:sldId id="269" r:id="rId9"/>
    <p:sldId id="270" r:id="rId10"/>
    <p:sldId id="263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70DF9-623A-4B99-AE44-849FEF5044B3}" v="14" dt="2025-01-20T10:57:3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86FC-A4A1-4B60-DA7D-1C2A7E5A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3A28-3CEA-DE6E-5827-687803E6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390-E608-2EBA-6893-83914B0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9889-6422-2019-6A15-2BB76BC9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A098-AE0F-1BE7-4B6E-56BB718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90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BBA1-E917-0BF9-9A0A-DEBDD7A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55C3C-1A33-EE06-A7F5-DEE14566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FBB-0E4D-EB75-3890-6FBE2BD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8227-E232-6E06-2C1A-405848A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A701-C724-BDC7-27EA-F554770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798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14905-3B42-B1F0-64A0-4EFE891F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AC4-F806-FA1D-6FFC-92CD4E13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2C0F-66E5-C653-FED6-5C6B356B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3380-CCB5-9C18-FC1A-B74197EB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8B7-FC7F-A877-B7D5-606B248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40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7A5-E1C2-E0E0-0ECF-649E8A0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7763-0697-D14E-427C-2FA10B22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FC8A-58E8-8A7E-082E-6119027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A220-7204-4550-9973-F545899E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F6EB-62B4-D47F-3FE7-42261BD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16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11A-A151-2F5C-7340-E5387E1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5855-35F6-D856-902A-8695EC37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5F08-C51A-1F59-5F5A-606D53A2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B854-3152-70B0-4EB0-9AEAB01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524-6453-0901-64E1-84C9EE8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7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EDD1-6DA8-B63A-4CAF-87420A4F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A75C-676E-6EBB-7A11-791D89B9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4E88-2AE9-529C-BAB4-405F772F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E03F2-3CE4-D24F-DA1D-F450FE2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0FDE-8468-877A-FB9F-57FA1CE9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9CB2-E395-2B24-E7B2-EAE5192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A36-DFA4-AF78-87FF-5FD39E53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83C3-4FF8-5131-2D21-696ED5D8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E5C-8788-F3E7-BD62-F772D7C0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8EAB-08A8-7486-7DD2-147614C0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360A3-4CBD-BF02-F7F4-A9D40A0D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90527-F414-C254-CDA7-D0C2967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4A909-52D1-54F8-6AB5-0D8B92E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EA50-F25A-5722-0711-ED394EC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38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AAC-4288-5FFC-4283-A2D8B99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C0F8-FD3D-7764-EAE7-3CCBA946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F5F1-BA40-EB0A-E0FA-9866007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B0ED-7AB9-156E-2B61-966FA44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808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9D23F-7B6B-5545-569B-FF4F336A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ED3A0-1694-AB2A-2E01-5E665444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7086D-ACC1-F17E-ED62-C115028A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97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76E5-1778-2422-0657-BC4C08A7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0887-F7EA-CE47-431A-B9314017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27A1-B43A-9196-A0D3-A8E0A97F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EAA3-DA76-12A5-55B3-38ED1C1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403A-BA5B-88C4-B75E-9319CE1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8A19-5A04-BC6E-C86F-C21AAED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6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B00-51D9-B132-E485-8F39E564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B74E5-87EA-B700-70C9-E8EF44BE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900D6-95D2-A845-683E-B860BE0A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7797-EDBF-7080-22DF-B6892E35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E0C8-B20F-5849-0C1C-CB75EBF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E0C6-6DB9-1633-7380-A02C121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78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44E55-BC46-9B42-B524-D1815CF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5313-273B-1CD0-D0C2-23983DD3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C071-ABD2-9DF7-8871-FB8510DB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CAE7-2023-0E15-7638-6D36BA3FC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E0D2-33B8-2BDA-2850-7F5B71DC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2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018-E737-52DD-37FD-29686A42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895" y="1600200"/>
            <a:ext cx="4278468" cy="318707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PERSUASIVE DESIGN MODEL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CDDA32-597F-4A33-C245-12344E1D179E}"/>
              </a:ext>
            </a:extLst>
          </p:cNvPr>
          <p:cNvSpPr txBox="1">
            <a:spLocks/>
          </p:cNvSpPr>
          <p:nvPr/>
        </p:nvSpPr>
        <p:spPr>
          <a:xfrm>
            <a:off x="893894" y="496429"/>
            <a:ext cx="3382541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BJ FOGG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A4B79-65D9-8815-0229-155F09348C6C}"/>
              </a:ext>
            </a:extLst>
          </p:cNvPr>
          <p:cNvSpPr/>
          <p:nvPr/>
        </p:nvSpPr>
        <p:spPr>
          <a:xfrm>
            <a:off x="1024219" y="191890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27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95EA3-3BCE-A714-0728-24485797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C3D0AB-AB07-EDE2-BBFF-4CF13C5FB5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F0D3-1B79-4363-09B7-B3E2E676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DEFINITION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1045C-0E79-8572-1B46-31EA2E96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MODEL AF 3 FAKTORER: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MOTIVATION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ABILITY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TRIGGERS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BRUGBAR, I ANALYSE OG DESIGN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OPFØRSEL SKIFT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53C66-75B8-54A1-D608-A8C3A5AF4F6C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MODEL FOR BEHAVIOUR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F040-AFB2-D865-0E97-F1D1C46EB4E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77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C39834-C56B-1346-69F4-A47C029CB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223D96-398C-A76D-87F0-A683BD347EC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A15FB-B802-F596-BF5B-BA463F8EE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MOTIVATION/TRIGGER/ABILITY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91BD8-AB17-9244-875C-4942012C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SKAL VÆRE MOTIVERET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SKAL HAVE MULIGHEDEN FOR AT UDFØRE OPGAVEN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SKAL TRIGGERET TIL AT UDFØRE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ECA6D5-3365-DCA0-8961-05DFC72049A6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FBM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01527-E32B-B62A-7989-076D5E02DDAA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379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DD09B-5710-22EF-4A57-3AFEA3983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D33F82-5E8F-0A85-FA12-FB90BACD2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72864-483E-5E64-1C42-1805D5087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MOTIVATION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08B92-7867-0136-6293-953FD5E87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1434918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EXPECTATION MOTIVATION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FRYGT, HÅB, STOLTHED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PC COMPONENT IKKE PASSER ELLER PC IKKE TÆNDER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6A433C-C19B-8CCE-A468-04602554A149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MODEL FOR BEHAVIOUR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B7DFA-79EE-204C-F8B7-1E671826B302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6F086E25-89B8-9CE9-F584-629705D8C7D1}"/>
              </a:ext>
            </a:extLst>
          </p:cNvPr>
          <p:cNvSpPr/>
          <p:nvPr/>
        </p:nvSpPr>
        <p:spPr>
          <a:xfrm>
            <a:off x="10373729" y="2034867"/>
            <a:ext cx="566928" cy="502920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02A2EC-6AEB-F0E5-98A3-03937007683D}"/>
              </a:ext>
            </a:extLst>
          </p:cNvPr>
          <p:cNvCxnSpPr/>
          <p:nvPr/>
        </p:nvCxnSpPr>
        <p:spPr>
          <a:xfrm>
            <a:off x="7699248" y="2185416"/>
            <a:ext cx="0" cy="27249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CC8C06-62B3-84F8-93B3-50D71C4F3D83}"/>
              </a:ext>
            </a:extLst>
          </p:cNvPr>
          <p:cNvCxnSpPr>
            <a:cxnSpLocks/>
          </p:cNvCxnSpPr>
          <p:nvPr/>
        </p:nvCxnSpPr>
        <p:spPr>
          <a:xfrm>
            <a:off x="7699248" y="4916424"/>
            <a:ext cx="37124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3FE691-366B-1504-F062-D3A42ECFA66F}"/>
              </a:ext>
            </a:extLst>
          </p:cNvPr>
          <p:cNvCxnSpPr>
            <a:cxnSpLocks/>
          </p:cNvCxnSpPr>
          <p:nvPr/>
        </p:nvCxnSpPr>
        <p:spPr>
          <a:xfrm flipV="1">
            <a:off x="7808976" y="2682928"/>
            <a:ext cx="2564753" cy="214510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098F5A-F213-8EFF-7195-A548EA2EE1A0}"/>
              </a:ext>
            </a:extLst>
          </p:cNvPr>
          <p:cNvSpPr txBox="1"/>
          <p:nvPr/>
        </p:nvSpPr>
        <p:spPr>
          <a:xfrm>
            <a:off x="10085833" y="5064828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HIGH ABILITY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74E080-05D7-8E53-260C-0D05A149D1FE}"/>
              </a:ext>
            </a:extLst>
          </p:cNvPr>
          <p:cNvSpPr txBox="1"/>
          <p:nvPr/>
        </p:nvSpPr>
        <p:spPr>
          <a:xfrm>
            <a:off x="6096000" y="2101661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HIGH MOTIVATION</a:t>
            </a:r>
            <a:endParaRPr lang="en-DK" b="1" dirty="0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B0FB8B-4A9F-FAFB-D02A-2A0ED5C4940E}"/>
              </a:ext>
            </a:extLst>
          </p:cNvPr>
          <p:cNvSpPr txBox="1"/>
          <p:nvPr/>
        </p:nvSpPr>
        <p:spPr>
          <a:xfrm rot="19127374">
            <a:off x="7624085" y="3424761"/>
            <a:ext cx="4020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INCREASING LIKELINESS TO PERFORM TARGET BEHAVIOR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B5B016-A589-8FEB-A8AC-8889C91AEE37}"/>
              </a:ext>
            </a:extLst>
          </p:cNvPr>
          <p:cNvSpPr txBox="1"/>
          <p:nvPr/>
        </p:nvSpPr>
        <p:spPr>
          <a:xfrm>
            <a:off x="10895077" y="1941576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TARGET BEHAVIOR</a:t>
            </a:r>
            <a:endParaRPr lang="en-D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36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B920DC-F7D9-472F-0B8B-BDC389D2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2A281DC-4190-0F29-9BAA-2A26EA56FE1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85B1F-9D10-AD0F-85A9-E471FEB80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ABILITY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5DA5E-8A98-6E24-DC84-2F56C0F8F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8806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SIMPLICITY FACTOR: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PENGE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TID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FYSISK ANSTRENGELSE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 DIGITAL PRODUCT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86DE88-439B-B77C-0C5C-AD7AA11238BF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MODEL FOR BEHAVIOUR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5725A5-ED95-D194-0D71-765FEE7D688B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A1988445-3B04-6683-B39A-B32C57F79EE7}"/>
              </a:ext>
            </a:extLst>
          </p:cNvPr>
          <p:cNvSpPr/>
          <p:nvPr/>
        </p:nvSpPr>
        <p:spPr>
          <a:xfrm>
            <a:off x="10373729" y="2034867"/>
            <a:ext cx="566928" cy="502920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148C4F-6EE0-9775-E88C-350AEE0BCF3C}"/>
              </a:ext>
            </a:extLst>
          </p:cNvPr>
          <p:cNvCxnSpPr/>
          <p:nvPr/>
        </p:nvCxnSpPr>
        <p:spPr>
          <a:xfrm>
            <a:off x="7699248" y="2185416"/>
            <a:ext cx="0" cy="27249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35C787-3F5D-445F-A6A3-C7FB0F9C4636}"/>
              </a:ext>
            </a:extLst>
          </p:cNvPr>
          <p:cNvCxnSpPr>
            <a:cxnSpLocks/>
          </p:cNvCxnSpPr>
          <p:nvPr/>
        </p:nvCxnSpPr>
        <p:spPr>
          <a:xfrm>
            <a:off x="7699248" y="4916424"/>
            <a:ext cx="37124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BE961A-6F99-2904-4549-A5C8E7E29145}"/>
              </a:ext>
            </a:extLst>
          </p:cNvPr>
          <p:cNvCxnSpPr>
            <a:cxnSpLocks/>
          </p:cNvCxnSpPr>
          <p:nvPr/>
        </p:nvCxnSpPr>
        <p:spPr>
          <a:xfrm flipV="1">
            <a:off x="7808976" y="2682928"/>
            <a:ext cx="2564753" cy="214510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6CE401-49A3-F130-CF91-7C62070AF0D8}"/>
              </a:ext>
            </a:extLst>
          </p:cNvPr>
          <p:cNvSpPr txBox="1"/>
          <p:nvPr/>
        </p:nvSpPr>
        <p:spPr>
          <a:xfrm>
            <a:off x="10085833" y="5064828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HIGH ABILITY</a:t>
            </a:r>
            <a:endParaRPr lang="en-DK" b="1" dirty="0">
              <a:solidFill>
                <a:schemeClr val="accent4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5C5AE3-2872-4CEE-B16C-C6FF28D54871}"/>
              </a:ext>
            </a:extLst>
          </p:cNvPr>
          <p:cNvSpPr txBox="1"/>
          <p:nvPr/>
        </p:nvSpPr>
        <p:spPr>
          <a:xfrm>
            <a:off x="6096000" y="2101661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HIGH MOTIVATION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2EF5BD-CEB9-5690-025C-F32ADFEC9D58}"/>
              </a:ext>
            </a:extLst>
          </p:cNvPr>
          <p:cNvSpPr txBox="1"/>
          <p:nvPr/>
        </p:nvSpPr>
        <p:spPr>
          <a:xfrm rot="19127374">
            <a:off x="7624085" y="3424761"/>
            <a:ext cx="4020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INCREASING LIKELINESS TO PERFORM TARGET BEHAVIOR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27AB39-5C43-667A-EDC3-FF2661BBEB3A}"/>
              </a:ext>
            </a:extLst>
          </p:cNvPr>
          <p:cNvSpPr txBox="1"/>
          <p:nvPr/>
        </p:nvSpPr>
        <p:spPr>
          <a:xfrm>
            <a:off x="10895077" y="1941576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TARGET BEHAVIOR</a:t>
            </a:r>
            <a:endParaRPr lang="en-DK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7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AD49EB-AFE9-3212-E1EB-6AA782655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77CE13-4CC7-6773-45EF-439296DDF28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E005D-984A-8B4B-2F6C-3BA4F41CC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TRIGGER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37085-E7F8-66E4-BAD6-A0CB96488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8806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DESIGNED TIL BRUGER MED INTERESSE I PC BYGGERI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EVNE MANGEL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FACILITATOR TRIGGER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HØJ MOTIVATION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7E6267-6632-C101-0555-0EB7E4B2EFE7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MODEL FOR BEHAVIOUR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43DA8E-3A2F-DE6C-3EAC-6B50CAD79A8D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CB65D54C-60B5-DA8D-E426-511E4C78CA9F}"/>
              </a:ext>
            </a:extLst>
          </p:cNvPr>
          <p:cNvSpPr/>
          <p:nvPr/>
        </p:nvSpPr>
        <p:spPr>
          <a:xfrm>
            <a:off x="10373729" y="2034867"/>
            <a:ext cx="566928" cy="502920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CD2EB6-A379-F825-5F52-E04EF4291124}"/>
              </a:ext>
            </a:extLst>
          </p:cNvPr>
          <p:cNvCxnSpPr/>
          <p:nvPr/>
        </p:nvCxnSpPr>
        <p:spPr>
          <a:xfrm>
            <a:off x="7699248" y="2185416"/>
            <a:ext cx="0" cy="27249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2269B0-1C60-37C5-745A-0C74B7C06466}"/>
              </a:ext>
            </a:extLst>
          </p:cNvPr>
          <p:cNvCxnSpPr>
            <a:cxnSpLocks/>
          </p:cNvCxnSpPr>
          <p:nvPr/>
        </p:nvCxnSpPr>
        <p:spPr>
          <a:xfrm>
            <a:off x="7699248" y="4916424"/>
            <a:ext cx="37124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9EFC01-E9C9-DA5D-11F3-36AE65A0FDFF}"/>
              </a:ext>
            </a:extLst>
          </p:cNvPr>
          <p:cNvCxnSpPr>
            <a:cxnSpLocks/>
          </p:cNvCxnSpPr>
          <p:nvPr/>
        </p:nvCxnSpPr>
        <p:spPr>
          <a:xfrm flipV="1">
            <a:off x="7808976" y="2682928"/>
            <a:ext cx="2564753" cy="214510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4C12EB-DF20-C94A-5F64-AB37F3C4EB41}"/>
              </a:ext>
            </a:extLst>
          </p:cNvPr>
          <p:cNvSpPr txBox="1"/>
          <p:nvPr/>
        </p:nvSpPr>
        <p:spPr>
          <a:xfrm>
            <a:off x="10085833" y="5064828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HIGH ABILITY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3ED6D-C896-BCA7-C230-7AEF28418143}"/>
              </a:ext>
            </a:extLst>
          </p:cNvPr>
          <p:cNvSpPr txBox="1"/>
          <p:nvPr/>
        </p:nvSpPr>
        <p:spPr>
          <a:xfrm>
            <a:off x="6096000" y="2101661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HIGH MOTIVATION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B5275-69AF-B953-E5E7-1E73DD073256}"/>
              </a:ext>
            </a:extLst>
          </p:cNvPr>
          <p:cNvSpPr txBox="1"/>
          <p:nvPr/>
        </p:nvSpPr>
        <p:spPr>
          <a:xfrm rot="19127374">
            <a:off x="7624085" y="3424761"/>
            <a:ext cx="4020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INCREASING LIKELINESS TO PERFORM TARGET BEHAVIOR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B3F465-8548-EECE-FCB4-5FCC7D93234D}"/>
              </a:ext>
            </a:extLst>
          </p:cNvPr>
          <p:cNvSpPr txBox="1"/>
          <p:nvPr/>
        </p:nvSpPr>
        <p:spPr>
          <a:xfrm>
            <a:off x="10895077" y="1941576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TARGET BEHAVIOR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AF067-CFEA-154A-10E7-1AFAD6DD53B3}"/>
              </a:ext>
            </a:extLst>
          </p:cNvPr>
          <p:cNvSpPr txBox="1"/>
          <p:nvPr/>
        </p:nvSpPr>
        <p:spPr>
          <a:xfrm>
            <a:off x="10252349" y="3493298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TRIGGER</a:t>
            </a:r>
            <a:endParaRPr lang="en-DK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73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1CF3C-47C8-D814-D09E-7B45B3CB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5F508-BA37-70B2-70DB-D444E2921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33851-8D81-C748-0456-CBA89C0E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438" y="1614432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BJ FOGG | VLAEV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EF6E9-3C51-A1D6-F5D1-0C861202AF3D}"/>
              </a:ext>
            </a:extLst>
          </p:cNvPr>
          <p:cNvSpPr txBox="1">
            <a:spLocks/>
          </p:cNvSpPr>
          <p:nvPr/>
        </p:nvSpPr>
        <p:spPr>
          <a:xfrm>
            <a:off x="4207163" y="398287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PERSPEKTIVERING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F90B4-70F1-7D35-067A-40C001E46DA4}"/>
              </a:ext>
            </a:extLst>
          </p:cNvPr>
          <p:cNvSpPr/>
          <p:nvPr/>
        </p:nvSpPr>
        <p:spPr>
          <a:xfrm>
            <a:off x="5479563" y="198896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61AB22A-5BF4-02CD-D0A6-47065B74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951" y="3186055"/>
            <a:ext cx="5641855" cy="230665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MOTIVATION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MOTIVATION GENNEM NUDGING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MOTIVERE BRUGERE GENNEM NUDGING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INCLUDERE NUDGING I FOGG MODEL</a:t>
            </a:r>
            <a:endParaRPr lang="en-DK" sz="22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63647E-8768-CD66-5D81-19A032161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377" y="2184186"/>
            <a:ext cx="4867661" cy="442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7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ad18b1-ae6e-4712-84ad-8a48a0d7456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2B55C75B18A347B322D95909DDA757" ma:contentTypeVersion="9" ma:contentTypeDescription="Opret et nyt dokument." ma:contentTypeScope="" ma:versionID="0aa01508069c5961a2c7a4b2c2c0afd8">
  <xsd:schema xmlns:xsd="http://www.w3.org/2001/XMLSchema" xmlns:xs="http://www.w3.org/2001/XMLSchema" xmlns:p="http://schemas.microsoft.com/office/2006/metadata/properties" xmlns:ns3="bead18b1-ae6e-4712-84ad-8a48a0d74569" xmlns:ns4="a97cf567-e3a0-40c4-b740-75b11bfba5f7" targetNamespace="http://schemas.microsoft.com/office/2006/metadata/properties" ma:root="true" ma:fieldsID="eafd56a872e7b48393f404087313795d" ns3:_="" ns4:_="">
    <xsd:import namespace="bead18b1-ae6e-4712-84ad-8a48a0d74569"/>
    <xsd:import namespace="a97cf567-e3a0-40c4-b740-75b11bfb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d18b1-ae6e-4712-84ad-8a48a0d74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cf567-e3a0-40c4-b740-75b11bfba5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6DC1FA-2665-4506-85A6-AF1E0577FA24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bead18b1-ae6e-4712-84ad-8a48a0d74569"/>
    <ds:schemaRef ds:uri="http://schemas.microsoft.com/office/2006/documentManagement/types"/>
    <ds:schemaRef ds:uri="a97cf567-e3a0-40c4-b740-75b11bfba5f7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3C3ABC7-5AA1-4D5E-814F-FF4096D74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ad18b1-ae6e-4712-84ad-8a48a0d74569"/>
    <ds:schemaRef ds:uri="a97cf567-e3a0-40c4-b740-75b11bfba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4A2112-1BBF-481D-9219-1650866657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159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PERSUASIVE DESIGN MODEL</vt:lpstr>
      <vt:lpstr>DEFINITION</vt:lpstr>
      <vt:lpstr>MOTIVATION/TRIGGER/ABILITY</vt:lpstr>
      <vt:lpstr>MOTIVATION</vt:lpstr>
      <vt:lpstr>ABILITY</vt:lpstr>
      <vt:lpstr>TRIGGER</vt:lpstr>
      <vt:lpstr>BJ FOGG | VLAEV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Sechovcov</dc:creator>
  <cp:lastModifiedBy>Oleg Sechovcov</cp:lastModifiedBy>
  <cp:revision>16</cp:revision>
  <dcterms:created xsi:type="dcterms:W3CDTF">2025-01-20T10:08:25Z</dcterms:created>
  <dcterms:modified xsi:type="dcterms:W3CDTF">2025-01-28T06:50:42Z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0x010100F52B55C75B18A347B322D95909DDA757</vt:lpwstr>
  </property>
</Properties>
</file>