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22/01/2025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2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2.wdp"/><Relationship Id="rId7" Type="http://schemas.openxmlformats.org/officeDocument/2006/relationships/image" Target="../media/image1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microsoft.com/office/2007/relationships/hdphoto" Target="../media/hdphoto2.wdp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23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microsoft.com/office/2007/relationships/hdphoto" Target="../media/hdphoto2.wdp"/><Relationship Id="rId7" Type="http://schemas.openxmlformats.org/officeDocument/2006/relationships/image" Target="../media/image2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Relationship Id="rId9" Type="http://schemas.openxmlformats.org/officeDocument/2006/relationships/image" Target="../media/image29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microsoft.com/office/2007/relationships/hdphoto" Target="../media/hdphoto2.wdp"/><Relationship Id="rId7" Type="http://schemas.openxmlformats.org/officeDocument/2006/relationships/image" Target="../media/image3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11" Type="http://schemas.openxmlformats.org/officeDocument/2006/relationships/image" Target="../media/image35.svg"/><Relationship Id="rId5" Type="http://schemas.openxmlformats.org/officeDocument/2006/relationships/image" Target="../media/image15.svg"/><Relationship Id="rId10" Type="http://schemas.openxmlformats.org/officeDocument/2006/relationships/image" Target="../media/image34.png"/><Relationship Id="rId4" Type="http://schemas.openxmlformats.org/officeDocument/2006/relationships/image" Target="../media/image14.png"/><Relationship Id="rId9" Type="http://schemas.openxmlformats.org/officeDocument/2006/relationships/image" Target="../media/image33.sv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br>
              <a:rPr lang="en-DK" sz="1800" b="0" i="0" u="none" strike="noStrike" baseline="0" dirty="0">
                <a:solidFill>
                  <a:schemeClr val="bg1"/>
                </a:solidFill>
              </a:rPr>
            </a:br>
            <a:r>
              <a:rPr lang="nb-NO" sz="1800" b="0" i="0" u="none" strike="noStrike" baseline="0" dirty="0">
                <a:solidFill>
                  <a:schemeClr val="bg1"/>
                </a:solidFill>
              </a:rPr>
              <a:t> 5-STADIEMODELLEN FRA NOVICE TIL EKSPERT 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DREYFUS OG DREYFUS 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HVAD KENDETEGNER MODELLEN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1182963"/>
          </a:xfrm>
        </p:spPr>
        <p:txBody>
          <a:bodyPr>
            <a:normAutofit fontScale="925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KARAKTERISERE LÆREPROCES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HVAD KAN MAN BRUGE DET TIL?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 FEM NIVEAUER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Graphic 7" descr="Briefcase with solid fill">
            <a:extLst>
              <a:ext uri="{FF2B5EF4-FFF2-40B4-BE49-F238E27FC236}">
                <a16:creationId xmlns:a16="http://schemas.microsoft.com/office/drawing/2014/main" id="{307888A5-55B7-F8AA-A678-BDBFEB684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5055" y="4812873"/>
            <a:ext cx="914400" cy="914400"/>
          </a:xfrm>
          <a:prstGeom prst="rect">
            <a:avLst/>
          </a:prstGeom>
        </p:spPr>
      </p:pic>
      <p:pic>
        <p:nvPicPr>
          <p:cNvPr id="10" name="Graphic 9" descr="Game controller with solid fill">
            <a:extLst>
              <a:ext uri="{FF2B5EF4-FFF2-40B4-BE49-F238E27FC236}">
                <a16:creationId xmlns:a16="http://schemas.microsoft.com/office/drawing/2014/main" id="{E2FFCE4E-E09C-9C34-1650-DD5EE6A239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81937" y="5376672"/>
            <a:ext cx="914400" cy="914400"/>
          </a:xfrm>
          <a:prstGeom prst="rect">
            <a:avLst/>
          </a:prstGeom>
        </p:spPr>
      </p:pic>
      <p:pic>
        <p:nvPicPr>
          <p:cNvPr id="12" name="Graphic 11" descr="Open book with solid fill">
            <a:extLst>
              <a:ext uri="{FF2B5EF4-FFF2-40B4-BE49-F238E27FC236}">
                <a16:creationId xmlns:a16="http://schemas.microsoft.com/office/drawing/2014/main" id="{A62ECB39-5A56-1A89-B52F-0A2184A7AF4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832592" y="491947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F220E3-4E10-570B-BE4C-258FC38858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BC338BF-1D82-319C-3119-835E4B865B5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B75834-54C9-E86A-70CB-A6E08DEB03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STADIE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15E140-6F7E-E67A-05DB-74840E2E5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118296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REGLER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BESLUTNINGER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REFLEKTERENDE OVERVEJELSER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ABSTRAKT KONTEKST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PRACTICE</a:t>
            </a:r>
            <a:endParaRPr lang="en-DK" sz="22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9E582F-380D-E85D-02D8-8749595F788E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NY BEGYNDER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3ED692-85C2-0C15-53A1-5C575FEE9C98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3" name="Graphic 12" descr="Backpack with solid fill">
            <a:extLst>
              <a:ext uri="{FF2B5EF4-FFF2-40B4-BE49-F238E27FC236}">
                <a16:creationId xmlns:a16="http://schemas.microsoft.com/office/drawing/2014/main" id="{2999FE08-9580-6DA4-8313-295B78A7E8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39784" y="5550408"/>
            <a:ext cx="914400" cy="914400"/>
          </a:xfrm>
          <a:prstGeom prst="rect">
            <a:avLst/>
          </a:prstGeom>
        </p:spPr>
      </p:pic>
      <p:pic>
        <p:nvPicPr>
          <p:cNvPr id="15" name="Graphic 14" descr="Clipboard Checked with solid fill">
            <a:extLst>
              <a:ext uri="{FF2B5EF4-FFF2-40B4-BE49-F238E27FC236}">
                <a16:creationId xmlns:a16="http://schemas.microsoft.com/office/drawing/2014/main" id="{1227AB41-8EBD-83D0-D086-288EE4DC89B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09232" y="5212080"/>
            <a:ext cx="914400" cy="914400"/>
          </a:xfrm>
          <a:prstGeom prst="rect">
            <a:avLst/>
          </a:prstGeom>
        </p:spPr>
      </p:pic>
      <p:pic>
        <p:nvPicPr>
          <p:cNvPr id="18" name="Graphic 17" descr="Egg with solid fill">
            <a:extLst>
              <a:ext uri="{FF2B5EF4-FFF2-40B4-BE49-F238E27FC236}">
                <a16:creationId xmlns:a16="http://schemas.microsoft.com/office/drawing/2014/main" id="{73639072-EE64-77BD-C726-63E9ADDF88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68584" y="52943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54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95E26A-36D4-248F-DBD1-14757AAB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8CC2D8-B94B-1024-5872-5BFA77F2ADC2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5F77C9-3381-8610-0C29-88FB71C151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STADIE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8B9C69-5482-91C3-BC3E-80F4184E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1182963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GENKENDELSE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KONTEKSTAFHÆNGIG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ERFARING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SVAG KONGE POSATION (SKAK)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CD3A11E-DC6A-448F-288F-F6D9FF75BFE0}"/>
              </a:ext>
            </a:extLst>
          </p:cNvPr>
          <p:cNvSpPr txBox="1">
            <a:spLocks/>
          </p:cNvSpPr>
          <p:nvPr/>
        </p:nvSpPr>
        <p:spPr>
          <a:xfrm>
            <a:off x="1764792" y="1260450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DEN AVANCEREDE BEGYNDER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70A6CB-E1D7-AA1A-F891-D9691D96538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Graphic 7" descr="Chess pieces with solid fill">
            <a:extLst>
              <a:ext uri="{FF2B5EF4-FFF2-40B4-BE49-F238E27FC236}">
                <a16:creationId xmlns:a16="http://schemas.microsoft.com/office/drawing/2014/main" id="{0C5AB17E-C9B9-BC78-7664-C1772DB53C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392" y="5568696"/>
            <a:ext cx="914400" cy="914400"/>
          </a:xfrm>
          <a:prstGeom prst="rect">
            <a:avLst/>
          </a:prstGeom>
        </p:spPr>
      </p:pic>
      <p:pic>
        <p:nvPicPr>
          <p:cNvPr id="10" name="Graphic 9" descr="Lights On with solid fill">
            <a:extLst>
              <a:ext uri="{FF2B5EF4-FFF2-40B4-BE49-F238E27FC236}">
                <a16:creationId xmlns:a16="http://schemas.microsoft.com/office/drawing/2014/main" id="{5F07586E-BDF2-20D8-3904-C56FA9C89A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06768" y="5440422"/>
            <a:ext cx="914400" cy="914400"/>
          </a:xfrm>
          <a:prstGeom prst="rect">
            <a:avLst/>
          </a:prstGeom>
        </p:spPr>
      </p:pic>
      <p:pic>
        <p:nvPicPr>
          <p:cNvPr id="16" name="Graphic 15" descr="Dinosaur Egg with solid fill">
            <a:extLst>
              <a:ext uri="{FF2B5EF4-FFF2-40B4-BE49-F238E27FC236}">
                <a16:creationId xmlns:a16="http://schemas.microsoft.com/office/drawing/2014/main" id="{E2D7A4CB-F44C-DC32-E047-0596EE4926E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95432" y="5440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521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68924F-84BB-EAD6-F77B-8E1B22BBE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79B7C3-B660-4918-47EA-5AF13C156FAC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C00772-E3C5-DA82-7DE2-57E5BF2831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STADIE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652E6A-A3CD-60FC-B84C-CD33E8380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165532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OVERSKUELIG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PRIORITERE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VALG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KENDTAGELSER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FEJLE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4CF082-F6CC-CE1D-CA69-33917162DB93}"/>
              </a:ext>
            </a:extLst>
          </p:cNvPr>
          <p:cNvSpPr txBox="1">
            <a:spLocks/>
          </p:cNvSpPr>
          <p:nvPr/>
        </p:nvSpPr>
        <p:spPr>
          <a:xfrm>
            <a:off x="1764792" y="1260450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KOMPETENCE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A4F9C08-3075-1AED-367C-2D6F3519E71D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7" name="Graphic 16" descr="Chick with solid fill">
            <a:extLst>
              <a:ext uri="{FF2B5EF4-FFF2-40B4-BE49-F238E27FC236}">
                <a16:creationId xmlns:a16="http://schemas.microsoft.com/office/drawing/2014/main" id="{F15E380B-C3F1-C545-01C9-57AD8B6A3E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96016" y="5440422"/>
            <a:ext cx="914400" cy="914400"/>
          </a:xfrm>
          <a:prstGeom prst="rect">
            <a:avLst/>
          </a:prstGeom>
        </p:spPr>
      </p:pic>
      <p:pic>
        <p:nvPicPr>
          <p:cNvPr id="9" name="Graphic 8" descr="Scatterplot with solid fill">
            <a:extLst>
              <a:ext uri="{FF2B5EF4-FFF2-40B4-BE49-F238E27FC236}">
                <a16:creationId xmlns:a16="http://schemas.microsoft.com/office/drawing/2014/main" id="{A90CF68A-A58A-6A75-999B-11C10DC1C0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6496" y="5111496"/>
            <a:ext cx="914400" cy="914400"/>
          </a:xfrm>
          <a:prstGeom prst="rect">
            <a:avLst/>
          </a:prstGeom>
        </p:spPr>
      </p:pic>
      <p:pic>
        <p:nvPicPr>
          <p:cNvPr id="12" name="Graphic 11" descr="Decision chart with solid fill">
            <a:extLst>
              <a:ext uri="{FF2B5EF4-FFF2-40B4-BE49-F238E27FC236}">
                <a16:creationId xmlns:a16="http://schemas.microsoft.com/office/drawing/2014/main" id="{3893B226-AC31-B160-D533-3704430792C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020601" y="544042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260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B5D737-8F62-8D52-C2DB-1520EB201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E5C5CE0-31C4-EDE9-9076-3393BC62F024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CE12C-AD46-41E7-F512-ABC86B571E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STADIE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E46B2A-1A09-AF61-AE06-7B08BA472C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165532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EGNE HANDLINGER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PERSPEKTIVERING AF PROBLEMER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ANALYTISK TÆNKNING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BESTE MÅDE AT ANGRIBE (SKAK)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516D203-DB43-DB04-F68D-62AB1CD75E4C}"/>
              </a:ext>
            </a:extLst>
          </p:cNvPr>
          <p:cNvSpPr txBox="1">
            <a:spLocks/>
          </p:cNvSpPr>
          <p:nvPr/>
        </p:nvSpPr>
        <p:spPr>
          <a:xfrm>
            <a:off x="1764792" y="1260450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DEN KYNDIGE UDØVER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792648-F8B6-86E7-233F-AB0303A3DA2C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Graphic 7" descr="Chess pieces with solid fill">
            <a:extLst>
              <a:ext uri="{FF2B5EF4-FFF2-40B4-BE49-F238E27FC236}">
                <a16:creationId xmlns:a16="http://schemas.microsoft.com/office/drawing/2014/main" id="{7DCA8B35-6FAE-71A7-8085-2D9C5A255B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392" y="5705856"/>
            <a:ext cx="914400" cy="914400"/>
          </a:xfrm>
          <a:prstGeom prst="rect">
            <a:avLst/>
          </a:prstGeom>
        </p:spPr>
      </p:pic>
      <p:pic>
        <p:nvPicPr>
          <p:cNvPr id="9" name="Graphic 8" descr="Chicken with solid fill">
            <a:extLst>
              <a:ext uri="{FF2B5EF4-FFF2-40B4-BE49-F238E27FC236}">
                <a16:creationId xmlns:a16="http://schemas.microsoft.com/office/drawing/2014/main" id="{A305A9DA-B387-ACC7-DD92-30B69054B8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76560" y="5367528"/>
            <a:ext cx="914400" cy="914400"/>
          </a:xfrm>
          <a:prstGeom prst="rect">
            <a:avLst/>
          </a:prstGeom>
        </p:spPr>
      </p:pic>
      <p:pic>
        <p:nvPicPr>
          <p:cNvPr id="12" name="Graphic 11" descr="Scientific Thought with solid fill">
            <a:extLst>
              <a:ext uri="{FF2B5EF4-FFF2-40B4-BE49-F238E27FC236}">
                <a16:creationId xmlns:a16="http://schemas.microsoft.com/office/drawing/2014/main" id="{FE21627A-7B92-6C92-6559-5EDF72CB31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906768" y="53675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3194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4EF98-B854-5A66-F8AB-36D64E48A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4940A7-43D8-07E7-301C-B4574F7E9A7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C24DA-9837-3A56-F59E-37707ADCE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b="0" i="0" u="none" strike="noStrike" baseline="0" dirty="0">
                <a:solidFill>
                  <a:schemeClr val="bg1"/>
                </a:solidFill>
              </a:rPr>
              <a:t>STADIE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7ED354-49AF-0F86-F0FC-6B823F105C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165532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SJÆLDENT REGLER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HELHEDSFORSTÅELSE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INTUITION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FLYDENE HANDLING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NEM GENKENDELSE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5 TIL 10 SEKUNDER (SKAK)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BB8D6-D016-A983-44DB-4E4C956CDFC2}"/>
              </a:ext>
            </a:extLst>
          </p:cNvPr>
          <p:cNvSpPr txBox="1">
            <a:spLocks/>
          </p:cNvSpPr>
          <p:nvPr/>
        </p:nvSpPr>
        <p:spPr>
          <a:xfrm>
            <a:off x="1764792" y="1260450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EKSPERT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EA3101-23A1-9645-3F04-63D3E6405533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8" name="Graphic 7" descr="Chess pieces with solid fill">
            <a:extLst>
              <a:ext uri="{FF2B5EF4-FFF2-40B4-BE49-F238E27FC236}">
                <a16:creationId xmlns:a16="http://schemas.microsoft.com/office/drawing/2014/main" id="{11EE279C-9583-D15F-A443-0F675A5F62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51392" y="5705856"/>
            <a:ext cx="914400" cy="914400"/>
          </a:xfrm>
          <a:prstGeom prst="rect">
            <a:avLst/>
          </a:prstGeom>
        </p:spPr>
      </p:pic>
      <p:pic>
        <p:nvPicPr>
          <p:cNvPr id="10" name="Graphic 9" descr="Rooster with solid fill">
            <a:extLst>
              <a:ext uri="{FF2B5EF4-FFF2-40B4-BE49-F238E27FC236}">
                <a16:creationId xmlns:a16="http://schemas.microsoft.com/office/drawing/2014/main" id="{6C153C50-EBF5-62D6-36ED-D383348B21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466832" y="5614416"/>
            <a:ext cx="914400" cy="914400"/>
          </a:xfrm>
          <a:prstGeom prst="rect">
            <a:avLst/>
          </a:prstGeom>
        </p:spPr>
      </p:pic>
      <p:pic>
        <p:nvPicPr>
          <p:cNvPr id="13" name="Graphic 12" descr="Glasses outline">
            <a:extLst>
              <a:ext uri="{FF2B5EF4-FFF2-40B4-BE49-F238E27FC236}">
                <a16:creationId xmlns:a16="http://schemas.microsoft.com/office/drawing/2014/main" id="{7E80B079-D2B3-C678-5B91-5156D248F7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0360" y="5248656"/>
            <a:ext cx="914400" cy="914400"/>
          </a:xfrm>
          <a:prstGeom prst="rect">
            <a:avLst/>
          </a:prstGeom>
        </p:spPr>
      </p:pic>
      <p:pic>
        <p:nvPicPr>
          <p:cNvPr id="15" name="Graphic 14" descr="Trophy with solid fill">
            <a:extLst>
              <a:ext uri="{FF2B5EF4-FFF2-40B4-BE49-F238E27FC236}">
                <a16:creationId xmlns:a16="http://schemas.microsoft.com/office/drawing/2014/main" id="{5BB65A55-26DD-A685-7753-82769811E2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857488" y="491032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69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DREYFUS OG DREFUS | GEE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951" y="3186055"/>
            <a:ext cx="7731440" cy="2306655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LÆRING OG PROGRESSION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FORSKELLIGE VINKLER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D&amp;D: UDVIKLING FRA NOCIE TIL EKSPERT I PRAKTISKE FÆRDIGHEDER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GEE: LÆRINGSDESING I SPIL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EMPOWERED LEARNERS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EMPOWERED LERNERS + NOVICE TO EXPERT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PROBMEL SOLVING + COMPETENCE TO EXPERT</a:t>
            </a:r>
            <a:endParaRPr lang="en-US" sz="1800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DK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8C0D32-2D93-09BC-109D-DBBF1E2C6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F22C46-C156-5124-37FA-DBCBEE5341E7}"/>
              </a:ext>
            </a:extLst>
          </p:cNvPr>
          <p:cNvSpPr/>
          <p:nvPr/>
        </p:nvSpPr>
        <p:spPr>
          <a:xfrm>
            <a:off x="-1" y="4845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C7EB5E-F6A1-5669-AD3D-5E00654E7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6767" y="1267613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SEMESTER PROJEKT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E86930-7133-CCA6-0DE9-8FF50DFF6B50}"/>
              </a:ext>
            </a:extLst>
          </p:cNvPr>
          <p:cNvSpPr txBox="1">
            <a:spLocks/>
          </p:cNvSpPr>
          <p:nvPr/>
        </p:nvSpPr>
        <p:spPr>
          <a:xfrm>
            <a:off x="4007057" y="48450"/>
            <a:ext cx="417788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STATIONÆR VERDEN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96B23E-E1EC-A772-DC69-536186FDE8D4}"/>
              </a:ext>
            </a:extLst>
          </p:cNvPr>
          <p:cNvSpPr/>
          <p:nvPr/>
        </p:nvSpPr>
        <p:spPr>
          <a:xfrm>
            <a:off x="5485892" y="1642148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CCFB74-4986-3C8A-622D-00556CF80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900" y="1932077"/>
            <a:ext cx="5479563" cy="26877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355B0D0-CC8C-6EFF-AEB5-92703418E8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2529" y="1894883"/>
            <a:ext cx="5543571" cy="2746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11D56B-53A3-8F3D-B149-6F4892DCAC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7705" y="3630771"/>
            <a:ext cx="6196589" cy="30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91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145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  5-STADIEMODELLEN FRA NOVICE TIL EKSPERT </vt:lpstr>
      <vt:lpstr>HVAD KENDETEGNER MODELLEN</vt:lpstr>
      <vt:lpstr>STADIE</vt:lpstr>
      <vt:lpstr>STADIE</vt:lpstr>
      <vt:lpstr>STADIE</vt:lpstr>
      <vt:lpstr>STADIE</vt:lpstr>
      <vt:lpstr>STADIE</vt:lpstr>
      <vt:lpstr>DREYFUS OG DREFUS | GEE</vt:lpstr>
      <vt:lpstr>SEMESTER PROJEKT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7</cp:revision>
  <dcterms:created xsi:type="dcterms:W3CDTF">2025-01-20T10:08:25Z</dcterms:created>
  <dcterms:modified xsi:type="dcterms:W3CDTF">2025-01-22T22:34:08Z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