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5" r:id="rId3"/>
    <p:sldId id="322" r:id="rId4"/>
    <p:sldId id="340" r:id="rId5"/>
    <p:sldId id="339" r:id="rId6"/>
    <p:sldId id="257" r:id="rId7"/>
    <p:sldId id="323" r:id="rId8"/>
    <p:sldId id="335" r:id="rId9"/>
    <p:sldId id="336" r:id="rId10"/>
    <p:sldId id="337" r:id="rId11"/>
    <p:sldId id="334" r:id="rId12"/>
    <p:sldId id="271" r:id="rId13"/>
    <p:sldId id="272" r:id="rId14"/>
    <p:sldId id="258" r:id="rId15"/>
    <p:sldId id="265" r:id="rId16"/>
    <p:sldId id="282" r:id="rId17"/>
    <p:sldId id="279" r:id="rId18"/>
    <p:sldId id="259" r:id="rId19"/>
    <p:sldId id="267" r:id="rId20"/>
    <p:sldId id="264" r:id="rId21"/>
    <p:sldId id="266" r:id="rId22"/>
    <p:sldId id="277" r:id="rId23"/>
    <p:sldId id="269" r:id="rId24"/>
    <p:sldId id="278" r:id="rId25"/>
    <p:sldId id="324" r:id="rId26"/>
    <p:sldId id="338" r:id="rId27"/>
    <p:sldId id="333" r:id="rId28"/>
    <p:sldId id="280" r:id="rId29"/>
    <p:sldId id="281" r:id="rId30"/>
    <p:sldId id="268" r:id="rId31"/>
    <p:sldId id="270" r:id="rId32"/>
    <p:sldId id="263" r:id="rId33"/>
    <p:sldId id="283" r:id="rId34"/>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98" autoAdjust="0"/>
  </p:normalViewPr>
  <p:slideViewPr>
    <p:cSldViewPr>
      <p:cViewPr>
        <p:scale>
          <a:sx n="91" d="100"/>
          <a:sy n="91" d="100"/>
        </p:scale>
        <p:origin x="1210" y="-3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8DE7D-1440-4059-9A14-73A28F36D17A}" type="datetimeFigureOut">
              <a:rPr lang="da-DK" smtClean="0"/>
              <a:t>20-09-2025</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CEBB2-7AFA-474B-A0C5-D6C628AF18F9}" type="slidenum">
              <a:rPr lang="da-DK" smtClean="0"/>
              <a:t>‹#›</a:t>
            </a:fld>
            <a:endParaRPr lang="da-DK"/>
          </a:p>
        </p:txBody>
      </p:sp>
    </p:spTree>
    <p:extLst>
      <p:ext uri="{BB962C8B-B14F-4D97-AF65-F5344CB8AC3E}">
        <p14:creationId xmlns:p14="http://schemas.microsoft.com/office/powerpoint/2010/main" val="65950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Løkke i: i &lt; </a:t>
            </a:r>
            <a:r>
              <a:rPr lang="da-DK" dirty="0" err="1"/>
              <a:t>arr.lenght</a:t>
            </a:r>
            <a:r>
              <a:rPr lang="da-DK" dirty="0"/>
              <a:t> = O(N)</a:t>
            </a:r>
          </a:p>
          <a:p>
            <a:r>
              <a:rPr lang="da-DK" dirty="0"/>
              <a:t>Løkke j: j &lt; </a:t>
            </a:r>
            <a:r>
              <a:rPr lang="da-DK" dirty="0" err="1"/>
              <a:t>arr,glenght</a:t>
            </a:r>
            <a:r>
              <a:rPr lang="da-DK" dirty="0"/>
              <a:t>/2 = O(N/2)</a:t>
            </a:r>
          </a:p>
          <a:p>
            <a:r>
              <a:rPr lang="da-DK" dirty="0"/>
              <a:t>Løkke k: k &lt; </a:t>
            </a:r>
            <a:r>
              <a:rPr lang="da-DK" dirty="0" err="1"/>
              <a:t>arr.lenght</a:t>
            </a:r>
            <a:r>
              <a:rPr lang="da-DK" dirty="0"/>
              <a:t> {</a:t>
            </a:r>
            <a:r>
              <a:rPr lang="da-DK" dirty="0" err="1"/>
              <a:t>if</a:t>
            </a:r>
            <a:r>
              <a:rPr lang="da-DK" dirty="0"/>
              <a:t> (k==1)} break; = O(1)</a:t>
            </a:r>
          </a:p>
          <a:p>
            <a:endParaRPr lang="da-DK" dirty="0"/>
          </a:p>
          <a:p>
            <a:r>
              <a:rPr lang="da-DK" dirty="0"/>
              <a:t>Den endelige ligning: O(N) * O(N/2) * O(1) = O(N^2)</a:t>
            </a:r>
          </a:p>
          <a:p>
            <a:r>
              <a:rPr lang="da-DK" dirty="0"/>
              <a:t>N * N/2 * 2 =&gt; N * N =&gt; N^2</a:t>
            </a:r>
          </a:p>
          <a:p>
            <a:endParaRPr lang="da-DK" dirty="0"/>
          </a:p>
        </p:txBody>
      </p:sp>
      <p:sp>
        <p:nvSpPr>
          <p:cNvPr id="4" name="Slide Number Placeholder 3"/>
          <p:cNvSpPr>
            <a:spLocks noGrp="1"/>
          </p:cNvSpPr>
          <p:nvPr>
            <p:ph type="sldNum" sz="quarter" idx="5"/>
          </p:nvPr>
        </p:nvSpPr>
        <p:spPr/>
        <p:txBody>
          <a:bodyPr/>
          <a:lstStyle/>
          <a:p>
            <a:fld id="{0ECCEBB2-7AFA-474B-A0C5-D6C628AF18F9}" type="slidenum">
              <a:rPr lang="da-DK" smtClean="0"/>
              <a:t>17</a:t>
            </a:fld>
            <a:endParaRPr lang="da-DK"/>
          </a:p>
        </p:txBody>
      </p:sp>
    </p:spTree>
    <p:extLst>
      <p:ext uri="{BB962C8B-B14F-4D97-AF65-F5344CB8AC3E}">
        <p14:creationId xmlns:p14="http://schemas.microsoft.com/office/powerpoint/2010/main" val="53364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Løkken i: O(N/2)</a:t>
            </a:r>
          </a:p>
          <a:p>
            <a:r>
              <a:rPr lang="da-DK" dirty="0"/>
              <a:t>Løkken j: O(N)</a:t>
            </a:r>
          </a:p>
          <a:p>
            <a:r>
              <a:rPr lang="da-DK" dirty="0"/>
              <a:t>Løkken k: O(N)</a:t>
            </a:r>
          </a:p>
          <a:p>
            <a:endParaRPr lang="da-DK" dirty="0"/>
          </a:p>
          <a:p>
            <a:r>
              <a:rPr lang="da-DK" dirty="0"/>
              <a:t>O(N^3)</a:t>
            </a:r>
          </a:p>
        </p:txBody>
      </p:sp>
      <p:sp>
        <p:nvSpPr>
          <p:cNvPr id="4" name="Slide Number Placeholder 3"/>
          <p:cNvSpPr>
            <a:spLocks noGrp="1"/>
          </p:cNvSpPr>
          <p:nvPr>
            <p:ph type="sldNum" sz="quarter" idx="5"/>
          </p:nvPr>
        </p:nvSpPr>
        <p:spPr/>
        <p:txBody>
          <a:bodyPr/>
          <a:lstStyle/>
          <a:p>
            <a:fld id="{0ECCEBB2-7AFA-474B-A0C5-D6C628AF18F9}" type="slidenum">
              <a:rPr lang="da-DK" smtClean="0"/>
              <a:t>28</a:t>
            </a:fld>
            <a:endParaRPr lang="da-DK"/>
          </a:p>
        </p:txBody>
      </p:sp>
    </p:spTree>
    <p:extLst>
      <p:ext uri="{BB962C8B-B14F-4D97-AF65-F5344CB8AC3E}">
        <p14:creationId xmlns:p14="http://schemas.microsoft.com/office/powerpoint/2010/main" val="82756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O(N)</a:t>
            </a:r>
          </a:p>
          <a:p>
            <a:r>
              <a:rPr lang="da-DK" dirty="0"/>
              <a:t>O(N)</a:t>
            </a:r>
          </a:p>
          <a:p>
            <a:endParaRPr lang="da-DK" dirty="0"/>
          </a:p>
          <a:p>
            <a:r>
              <a:rPr lang="da-DK" dirty="0"/>
              <a:t>O(N^2)</a:t>
            </a:r>
          </a:p>
        </p:txBody>
      </p:sp>
      <p:sp>
        <p:nvSpPr>
          <p:cNvPr id="4" name="Slide Number Placeholder 3"/>
          <p:cNvSpPr>
            <a:spLocks noGrp="1"/>
          </p:cNvSpPr>
          <p:nvPr>
            <p:ph type="sldNum" sz="quarter" idx="5"/>
          </p:nvPr>
        </p:nvSpPr>
        <p:spPr/>
        <p:txBody>
          <a:bodyPr/>
          <a:lstStyle/>
          <a:p>
            <a:fld id="{0ECCEBB2-7AFA-474B-A0C5-D6C628AF18F9}" type="slidenum">
              <a:rPr lang="da-DK" smtClean="0"/>
              <a:t>29</a:t>
            </a:fld>
            <a:endParaRPr lang="da-DK"/>
          </a:p>
        </p:txBody>
      </p:sp>
    </p:spTree>
    <p:extLst>
      <p:ext uri="{BB962C8B-B14F-4D97-AF65-F5344CB8AC3E}">
        <p14:creationId xmlns:p14="http://schemas.microsoft.com/office/powerpoint/2010/main" val="304506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titeltypografi i masteren</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titeltypografi i masteren</a:t>
            </a:r>
          </a:p>
        </p:txBody>
      </p:sp>
      <p:sp>
        <p:nvSpPr>
          <p:cNvPr id="3" name="Pladsholder til lodret titel 2"/>
          <p:cNvSpPr>
            <a:spLocks noGrp="1"/>
          </p:cNvSpPr>
          <p:nvPr>
            <p:ph type="body" orient="vert" idx="1"/>
          </p:nvPr>
        </p:nvSpPr>
        <p:spPr/>
        <p:txBody>
          <a:bodyPr vert="eaVert"/>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a:t>Klik for at redigere titeltypografi i masteren</a:t>
            </a:r>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titeltypografi i masteren</a:t>
            </a:r>
          </a:p>
        </p:txBody>
      </p:sp>
      <p:sp>
        <p:nvSpPr>
          <p:cNvPr id="3" name="Pladsholder til indhold 2"/>
          <p:cNvSpPr>
            <a:spLocks noGrp="1"/>
          </p:cNvSpPr>
          <p:nvPr>
            <p:ph idx="1"/>
          </p:nvPr>
        </p:nvSpPr>
        <p:spPr/>
        <p:txBody>
          <a:body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titeltypografi i masteren</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typografi i masteren</a:t>
            </a:r>
          </a:p>
        </p:txBody>
      </p:sp>
      <p:sp>
        <p:nvSpPr>
          <p:cNvPr id="4" name="Pladsholder til dato 3"/>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titeltypografi i masteren</a:t>
            </a:r>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titeltypografi i masteren</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typografi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typografi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titeltypografi i masteren</a:t>
            </a:r>
          </a:p>
        </p:txBody>
      </p:sp>
      <p:sp>
        <p:nvSpPr>
          <p:cNvPr id="3" name="Pladsholder til dato 2"/>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titeltypografi i masteren</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typografi i masteren</a:t>
            </a:r>
          </a:p>
        </p:txBody>
      </p:sp>
      <p:sp>
        <p:nvSpPr>
          <p:cNvPr id="5" name="Pladsholder til dato 4"/>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titeltypografi i masteren</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typografi i masteren</a:t>
            </a:r>
          </a:p>
        </p:txBody>
      </p:sp>
      <p:sp>
        <p:nvSpPr>
          <p:cNvPr id="5" name="Pladsholder til dato 4"/>
          <p:cNvSpPr>
            <a:spLocks noGrp="1"/>
          </p:cNvSpPr>
          <p:nvPr>
            <p:ph type="dt" sz="half" idx="10"/>
          </p:nvPr>
        </p:nvSpPr>
        <p:spPr/>
        <p:txBody>
          <a:bodyPr/>
          <a:lstStyle/>
          <a:p>
            <a:fld id="{485AE8B3-4E2A-4A8D-A70E-BD32C44F7115}" type="datetimeFigureOut">
              <a:rPr lang="da-DK" smtClean="0"/>
              <a:pPr/>
              <a:t>20-09-2025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9D191895-A921-4302-8BF2-15844D43A116}" type="slidenum">
              <a:rPr lang="da-DK" smtClean="0"/>
              <a:pPr/>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a:t>Klik for at redigere titeltypografi i masteren</a:t>
            </a:r>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a:t>Klik for at redigere typografi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AE8B3-4E2A-4A8D-A70E-BD32C44F7115}" type="datetimeFigureOut">
              <a:rPr lang="da-DK" smtClean="0"/>
              <a:pPr/>
              <a:t>20-09-2025</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91895-A921-4302-8BF2-15844D43A116}" type="slidenum">
              <a:rPr lang="da-DK" smtClean="0"/>
              <a:pPr/>
              <a:t>‹#›</a:t>
            </a:fld>
            <a:endParaRPr lang="da-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ackoverflow.com/questions/4066729/creating-a-linkedlist-class-from-scratch"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a-DK" dirty="0"/>
              <a:t>Algoritmer &amp; Datastrukturer</a:t>
            </a:r>
            <a:br>
              <a:rPr lang="da-DK" dirty="0"/>
            </a:br>
            <a:r>
              <a:rPr lang="da-DK" dirty="0"/>
              <a:t>12. september 2025</a:t>
            </a:r>
          </a:p>
        </p:txBody>
      </p:sp>
      <p:sp>
        <p:nvSpPr>
          <p:cNvPr id="3" name="Undertitel 2"/>
          <p:cNvSpPr>
            <a:spLocks noGrp="1"/>
          </p:cNvSpPr>
          <p:nvPr>
            <p:ph type="subTitle" idx="1"/>
          </p:nvPr>
        </p:nvSpPr>
        <p:spPr/>
        <p:txBody>
          <a:bodyPr/>
          <a:lstStyle/>
          <a:p>
            <a:endParaRPr lang="da-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6294-82DC-D38C-6456-BD7110A450D5}"/>
              </a:ext>
            </a:extLst>
          </p:cNvPr>
          <p:cNvSpPr>
            <a:spLocks noGrp="1"/>
          </p:cNvSpPr>
          <p:nvPr>
            <p:ph type="title"/>
          </p:nvPr>
        </p:nvSpPr>
        <p:spPr/>
        <p:txBody>
          <a:bodyPr/>
          <a:lstStyle/>
          <a:p>
            <a:r>
              <a:rPr lang="en-US" dirty="0" err="1"/>
              <a:t>Induktionsbeviser</a:t>
            </a:r>
            <a:r>
              <a:rPr lang="en-US" dirty="0"/>
              <a:t> </a:t>
            </a:r>
            <a:r>
              <a:rPr lang="en-US" dirty="0" err="1"/>
              <a:t>opgave</a:t>
            </a:r>
            <a:r>
              <a:rPr lang="en-US" dirty="0"/>
              <a:t> 3</a:t>
            </a:r>
            <a:endParaRPr lang="da-D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22583D-0A6B-39BC-4956-4BC993DCB6C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nary>
                        <m:naryPr>
                          <m:chr m:val="∑"/>
                          <m:limLoc m:val="undOvr"/>
                          <m:ctrlPr>
                            <a:rPr lang="da-DK" sz="20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da-DK"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da-DK" sz="2000" i="1">
                              <a:effectLst/>
                              <a:latin typeface="Cambria Math" panose="02040503050406030204" pitchFamily="18" charset="0"/>
                              <a:ea typeface="Calibri" panose="020F0502020204030204" pitchFamily="34" charset="0"/>
                              <a:cs typeface="Times New Roman" panose="02020603050405020304" pitchFamily="18" charset="0"/>
                            </a:rPr>
                            <m:t>𝑛</m:t>
                          </m:r>
                        </m:sup>
                        <m:e>
                          <m:f>
                            <m:fPr>
                              <m:ctrlPr>
                                <a:rPr lang="da-DK"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da-DK"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da-DK" sz="2000" i="1">
                                  <a:effectLst/>
                                  <a:latin typeface="Cambria Math" panose="02040503050406030204" pitchFamily="18" charset="0"/>
                                  <a:ea typeface="Calibri" panose="020F0502020204030204" pitchFamily="34" charset="0"/>
                                  <a:cs typeface="Times New Roman" panose="02020603050405020304" pitchFamily="18" charset="0"/>
                                </a:rPr>
                                <m:t>(2</m:t>
                              </m:r>
                              <m:r>
                                <a:rPr lang="da-DK" sz="2000" i="1">
                                  <a:effectLst/>
                                  <a:latin typeface="Cambria Math" panose="02040503050406030204" pitchFamily="18" charset="0"/>
                                  <a:ea typeface="Calibri" panose="020F0502020204030204" pitchFamily="34" charset="0"/>
                                  <a:cs typeface="Times New Roman" panose="02020603050405020304" pitchFamily="18" charset="0"/>
                                </a:rPr>
                                <m:t>𝑛</m:t>
                              </m:r>
                              <m:r>
                                <a:rPr lang="da-DK" sz="2000" i="1">
                                  <a:effectLst/>
                                  <a:latin typeface="Cambria Math" panose="02040503050406030204" pitchFamily="18" charset="0"/>
                                  <a:ea typeface="Calibri" panose="020F0502020204030204" pitchFamily="34" charset="0"/>
                                  <a:cs typeface="Times New Roman" panose="02020603050405020304" pitchFamily="18" charset="0"/>
                                </a:rPr>
                                <m:t>−1)(2</m:t>
                              </m:r>
                              <m:r>
                                <a:rPr lang="da-DK" sz="2000" i="1">
                                  <a:effectLst/>
                                  <a:latin typeface="Cambria Math" panose="02040503050406030204" pitchFamily="18" charset="0"/>
                                  <a:ea typeface="Calibri" panose="020F0502020204030204" pitchFamily="34" charset="0"/>
                                  <a:cs typeface="Times New Roman" panose="02020603050405020304" pitchFamily="18" charset="0"/>
                                </a:rPr>
                                <m:t>𝑛</m:t>
                              </m:r>
                              <m:r>
                                <a:rPr lang="da-DK" sz="2000" i="1">
                                  <a:effectLst/>
                                  <a:latin typeface="Cambria Math" panose="02040503050406030204" pitchFamily="18" charset="0"/>
                                  <a:ea typeface="Calibri" panose="020F0502020204030204" pitchFamily="34" charset="0"/>
                                  <a:cs typeface="Times New Roman" panose="02020603050405020304" pitchFamily="18" charset="0"/>
                                </a:rPr>
                                <m:t>+1)</m:t>
                              </m:r>
                            </m:den>
                          </m:f>
                        </m:e>
                      </m:nary>
                      <m:r>
                        <a:rPr lang="da-DK"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da-DK"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da-DK" sz="20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da-DK" sz="2000" i="1">
                              <a:effectLst/>
                              <a:latin typeface="Cambria Math" panose="02040503050406030204" pitchFamily="18" charset="0"/>
                              <a:ea typeface="Calibri" panose="020F0502020204030204" pitchFamily="34" charset="0"/>
                              <a:cs typeface="Times New Roman" panose="02020603050405020304" pitchFamily="18" charset="0"/>
                            </a:rPr>
                            <m:t>2</m:t>
                          </m:r>
                          <m:r>
                            <a:rPr lang="da-DK" sz="2000" i="1">
                              <a:effectLst/>
                              <a:latin typeface="Cambria Math" panose="02040503050406030204" pitchFamily="18" charset="0"/>
                              <a:ea typeface="Calibri" panose="020F0502020204030204" pitchFamily="34" charset="0"/>
                              <a:cs typeface="Times New Roman" panose="02020603050405020304" pitchFamily="18" charset="0"/>
                            </a:rPr>
                            <m:t>𝑛</m:t>
                          </m:r>
                          <m:r>
                            <a:rPr lang="da-DK" sz="2000" i="1">
                              <a:effectLst/>
                              <a:latin typeface="Cambria Math" panose="02040503050406030204" pitchFamily="18" charset="0"/>
                              <a:ea typeface="Calibri" panose="020F0502020204030204" pitchFamily="34" charset="0"/>
                              <a:cs typeface="Times New Roman" panose="02020603050405020304" pitchFamily="18" charset="0"/>
                            </a:rPr>
                            <m:t>+1</m:t>
                          </m:r>
                        </m:den>
                      </m:f>
                    </m:oMath>
                  </m:oMathPara>
                </a14:m>
                <a:endParaRPr lang="da-DK" sz="2000" dirty="0">
                  <a:latin typeface="+mj-lt"/>
                </a:endParaRPr>
              </a:p>
              <a:p>
                <a:pPr marL="0" indent="0">
                  <a:buNone/>
                </a:pPr>
                <a:endParaRPr lang="da-DK" sz="2000" dirty="0">
                  <a:latin typeface="+mj-lt"/>
                </a:endParaRPr>
              </a:p>
              <a:p>
                <a:pPr marL="0" indent="0">
                  <a:buNone/>
                </a:pPr>
                <a:endParaRPr lang="da-DK" dirty="0"/>
              </a:p>
            </p:txBody>
          </p:sp>
        </mc:Choice>
        <mc:Fallback xmlns="">
          <p:sp>
            <p:nvSpPr>
              <p:cNvPr id="3" name="Content Placeholder 2">
                <a:extLst>
                  <a:ext uri="{FF2B5EF4-FFF2-40B4-BE49-F238E27FC236}">
                    <a16:creationId xmlns:a16="http://schemas.microsoft.com/office/drawing/2014/main" id="{9822583D-0A6B-39BC-4956-4BC993DCB6C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a-DK">
                    <a:noFill/>
                  </a:rPr>
                  <a:t> </a:t>
                </a:r>
              </a:p>
            </p:txBody>
          </p:sp>
        </mc:Fallback>
      </mc:AlternateContent>
      <p:pic>
        <p:nvPicPr>
          <p:cNvPr id="5" name="Picture 4" descr="A paper with math equations&#10;&#10;Description automatically generated">
            <a:extLst>
              <a:ext uri="{FF2B5EF4-FFF2-40B4-BE49-F238E27FC236}">
                <a16:creationId xmlns:a16="http://schemas.microsoft.com/office/drawing/2014/main" id="{F6A5B2D0-7CD3-CC4B-D531-BAD4A787E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2708920"/>
            <a:ext cx="4968552" cy="4149080"/>
          </a:xfrm>
          <a:prstGeom prst="rect">
            <a:avLst/>
          </a:prstGeom>
        </p:spPr>
      </p:pic>
    </p:spTree>
    <p:extLst>
      <p:ext uri="{BB962C8B-B14F-4D97-AF65-F5344CB8AC3E}">
        <p14:creationId xmlns:p14="http://schemas.microsoft.com/office/powerpoint/2010/main" val="297537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1A1D-AE0F-2DA8-FC98-AE8562692FCA}"/>
              </a:ext>
            </a:extLst>
          </p:cNvPr>
          <p:cNvSpPr>
            <a:spLocks noGrp="1"/>
          </p:cNvSpPr>
          <p:nvPr>
            <p:ph type="title"/>
          </p:nvPr>
        </p:nvSpPr>
        <p:spPr/>
        <p:txBody>
          <a:bodyPr>
            <a:normAutofit/>
          </a:bodyPr>
          <a:lstStyle/>
          <a:p>
            <a:r>
              <a:rPr lang="en-US" dirty="0" err="1"/>
              <a:t>Induktionsbeviser</a:t>
            </a:r>
            <a:r>
              <a:rPr lang="en-US" dirty="0"/>
              <a:t> </a:t>
            </a:r>
            <a:r>
              <a:rPr lang="en-US" dirty="0" err="1"/>
              <a:t>opg</a:t>
            </a:r>
            <a:r>
              <a:rPr lang="en-US" dirty="0"/>
              <a:t>. 4 </a:t>
            </a:r>
            <a:r>
              <a:rPr lang="en-US" dirty="0" err="1"/>
              <a:t>og</a:t>
            </a:r>
            <a:r>
              <a:rPr lang="en-US" dirty="0"/>
              <a:t> </a:t>
            </a:r>
            <a:r>
              <a:rPr lang="en-US" dirty="0" err="1"/>
              <a:t>ekstra</a:t>
            </a:r>
            <a:endParaRPr lang="da-DK" dirty="0"/>
          </a:p>
        </p:txBody>
      </p:sp>
      <p:pic>
        <p:nvPicPr>
          <p:cNvPr id="5" name="Content Placeholder 4" descr="A piece of paper with writing on it&#10;&#10;Description automatically generated">
            <a:extLst>
              <a:ext uri="{FF2B5EF4-FFF2-40B4-BE49-F238E27FC236}">
                <a16:creationId xmlns:a16="http://schemas.microsoft.com/office/drawing/2014/main" id="{0CD7FF6B-7252-16F8-8DC5-32A08335CD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1842692" y="1261766"/>
            <a:ext cx="5242592" cy="5400599"/>
          </a:xfrm>
        </p:spPr>
      </p:pic>
    </p:spTree>
    <p:extLst>
      <p:ext uri="{BB962C8B-B14F-4D97-AF65-F5344CB8AC3E}">
        <p14:creationId xmlns:p14="http://schemas.microsoft.com/office/powerpoint/2010/main" val="359370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Store O</a:t>
            </a:r>
          </a:p>
        </p:txBody>
      </p:sp>
      <mc:AlternateContent xmlns:mc="http://schemas.openxmlformats.org/markup-compatibility/2006" xmlns:a14="http://schemas.microsoft.com/office/drawing/2010/main">
        <mc:Choice Requires="a14">
          <p:sp>
            <p:nvSpPr>
              <p:cNvPr id="3" name="Pladsholder til indhold 2"/>
              <p:cNvSpPr>
                <a:spLocks noGrp="1"/>
              </p:cNvSpPr>
              <p:nvPr>
                <p:ph idx="1"/>
              </p:nvPr>
            </p:nvSpPr>
            <p:spPr/>
            <p:txBody>
              <a:bodyPr>
                <a:normAutofit/>
              </a:bodyPr>
              <a:lstStyle/>
              <a:p>
                <a:pPr marL="0" indent="0">
                  <a:buNone/>
                </a:pPr>
                <a:endParaRPr lang="da-DK" dirty="0"/>
              </a:p>
              <a:p>
                <a:pPr marL="0" indent="0">
                  <a:buNone/>
                </a:pPr>
                <a:endParaRPr lang="da-DK" dirty="0"/>
              </a:p>
              <a:p>
                <a:pPr marL="0" lvl="1" indent="0" algn="ctr">
                  <a:buNone/>
                </a:pPr>
                <a14:m>
                  <m:oMath xmlns:m="http://schemas.openxmlformats.org/officeDocument/2006/math">
                    <m:r>
                      <a:rPr lang="da-DK" b="0" i="1" smtClean="0">
                        <a:latin typeface="Cambria Math"/>
                      </a:rPr>
                      <m:t>𝑇</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da-DK" b="0" i="1" smtClean="0">
                        <a:latin typeface="Cambria Math"/>
                      </a:rPr>
                      <m:t>𝑂</m:t>
                    </m:r>
                    <m:r>
                      <a:rPr lang="da-DK" b="0" i="1" smtClean="0">
                        <a:latin typeface="Cambria Math"/>
                      </a:rPr>
                      <m:t>(</m:t>
                    </m:r>
                    <m:r>
                      <a:rPr lang="da-DK" b="0" i="1" smtClean="0">
                        <a:latin typeface="Cambria Math"/>
                      </a:rPr>
                      <m:t>𝑓</m:t>
                    </m:r>
                    <m:d>
                      <m:dPr>
                        <m:ctrlPr>
                          <a:rPr lang="da-DK" b="0" i="1" smtClean="0">
                            <a:latin typeface="Cambria Math" panose="02040503050406030204" pitchFamily="18" charset="0"/>
                          </a:rPr>
                        </m:ctrlPr>
                      </m:dPr>
                      <m:e>
                        <m:r>
                          <a:rPr lang="da-DK" b="0" i="1" smtClean="0">
                            <a:latin typeface="Cambria Math"/>
                          </a:rPr>
                          <m:t>𝑁</m:t>
                        </m:r>
                      </m:e>
                    </m:d>
                    <m:r>
                      <a:rPr lang="da-DK" b="0" i="1" smtClean="0">
                        <a:latin typeface="Cambria Math"/>
                      </a:rPr>
                      <m:t> </m:t>
                    </m:r>
                  </m:oMath>
                </a14:m>
                <a:r>
                  <a:rPr lang="en-US" b="0" i="1" dirty="0">
                    <a:latin typeface="Cambria Math"/>
                  </a:rPr>
                  <a:t>)</a:t>
                </a:r>
              </a:p>
              <a:p>
                <a:pPr marL="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h𝑣𝑖𝑠</m:t>
                      </m:r>
                      <m:r>
                        <a:rPr lang="en-US" b="0" i="1" smtClean="0">
                          <a:latin typeface="Cambria Math" panose="02040503050406030204" pitchFamily="18" charset="0"/>
                        </a:rPr>
                        <m:t> </m:t>
                      </m:r>
                      <m:r>
                        <a:rPr lang="en-US" b="0" i="1" smtClean="0">
                          <a:latin typeface="Cambria Math" panose="02040503050406030204" pitchFamily="18" charset="0"/>
                        </a:rPr>
                        <m:t>𝑑𝑒𝑟</m:t>
                      </m:r>
                      <m:r>
                        <a:rPr lang="en-US" b="0" i="1" smtClean="0">
                          <a:latin typeface="Cambria Math" panose="02040503050406030204" pitchFamily="18" charset="0"/>
                        </a:rPr>
                        <m:t> </m:t>
                      </m:r>
                      <m:r>
                        <a:rPr lang="en-US" b="0" i="1" smtClean="0">
                          <a:latin typeface="Cambria Math" panose="02040503050406030204" pitchFamily="18" charset="0"/>
                        </a:rPr>
                        <m:t>𝑓𝑖𝑛𝑑𝑒𝑠</m:t>
                      </m:r>
                      <m:r>
                        <a:rPr lang="en-US" b="0" i="1" smtClean="0">
                          <a:latin typeface="Cambria Math" panose="02040503050406030204" pitchFamily="18" charset="0"/>
                        </a:rPr>
                        <m:t> </m:t>
                      </m:r>
                      <m:r>
                        <a:rPr lang="da-DK" b="0" i="1" smtClean="0">
                          <a:latin typeface="Cambria Math"/>
                        </a:rPr>
                        <m:t>𝑝𝑜𝑠𝑖𝑡𝑖𝑣𝑒</m:t>
                      </m:r>
                      <m:r>
                        <a:rPr lang="da-DK" b="0" i="1" smtClean="0">
                          <a:latin typeface="Cambria Math"/>
                        </a:rPr>
                        <m:t> </m:t>
                      </m:r>
                      <m:r>
                        <a:rPr lang="en-US" b="0" i="1" smtClean="0">
                          <a:latin typeface="Cambria Math" panose="02040503050406030204" pitchFamily="18" charset="0"/>
                        </a:rPr>
                        <m:t>𝑘𝑜𝑛𝑠𝑡𝑎𝑛𝑡𝑒𝑟</m:t>
                      </m:r>
                      <m:r>
                        <a:rPr lang="da-DK" b="0" i="1" smtClean="0">
                          <a:latin typeface="Cambria Math"/>
                        </a:rPr>
                        <m:t> </m:t>
                      </m:r>
                    </m:oMath>
                  </m:oMathPara>
                </a14:m>
                <a:endParaRPr lang="da-DK" b="0" i="1" dirty="0">
                  <a:latin typeface="Cambria Math"/>
                </a:endParaRPr>
              </a:p>
              <a:p>
                <a:pPr marL="0" lvl="1" indent="0">
                  <a:buNone/>
                </a:pPr>
                <a14:m>
                  <m:oMathPara xmlns:m="http://schemas.openxmlformats.org/officeDocument/2006/math">
                    <m:oMathParaPr>
                      <m:jc m:val="centerGroup"/>
                    </m:oMathParaPr>
                    <m:oMath xmlns:m="http://schemas.openxmlformats.org/officeDocument/2006/math">
                      <m:r>
                        <a:rPr lang="da-DK" b="0" i="1" smtClean="0">
                          <a:latin typeface="Cambria Math"/>
                        </a:rPr>
                        <m:t> </m:t>
                      </m:r>
                      <m:r>
                        <a:rPr lang="da-DK" b="0" i="1" smtClean="0">
                          <a:latin typeface="Cambria Math"/>
                        </a:rPr>
                        <m:t>𝑐</m:t>
                      </m:r>
                      <m:r>
                        <a:rPr lang="da-DK" b="0" i="1" smtClean="0">
                          <a:latin typeface="Cambria Math"/>
                        </a:rPr>
                        <m:t> </m:t>
                      </m:r>
                      <m:r>
                        <a:rPr lang="en-US" b="0" i="1" smtClean="0">
                          <a:latin typeface="Cambria Math" panose="02040503050406030204" pitchFamily="18" charset="0"/>
                        </a:rPr>
                        <m:t>𝑜𝑔</m:t>
                      </m:r>
                      <m:r>
                        <a:rPr lang="da-DK" b="0" i="1" smtClean="0">
                          <a:latin typeface="Cambria Math"/>
                        </a:rPr>
                        <m:t> </m:t>
                      </m:r>
                      <m:sSub>
                        <m:sSubPr>
                          <m:ctrlPr>
                            <a:rPr lang="da-DK" b="0" i="1" smtClean="0">
                              <a:latin typeface="Cambria Math" panose="02040503050406030204" pitchFamily="18" charset="0"/>
                            </a:rPr>
                          </m:ctrlPr>
                        </m:sSubPr>
                        <m:e>
                          <m:r>
                            <a:rPr lang="da-DK" b="0" i="1" smtClean="0">
                              <a:latin typeface="Cambria Math"/>
                            </a:rPr>
                            <m:t>𝑛</m:t>
                          </m:r>
                        </m:e>
                        <m:sub>
                          <m:r>
                            <a:rPr lang="da-DK" b="0" i="1" smtClean="0">
                              <a:latin typeface="Cambria Math"/>
                            </a:rPr>
                            <m:t>0</m:t>
                          </m:r>
                          <m:r>
                            <a:rPr lang="en-US" b="0" i="1" smtClean="0">
                              <a:latin typeface="Cambria Math" panose="02040503050406030204" pitchFamily="18" charset="0"/>
                            </a:rPr>
                            <m:t>,</m:t>
                          </m:r>
                        </m:sub>
                      </m:sSub>
                      <m:r>
                        <a:rPr lang="da-DK" b="0" i="1" smtClean="0">
                          <a:latin typeface="Cambria Math"/>
                        </a:rPr>
                        <m:t> </m:t>
                      </m:r>
                      <m:r>
                        <a:rPr lang="da-DK" b="0" i="1" smtClean="0">
                          <a:latin typeface="Cambria Math"/>
                        </a:rPr>
                        <m:t>𝑠</m:t>
                      </m:r>
                      <m:r>
                        <a:rPr lang="en-US" b="0" i="1" smtClean="0">
                          <a:latin typeface="Cambria Math" panose="02040503050406030204" pitchFamily="18" charset="0"/>
                        </a:rPr>
                        <m:t>å</m:t>
                      </m:r>
                      <m:r>
                        <a:rPr lang="en-US" b="0" i="1" smtClean="0">
                          <a:latin typeface="Cambria Math" panose="02040503050406030204" pitchFamily="18" charset="0"/>
                        </a:rPr>
                        <m:t>𝑙𝑒𝑑𝑒𝑠</m:t>
                      </m:r>
                      <m:r>
                        <a:rPr lang="en-US" b="0" i="1" smtClean="0">
                          <a:latin typeface="Cambria Math" panose="02040503050406030204" pitchFamily="18" charset="0"/>
                        </a:rPr>
                        <m:t> </m:t>
                      </m:r>
                      <m:r>
                        <a:rPr lang="en-US" b="0" i="1" smtClean="0">
                          <a:latin typeface="Cambria Math" panose="02040503050406030204" pitchFamily="18" charset="0"/>
                        </a:rPr>
                        <m:t>𝑎𝑡</m:t>
                      </m:r>
                      <m:r>
                        <a:rPr lang="da-DK" b="0" i="1" smtClean="0">
                          <a:latin typeface="Cambria Math"/>
                        </a:rPr>
                        <m:t> </m:t>
                      </m:r>
                      <m:r>
                        <a:rPr lang="da-DK" b="0" i="1" smtClean="0">
                          <a:latin typeface="Cambria Math"/>
                        </a:rPr>
                        <m:t>𝑇</m:t>
                      </m:r>
                      <m:d>
                        <m:dPr>
                          <m:ctrlPr>
                            <a:rPr lang="da-DK" b="0" i="1" smtClean="0">
                              <a:latin typeface="Cambria Math" panose="02040503050406030204" pitchFamily="18" charset="0"/>
                            </a:rPr>
                          </m:ctrlPr>
                        </m:dPr>
                        <m:e>
                          <m:r>
                            <a:rPr lang="da-DK" b="0" i="1" smtClean="0">
                              <a:latin typeface="Cambria Math"/>
                            </a:rPr>
                            <m:t>𝑁</m:t>
                          </m:r>
                        </m:e>
                      </m:d>
                      <m:r>
                        <a:rPr lang="da-DK" b="0" i="1" smtClean="0">
                          <a:latin typeface="Cambria Math"/>
                        </a:rPr>
                        <m:t>≤</m:t>
                      </m:r>
                      <m:r>
                        <a:rPr lang="da-DK" b="0" i="1" smtClean="0">
                          <a:latin typeface="Cambria Math"/>
                        </a:rPr>
                        <m:t>𝑐𝑓</m:t>
                      </m:r>
                      <m:d>
                        <m:dPr>
                          <m:ctrlPr>
                            <a:rPr lang="da-DK" b="0" i="1" smtClean="0">
                              <a:latin typeface="Cambria Math" panose="02040503050406030204" pitchFamily="18" charset="0"/>
                            </a:rPr>
                          </m:ctrlPr>
                        </m:dPr>
                        <m:e>
                          <m:r>
                            <a:rPr lang="da-DK" b="0" i="1" smtClean="0">
                              <a:latin typeface="Cambria Math"/>
                            </a:rPr>
                            <m:t>𝑁</m:t>
                          </m:r>
                        </m:e>
                      </m:d>
                      <m:r>
                        <a:rPr lang="en-US" b="0" i="1" smtClean="0">
                          <a:latin typeface="Cambria Math" panose="02040503050406030204" pitchFamily="18" charset="0"/>
                        </a:rPr>
                        <m:t>,</m:t>
                      </m:r>
                      <m:r>
                        <a:rPr lang="da-DK" b="0" i="1" smtClean="0">
                          <a:latin typeface="Cambria Math"/>
                        </a:rPr>
                        <m:t> </m:t>
                      </m:r>
                      <m:r>
                        <a:rPr lang="en-US" b="0" i="1" smtClean="0">
                          <a:latin typeface="Cambria Math" panose="02040503050406030204" pitchFamily="18" charset="0"/>
                        </a:rPr>
                        <m:t>𝑛</m:t>
                      </m:r>
                      <m:r>
                        <a:rPr lang="en-US" b="0" i="1" smtClean="0">
                          <a:latin typeface="Cambria Math" panose="02040503050406030204" pitchFamily="18" charset="0"/>
                        </a:rPr>
                        <m:t>å</m:t>
                      </m:r>
                      <m:r>
                        <a:rPr lang="en-US" b="0" i="1" smtClean="0">
                          <a:latin typeface="Cambria Math" panose="02040503050406030204" pitchFamily="18" charset="0"/>
                        </a:rPr>
                        <m:t>𝑟</m:t>
                      </m:r>
                      <m:r>
                        <a:rPr lang="da-DK" b="0" i="1" smtClean="0">
                          <a:latin typeface="Cambria Math"/>
                        </a:rPr>
                        <m:t> </m:t>
                      </m:r>
                      <m:r>
                        <a:rPr lang="da-DK" b="0" i="1" smtClean="0">
                          <a:latin typeface="Cambria Math"/>
                        </a:rPr>
                        <m:t>𝑁</m:t>
                      </m:r>
                      <m:r>
                        <a:rPr lang="da-DK" b="0" i="1" smtClean="0">
                          <a:latin typeface="Cambria Math"/>
                        </a:rPr>
                        <m:t>≥</m:t>
                      </m:r>
                      <m:sSub>
                        <m:sSubPr>
                          <m:ctrlPr>
                            <a:rPr lang="da-DK" b="0" i="1" smtClean="0">
                              <a:latin typeface="Cambria Math" panose="02040503050406030204" pitchFamily="18" charset="0"/>
                            </a:rPr>
                          </m:ctrlPr>
                        </m:sSubPr>
                        <m:e>
                          <m:r>
                            <a:rPr lang="da-DK" b="0" i="1" smtClean="0">
                              <a:latin typeface="Cambria Math"/>
                            </a:rPr>
                            <m:t>𝑛</m:t>
                          </m:r>
                        </m:e>
                        <m:sub>
                          <m:r>
                            <a:rPr lang="da-DK" b="0" i="1" smtClean="0">
                              <a:latin typeface="Cambria Math"/>
                            </a:rPr>
                            <m:t>0</m:t>
                          </m:r>
                        </m:sub>
                      </m:sSub>
                      <m:r>
                        <a:rPr lang="da-DK" b="0" i="1" smtClean="0">
                          <a:latin typeface="Cambria Math"/>
                        </a:rPr>
                        <m:t>. </m:t>
                      </m:r>
                    </m:oMath>
                  </m:oMathPara>
                </a14:m>
                <a:endParaRPr lang="da-DK" b="0" i="1" dirty="0">
                  <a:latin typeface="Cambria Math"/>
                </a:endParaRPr>
              </a:p>
              <a:p>
                <a:pPr marL="0" indent="0">
                  <a:buNone/>
                </a:pPr>
                <a:endParaRPr lang="da-DK" dirty="0"/>
              </a:p>
            </p:txBody>
          </p:sp>
        </mc:Choice>
        <mc:Fallback xmlns="">
          <p:sp>
            <p:nvSpPr>
              <p:cNvPr id="3" name="Pladsholder til indhold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a-DK">
                    <a:noFill/>
                  </a:rPr>
                  <a:t> </a:t>
                </a:r>
              </a:p>
            </p:txBody>
          </p:sp>
        </mc:Fallback>
      </mc:AlternateContent>
    </p:spTree>
    <p:extLst>
      <p:ext uri="{BB962C8B-B14F-4D97-AF65-F5344CB8AC3E}">
        <p14:creationId xmlns:p14="http://schemas.microsoft.com/office/powerpoint/2010/main" val="249024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a:t>
            </a:r>
          </a:p>
        </p:txBody>
      </p:sp>
      <mc:AlternateContent xmlns:mc="http://schemas.openxmlformats.org/markup-compatibility/2006" xmlns:a14="http://schemas.microsoft.com/office/drawing/2010/main">
        <mc:Choice Requires="a14">
          <p:sp>
            <p:nvSpPr>
              <p:cNvPr id="3" name="Pladsholder til indhold 2"/>
              <p:cNvSpPr>
                <a:spLocks noGrp="1"/>
              </p:cNvSpPr>
              <p:nvPr>
                <p:ph idx="1"/>
              </p:nvPr>
            </p:nvSpPr>
            <p:spPr/>
            <p:txBody>
              <a:bodyPr>
                <a:normAutofit fontScale="92500" lnSpcReduction="10000"/>
              </a:bodyPr>
              <a:lstStyle/>
              <a:p>
                <a:pPr marL="0" lvl="1" indent="0">
                  <a:buNone/>
                </a:pPr>
                <a:endParaRPr lang="da-DK" b="0" i="1" dirty="0">
                  <a:latin typeface="Cambria Math"/>
                </a:endParaRPr>
              </a:p>
              <a:p>
                <a:pPr marL="0" lvl="1" indent="0">
                  <a:buNone/>
                </a:pPr>
                <a14:m>
                  <m:oMathPara xmlns:m="http://schemas.openxmlformats.org/officeDocument/2006/math">
                    <m:oMathParaPr>
                      <m:jc m:val="centerGroup"/>
                    </m:oMathParaPr>
                    <m:oMath xmlns:m="http://schemas.openxmlformats.org/officeDocument/2006/math">
                      <m:r>
                        <a:rPr lang="da-DK" b="0" i="1" smtClean="0">
                          <a:latin typeface="Cambria Math"/>
                        </a:rPr>
                        <m:t>𝑓</m:t>
                      </m:r>
                      <m:d>
                        <m:dPr>
                          <m:ctrlPr>
                            <a:rPr lang="da-DK" b="0" i="1" smtClean="0">
                              <a:latin typeface="Cambria Math" panose="02040503050406030204" pitchFamily="18" charset="0"/>
                            </a:rPr>
                          </m:ctrlPr>
                        </m:dPr>
                        <m:e>
                          <m:r>
                            <a:rPr lang="da-DK" b="0" i="1" smtClean="0">
                              <a:latin typeface="Cambria Math"/>
                            </a:rPr>
                            <m:t>𝑁</m:t>
                          </m:r>
                        </m:e>
                      </m:d>
                      <m:r>
                        <a:rPr lang="da-DK" b="0" i="1" smtClean="0">
                          <a:latin typeface="Cambria Math"/>
                        </a:rPr>
                        <m:t>=</m:t>
                      </m:r>
                      <m:r>
                        <a:rPr lang="da-DK" b="0" i="1" smtClean="0">
                          <a:latin typeface="Cambria Math"/>
                        </a:rPr>
                        <m:t>𝑁</m:t>
                      </m:r>
                      <m:r>
                        <a:rPr lang="da-DK" b="0" i="1" smtClean="0">
                          <a:latin typeface="Cambria Math"/>
                        </a:rPr>
                        <m:t> </m:t>
                      </m:r>
                      <m:r>
                        <a:rPr lang="en-US" b="0" i="1" smtClean="0">
                          <a:latin typeface="Cambria Math" panose="02040503050406030204" pitchFamily="18" charset="0"/>
                        </a:rPr>
                        <m:t>𝑜𝑔</m:t>
                      </m:r>
                      <m:r>
                        <a:rPr lang="da-DK" b="0" i="1" smtClean="0">
                          <a:latin typeface="Cambria Math"/>
                        </a:rPr>
                        <m:t> </m:t>
                      </m:r>
                      <m:r>
                        <a:rPr lang="da-DK" b="0" i="1" smtClean="0">
                          <a:latin typeface="Cambria Math"/>
                        </a:rPr>
                        <m:t>𝑇</m:t>
                      </m:r>
                      <m:d>
                        <m:dPr>
                          <m:ctrlPr>
                            <a:rPr lang="da-DK" b="0" i="1" smtClean="0">
                              <a:latin typeface="Cambria Math" panose="02040503050406030204" pitchFamily="18" charset="0"/>
                            </a:rPr>
                          </m:ctrlPr>
                        </m:dPr>
                        <m:e>
                          <m:r>
                            <a:rPr lang="da-DK" b="0" i="1" smtClean="0">
                              <a:latin typeface="Cambria Math"/>
                            </a:rPr>
                            <m:t>𝑁</m:t>
                          </m:r>
                        </m:e>
                      </m:d>
                      <m:r>
                        <a:rPr lang="da-DK" b="0" i="1" smtClean="0">
                          <a:latin typeface="Cambria Math"/>
                        </a:rPr>
                        <m:t>=10</m:t>
                      </m:r>
                      <m:r>
                        <a:rPr lang="da-DK" b="0" i="1" smtClean="0">
                          <a:latin typeface="Cambria Math"/>
                        </a:rPr>
                        <m:t>𝑁</m:t>
                      </m:r>
                      <m:r>
                        <a:rPr lang="da-DK" b="0" i="1" smtClean="0">
                          <a:latin typeface="Cambria Math"/>
                        </a:rPr>
                        <m:t>+1000</m:t>
                      </m:r>
                    </m:oMath>
                  </m:oMathPara>
                </a14:m>
                <a:endParaRPr lang="da-DK" b="0" i="1" dirty="0">
                  <a:latin typeface="Cambria Math"/>
                </a:endParaRPr>
              </a:p>
              <a:p>
                <a:pPr marL="0" lvl="1" indent="0">
                  <a:buNone/>
                </a:pPr>
                <a:endParaRPr lang="da-DK" b="0" i="1" dirty="0">
                  <a:latin typeface="Cambria Math"/>
                </a:endParaRPr>
              </a:p>
              <a:p>
                <a:pPr marL="0" lvl="1" indent="0" algn="ctr">
                  <a:buNone/>
                </a:pPr>
                <a:r>
                  <a:rPr lang="da-DK" b="0" dirty="0"/>
                  <a:t>T</a:t>
                </a:r>
                <a14:m>
                  <m:oMath xmlns:m="http://schemas.openxmlformats.org/officeDocument/2006/math">
                    <m:d>
                      <m:dPr>
                        <m:ctrlPr>
                          <a:rPr lang="da-DK" b="0" i="1" smtClean="0">
                            <a:latin typeface="Cambria Math" panose="02040503050406030204" pitchFamily="18" charset="0"/>
                          </a:rPr>
                        </m:ctrlPr>
                      </m:dPr>
                      <m:e>
                        <m:r>
                          <a:rPr lang="da-DK" b="0" i="1" smtClean="0">
                            <a:latin typeface="Cambria Math"/>
                          </a:rPr>
                          <m:t>𝑁</m:t>
                        </m:r>
                      </m:e>
                    </m:d>
                    <m:r>
                      <a:rPr lang="da-DK" b="0" i="1" smtClean="0">
                        <a:latin typeface="Cambria Math"/>
                      </a:rPr>
                      <m:t>≤</m:t>
                    </m:r>
                    <m:r>
                      <a:rPr lang="da-DK" b="0" i="1" smtClean="0">
                        <a:latin typeface="Cambria Math"/>
                      </a:rPr>
                      <m:t>𝑘𝑓</m:t>
                    </m:r>
                    <m:d>
                      <m:dPr>
                        <m:ctrlPr>
                          <a:rPr lang="da-DK" i="1">
                            <a:latin typeface="Cambria Math" panose="02040503050406030204" pitchFamily="18" charset="0"/>
                          </a:rPr>
                        </m:ctrlPr>
                      </m:dPr>
                      <m:e>
                        <m:r>
                          <a:rPr lang="da-DK" i="1">
                            <a:latin typeface="Cambria Math"/>
                          </a:rPr>
                          <m:t>𝑁</m:t>
                        </m:r>
                      </m:e>
                    </m:d>
                    <m:r>
                      <a:rPr lang="da-DK" b="0" i="1" smtClean="0">
                        <a:latin typeface="Cambria Math"/>
                      </a:rPr>
                      <m:t> </m:t>
                    </m:r>
                  </m:oMath>
                </a14:m>
                <a:endParaRPr lang="da-DK" b="0" i="1" dirty="0">
                  <a:latin typeface="Cambria Math"/>
                </a:endParaRPr>
              </a:p>
              <a:p>
                <a:pPr marL="0" lvl="1" indent="0">
                  <a:buNone/>
                </a:pPr>
                <a:r>
                  <a:rPr lang="da-DK" b="0" dirty="0"/>
                  <a:t>                      </a:t>
                </a:r>
                <a:endParaRPr lang="da-DK" b="0" i="1" dirty="0">
                  <a:latin typeface="Cambria Math"/>
                </a:endParaRPr>
              </a:p>
              <a:p>
                <a:pPr marL="0" lvl="1" indent="0">
                  <a:buNone/>
                </a:pPr>
                <a14:m>
                  <m:oMathPara xmlns:m="http://schemas.openxmlformats.org/officeDocument/2006/math">
                    <m:oMathParaPr>
                      <m:jc m:val="left"/>
                    </m:oMathParaPr>
                    <m:oMath xmlns:m="http://schemas.openxmlformats.org/officeDocument/2006/math">
                      <m:r>
                        <a:rPr lang="da-DK" b="0" i="1" smtClean="0">
                          <a:latin typeface="Cambria Math"/>
                        </a:rPr>
                        <m:t>                           10</m:t>
                      </m:r>
                      <m:r>
                        <a:rPr lang="da-DK" b="0" i="1" smtClean="0">
                          <a:latin typeface="Cambria Math"/>
                        </a:rPr>
                        <m:t>𝑁</m:t>
                      </m:r>
                      <m:r>
                        <a:rPr lang="da-DK" b="0" i="1" smtClean="0">
                          <a:latin typeface="Cambria Math"/>
                        </a:rPr>
                        <m:t>+1000≤</m:t>
                      </m:r>
                      <m:r>
                        <a:rPr lang="da-DK" b="0" i="1" smtClean="0">
                          <a:latin typeface="Cambria Math"/>
                        </a:rPr>
                        <m:t>𝑘𝑁</m:t>
                      </m:r>
                    </m:oMath>
                  </m:oMathPara>
                </a14:m>
                <a:endParaRPr lang="da-DK" b="0" i="1" dirty="0">
                  <a:latin typeface="Cambria Math"/>
                </a:endParaRPr>
              </a:p>
              <a:p>
                <a:pPr marL="0" lvl="1" indent="0">
                  <a:buNone/>
                </a:pPr>
                <a:r>
                  <a:rPr lang="da-DK" b="0" dirty="0"/>
                  <a:t>                      </a:t>
                </a:r>
              </a:p>
              <a:p>
                <a:pPr marL="0" lvl="1" indent="0">
                  <a:buNone/>
                </a:pPr>
                <a:r>
                  <a:rPr lang="da-DK" dirty="0"/>
                  <a:t>                      </a:t>
                </a:r>
                <a:r>
                  <a:rPr lang="da-DK" b="0" dirty="0"/>
                  <a:t>                  </a:t>
                </a:r>
                <a14:m>
                  <m:oMath xmlns:m="http://schemas.openxmlformats.org/officeDocument/2006/math">
                    <m:r>
                      <a:rPr lang="da-DK" b="0" i="0" smtClean="0">
                        <a:latin typeface="Cambria Math"/>
                      </a:rPr>
                      <m:t>1000≤</m:t>
                    </m:r>
                    <m:d>
                      <m:dPr>
                        <m:ctrlPr>
                          <a:rPr lang="da-DK" b="0" i="1" smtClean="0">
                            <a:latin typeface="Cambria Math" panose="02040503050406030204" pitchFamily="18" charset="0"/>
                          </a:rPr>
                        </m:ctrlPr>
                      </m:dPr>
                      <m:e>
                        <m:r>
                          <m:rPr>
                            <m:sty m:val="p"/>
                          </m:rPr>
                          <a:rPr lang="da-DK" b="0" i="0" smtClean="0">
                            <a:latin typeface="Cambria Math"/>
                          </a:rPr>
                          <m:t>k</m:t>
                        </m:r>
                        <m:r>
                          <a:rPr lang="da-DK" b="0" i="0" smtClean="0">
                            <a:latin typeface="Cambria Math"/>
                          </a:rPr>
                          <m:t>−10</m:t>
                        </m:r>
                      </m:e>
                    </m:d>
                    <m:r>
                      <m:rPr>
                        <m:sty m:val="p"/>
                      </m:rPr>
                      <a:rPr lang="da-DK" b="0" i="0" smtClean="0">
                        <a:latin typeface="Cambria Math"/>
                      </a:rPr>
                      <m:t>N</m:t>
                    </m:r>
                  </m:oMath>
                </a14:m>
                <a:endParaRPr lang="da-DK" b="0" i="0" dirty="0">
                  <a:latin typeface="Cambria Math"/>
                </a:endParaRPr>
              </a:p>
              <a:p>
                <a:pPr marL="0" lvl="1" indent="0">
                  <a:buNone/>
                </a:pPr>
                <a:r>
                  <a:rPr lang="da-DK" b="0" dirty="0"/>
                  <a:t>                      </a:t>
                </a:r>
              </a:p>
              <a:p>
                <a:pPr marL="0" lvl="1" indent="0">
                  <a:buNone/>
                </a:pPr>
                <a:r>
                  <a:rPr lang="da-DK" dirty="0"/>
                  <a:t>              </a:t>
                </a:r>
                <a:r>
                  <a:rPr lang="da-DK" b="0" dirty="0"/>
                  <a:t>           som er sandt, hvis k = 11 og </a:t>
                </a:r>
                <a14:m>
                  <m:oMath xmlns:m="http://schemas.openxmlformats.org/officeDocument/2006/math">
                    <m:r>
                      <m:rPr>
                        <m:sty m:val="p"/>
                      </m:rPr>
                      <a:rPr lang="da-DK" b="0" i="0" smtClean="0">
                        <a:latin typeface="Cambria Math"/>
                      </a:rPr>
                      <m:t>N</m:t>
                    </m:r>
                    <m:r>
                      <a:rPr lang="da-DK" b="0" i="0" smtClean="0">
                        <a:latin typeface="Cambria Math"/>
                      </a:rPr>
                      <m:t>≥</m:t>
                    </m:r>
                    <m:sSub>
                      <m:sSubPr>
                        <m:ctrlPr>
                          <a:rPr lang="da-DK" b="0" i="1" smtClean="0">
                            <a:latin typeface="Cambria Math" panose="02040503050406030204" pitchFamily="18" charset="0"/>
                          </a:rPr>
                        </m:ctrlPr>
                      </m:sSubPr>
                      <m:e>
                        <m:r>
                          <a:rPr lang="da-DK" b="0" i="1" smtClean="0">
                            <a:latin typeface="Cambria Math"/>
                          </a:rPr>
                          <m:t>𝑛</m:t>
                        </m:r>
                      </m:e>
                      <m:sub>
                        <m:r>
                          <a:rPr lang="da-DK" b="0" i="1" smtClean="0">
                            <a:latin typeface="Cambria Math"/>
                          </a:rPr>
                          <m:t>0</m:t>
                        </m:r>
                      </m:sub>
                    </m:sSub>
                    <m:r>
                      <a:rPr lang="da-DK" b="0" i="1" smtClean="0">
                        <a:latin typeface="Cambria Math"/>
                      </a:rPr>
                      <m:t>=1000</m:t>
                    </m:r>
                  </m:oMath>
                </a14:m>
                <a:endParaRPr lang="da-DK" dirty="0"/>
              </a:p>
              <a:p>
                <a:pPr marL="0" indent="0">
                  <a:buNone/>
                </a:pPr>
                <a:endParaRPr lang="da-DK" dirty="0"/>
              </a:p>
            </p:txBody>
          </p:sp>
        </mc:Choice>
        <mc:Fallback xmlns="">
          <p:sp>
            <p:nvSpPr>
              <p:cNvPr id="3" name="Pladsholder til indhold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da-DK">
                    <a:noFill/>
                  </a:rPr>
                  <a:t> </a:t>
                </a:r>
              </a:p>
            </p:txBody>
          </p:sp>
        </mc:Fallback>
      </mc:AlternateContent>
    </p:spTree>
    <p:extLst>
      <p:ext uri="{BB962C8B-B14F-4D97-AF65-F5344CB8AC3E}">
        <p14:creationId xmlns:p14="http://schemas.microsoft.com/office/powerpoint/2010/main" val="168114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Vækstrater </a:t>
            </a:r>
          </a:p>
        </p:txBody>
      </p:sp>
      <p:sp>
        <p:nvSpPr>
          <p:cNvPr id="3" name="Pladsholder til indhold 2"/>
          <p:cNvSpPr>
            <a:spLocks noGrp="1"/>
          </p:cNvSpPr>
          <p:nvPr>
            <p:ph idx="1"/>
          </p:nvPr>
        </p:nvSpPr>
        <p:spPr>
          <a:xfrm>
            <a:off x="1259632" y="2924944"/>
            <a:ext cx="6923112" cy="3849291"/>
          </a:xfrm>
        </p:spPr>
        <p:txBody>
          <a:bodyPr/>
          <a:lstStyle/>
          <a:p>
            <a:pPr marL="0" indent="0">
              <a:buNone/>
            </a:pPr>
            <a:endParaRPr lang="da-DK"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205288"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Vækstrater</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955" y="1622337"/>
            <a:ext cx="5904089" cy="448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44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6051F-8D2A-B56E-E7A9-54E54C7B60C4}"/>
              </a:ext>
            </a:extLst>
          </p:cNvPr>
          <p:cNvSpPr>
            <a:spLocks noGrp="1"/>
          </p:cNvSpPr>
          <p:nvPr>
            <p:ph type="title"/>
          </p:nvPr>
        </p:nvSpPr>
        <p:spPr/>
        <p:txBody>
          <a:bodyPr>
            <a:normAutofit fontScale="90000"/>
          </a:bodyPr>
          <a:lstStyle/>
          <a:p>
            <a:r>
              <a:rPr lang="da-DK" dirty="0"/>
              <a:t>Store O udtryk indeholder </a:t>
            </a:r>
            <a:r>
              <a:rPr lang="da-DK" b="1" dirty="0"/>
              <a:t>IKKE</a:t>
            </a:r>
            <a:r>
              <a:rPr lang="da-DK" dirty="0"/>
              <a:t> konstanter</a:t>
            </a:r>
          </a:p>
        </p:txBody>
      </p:sp>
      <p:sp>
        <p:nvSpPr>
          <p:cNvPr id="3" name="Pladsholder til indhold 2">
            <a:extLst>
              <a:ext uri="{FF2B5EF4-FFF2-40B4-BE49-F238E27FC236}">
                <a16:creationId xmlns:a16="http://schemas.microsoft.com/office/drawing/2014/main" id="{37479CC3-77F1-263B-837D-8DC30E1420A4}"/>
              </a:ext>
            </a:extLst>
          </p:cNvPr>
          <p:cNvSpPr>
            <a:spLocks noGrp="1"/>
          </p:cNvSpPr>
          <p:nvPr>
            <p:ph idx="1"/>
          </p:nvPr>
        </p:nvSpPr>
        <p:spPr/>
        <p:txBody>
          <a:bodyPr/>
          <a:lstStyle/>
          <a:p>
            <a:pPr marL="0" indent="0">
              <a:buNone/>
            </a:pPr>
            <a:endParaRPr lang="da-DK" dirty="0"/>
          </a:p>
          <a:p>
            <a:pPr marL="0" indent="0">
              <a:buNone/>
            </a:pPr>
            <a:r>
              <a:rPr lang="da-DK" dirty="0"/>
              <a:t>			O(N log N)		ok</a:t>
            </a:r>
          </a:p>
          <a:p>
            <a:pPr marL="0" indent="0">
              <a:buNone/>
            </a:pPr>
            <a:r>
              <a:rPr lang="da-DK" dirty="0"/>
              <a:t>			O(N)			ok</a:t>
            </a:r>
          </a:p>
          <a:p>
            <a:pPr marL="0" indent="0">
              <a:buNone/>
            </a:pPr>
            <a:endParaRPr lang="da-DK" dirty="0"/>
          </a:p>
          <a:p>
            <a:pPr marL="0" indent="0">
              <a:buNone/>
            </a:pPr>
            <a:r>
              <a:rPr lang="da-DK" dirty="0"/>
              <a:t>			O(5N/3+N)	</a:t>
            </a:r>
            <a:r>
              <a:rPr lang="da-DK"/>
              <a:t>	IKKE </a:t>
            </a:r>
            <a:r>
              <a:rPr lang="da-DK" dirty="0"/>
              <a:t>ok</a:t>
            </a:r>
          </a:p>
          <a:p>
            <a:pPr marL="0" indent="0">
              <a:buNone/>
            </a:pPr>
            <a:r>
              <a:rPr lang="da-DK" dirty="0"/>
              <a:t>       5N/3+N =&gt;	O(N)			ok</a:t>
            </a:r>
          </a:p>
          <a:p>
            <a:pPr marL="0" indent="0">
              <a:buNone/>
            </a:pPr>
            <a:endParaRPr lang="da-DK" dirty="0"/>
          </a:p>
        </p:txBody>
      </p:sp>
    </p:spTree>
    <p:extLst>
      <p:ext uri="{BB962C8B-B14F-4D97-AF65-F5344CB8AC3E}">
        <p14:creationId xmlns:p14="http://schemas.microsoft.com/office/powerpoint/2010/main" val="2914675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CE967D-F635-E559-1CFD-C025E00B2232}"/>
              </a:ext>
            </a:extLst>
          </p:cNvPr>
          <p:cNvSpPr>
            <a:spLocks noGrp="1"/>
          </p:cNvSpPr>
          <p:nvPr>
            <p:ph type="title"/>
          </p:nvPr>
        </p:nvSpPr>
        <p:spPr/>
        <p:txBody>
          <a:bodyPr>
            <a:normAutofit/>
          </a:bodyPr>
          <a:lstStyle/>
          <a:p>
            <a:r>
              <a:rPr lang="da-DK" dirty="0"/>
              <a:t>Opgaver i tidskompleksitet (1)</a:t>
            </a:r>
          </a:p>
        </p:txBody>
      </p:sp>
      <p:sp>
        <p:nvSpPr>
          <p:cNvPr id="3" name="Pladsholder til indhold 2">
            <a:extLst>
              <a:ext uri="{FF2B5EF4-FFF2-40B4-BE49-F238E27FC236}">
                <a16:creationId xmlns:a16="http://schemas.microsoft.com/office/drawing/2014/main" id="{07E01A23-1069-3AB2-E56B-BC13FD3538E8}"/>
              </a:ext>
            </a:extLst>
          </p:cNvPr>
          <p:cNvSpPr>
            <a:spLocks noGrp="1"/>
          </p:cNvSpPr>
          <p:nvPr>
            <p:ph idx="1"/>
          </p:nvPr>
        </p:nvSpPr>
        <p:spPr/>
        <p:txBody>
          <a:bodyPr>
            <a:normAutofit fontScale="70000" lnSpcReduction="20000"/>
          </a:bodyPr>
          <a:lstStyle/>
          <a:p>
            <a:pPr marL="0" indent="0">
              <a:lnSpc>
                <a:spcPct val="107000"/>
              </a:lnSpc>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Hvad</a:t>
            </a:r>
            <a:r>
              <a:rPr lang="en-US" sz="1800" dirty="0">
                <a:effectLst/>
                <a:latin typeface="Calibri" panose="020F0502020204030204" pitchFamily="34" charset="0"/>
                <a:ea typeface="Calibri" panose="020F0502020204030204" pitchFamily="34" charset="0"/>
                <a:cs typeface="Times New Roman" panose="02020603050405020304" pitchFamily="18" charset="0"/>
              </a:rPr>
              <a:t> er Store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tidskompleksiteten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nedenstående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metode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Begrund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svar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public static int myMethod( int[]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int x = 0;</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0;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j = 0; j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/2;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j++</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k = 0; k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k++)</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x++;</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if (k==1)</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break;</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return x;</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a-DK" dirty="0"/>
          </a:p>
        </p:txBody>
      </p:sp>
    </p:spTree>
    <p:extLst>
      <p:ext uri="{BB962C8B-B14F-4D97-AF65-F5344CB8AC3E}">
        <p14:creationId xmlns:p14="http://schemas.microsoft.com/office/powerpoint/2010/main" val="17150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Abstrakt Datatype</a:t>
            </a:r>
          </a:p>
        </p:txBody>
      </p:sp>
      <p:sp>
        <p:nvSpPr>
          <p:cNvPr id="3" name="Pladsholder til indhold 2"/>
          <p:cNvSpPr>
            <a:spLocks noGrp="1"/>
          </p:cNvSpPr>
          <p:nvPr>
            <p:ph idx="1"/>
          </p:nvPr>
        </p:nvSpPr>
        <p:spPr>
          <a:xfrm>
            <a:off x="457200" y="1600200"/>
            <a:ext cx="8795320" cy="4525963"/>
          </a:xfrm>
        </p:spPr>
        <p:txBody>
          <a:bodyPr/>
          <a:lstStyle/>
          <a:p>
            <a:r>
              <a:rPr lang="da-DK" dirty="0"/>
              <a:t>”a set of </a:t>
            </a:r>
            <a:r>
              <a:rPr lang="da-DK" dirty="0" err="1"/>
              <a:t>objects</a:t>
            </a:r>
            <a:r>
              <a:rPr lang="da-DK" dirty="0"/>
              <a:t> with a set of operations” (p. 95; p. 77).</a:t>
            </a:r>
          </a:p>
          <a:p>
            <a:r>
              <a:rPr lang="da-DK" dirty="0"/>
              <a:t>Implementering er skjult.</a:t>
            </a:r>
          </a:p>
          <a:p>
            <a:r>
              <a:rPr lang="da-DK" dirty="0"/>
              <a:t>Operationernes adfærd er et design spørgsmål.</a:t>
            </a:r>
          </a:p>
          <a:p>
            <a:r>
              <a:rPr lang="da-DK" dirty="0"/>
              <a:t>Forløber for OO.</a:t>
            </a:r>
          </a:p>
          <a:p>
            <a:endParaRPr lang="da-D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Simple datastrukturer/</a:t>
            </a:r>
            <a:r>
              <a:rPr lang="da-DK" dirty="0" err="1"/>
              <a:t>datatper</a:t>
            </a:r>
            <a:endParaRPr lang="da-DK" dirty="0"/>
          </a:p>
        </p:txBody>
      </p:sp>
      <p:sp>
        <p:nvSpPr>
          <p:cNvPr id="3" name="Pladsholder til indhold 2"/>
          <p:cNvSpPr>
            <a:spLocks noGrp="1"/>
          </p:cNvSpPr>
          <p:nvPr>
            <p:ph idx="1"/>
          </p:nvPr>
        </p:nvSpPr>
        <p:spPr/>
        <p:txBody>
          <a:bodyPr/>
          <a:lstStyle/>
          <a:p>
            <a:r>
              <a:rPr lang="da-DK" dirty="0" err="1"/>
              <a:t>Stack</a:t>
            </a:r>
            <a:r>
              <a:rPr lang="da-DK" dirty="0"/>
              <a:t> – push &amp; pop, FILO</a:t>
            </a:r>
          </a:p>
          <a:p>
            <a:r>
              <a:rPr lang="da-DK" dirty="0"/>
              <a:t>Queue – </a:t>
            </a:r>
            <a:r>
              <a:rPr lang="da-DK" dirty="0" err="1"/>
              <a:t>enqueue</a:t>
            </a:r>
            <a:r>
              <a:rPr lang="da-DK" dirty="0"/>
              <a:t> &amp; </a:t>
            </a:r>
            <a:r>
              <a:rPr lang="da-DK" dirty="0" err="1"/>
              <a:t>dequeue</a:t>
            </a:r>
            <a:r>
              <a:rPr lang="da-DK" dirty="0"/>
              <a:t>, FIFO</a:t>
            </a:r>
          </a:p>
          <a:p>
            <a:r>
              <a:rPr lang="da-DK" dirty="0"/>
              <a:t>List – mange forskellige slags</a:t>
            </a:r>
          </a:p>
        </p:txBody>
      </p:sp>
    </p:spTree>
    <p:extLst>
      <p:ext uri="{BB962C8B-B14F-4D97-AF65-F5344CB8AC3E}">
        <p14:creationId xmlns:p14="http://schemas.microsoft.com/office/powerpoint/2010/main" val="82593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0DE17-8740-4DC7-97E5-F19467A2C848}"/>
              </a:ext>
            </a:extLst>
          </p:cNvPr>
          <p:cNvSpPr>
            <a:spLocks noGrp="1"/>
          </p:cNvSpPr>
          <p:nvPr>
            <p:ph type="title"/>
          </p:nvPr>
        </p:nvSpPr>
        <p:spPr/>
        <p:txBody>
          <a:bodyPr>
            <a:normAutofit/>
          </a:bodyPr>
          <a:lstStyle/>
          <a:p>
            <a:r>
              <a:rPr lang="da-DK" dirty="0"/>
              <a:t>Angående lærebøgerne</a:t>
            </a:r>
          </a:p>
        </p:txBody>
      </p:sp>
      <p:sp>
        <p:nvSpPr>
          <p:cNvPr id="3" name="Pladsholder til indhold 2">
            <a:extLst>
              <a:ext uri="{FF2B5EF4-FFF2-40B4-BE49-F238E27FC236}">
                <a16:creationId xmlns:a16="http://schemas.microsoft.com/office/drawing/2014/main" id="{6D9D297E-7F27-4B39-B571-54B863291F68}"/>
              </a:ext>
            </a:extLst>
          </p:cNvPr>
          <p:cNvSpPr>
            <a:spLocks noGrp="1"/>
          </p:cNvSpPr>
          <p:nvPr>
            <p:ph idx="1"/>
          </p:nvPr>
        </p:nvSpPr>
        <p:spPr/>
        <p:txBody>
          <a:bodyPr/>
          <a:lstStyle/>
          <a:p>
            <a:pPr marL="0" indent="0">
              <a:buNone/>
            </a:pPr>
            <a:endParaRPr lang="da-DK" dirty="0"/>
          </a:p>
          <a:p>
            <a:pPr marL="0" indent="0">
              <a:buNone/>
            </a:pPr>
            <a:r>
              <a:rPr lang="da-DK" dirty="0"/>
              <a:t>Java:</a:t>
            </a:r>
          </a:p>
          <a:p>
            <a:pPr marL="0" indent="0">
              <a:buNone/>
            </a:pPr>
            <a:r>
              <a:rPr lang="da-DK" dirty="0"/>
              <a:t>	Sektionerne 1.4-1.6 er ikke ret interessante</a:t>
            </a:r>
          </a:p>
          <a:p>
            <a:pPr marL="0" indent="0">
              <a:buNone/>
            </a:pPr>
            <a:endParaRPr lang="da-DK" dirty="0"/>
          </a:p>
          <a:p>
            <a:pPr marL="0" indent="0">
              <a:buNone/>
            </a:pPr>
            <a:r>
              <a:rPr lang="da-DK" dirty="0"/>
              <a:t>C++:</a:t>
            </a:r>
          </a:p>
          <a:p>
            <a:pPr marL="0" indent="0">
              <a:buNone/>
            </a:pPr>
            <a:r>
              <a:rPr lang="da-DK" dirty="0"/>
              <a:t>	Sektionerne 1.4-1.7 er ikke ret interessante</a:t>
            </a:r>
          </a:p>
        </p:txBody>
      </p:sp>
    </p:spTree>
    <p:extLst>
      <p:ext uri="{BB962C8B-B14F-4D97-AF65-F5344CB8AC3E}">
        <p14:creationId xmlns:p14="http://schemas.microsoft.com/office/powerpoint/2010/main" val="249722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Stakken</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022" y="2818959"/>
            <a:ext cx="6445956" cy="208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822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Stakken</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733" y="2175492"/>
            <a:ext cx="5452533" cy="337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71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155D46-2893-4730-BBF5-BA05700E241E}"/>
              </a:ext>
            </a:extLst>
          </p:cNvPr>
          <p:cNvSpPr>
            <a:spLocks noGrp="1"/>
          </p:cNvSpPr>
          <p:nvPr>
            <p:ph type="title"/>
          </p:nvPr>
        </p:nvSpPr>
        <p:spPr/>
        <p:txBody>
          <a:bodyPr/>
          <a:lstStyle/>
          <a:p>
            <a:r>
              <a:rPr lang="da-DK" dirty="0"/>
              <a:t>Metoder i </a:t>
            </a:r>
            <a:r>
              <a:rPr lang="da-DK" dirty="0" err="1"/>
              <a:t>Stack</a:t>
            </a:r>
            <a:endParaRPr lang="da-DK" dirty="0"/>
          </a:p>
        </p:txBody>
      </p:sp>
      <p:sp>
        <p:nvSpPr>
          <p:cNvPr id="3" name="Pladsholder til indhold 2">
            <a:extLst>
              <a:ext uri="{FF2B5EF4-FFF2-40B4-BE49-F238E27FC236}">
                <a16:creationId xmlns:a16="http://schemas.microsoft.com/office/drawing/2014/main" id="{AAAF8D9B-5C05-4708-B121-F84779C1C868}"/>
              </a:ext>
            </a:extLst>
          </p:cNvPr>
          <p:cNvSpPr>
            <a:spLocks noGrp="1"/>
          </p:cNvSpPr>
          <p:nvPr>
            <p:ph idx="1"/>
          </p:nvPr>
        </p:nvSpPr>
        <p:spPr/>
        <p:txBody>
          <a:bodyPr/>
          <a:lstStyle/>
          <a:p>
            <a:pPr marL="0" indent="0">
              <a:buNone/>
            </a:pPr>
            <a:endParaRPr lang="da-DK" dirty="0"/>
          </a:p>
          <a:p>
            <a:pPr marL="0" indent="0">
              <a:buNone/>
            </a:pPr>
            <a:r>
              <a:rPr lang="da-DK" dirty="0"/>
              <a:t>Metoden til at tilføje et element til en stak kaldes sædvanligvis </a:t>
            </a:r>
            <a:r>
              <a:rPr lang="da-DK" i="1" dirty="0"/>
              <a:t>push.</a:t>
            </a:r>
          </a:p>
          <a:p>
            <a:pPr marL="0" indent="0">
              <a:buNone/>
            </a:pPr>
            <a:r>
              <a:rPr lang="da-DK" dirty="0"/>
              <a:t>Metoden til at fjerne et element i en stak kaldes sædvanligvis for </a:t>
            </a:r>
            <a:r>
              <a:rPr lang="da-DK" i="1" dirty="0"/>
              <a:t>pop</a:t>
            </a:r>
            <a:r>
              <a:rPr lang="da-DK" dirty="0"/>
              <a:t>, og den returnerer elementet.</a:t>
            </a:r>
          </a:p>
        </p:txBody>
      </p:sp>
    </p:spTree>
    <p:extLst>
      <p:ext uri="{BB962C8B-B14F-4D97-AF65-F5344CB8AC3E}">
        <p14:creationId xmlns:p14="http://schemas.microsoft.com/office/powerpoint/2010/main" val="205387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Køen</a:t>
            </a: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289" y="2751226"/>
            <a:ext cx="6581422" cy="2223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4635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89F4F-0D3F-4976-88E0-69DB08CB0FC7}"/>
              </a:ext>
            </a:extLst>
          </p:cNvPr>
          <p:cNvSpPr>
            <a:spLocks noGrp="1"/>
          </p:cNvSpPr>
          <p:nvPr>
            <p:ph type="title"/>
          </p:nvPr>
        </p:nvSpPr>
        <p:spPr/>
        <p:txBody>
          <a:bodyPr/>
          <a:lstStyle/>
          <a:p>
            <a:r>
              <a:rPr lang="da-DK" dirty="0" err="1"/>
              <a:t>Linked</a:t>
            </a:r>
            <a:r>
              <a:rPr lang="da-DK" dirty="0"/>
              <a:t> list</a:t>
            </a:r>
          </a:p>
        </p:txBody>
      </p:sp>
      <p:pic>
        <p:nvPicPr>
          <p:cNvPr id="5" name="Pladsholder til indhold 4" descr="Et billede, der indeholder tekst, ur&#10;&#10;Automatisk genereret beskrivelse">
            <a:extLst>
              <a:ext uri="{FF2B5EF4-FFF2-40B4-BE49-F238E27FC236}">
                <a16:creationId xmlns:a16="http://schemas.microsoft.com/office/drawing/2014/main" id="{4EA41CE5-7C81-4368-9421-BCD28B5404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4059164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3C14-58B5-EE19-CB29-BC96B3702CED}"/>
              </a:ext>
            </a:extLst>
          </p:cNvPr>
          <p:cNvSpPr>
            <a:spLocks noGrp="1"/>
          </p:cNvSpPr>
          <p:nvPr>
            <p:ph type="title"/>
          </p:nvPr>
        </p:nvSpPr>
        <p:spPr/>
        <p:txBody>
          <a:bodyPr/>
          <a:lstStyle/>
          <a:p>
            <a:r>
              <a:rPr lang="en-US" dirty="0" err="1"/>
              <a:t>Øvrige</a:t>
            </a:r>
            <a:r>
              <a:rPr lang="en-US" dirty="0"/>
              <a:t> </a:t>
            </a:r>
            <a:r>
              <a:rPr lang="en-US" dirty="0" err="1"/>
              <a:t>emner</a:t>
            </a:r>
            <a:r>
              <a:rPr lang="en-US" dirty="0"/>
              <a:t> (</a:t>
            </a:r>
            <a:r>
              <a:rPr lang="en-US" dirty="0" err="1"/>
              <a:t>kronologisk</a:t>
            </a:r>
            <a:r>
              <a:rPr lang="en-US" dirty="0"/>
              <a:t>)</a:t>
            </a:r>
            <a:endParaRPr lang="da-DK" dirty="0"/>
          </a:p>
        </p:txBody>
      </p:sp>
      <p:sp>
        <p:nvSpPr>
          <p:cNvPr id="3" name="Content Placeholder 2">
            <a:extLst>
              <a:ext uri="{FF2B5EF4-FFF2-40B4-BE49-F238E27FC236}">
                <a16:creationId xmlns:a16="http://schemas.microsoft.com/office/drawing/2014/main" id="{5D383BCE-BE1D-3C0E-0F71-118EB704B45C}"/>
              </a:ext>
            </a:extLst>
          </p:cNvPr>
          <p:cNvSpPr>
            <a:spLocks noGrp="1"/>
          </p:cNvSpPr>
          <p:nvPr>
            <p:ph idx="1"/>
          </p:nvPr>
        </p:nvSpPr>
        <p:spPr>
          <a:xfrm>
            <a:off x="2987824" y="1600200"/>
            <a:ext cx="5698976" cy="4525963"/>
          </a:xfrm>
        </p:spPr>
        <p:txBody>
          <a:bodyPr/>
          <a:lstStyle/>
          <a:p>
            <a:r>
              <a:rPr lang="en-US" dirty="0"/>
              <a:t>Hashing</a:t>
            </a:r>
          </a:p>
          <a:p>
            <a:r>
              <a:rPr lang="en-US" dirty="0"/>
              <a:t>Prioritetskø</a:t>
            </a:r>
          </a:p>
          <a:p>
            <a:r>
              <a:rPr lang="en-US" dirty="0" err="1"/>
              <a:t>Sortering</a:t>
            </a:r>
            <a:endParaRPr lang="en-US" dirty="0"/>
          </a:p>
          <a:p>
            <a:r>
              <a:rPr lang="en-US" dirty="0" err="1"/>
              <a:t>Træer</a:t>
            </a:r>
            <a:endParaRPr lang="en-US" dirty="0"/>
          </a:p>
          <a:p>
            <a:r>
              <a:rPr lang="en-US" dirty="0" err="1"/>
              <a:t>Grafer</a:t>
            </a:r>
            <a:endParaRPr lang="da-DK" dirty="0"/>
          </a:p>
        </p:txBody>
      </p:sp>
    </p:spTree>
    <p:extLst>
      <p:ext uri="{BB962C8B-B14F-4D97-AF65-F5344CB8AC3E}">
        <p14:creationId xmlns:p14="http://schemas.microsoft.com/office/powerpoint/2010/main" val="65023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613C-E577-86B1-8324-608E73323698}"/>
              </a:ext>
            </a:extLst>
          </p:cNvPr>
          <p:cNvSpPr>
            <a:spLocks noGrp="1"/>
          </p:cNvSpPr>
          <p:nvPr>
            <p:ph type="title"/>
          </p:nvPr>
        </p:nvSpPr>
        <p:spPr/>
        <p:txBody>
          <a:bodyPr/>
          <a:lstStyle/>
          <a:p>
            <a:r>
              <a:rPr lang="en-US" dirty="0" err="1"/>
              <a:t>Binært</a:t>
            </a:r>
            <a:r>
              <a:rPr lang="en-US" dirty="0"/>
              <a:t> </a:t>
            </a:r>
            <a:r>
              <a:rPr lang="en-US" dirty="0" err="1"/>
              <a:t>søgetræ</a:t>
            </a:r>
            <a:endParaRPr lang="da-DK" dirty="0"/>
          </a:p>
        </p:txBody>
      </p:sp>
      <p:pic>
        <p:nvPicPr>
          <p:cNvPr id="5" name="Content Placeholder 4" descr="A diagram of a number tree&#10;&#10;Description automatically generated">
            <a:extLst>
              <a:ext uri="{FF2B5EF4-FFF2-40B4-BE49-F238E27FC236}">
                <a16:creationId xmlns:a16="http://schemas.microsoft.com/office/drawing/2014/main" id="{76E615D8-8C55-1589-DAF7-50E87C400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25" y="2886869"/>
            <a:ext cx="2343150" cy="1952625"/>
          </a:xfrm>
        </p:spPr>
      </p:pic>
    </p:spTree>
    <p:extLst>
      <p:ext uri="{BB962C8B-B14F-4D97-AF65-F5344CB8AC3E}">
        <p14:creationId xmlns:p14="http://schemas.microsoft.com/office/powerpoint/2010/main" val="1377257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5-ordens B-træ</a:t>
            </a:r>
          </a:p>
        </p:txBody>
      </p:sp>
      <p:sp>
        <p:nvSpPr>
          <p:cNvPr id="3" name="Pladsholder til indhold 2"/>
          <p:cNvSpPr>
            <a:spLocks noGrp="1"/>
          </p:cNvSpPr>
          <p:nvPr>
            <p:ph idx="1"/>
          </p:nvPr>
        </p:nvSpPr>
        <p:spPr/>
        <p:txBody>
          <a:bodyPr/>
          <a:lstStyle/>
          <a:p>
            <a:pPr>
              <a:buNone/>
            </a:pPr>
            <a:endParaRPr lang="da-DK" dirty="0"/>
          </a:p>
        </p:txBody>
      </p:sp>
      <p:pic>
        <p:nvPicPr>
          <p:cNvPr id="4099" name="Picture 3" descr="C:\Dokumenter\Arbejde\E2011\ADA5\Figurer, kapitel 1-6\0321395670_pt1\ch04\ch04gif\fig04_59.gif"/>
          <p:cNvPicPr>
            <a:picLocks noChangeAspect="1" noChangeArrowheads="1"/>
          </p:cNvPicPr>
          <p:nvPr/>
        </p:nvPicPr>
        <p:blipFill>
          <a:blip r:embed="rId2" cstate="print"/>
          <a:srcRect/>
          <a:stretch>
            <a:fillRect/>
          </a:stretch>
        </p:blipFill>
        <p:spPr bwMode="auto">
          <a:xfrm>
            <a:off x="0" y="1871663"/>
            <a:ext cx="9144000" cy="3933601"/>
          </a:xfrm>
          <a:prstGeom prst="rect">
            <a:avLst/>
          </a:prstGeom>
          <a:noFill/>
        </p:spPr>
      </p:pic>
    </p:spTree>
    <p:extLst>
      <p:ext uri="{BB962C8B-B14F-4D97-AF65-F5344CB8AC3E}">
        <p14:creationId xmlns:p14="http://schemas.microsoft.com/office/powerpoint/2010/main" val="2311873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0CF718-4969-D3DC-F66A-B08C062AA7BA}"/>
              </a:ext>
            </a:extLst>
          </p:cNvPr>
          <p:cNvSpPr>
            <a:spLocks noGrp="1"/>
          </p:cNvSpPr>
          <p:nvPr>
            <p:ph type="title"/>
          </p:nvPr>
        </p:nvSpPr>
        <p:spPr/>
        <p:txBody>
          <a:bodyPr>
            <a:normAutofit/>
          </a:bodyPr>
          <a:lstStyle/>
          <a:p>
            <a:r>
              <a:rPr lang="da-DK" dirty="0"/>
              <a:t>Opgaver i tidskompleksitet (2)</a:t>
            </a:r>
          </a:p>
        </p:txBody>
      </p:sp>
      <p:sp>
        <p:nvSpPr>
          <p:cNvPr id="3" name="Pladsholder til indhold 2">
            <a:extLst>
              <a:ext uri="{FF2B5EF4-FFF2-40B4-BE49-F238E27FC236}">
                <a16:creationId xmlns:a16="http://schemas.microsoft.com/office/drawing/2014/main" id="{5A549318-1FF7-9CFF-F808-E198AC82C6B6}"/>
              </a:ext>
            </a:extLst>
          </p:cNvPr>
          <p:cNvSpPr>
            <a:spLocks noGrp="1"/>
          </p:cNvSpPr>
          <p:nvPr>
            <p:ph idx="1"/>
          </p:nvPr>
        </p:nvSpPr>
        <p:spPr/>
        <p:txBody>
          <a:bodyPr>
            <a:normAutofit fontScale="40000" lnSpcReduction="20000"/>
          </a:bodyPr>
          <a:lstStyle/>
          <a:p>
            <a:pPr marL="0" indent="0">
              <a:lnSpc>
                <a:spcPct val="107000"/>
              </a:lnSpc>
              <a:spcAft>
                <a:spcPts val="800"/>
              </a:spcAft>
              <a:buNone/>
            </a:pPr>
            <a:r>
              <a:rPr lang="en-US" sz="2500" dirty="0" err="1">
                <a:effectLst/>
                <a:latin typeface="Calibri" panose="020F0502020204030204" pitchFamily="34" charset="0"/>
                <a:ea typeface="Calibri" panose="020F0502020204030204" pitchFamily="34" charset="0"/>
                <a:cs typeface="Times New Roman" panose="02020603050405020304" pitchFamily="18" charset="0"/>
              </a:rPr>
              <a:t>Hvad</a:t>
            </a:r>
            <a:r>
              <a:rPr lang="en-US" sz="2500" dirty="0">
                <a:effectLst/>
                <a:latin typeface="Calibri" panose="020F0502020204030204" pitchFamily="34" charset="0"/>
                <a:ea typeface="Calibri" panose="020F0502020204030204" pitchFamily="34" charset="0"/>
                <a:cs typeface="Times New Roman" panose="02020603050405020304" pitchFamily="18" charset="0"/>
              </a:rPr>
              <a:t> er Store O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tidskompleksiteten</a:t>
            </a:r>
            <a:r>
              <a:rPr lang="en-US" sz="2500" dirty="0">
                <a:effectLst/>
                <a:latin typeface="Calibri" panose="020F0502020204030204" pitchFamily="34" charset="0"/>
                <a:ea typeface="Calibri" panose="020F0502020204030204" pitchFamily="34" charset="0"/>
                <a:cs typeface="Times New Roman" panose="02020603050405020304" pitchFamily="18" charset="0"/>
              </a:rPr>
              <a:t> af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nedenstående</a:t>
            </a:r>
            <a:r>
              <a:rPr lang="en-US" sz="25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metode</a:t>
            </a:r>
            <a:r>
              <a:rPr lang="en-US" sz="25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Begrund</a:t>
            </a:r>
            <a:r>
              <a:rPr lang="en-US" sz="25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dit</a:t>
            </a:r>
            <a:r>
              <a:rPr lang="en-US" sz="2500" dirty="0">
                <a:effectLst/>
                <a:latin typeface="Calibri" panose="020F0502020204030204" pitchFamily="34" charset="0"/>
                <a:ea typeface="Calibri" panose="020F0502020204030204" pitchFamily="34" charset="0"/>
                <a:cs typeface="Times New Roman" panose="02020603050405020304" pitchFamily="18" charset="0"/>
              </a:rPr>
              <a:t> </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sv</a:t>
            </a:r>
            <a:r>
              <a:rPr lang="en-US" sz="2300" dirty="0" err="1">
                <a:effectLst/>
                <a:latin typeface="Calibri" panose="020F0502020204030204" pitchFamily="34" charset="0"/>
                <a:ea typeface="Calibri" panose="020F0502020204030204" pitchFamily="34" charset="0"/>
                <a:cs typeface="Times New Roman" panose="02020603050405020304" pitchFamily="18" charset="0"/>
              </a:rPr>
              <a:t>ar</a:t>
            </a:r>
            <a:r>
              <a:rPr lang="en-US" sz="2300" dirty="0">
                <a:effectLst/>
                <a:latin typeface="Calibri" panose="020F0502020204030204" pitchFamily="34" charset="0"/>
                <a:ea typeface="Calibri" panose="020F0502020204030204" pitchFamily="34" charset="0"/>
                <a:cs typeface="Times New Roman" panose="02020603050405020304" pitchFamily="18" charset="0"/>
              </a:rPr>
              <a:t>.</a:t>
            </a:r>
            <a:endParaRPr lang="da-DK"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public static int myMethod1( int[]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int x = 0;</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0;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/2;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j = 0; j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j++</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for (int k = 0; k &lt;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k++)</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x++;</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if (k==</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arr.length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/2)</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break;</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return x;</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ourier New" panose="02070309020205020404" pitchFamily="49" charset="0"/>
              </a:rPr>
              <a:t>The attribute </a:t>
            </a:r>
            <a:r>
              <a:rPr lang="en-US" sz="1800" i="1" dirty="0">
                <a:effectLst/>
                <a:latin typeface="Calibri" panose="020F0502020204030204" pitchFamily="34" charset="0"/>
                <a:ea typeface="Calibri" panose="020F0502020204030204" pitchFamily="34" charset="0"/>
                <a:cs typeface="Courier New" panose="02070309020205020404" pitchFamily="49" charset="0"/>
              </a:rPr>
              <a:t>length</a:t>
            </a:r>
            <a:r>
              <a:rPr lang="en-US" sz="1800" dirty="0">
                <a:effectLst/>
                <a:latin typeface="Calibri" panose="020F0502020204030204" pitchFamily="34" charset="0"/>
                <a:ea typeface="Calibri" panose="020F0502020204030204" pitchFamily="34" charset="0"/>
                <a:cs typeface="Courier New" panose="02070309020205020404" pitchFamily="49" charset="0"/>
              </a:rPr>
              <a:t> denotes the number of elements in the array.</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ourier New" panose="02070309020205020404" pitchFamily="49"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a-DK" dirty="0"/>
          </a:p>
        </p:txBody>
      </p:sp>
    </p:spTree>
    <p:extLst>
      <p:ext uri="{BB962C8B-B14F-4D97-AF65-F5344CB8AC3E}">
        <p14:creationId xmlns:p14="http://schemas.microsoft.com/office/powerpoint/2010/main" val="973642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301CD2-31DA-BDE6-1D5F-CC7A06EE958B}"/>
              </a:ext>
            </a:extLst>
          </p:cNvPr>
          <p:cNvSpPr>
            <a:spLocks noGrp="1"/>
          </p:cNvSpPr>
          <p:nvPr>
            <p:ph type="title"/>
          </p:nvPr>
        </p:nvSpPr>
        <p:spPr/>
        <p:txBody>
          <a:bodyPr>
            <a:normAutofit/>
          </a:bodyPr>
          <a:lstStyle/>
          <a:p>
            <a:r>
              <a:rPr lang="da-DK" dirty="0"/>
              <a:t>Opgaver i tidskompleksitet (3)</a:t>
            </a:r>
          </a:p>
        </p:txBody>
      </p:sp>
      <p:sp>
        <p:nvSpPr>
          <p:cNvPr id="3" name="Pladsholder til indhold 2">
            <a:extLst>
              <a:ext uri="{FF2B5EF4-FFF2-40B4-BE49-F238E27FC236}">
                <a16:creationId xmlns:a16="http://schemas.microsoft.com/office/drawing/2014/main" id="{20F8FEB6-0472-A9E3-07A9-928E6A81F393}"/>
              </a:ext>
            </a:extLst>
          </p:cNvPr>
          <p:cNvSpPr>
            <a:spLocks noGrp="1"/>
          </p:cNvSpPr>
          <p:nvPr>
            <p:ph idx="1"/>
          </p:nvPr>
        </p:nvSpPr>
        <p:spPr/>
        <p:txBody>
          <a:bodyPr>
            <a:normAutofit fontScale="55000" lnSpcReduction="20000"/>
          </a:bodyPr>
          <a:lstStyle/>
          <a:p>
            <a:pPr marL="0" indent="0">
              <a:lnSpc>
                <a:spcPct val="107000"/>
              </a:lnSpc>
              <a:spcAft>
                <a:spcPts val="800"/>
              </a:spcAft>
              <a:buNone/>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Hvad</a:t>
            </a:r>
            <a:r>
              <a:rPr lang="en-US" sz="1800" dirty="0">
                <a:effectLst/>
                <a:latin typeface="Calibri" panose="020F0502020204030204" pitchFamily="34" charset="0"/>
                <a:ea typeface="Calibri" panose="020F0502020204030204" pitchFamily="34" charset="0"/>
                <a:cs typeface="Times New Roman" panose="02020603050405020304" pitchFamily="18" charset="0"/>
              </a:rPr>
              <a:t> er Store 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tidskompleksiteten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metoden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func1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Begrund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svar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public static int func2(int N)</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da-DK"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res = 0;</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for (</a:t>
            </a:r>
            <a:r>
              <a:rPr lang="da-DK"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 = 0; i &lt; N; i++)</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res = res + 1;</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return res;</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public static int func1(int N)</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da-DK"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x = 0;</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for (</a:t>
            </a:r>
            <a:r>
              <a:rPr lang="da-DK"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 = 0; i &lt; N; i++)</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x = x + func2(N);</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return x;</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da-DK" dirty="0"/>
          </a:p>
        </p:txBody>
      </p:sp>
    </p:spTree>
    <p:extLst>
      <p:ext uri="{BB962C8B-B14F-4D97-AF65-F5344CB8AC3E}">
        <p14:creationId xmlns:p14="http://schemas.microsoft.com/office/powerpoint/2010/main" val="217383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CF50CA-1634-4788-95E1-6E774B9FCFC1}"/>
              </a:ext>
            </a:extLst>
          </p:cNvPr>
          <p:cNvSpPr>
            <a:spLocks noGrp="1"/>
          </p:cNvSpPr>
          <p:nvPr>
            <p:ph type="title"/>
          </p:nvPr>
        </p:nvSpPr>
        <p:spPr/>
        <p:txBody>
          <a:bodyPr>
            <a:normAutofit/>
          </a:bodyPr>
          <a:lstStyle/>
          <a:p>
            <a:r>
              <a:rPr lang="da-DK" dirty="0"/>
              <a:t>Foreløbig pensumliste  </a:t>
            </a:r>
          </a:p>
        </p:txBody>
      </p:sp>
      <p:sp>
        <p:nvSpPr>
          <p:cNvPr id="3" name="Pladsholder til indhold 2">
            <a:extLst>
              <a:ext uri="{FF2B5EF4-FFF2-40B4-BE49-F238E27FC236}">
                <a16:creationId xmlns:a16="http://schemas.microsoft.com/office/drawing/2014/main" id="{26133799-46DE-4A93-A4AE-32C6FDE61403}"/>
              </a:ext>
            </a:extLst>
          </p:cNvPr>
          <p:cNvSpPr>
            <a:spLocks noGrp="1"/>
          </p:cNvSpPr>
          <p:nvPr>
            <p:ph idx="1"/>
          </p:nvPr>
        </p:nvSpPr>
        <p:spPr/>
        <p:txBody>
          <a:bodyPr>
            <a:normAutofit fontScale="92500" lnSpcReduction="20000"/>
          </a:bodyPr>
          <a:lstStyle/>
          <a:p>
            <a:pPr marL="0" indent="0">
              <a:buNone/>
            </a:pPr>
            <a:r>
              <a:rPr lang="da-DK" dirty="0"/>
              <a:t>Kapitel 1 	1.1-1.3 </a:t>
            </a:r>
          </a:p>
          <a:p>
            <a:pPr marL="0" indent="0">
              <a:buNone/>
            </a:pPr>
            <a:r>
              <a:rPr lang="en-US" dirty="0" err="1"/>
              <a:t>Kapitel</a:t>
            </a:r>
            <a:r>
              <a:rPr lang="en-US" dirty="0"/>
              <a:t> 2 	2.1 </a:t>
            </a:r>
            <a:r>
              <a:rPr lang="en-US" dirty="0" err="1"/>
              <a:t>og</a:t>
            </a:r>
            <a:r>
              <a:rPr lang="en-US" dirty="0"/>
              <a:t> </a:t>
            </a:r>
            <a:r>
              <a:rPr lang="en-US" dirty="0" err="1"/>
              <a:t>især</a:t>
            </a:r>
            <a:r>
              <a:rPr lang="en-US" dirty="0"/>
              <a:t> 2.4 (minus 2.4.3) </a:t>
            </a:r>
          </a:p>
          <a:p>
            <a:pPr marL="0" indent="0">
              <a:buNone/>
            </a:pPr>
            <a:r>
              <a:rPr lang="da-DK" dirty="0"/>
              <a:t>Kapitel 3 	baggrundsstof  </a:t>
            </a:r>
          </a:p>
          <a:p>
            <a:pPr marL="0" indent="0">
              <a:buNone/>
            </a:pPr>
            <a:r>
              <a:rPr lang="en-US" dirty="0" err="1"/>
              <a:t>Kapitel</a:t>
            </a:r>
            <a:r>
              <a:rPr lang="en-US" dirty="0"/>
              <a:t> 4 	4.1-4.4 </a:t>
            </a:r>
            <a:r>
              <a:rPr lang="en-US" dirty="0" err="1"/>
              <a:t>og</a:t>
            </a:r>
            <a:r>
              <a:rPr lang="en-US" dirty="0"/>
              <a:t> 4.6 </a:t>
            </a:r>
          </a:p>
          <a:p>
            <a:pPr marL="0" indent="0">
              <a:buNone/>
            </a:pPr>
            <a:r>
              <a:rPr lang="da-DK" dirty="0"/>
              <a:t>Kapitel 5 	5.1-5.5 og 5.7 </a:t>
            </a:r>
          </a:p>
          <a:p>
            <a:pPr marL="0" indent="0">
              <a:buNone/>
            </a:pPr>
            <a:r>
              <a:rPr lang="da-DK" dirty="0"/>
              <a:t>Kapitel 6 	6.1-6.4 </a:t>
            </a:r>
          </a:p>
          <a:p>
            <a:pPr marL="0" indent="0">
              <a:buNone/>
            </a:pPr>
            <a:r>
              <a:rPr lang="en-US" dirty="0" err="1"/>
              <a:t>Kapitel</a:t>
            </a:r>
            <a:r>
              <a:rPr lang="en-US" dirty="0"/>
              <a:t> 7 	7.1-7.7 </a:t>
            </a:r>
            <a:r>
              <a:rPr lang="en-US" dirty="0" err="1"/>
              <a:t>undtagen</a:t>
            </a:r>
            <a:r>
              <a:rPr lang="en-US" dirty="0"/>
              <a:t> </a:t>
            </a:r>
            <a:r>
              <a:rPr lang="en-US" dirty="0" err="1"/>
              <a:t>matematikken</a:t>
            </a:r>
            <a:r>
              <a:rPr lang="en-US" dirty="0"/>
              <a:t> </a:t>
            </a:r>
            <a:r>
              <a:rPr lang="en-US" dirty="0" err="1"/>
              <a:t>i</a:t>
            </a:r>
            <a:r>
              <a:rPr lang="en-US" dirty="0"/>
              <a:t> 7.4 </a:t>
            </a:r>
          </a:p>
          <a:p>
            <a:pPr marL="0" indent="0">
              <a:buNone/>
            </a:pPr>
            <a:r>
              <a:rPr lang="da-DK" dirty="0"/>
              <a:t>Kapitel 9 	9.1-9.3.2; 9.5; 9.7 ekstensivt </a:t>
            </a:r>
          </a:p>
          <a:p>
            <a:pPr marL="0" indent="0">
              <a:buNone/>
            </a:pPr>
            <a:r>
              <a:rPr lang="da-DK" dirty="0"/>
              <a:t>Kapitel 10 	10.1 </a:t>
            </a:r>
          </a:p>
        </p:txBody>
      </p:sp>
    </p:spTree>
    <p:extLst>
      <p:ext uri="{BB962C8B-B14F-4D97-AF65-F5344CB8AC3E}">
        <p14:creationId xmlns:p14="http://schemas.microsoft.com/office/powerpoint/2010/main" val="2152992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Øvelse (stak)</a:t>
            </a:r>
          </a:p>
        </p:txBody>
      </p:sp>
      <p:sp>
        <p:nvSpPr>
          <p:cNvPr id="3" name="Pladsholder til indhold 2"/>
          <p:cNvSpPr>
            <a:spLocks noGrp="1"/>
          </p:cNvSpPr>
          <p:nvPr>
            <p:ph idx="1"/>
          </p:nvPr>
        </p:nvSpPr>
        <p:spPr/>
        <p:txBody>
          <a:bodyPr>
            <a:normAutofit lnSpcReduction="10000"/>
          </a:bodyPr>
          <a:lstStyle/>
          <a:p>
            <a:pPr marL="0" indent="0">
              <a:buNone/>
            </a:pPr>
            <a:r>
              <a:rPr lang="da-DK" dirty="0"/>
              <a:t>Implementér din egen stak og skriv dernæst nedenstående metode. Du skal bruge stakken. Tællere må ikke anvendes:</a:t>
            </a:r>
          </a:p>
          <a:p>
            <a:pPr marL="0" indent="0">
              <a:buNone/>
            </a:pPr>
            <a:endParaRPr lang="da-DK" dirty="0"/>
          </a:p>
          <a:p>
            <a:pPr marL="0" indent="0" algn="ctr">
              <a:buNone/>
            </a:pPr>
            <a:r>
              <a:rPr lang="da-DK" sz="2400" dirty="0" err="1">
                <a:latin typeface="Courier" pitchFamily="49" charset="0"/>
              </a:rPr>
              <a:t>boolean</a:t>
            </a:r>
            <a:r>
              <a:rPr lang="da-DK" sz="2400" dirty="0">
                <a:latin typeface="Courier" pitchFamily="49" charset="0"/>
              </a:rPr>
              <a:t> </a:t>
            </a:r>
            <a:r>
              <a:rPr lang="da-DK" sz="2400" dirty="0" err="1">
                <a:latin typeface="Courier" pitchFamily="49" charset="0"/>
              </a:rPr>
              <a:t>balPar</a:t>
            </a:r>
            <a:r>
              <a:rPr lang="da-DK" sz="2400" dirty="0">
                <a:latin typeface="Courier" pitchFamily="49" charset="0"/>
              </a:rPr>
              <a:t>(</a:t>
            </a:r>
            <a:r>
              <a:rPr lang="da-DK" sz="2400" dirty="0" err="1">
                <a:latin typeface="Courier" pitchFamily="49" charset="0"/>
              </a:rPr>
              <a:t>String</a:t>
            </a:r>
            <a:r>
              <a:rPr lang="da-DK" sz="2400" dirty="0">
                <a:latin typeface="Courier" pitchFamily="49" charset="0"/>
              </a:rPr>
              <a:t> </a:t>
            </a:r>
            <a:r>
              <a:rPr lang="da-DK" sz="2400" dirty="0" err="1">
                <a:latin typeface="Courier" pitchFamily="49" charset="0"/>
              </a:rPr>
              <a:t>text</a:t>
            </a:r>
            <a:r>
              <a:rPr lang="da-DK" sz="2400" dirty="0">
                <a:latin typeface="Courier" pitchFamily="49" charset="0"/>
              </a:rPr>
              <a:t>);</a:t>
            </a:r>
          </a:p>
          <a:p>
            <a:pPr marL="0" indent="0">
              <a:buNone/>
            </a:pPr>
            <a:endParaRPr lang="da-DK" sz="2400" dirty="0">
              <a:latin typeface="Courier" pitchFamily="49" charset="0"/>
            </a:endParaRPr>
          </a:p>
          <a:p>
            <a:pPr marL="0" indent="0">
              <a:buNone/>
            </a:pPr>
            <a:r>
              <a:rPr lang="da-DK" dirty="0"/>
              <a:t>Metoden tjekker om parenteser () i parameteren er balanceret. En udvidet version vil kunne omfatte {} og [].</a:t>
            </a:r>
          </a:p>
        </p:txBody>
      </p:sp>
    </p:spTree>
    <p:extLst>
      <p:ext uri="{BB962C8B-B14F-4D97-AF65-F5344CB8AC3E}">
        <p14:creationId xmlns:p14="http://schemas.microsoft.com/office/powerpoint/2010/main" val="1630565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Øvelse (kø)</a:t>
            </a:r>
          </a:p>
        </p:txBody>
      </p:sp>
      <p:sp>
        <p:nvSpPr>
          <p:cNvPr id="3" name="Pladsholder til indhold 2"/>
          <p:cNvSpPr>
            <a:spLocks noGrp="1"/>
          </p:cNvSpPr>
          <p:nvPr>
            <p:ph idx="1"/>
          </p:nvPr>
        </p:nvSpPr>
        <p:spPr/>
        <p:txBody>
          <a:bodyPr>
            <a:normAutofit fontScale="92500" lnSpcReduction="20000"/>
          </a:bodyPr>
          <a:lstStyle/>
          <a:p>
            <a:pPr marL="0" indent="0">
              <a:buNone/>
            </a:pPr>
            <a:endParaRPr lang="da-DK" dirty="0"/>
          </a:p>
          <a:p>
            <a:pPr marL="0" indent="0">
              <a:buNone/>
            </a:pPr>
            <a:r>
              <a:rPr lang="da-DK" dirty="0"/>
              <a:t>Skriv en klasse, som implementerer en cirkulær kø og test den.</a:t>
            </a:r>
          </a:p>
          <a:p>
            <a:pPr marL="0" indent="0">
              <a:buNone/>
            </a:pPr>
            <a:endParaRPr lang="da-DK" dirty="0"/>
          </a:p>
          <a:p>
            <a:pPr marL="0" indent="0">
              <a:buNone/>
            </a:pPr>
            <a:r>
              <a:rPr lang="da-DK" dirty="0"/>
              <a:t>En cirkulær kø kan implementeres som et array (med fast størrelse). Når man når til det sidste element, gås videre til det første element, hvis der er plads. Køen kan således løbe fuld.</a:t>
            </a:r>
          </a:p>
          <a:p>
            <a:pPr marL="0" indent="0">
              <a:buNone/>
            </a:pPr>
            <a:r>
              <a:rPr lang="da-DK" dirty="0"/>
              <a:t>En udvidet version kunne udvide arrayet, når det løber fuldt.</a:t>
            </a:r>
          </a:p>
        </p:txBody>
      </p:sp>
    </p:spTree>
    <p:extLst>
      <p:ext uri="{BB962C8B-B14F-4D97-AF65-F5344CB8AC3E}">
        <p14:creationId xmlns:p14="http://schemas.microsoft.com/office/powerpoint/2010/main" val="3589219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Øvelse (liste)</a:t>
            </a:r>
          </a:p>
        </p:txBody>
      </p:sp>
      <p:sp>
        <p:nvSpPr>
          <p:cNvPr id="3" name="Pladsholder til indhold 2"/>
          <p:cNvSpPr>
            <a:spLocks noGrp="1"/>
          </p:cNvSpPr>
          <p:nvPr>
            <p:ph idx="1"/>
          </p:nvPr>
        </p:nvSpPr>
        <p:spPr/>
        <p:txBody>
          <a:bodyPr>
            <a:normAutofit/>
          </a:bodyPr>
          <a:lstStyle/>
          <a:p>
            <a:pPr algn="ctr">
              <a:buNone/>
            </a:pPr>
            <a:r>
              <a:rPr lang="da-DK" dirty="0"/>
              <a:t>	Øvelse 3.11 i lærebogen</a:t>
            </a:r>
          </a:p>
          <a:p>
            <a:pPr algn="ctr">
              <a:buNone/>
            </a:pPr>
            <a:endParaRPr lang="da-DK" dirty="0"/>
          </a:p>
          <a:p>
            <a:pPr algn="ctr">
              <a:buNone/>
            </a:pPr>
            <a:r>
              <a:rPr lang="da-DK" dirty="0"/>
              <a:t>Find en implementering af </a:t>
            </a:r>
            <a:r>
              <a:rPr lang="da-DK" dirty="0" err="1"/>
              <a:t>linked</a:t>
            </a:r>
            <a:r>
              <a:rPr lang="da-DK" dirty="0"/>
              <a:t> list på nettet eller skriv din egen.</a:t>
            </a:r>
          </a:p>
          <a:p>
            <a:pPr algn="ctr">
              <a:buNone/>
            </a:pPr>
            <a:endParaRPr lang="da-DK" dirty="0"/>
          </a:p>
          <a:p>
            <a:pPr>
              <a:buNone/>
            </a:pPr>
            <a:r>
              <a:rPr lang="da-DK" dirty="0">
                <a:hlinkClick r:id="rId2"/>
              </a:rPr>
              <a:t>http://stackoverflow.com/questions/4066729/creating-a-linkedlist-class-from-scratch</a:t>
            </a:r>
            <a:r>
              <a:rPr lang="da-DK"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A489DB-0629-6793-23EF-27A39C026DD4}"/>
              </a:ext>
            </a:extLst>
          </p:cNvPr>
          <p:cNvSpPr>
            <a:spLocks noGrp="1"/>
          </p:cNvSpPr>
          <p:nvPr>
            <p:ph type="title"/>
          </p:nvPr>
        </p:nvSpPr>
        <p:spPr/>
        <p:txBody>
          <a:bodyPr>
            <a:normAutofit/>
          </a:bodyPr>
          <a:lstStyle/>
          <a:p>
            <a:r>
              <a:rPr lang="da-DK" dirty="0"/>
              <a:t>Vigtigste slides</a:t>
            </a:r>
          </a:p>
        </p:txBody>
      </p:sp>
      <p:sp>
        <p:nvSpPr>
          <p:cNvPr id="3" name="Pladsholder til indhold 2">
            <a:extLst>
              <a:ext uri="{FF2B5EF4-FFF2-40B4-BE49-F238E27FC236}">
                <a16:creationId xmlns:a16="http://schemas.microsoft.com/office/drawing/2014/main" id="{53121177-0C46-AC48-402A-18E164171ECC}"/>
              </a:ext>
            </a:extLst>
          </p:cNvPr>
          <p:cNvSpPr>
            <a:spLocks noGrp="1"/>
          </p:cNvSpPr>
          <p:nvPr>
            <p:ph idx="1"/>
          </p:nvPr>
        </p:nvSpPr>
        <p:spPr/>
        <p:txBody>
          <a:bodyPr/>
          <a:lstStyle/>
          <a:p>
            <a:pPr marL="0" indent="0">
              <a:buNone/>
            </a:pPr>
            <a:endParaRPr lang="da-DK" dirty="0"/>
          </a:p>
          <a:p>
            <a:pPr marL="0" indent="0" algn="ctr">
              <a:buNone/>
            </a:pPr>
            <a:r>
              <a:rPr lang="da-DK" dirty="0"/>
              <a:t>6, 7, 12, 15</a:t>
            </a:r>
          </a:p>
          <a:p>
            <a:pPr marL="0" indent="0" algn="ctr">
              <a:buNone/>
            </a:pPr>
            <a:endParaRPr lang="da-DK" dirty="0"/>
          </a:p>
        </p:txBody>
      </p:sp>
    </p:spTree>
    <p:extLst>
      <p:ext uri="{BB962C8B-B14F-4D97-AF65-F5344CB8AC3E}">
        <p14:creationId xmlns:p14="http://schemas.microsoft.com/office/powerpoint/2010/main" val="78868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9512" y="274638"/>
            <a:ext cx="8964488" cy="1143000"/>
          </a:xfrm>
        </p:spPr>
        <p:txBody>
          <a:bodyPr>
            <a:normAutofit fontScale="90000"/>
          </a:bodyPr>
          <a:lstStyle/>
          <a:p>
            <a:r>
              <a:rPr lang="da-DK" dirty="0" err="1"/>
              <a:t>Rekursion</a:t>
            </a:r>
            <a:r>
              <a:rPr lang="da-DK" dirty="0"/>
              <a:t> – en metode der kalder sig selv</a:t>
            </a:r>
          </a:p>
        </p:txBody>
      </p:sp>
      <p:sp>
        <p:nvSpPr>
          <p:cNvPr id="3" name="Pladsholder til indhold 2"/>
          <p:cNvSpPr>
            <a:spLocks noGrp="1"/>
          </p:cNvSpPr>
          <p:nvPr>
            <p:ph idx="1"/>
          </p:nvPr>
        </p:nvSpPr>
        <p:spPr/>
        <p:txBody>
          <a:bodyPr>
            <a:normAutofit lnSpcReduction="10000"/>
          </a:bodyPr>
          <a:lstStyle/>
          <a:p>
            <a:pPr>
              <a:buNone/>
            </a:pPr>
            <a:r>
              <a:rPr lang="en-US" sz="1800" dirty="0">
                <a:latin typeface="Courier" pitchFamily="49" charset="0"/>
              </a:rPr>
              <a:t>    public static </a:t>
            </a:r>
            <a:r>
              <a:rPr lang="en-US" sz="1800" dirty="0" err="1">
                <a:latin typeface="Courier" pitchFamily="49" charset="0"/>
              </a:rPr>
              <a:t>int</a:t>
            </a:r>
            <a:r>
              <a:rPr lang="en-US" sz="1800" dirty="0">
                <a:latin typeface="Courier" pitchFamily="49" charset="0"/>
              </a:rPr>
              <a:t> f(</a:t>
            </a:r>
            <a:r>
              <a:rPr lang="en-US" sz="1800" dirty="0" err="1">
                <a:latin typeface="Courier" pitchFamily="49" charset="0"/>
              </a:rPr>
              <a:t>int</a:t>
            </a:r>
            <a:r>
              <a:rPr lang="en-US" sz="1800" dirty="0">
                <a:latin typeface="Courier" pitchFamily="49" charset="0"/>
              </a:rPr>
              <a:t> x)</a:t>
            </a:r>
          </a:p>
          <a:p>
            <a:pPr>
              <a:buNone/>
            </a:pPr>
            <a:r>
              <a:rPr lang="en-US" sz="1800" dirty="0">
                <a:latin typeface="Courier" pitchFamily="49" charset="0"/>
              </a:rPr>
              <a:t>    {</a:t>
            </a:r>
          </a:p>
          <a:p>
            <a:pPr>
              <a:buNone/>
            </a:pPr>
            <a:r>
              <a:rPr lang="en-US" sz="1800" dirty="0">
                <a:latin typeface="Courier" pitchFamily="49" charset="0"/>
              </a:rPr>
              <a:t>        if (x == 0)</a:t>
            </a:r>
          </a:p>
          <a:p>
            <a:pPr>
              <a:buNone/>
            </a:pPr>
            <a:r>
              <a:rPr lang="en-US" sz="1800" dirty="0">
                <a:latin typeface="Courier" pitchFamily="49" charset="0"/>
              </a:rPr>
              <a:t>            return 0;</a:t>
            </a:r>
          </a:p>
          <a:p>
            <a:pPr>
              <a:buNone/>
            </a:pPr>
            <a:r>
              <a:rPr lang="en-US" sz="1800" dirty="0">
                <a:latin typeface="Courier" pitchFamily="49" charset="0"/>
              </a:rPr>
              <a:t>        else</a:t>
            </a:r>
          </a:p>
          <a:p>
            <a:pPr>
              <a:buNone/>
            </a:pPr>
            <a:r>
              <a:rPr lang="en-US" sz="1800" dirty="0">
                <a:latin typeface="Courier" pitchFamily="49" charset="0"/>
              </a:rPr>
              <a:t>            return 2*f(x-1) + x*x;</a:t>
            </a:r>
          </a:p>
          <a:p>
            <a:pPr>
              <a:buNone/>
            </a:pPr>
            <a:r>
              <a:rPr lang="en-US" sz="1800" dirty="0">
                <a:latin typeface="Courier" pitchFamily="49" charset="0"/>
              </a:rPr>
              <a:t>    }</a:t>
            </a:r>
          </a:p>
          <a:p>
            <a:pPr>
              <a:buNone/>
            </a:pPr>
            <a:endParaRPr lang="en-US" sz="1800" dirty="0">
              <a:latin typeface="Courier" pitchFamily="49" charset="0"/>
            </a:endParaRPr>
          </a:p>
          <a:p>
            <a:r>
              <a:rPr lang="da-DK" sz="2800" dirty="0"/>
              <a:t>Basis</a:t>
            </a:r>
          </a:p>
          <a:p>
            <a:r>
              <a:rPr lang="da-DK" sz="2800" dirty="0"/>
              <a:t>Gør fremskridt mod basis</a:t>
            </a:r>
          </a:p>
          <a:p>
            <a:r>
              <a:rPr lang="da-DK" sz="2800" dirty="0"/>
              <a:t>Problemet reduceres på vej ned (del/</a:t>
            </a:r>
            <a:r>
              <a:rPr lang="da-DK" sz="2800" dirty="0" err="1"/>
              <a:t>divide</a:t>
            </a:r>
            <a:r>
              <a:rPr lang="da-DK" sz="2800" dirty="0"/>
              <a:t>)</a:t>
            </a:r>
          </a:p>
          <a:p>
            <a:r>
              <a:rPr lang="da-DK" sz="2800" dirty="0"/>
              <a:t>Løsningen skabes på vej tilbage (hersk/</a:t>
            </a:r>
            <a:r>
              <a:rPr lang="da-DK" sz="2800" dirty="0" err="1"/>
              <a:t>conquer</a:t>
            </a:r>
            <a:r>
              <a:rPr lang="da-DK"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8A5B17-03CC-5817-C712-290E05B9B7CD}"/>
              </a:ext>
            </a:extLst>
          </p:cNvPr>
          <p:cNvSpPr>
            <a:spLocks noGrp="1"/>
          </p:cNvSpPr>
          <p:nvPr>
            <p:ph type="title"/>
          </p:nvPr>
        </p:nvSpPr>
        <p:spPr/>
        <p:txBody>
          <a:bodyPr/>
          <a:lstStyle/>
          <a:p>
            <a:r>
              <a:rPr lang="da-DK" dirty="0"/>
              <a:t>Om induktionsbeviser</a:t>
            </a:r>
          </a:p>
        </p:txBody>
      </p:sp>
      <p:sp>
        <p:nvSpPr>
          <p:cNvPr id="3" name="Pladsholder til indhold 2">
            <a:extLst>
              <a:ext uri="{FF2B5EF4-FFF2-40B4-BE49-F238E27FC236}">
                <a16:creationId xmlns:a16="http://schemas.microsoft.com/office/drawing/2014/main" id="{4C25A8ED-943E-60E4-DB9B-F403A1AD0D03}"/>
              </a:ext>
            </a:extLst>
          </p:cNvPr>
          <p:cNvSpPr>
            <a:spLocks noGrp="1"/>
          </p:cNvSpPr>
          <p:nvPr>
            <p:ph idx="1"/>
          </p:nvPr>
        </p:nvSpPr>
        <p:spPr/>
        <p:txBody>
          <a:bodyPr>
            <a:normAutofit fontScale="85000" lnSpcReduction="20000"/>
          </a:bodyPr>
          <a:lstStyle/>
          <a:p>
            <a:pPr marL="514350" indent="-514350">
              <a:buFont typeface="+mj-lt"/>
              <a:buAutoNum type="arabicPeriod"/>
            </a:pPr>
            <a:r>
              <a:rPr lang="da-DK" dirty="0">
                <a:cs typeface="Courier New" pitchFamily="49" charset="0"/>
              </a:rPr>
              <a:t>Der etableres en base case (fx i = 1 ) – i tilfældet den rekursive algoritme: den tilstand hvorefter der </a:t>
            </a:r>
            <a:r>
              <a:rPr lang="da-DK" dirty="0" err="1">
                <a:cs typeface="Courier New" pitchFamily="49" charset="0"/>
              </a:rPr>
              <a:t>termineres</a:t>
            </a:r>
            <a:r>
              <a:rPr lang="da-DK" dirty="0">
                <a:cs typeface="Courier New" pitchFamily="49" charset="0"/>
              </a:rPr>
              <a:t>. Base casen skal naturligvis være korrekt.</a:t>
            </a:r>
          </a:p>
          <a:p>
            <a:pPr marL="514350" indent="-514350">
              <a:buFont typeface="+mj-lt"/>
              <a:buAutoNum type="arabicPeriod"/>
            </a:pPr>
            <a:r>
              <a:rPr lang="da-DK" dirty="0">
                <a:cs typeface="Courier New" pitchFamily="49" charset="0"/>
              </a:rPr>
              <a:t>Designregel: antag at det rekursive trin virker.</a:t>
            </a:r>
          </a:p>
          <a:p>
            <a:pPr marL="514350" indent="-514350">
              <a:buFont typeface="+mj-lt"/>
              <a:buAutoNum type="arabicPeriod"/>
            </a:pPr>
            <a:r>
              <a:rPr lang="da-DK" dirty="0">
                <a:cs typeface="Courier New" pitchFamily="49" charset="0"/>
              </a:rPr>
              <a:t>Dvs. vi antager at det virker for N, og øvelsen går herefter ud på at vise, at det også virker for N+1.</a:t>
            </a:r>
          </a:p>
          <a:p>
            <a:pPr marL="514350" indent="-514350">
              <a:buFont typeface="+mj-lt"/>
              <a:buAutoNum type="arabicPeriod"/>
            </a:pPr>
            <a:r>
              <a:rPr lang="da-DK" dirty="0">
                <a:cs typeface="Courier New" pitchFamily="49" charset="0"/>
              </a:rPr>
              <a:t>Vi etablerer herefter to udtryk, som angiver resultatet for N+1: i det ene erstatter vi blot N med N+1; i det andet tager vi resultatet for N og adderer det som N+1 bidrager med.</a:t>
            </a:r>
          </a:p>
          <a:p>
            <a:pPr marL="514350" indent="-514350">
              <a:buFont typeface="+mj-lt"/>
              <a:buAutoNum type="arabicPeriod"/>
            </a:pPr>
            <a:r>
              <a:rPr lang="da-DK" dirty="0">
                <a:cs typeface="Courier New" pitchFamily="49" charset="0"/>
              </a:rPr>
              <a:t>Hvis de to udtryk kan omskrives, så de er ens, er udsagnet bevist. (EOP)</a:t>
            </a:r>
          </a:p>
          <a:p>
            <a:pPr marL="0" indent="0">
              <a:buNone/>
            </a:pPr>
            <a:endParaRPr lang="da-DK" dirty="0"/>
          </a:p>
        </p:txBody>
      </p:sp>
    </p:spTree>
    <p:extLst>
      <p:ext uri="{BB962C8B-B14F-4D97-AF65-F5344CB8AC3E}">
        <p14:creationId xmlns:p14="http://schemas.microsoft.com/office/powerpoint/2010/main" val="148603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Store O (Big-Oh)</a:t>
            </a:r>
          </a:p>
        </p:txBody>
      </p:sp>
      <p:sp>
        <p:nvSpPr>
          <p:cNvPr id="3" name="Pladsholder til indhold 2"/>
          <p:cNvSpPr>
            <a:spLocks noGrp="1"/>
          </p:cNvSpPr>
          <p:nvPr>
            <p:ph idx="1"/>
          </p:nvPr>
        </p:nvSpPr>
        <p:spPr/>
        <p:txBody>
          <a:bodyPr>
            <a:normAutofit fontScale="85000" lnSpcReduction="10000"/>
          </a:bodyPr>
          <a:lstStyle/>
          <a:p>
            <a:pPr>
              <a:buNone/>
            </a:pPr>
            <a:endParaRPr lang="da-DK" dirty="0"/>
          </a:p>
          <a:p>
            <a:pPr>
              <a:buNone/>
            </a:pPr>
            <a:r>
              <a:rPr lang="da-DK" dirty="0"/>
              <a:t>Historien kort fortalt:</a:t>
            </a:r>
          </a:p>
          <a:p>
            <a:pPr>
              <a:buNone/>
            </a:pPr>
            <a:r>
              <a:rPr lang="da-DK" dirty="0"/>
              <a:t>	Det drejer sig om antallet af </a:t>
            </a:r>
            <a:r>
              <a:rPr lang="da-DK" i="1" dirty="0"/>
              <a:t>operationer </a:t>
            </a:r>
            <a:r>
              <a:rPr lang="da-DK" dirty="0"/>
              <a:t>eller udførte statements. Dem skal vi ‘tælle’ eller regne ud, og N angiver antallet af elementer, vi behandler.</a:t>
            </a:r>
          </a:p>
          <a:p>
            <a:pPr>
              <a:buNone/>
            </a:pPr>
            <a:r>
              <a:rPr lang="da-DK" dirty="0"/>
              <a:t>	Den højeste potens af antal operationer udtrykt ved N er afgørende for en algoritmes køretidskompleksitet, fordi alt andet, for store værdier af N, er irrelevant.</a:t>
            </a:r>
          </a:p>
          <a:p>
            <a:pPr>
              <a:buNone/>
            </a:pPr>
            <a:r>
              <a:rPr lang="da-DK" dirty="0"/>
              <a:t>	</a:t>
            </a:r>
            <a:r>
              <a:rPr lang="da-DK" sz="2400" dirty="0"/>
              <a:t>essensen af siderne 69-72 (C++) og 49-52 (Java)</a:t>
            </a:r>
            <a:endParaRPr lang="da-DK" dirty="0"/>
          </a:p>
          <a:p>
            <a:pPr>
              <a:buNone/>
            </a:pPr>
            <a:r>
              <a:rPr lang="da-DK" dirty="0"/>
              <a:t>	</a:t>
            </a:r>
          </a:p>
        </p:txBody>
      </p:sp>
    </p:spTree>
    <p:extLst>
      <p:ext uri="{BB962C8B-B14F-4D97-AF65-F5344CB8AC3E}">
        <p14:creationId xmlns:p14="http://schemas.microsoft.com/office/powerpoint/2010/main" val="167614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Tommelfingerregler</a:t>
            </a:r>
          </a:p>
        </p:txBody>
      </p:sp>
      <p:sp>
        <p:nvSpPr>
          <p:cNvPr id="3" name="Pladsholder til indhold 2"/>
          <p:cNvSpPr>
            <a:spLocks noGrp="1"/>
          </p:cNvSpPr>
          <p:nvPr>
            <p:ph idx="1"/>
          </p:nvPr>
        </p:nvSpPr>
        <p:spPr>
          <a:xfrm>
            <a:off x="827584" y="2276872"/>
            <a:ext cx="7859216" cy="3849291"/>
          </a:xfrm>
        </p:spPr>
        <p:txBody>
          <a:bodyPr>
            <a:normAutofit lnSpcReduction="10000"/>
          </a:bodyPr>
          <a:lstStyle/>
          <a:p>
            <a:r>
              <a:rPr lang="da-DK" dirty="0"/>
              <a:t>Halvering af problem		O(log N)</a:t>
            </a:r>
          </a:p>
          <a:p>
            <a:r>
              <a:rPr lang="da-DK" dirty="0"/>
              <a:t>En </a:t>
            </a:r>
            <a:r>
              <a:rPr lang="da-DK" dirty="0">
                <a:latin typeface="Times New Roman" pitchFamily="18" charset="0"/>
                <a:cs typeface="Times New Roman" pitchFamily="18" charset="0"/>
              </a:rPr>
              <a:t>for</a:t>
            </a:r>
            <a:r>
              <a:rPr lang="da-DK" dirty="0"/>
              <a:t>-løkke: 				O(N)</a:t>
            </a:r>
          </a:p>
          <a:p>
            <a:r>
              <a:rPr lang="da-DK" dirty="0"/>
              <a:t>To </a:t>
            </a:r>
            <a:r>
              <a:rPr lang="da-DK" dirty="0">
                <a:latin typeface="Times New Roman" pitchFamily="18" charset="0"/>
                <a:cs typeface="Times New Roman" pitchFamily="18" charset="0"/>
              </a:rPr>
              <a:t>for</a:t>
            </a:r>
            <a:r>
              <a:rPr lang="da-DK" dirty="0"/>
              <a:t>-løkker i sekvens: 		O(N)</a:t>
            </a:r>
          </a:p>
          <a:p>
            <a:r>
              <a:rPr lang="da-DK" dirty="0">
                <a:latin typeface="Times New Roman" pitchFamily="18" charset="0"/>
                <a:cs typeface="Times New Roman" pitchFamily="18" charset="0"/>
              </a:rPr>
              <a:t>for</a:t>
            </a:r>
            <a:r>
              <a:rPr lang="da-DK" dirty="0"/>
              <a:t>-løkke med </a:t>
            </a:r>
            <a:r>
              <a:rPr lang="da-DK" dirty="0" err="1"/>
              <a:t>indb</a:t>
            </a:r>
            <a:r>
              <a:rPr lang="da-DK" dirty="0"/>
              <a:t>. halvering:	O(N log N)</a:t>
            </a:r>
          </a:p>
          <a:p>
            <a:r>
              <a:rPr lang="da-DK" dirty="0"/>
              <a:t>To nestede </a:t>
            </a:r>
            <a:r>
              <a:rPr lang="da-DK" dirty="0">
                <a:latin typeface="Times New Roman" pitchFamily="18" charset="0"/>
                <a:cs typeface="Times New Roman" pitchFamily="18" charset="0"/>
              </a:rPr>
              <a:t>for</a:t>
            </a:r>
            <a:r>
              <a:rPr lang="da-DK" dirty="0"/>
              <a:t>-løkker: 		O(N</a:t>
            </a:r>
            <a:r>
              <a:rPr lang="da-DK" baseline="30000" dirty="0"/>
              <a:t>2</a:t>
            </a:r>
            <a:r>
              <a:rPr lang="da-DK" dirty="0"/>
              <a:t>)</a:t>
            </a:r>
          </a:p>
          <a:p>
            <a:r>
              <a:rPr lang="da-DK" dirty="0"/>
              <a:t>Tre nestede </a:t>
            </a:r>
            <a:r>
              <a:rPr lang="da-DK" dirty="0">
                <a:latin typeface="Times New Roman" pitchFamily="18" charset="0"/>
                <a:cs typeface="Times New Roman" pitchFamily="18" charset="0"/>
              </a:rPr>
              <a:t>for</a:t>
            </a:r>
            <a:r>
              <a:rPr lang="da-DK" dirty="0"/>
              <a:t>-løkker: 		O(N</a:t>
            </a:r>
            <a:r>
              <a:rPr lang="da-DK" baseline="30000" dirty="0"/>
              <a:t>3</a:t>
            </a:r>
            <a:r>
              <a:rPr lang="da-DK" dirty="0"/>
              <a:t>) </a:t>
            </a:r>
          </a:p>
          <a:p>
            <a:r>
              <a:rPr lang="da-DK" dirty="0"/>
              <a:t>Tjek alle kombinationer: 		O(2</a:t>
            </a:r>
            <a:r>
              <a:rPr lang="da-DK" baseline="30000" dirty="0"/>
              <a:t>N</a:t>
            </a:r>
            <a:r>
              <a:rPr lang="da-DK" dirty="0"/>
              <a:t>)</a:t>
            </a:r>
          </a:p>
          <a:p>
            <a:endParaRPr lang="da-DK" dirty="0"/>
          </a:p>
          <a:p>
            <a:endParaRPr lang="da-DK" dirty="0"/>
          </a:p>
        </p:txBody>
      </p:sp>
    </p:spTree>
    <p:extLst>
      <p:ext uri="{BB962C8B-B14F-4D97-AF65-F5344CB8AC3E}">
        <p14:creationId xmlns:p14="http://schemas.microsoft.com/office/powerpoint/2010/main" val="287336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3D4E-0701-E908-535B-1E52F2E35143}"/>
              </a:ext>
            </a:extLst>
          </p:cNvPr>
          <p:cNvSpPr>
            <a:spLocks noGrp="1"/>
          </p:cNvSpPr>
          <p:nvPr>
            <p:ph type="title"/>
          </p:nvPr>
        </p:nvSpPr>
        <p:spPr/>
        <p:txBody>
          <a:bodyPr/>
          <a:lstStyle/>
          <a:p>
            <a:r>
              <a:rPr lang="en-US" dirty="0" err="1"/>
              <a:t>Induktionsbeviser</a:t>
            </a:r>
            <a:r>
              <a:rPr lang="en-US" dirty="0"/>
              <a:t> </a:t>
            </a:r>
            <a:r>
              <a:rPr lang="en-US" dirty="0" err="1"/>
              <a:t>opg</a:t>
            </a:r>
            <a:r>
              <a:rPr lang="en-US" dirty="0"/>
              <a:t>. 1 </a:t>
            </a:r>
            <a:r>
              <a:rPr lang="en-US" dirty="0" err="1"/>
              <a:t>og</a:t>
            </a:r>
            <a:r>
              <a:rPr lang="en-US" dirty="0"/>
              <a:t> 5</a:t>
            </a:r>
            <a:endParaRPr lang="da-DK" dirty="0"/>
          </a:p>
        </p:txBody>
      </p:sp>
      <p:pic>
        <p:nvPicPr>
          <p:cNvPr id="5" name="Content Placeholder 4" descr="A piece of paper with writing on it&#10;&#10;Description automatically generated">
            <a:extLst>
              <a:ext uri="{FF2B5EF4-FFF2-40B4-BE49-F238E27FC236}">
                <a16:creationId xmlns:a16="http://schemas.microsoft.com/office/drawing/2014/main" id="{3A6F6CC8-F8A6-DF6A-9C5C-1BFA478970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2253840" y="1398874"/>
            <a:ext cx="4780335" cy="5184575"/>
          </a:xfrm>
        </p:spPr>
      </p:pic>
    </p:spTree>
    <p:extLst>
      <p:ext uri="{BB962C8B-B14F-4D97-AF65-F5344CB8AC3E}">
        <p14:creationId xmlns:p14="http://schemas.microsoft.com/office/powerpoint/2010/main" val="71285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460B-A569-4BB9-9150-F7143BDB7328}"/>
              </a:ext>
            </a:extLst>
          </p:cNvPr>
          <p:cNvSpPr>
            <a:spLocks noGrp="1"/>
          </p:cNvSpPr>
          <p:nvPr>
            <p:ph type="title"/>
          </p:nvPr>
        </p:nvSpPr>
        <p:spPr/>
        <p:txBody>
          <a:bodyPr/>
          <a:lstStyle/>
          <a:p>
            <a:r>
              <a:rPr lang="en-US" dirty="0" err="1"/>
              <a:t>Induktionsbeviser</a:t>
            </a:r>
            <a:r>
              <a:rPr lang="en-US" dirty="0"/>
              <a:t> </a:t>
            </a:r>
            <a:r>
              <a:rPr lang="en-US" dirty="0" err="1"/>
              <a:t>opgave</a:t>
            </a:r>
            <a:r>
              <a:rPr lang="en-US" dirty="0"/>
              <a:t> 2</a:t>
            </a:r>
            <a:endParaRPr lang="da-DK" dirty="0"/>
          </a:p>
        </p:txBody>
      </p:sp>
      <p:pic>
        <p:nvPicPr>
          <p:cNvPr id="5" name="Content Placeholder 4" descr="A piece of paper with writing on it&#10;&#10;Description automatically generated">
            <a:extLst>
              <a:ext uri="{FF2B5EF4-FFF2-40B4-BE49-F238E27FC236}">
                <a16:creationId xmlns:a16="http://schemas.microsoft.com/office/drawing/2014/main" id="{A977A4FB-F78E-AC2C-3EEF-58DA1B39FB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09018" y="1600200"/>
            <a:ext cx="4525963" cy="4525963"/>
          </a:xfrm>
        </p:spPr>
      </p:pic>
    </p:spTree>
    <p:extLst>
      <p:ext uri="{BB962C8B-B14F-4D97-AF65-F5344CB8AC3E}">
        <p14:creationId xmlns:p14="http://schemas.microsoft.com/office/powerpoint/2010/main" val="365566951"/>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5242</TotalTime>
  <Words>1382</Words>
  <Application>Microsoft Office PowerPoint</Application>
  <PresentationFormat>On-screen Show (4:3)</PresentationFormat>
  <Paragraphs>198</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Consolas</vt:lpstr>
      <vt:lpstr>Courier</vt:lpstr>
      <vt:lpstr>Courier New</vt:lpstr>
      <vt:lpstr>Times New Roman</vt:lpstr>
      <vt:lpstr>Kontortema</vt:lpstr>
      <vt:lpstr>Algoritmer &amp; Datastrukturer 12. september 2025</vt:lpstr>
      <vt:lpstr>Angående lærebøgerne</vt:lpstr>
      <vt:lpstr>Foreløbig pensumliste  </vt:lpstr>
      <vt:lpstr>Rekursion – en metode der kalder sig selv</vt:lpstr>
      <vt:lpstr>Om induktionsbeviser</vt:lpstr>
      <vt:lpstr>Store O (Big-Oh)</vt:lpstr>
      <vt:lpstr>Tommelfingerregler</vt:lpstr>
      <vt:lpstr>Induktionsbeviser opg. 1 og 5</vt:lpstr>
      <vt:lpstr>Induktionsbeviser opgave 2</vt:lpstr>
      <vt:lpstr>Induktionsbeviser opgave 3</vt:lpstr>
      <vt:lpstr>Induktionsbeviser opg. 4 og ekstra</vt:lpstr>
      <vt:lpstr>Store O</vt:lpstr>
      <vt:lpstr>Eksempel</vt:lpstr>
      <vt:lpstr>Vækstrater </vt:lpstr>
      <vt:lpstr>Vækstrater</vt:lpstr>
      <vt:lpstr>Store O udtryk indeholder IKKE konstanter</vt:lpstr>
      <vt:lpstr>Opgaver i tidskompleksitet (1)</vt:lpstr>
      <vt:lpstr>Abstrakt Datatype</vt:lpstr>
      <vt:lpstr>Simple datastrukturer/datatper</vt:lpstr>
      <vt:lpstr>Stakken</vt:lpstr>
      <vt:lpstr>Stakken</vt:lpstr>
      <vt:lpstr>Metoder i Stack</vt:lpstr>
      <vt:lpstr>Køen</vt:lpstr>
      <vt:lpstr>Linked list</vt:lpstr>
      <vt:lpstr>Øvrige emner (kronologisk)</vt:lpstr>
      <vt:lpstr>Binært søgetræ</vt:lpstr>
      <vt:lpstr>5-ordens B-træ</vt:lpstr>
      <vt:lpstr>Opgaver i tidskompleksitet (2)</vt:lpstr>
      <vt:lpstr>Opgaver i tidskompleksitet (3)</vt:lpstr>
      <vt:lpstr>Øvelse (stak)</vt:lpstr>
      <vt:lpstr>Øvelse (kø)</vt:lpstr>
      <vt:lpstr>Øvelse (liste)</vt:lpstr>
      <vt:lpstr>Vigtigste slides</vt:lpstr>
    </vt:vector>
  </TitlesOfParts>
  <Company>Syddansk Unversitet - University of Southern Denmark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ADA/VPR 8./9 2011</dc:title>
  <dc:creator>Ole Dolriis</dc:creator>
  <cp:lastModifiedBy>Oleg Sechovcov</cp:lastModifiedBy>
  <cp:revision>102</cp:revision>
  <dcterms:created xsi:type="dcterms:W3CDTF">2011-09-06T07:26:10Z</dcterms:created>
  <dcterms:modified xsi:type="dcterms:W3CDTF">2025-09-22T08:29:09Z</dcterms:modified>
</cp:coreProperties>
</file>