
<file path=[Content_Types].xml><?xml version="1.0" encoding="utf-8"?>
<Types xmlns="http://schemas.openxmlformats.org/package/2006/content-types">
  <Default Extension="bin" ContentType="image/x-emf"/>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3"/>
  </p:sldMasterIdLst>
  <p:notesMasterIdLst>
    <p:notesMasterId r:id="rId62"/>
  </p:notesMasterIdLst>
  <p:sldIdLst>
    <p:sldId id="280" r:id="rId34"/>
    <p:sldId id="4503" r:id="rId35"/>
    <p:sldId id="4504" r:id="rId36"/>
    <p:sldId id="4524" r:id="rId37"/>
    <p:sldId id="4505" r:id="rId38"/>
    <p:sldId id="4516" r:id="rId39"/>
    <p:sldId id="4515" r:id="rId40"/>
    <p:sldId id="4527" r:id="rId41"/>
    <p:sldId id="4517" r:id="rId42"/>
    <p:sldId id="4518" r:id="rId43"/>
    <p:sldId id="4519" r:id="rId44"/>
    <p:sldId id="4528" r:id="rId45"/>
    <p:sldId id="4522" r:id="rId46"/>
    <p:sldId id="4520" r:id="rId47"/>
    <p:sldId id="4521" r:id="rId48"/>
    <p:sldId id="4530" r:id="rId49"/>
    <p:sldId id="4529" r:id="rId50"/>
    <p:sldId id="4523" r:id="rId51"/>
    <p:sldId id="4526" r:id="rId52"/>
    <p:sldId id="4531" r:id="rId53"/>
    <p:sldId id="4532" r:id="rId54"/>
    <p:sldId id="4533" r:id="rId55"/>
    <p:sldId id="4534" r:id="rId56"/>
    <p:sldId id="4535" r:id="rId57"/>
    <p:sldId id="4536" r:id="rId58"/>
    <p:sldId id="4537" r:id="rId59"/>
    <p:sldId id="4538" r:id="rId60"/>
    <p:sldId id="452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7" autoAdjust="0"/>
    <p:restoredTop sz="94662" autoAdjust="0"/>
  </p:normalViewPr>
  <p:slideViewPr>
    <p:cSldViewPr snapToGrid="0" showGuides="1">
      <p:cViewPr varScale="1">
        <p:scale>
          <a:sx n="147" d="100"/>
          <a:sy n="147" d="100"/>
        </p:scale>
        <p:origin x="1200" y="184"/>
      </p:cViewPr>
      <p:guideLst>
        <p:guide orient="horz" pos="64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63"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28.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Master" Target="slideMasters/slideMaster1.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20" Type="http://schemas.openxmlformats.org/officeDocument/2006/relationships/customXml" Target="../customXml/item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a:pPr/>
              <a:t>13/09/2024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a:pPr/>
              <a:t>‹nr.›</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92015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100656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ort forside">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BBCAF46D-9983-4AEE-9B8A-24654CDEDDB0}"/>
              </a:ext>
            </a:extLst>
          </p:cNvPr>
          <p:cNvSpPr/>
          <p:nvPr userDrawn="1"/>
        </p:nvSpPr>
        <p:spPr>
          <a:xfrm>
            <a:off x="0" y="0"/>
            <a:ext cx="12189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GB" sz="1600" dirty="0" err="1"/>
          </a:p>
        </p:txBody>
      </p:sp>
      <p:sp>
        <p:nvSpPr>
          <p:cNvPr id="2" name="Title 1"/>
          <p:cNvSpPr>
            <a:spLocks noGrp="1"/>
          </p:cNvSpPr>
          <p:nvPr>
            <p:ph type="ctrTitle" hasCustomPrompt="1"/>
          </p:nvPr>
        </p:nvSpPr>
        <p:spPr>
          <a:xfrm>
            <a:off x="349384" y="1760373"/>
            <a:ext cx="10069011" cy="4070408"/>
          </a:xfrm>
        </p:spPr>
        <p:txBody>
          <a:bodyPr anchor="t" anchorCtr="0"/>
          <a:lstStyle>
            <a:lvl1pPr algn="l">
              <a:lnSpc>
                <a:spcPct val="90000"/>
              </a:lnSpc>
              <a:defRPr sz="9400">
                <a:solidFill>
                  <a:schemeClr val="bg1"/>
                </a:solidFill>
              </a:defRPr>
            </a:lvl1pPr>
          </a:lstStyle>
          <a:p>
            <a:r>
              <a:rPr lang="en-GB" dirty="0"/>
              <a:t>Klik for at tilføje overskrift</a:t>
            </a:r>
            <a:endParaRPr lang="en-GB"/>
          </a:p>
        </p:txBody>
      </p:sp>
      <p:sp>
        <p:nvSpPr>
          <p:cNvPr id="19" name="text" descr="{&quot;templafy&quot;:{&quot;id&quot;:&quot;9e66ba45-e00c-4751-bf02-a4956d240516&quot;}}" title="UserProfile.Institut.InstituteDCU_{{DocumentLanguage}}">
            <a:extLst>
              <a:ext uri="{FF2B5EF4-FFF2-40B4-BE49-F238E27FC236}">
                <a16:creationId xmlns:a16="http://schemas.microsoft.com/office/drawing/2014/main" id="{610DD8E7-635C-4517-8E21-65C3CB025FFE}"/>
              </a:ext>
            </a:extLst>
          </p:cNvPr>
          <p:cNvSpPr txBox="1">
            <a:spLocks/>
          </p:cNvSpPr>
          <p:nvPr userDrawn="1"/>
        </p:nvSpPr>
        <p:spPr>
          <a:xfrm>
            <a:off x="411163" y="450893"/>
            <a:ext cx="5684837" cy="284778"/>
          </a:xfrm>
          <a:prstGeom prst="rect">
            <a:avLst/>
          </a:prstGeom>
          <a:noFill/>
        </p:spPr>
        <p:txBody>
          <a:bodyPr wrap="square" lIns="10800" tIns="0" rIns="0" bIns="90000" anchor="b" anchorCtr="0">
            <a:no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solidFill>
              </a:rPr>
              <a:t>The Maersk Mc-Kinney Moller Institute</a:t>
            </a:r>
          </a:p>
        </p:txBody>
      </p:sp>
      <p:pic>
        <p:nvPicPr>
          <p:cNvPr id="7" name="Logo black">
            <a:extLst>
              <a:ext uri="{FF2B5EF4-FFF2-40B4-BE49-F238E27FC236}">
                <a16:creationId xmlns:a16="http://schemas.microsoft.com/office/drawing/2014/main" id="{E6E48129-FB3C-4F39-A5A1-63313B41D3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200" y="6296400"/>
            <a:ext cx="786874" cy="212400"/>
          </a:xfrm>
          <a:prstGeom prst="rect">
            <a:avLst/>
          </a:prstGeom>
        </p:spPr>
      </p:pic>
      <p:sp>
        <p:nvSpPr>
          <p:cNvPr id="20" name="sdu.dk">
            <a:extLst>
              <a:ext uri="{FF2B5EF4-FFF2-40B4-BE49-F238E27FC236}">
                <a16:creationId xmlns:a16="http://schemas.microsoft.com/office/drawing/2014/main" id="{4B84D86E-3D20-4505-8DAD-8EB1F3E63B0A}"/>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bg1"/>
                </a:solidFill>
              </a:rPr>
              <a:t>sdu.dk</a:t>
            </a:r>
            <a:endParaRPr lang="en-GB"/>
          </a:p>
        </p:txBody>
      </p:sp>
      <p:sp>
        <p:nvSpPr>
          <p:cNvPr id="21" name="#sdudk">
            <a:extLst>
              <a:ext uri="{FF2B5EF4-FFF2-40B4-BE49-F238E27FC236}">
                <a16:creationId xmlns:a16="http://schemas.microsoft.com/office/drawing/2014/main" id="{B58A6A9A-5E98-43AC-8CA5-F6C4B0573364}"/>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bg1"/>
                </a:solidFill>
              </a:rPr>
              <a:t>#sdudk</a:t>
            </a:r>
            <a:endParaRPr lang="en-GB"/>
          </a:p>
        </p:txBody>
      </p:sp>
      <p:cxnSp>
        <p:nvCxnSpPr>
          <p:cNvPr id="12" name="Straight Connector 11">
            <a:extLst>
              <a:ext uri="{FF2B5EF4-FFF2-40B4-BE49-F238E27FC236}">
                <a16:creationId xmlns:a16="http://schemas.microsoft.com/office/drawing/2014/main" id="{0C739632-1CD3-47C1-98D9-4B1B2253C7C9}"/>
              </a:ext>
            </a:extLst>
          </p:cNvPr>
          <p:cNvCxnSpPr>
            <a:cxnSpLocks/>
          </p:cNvCxnSpPr>
          <p:nvPr userDrawn="1"/>
        </p:nvCxnSpPr>
        <p:spPr>
          <a:xfrm>
            <a:off x="410400" y="715665"/>
            <a:ext cx="69921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descr="{&quot;templafy&quot;:{&quot;id&quot;:&quot;e93eeae9-b581-4184-9cc7-9a0f9897d348&quot;}}" title="Form.Date">
            <a:extLst>
              <a:ext uri="{FF2B5EF4-FFF2-40B4-BE49-F238E27FC236}">
                <a16:creationId xmlns:a16="http://schemas.microsoft.com/office/drawing/2014/main" id="{10301B40-E355-4D99-B296-A15FB5BC3A4C}"/>
              </a:ext>
            </a:extLst>
          </p:cNvPr>
          <p:cNvSpPr/>
          <p:nvPr userDrawn="1"/>
        </p:nvSpPr>
        <p:spPr>
          <a:xfrm>
            <a:off x="9156032" y="6349384"/>
            <a:ext cx="2624806" cy="180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GB" sz="1200" b="0" dirty="0">
                <a:solidFill>
                  <a:schemeClr val="bg1"/>
                </a:solidFill>
              </a:rPr>
              <a:t>September 2020</a:t>
            </a:r>
          </a:p>
        </p:txBody>
      </p:sp>
      <p:sp>
        <p:nvSpPr>
          <p:cNvPr id="11" name="Date Placeholder 14">
            <a:extLst>
              <a:ext uri="{FF2B5EF4-FFF2-40B4-BE49-F238E27FC236}">
                <a16:creationId xmlns:a16="http://schemas.microsoft.com/office/drawing/2014/main" id="{D4E1389B-CA3B-4709-956D-F396D960BBC8}"/>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sp>
        <p:nvSpPr>
          <p:cNvPr id="14" name="Date Placeholder 14">
            <a:extLst>
              <a:ext uri="{FF2B5EF4-FFF2-40B4-BE49-F238E27FC236}">
                <a16:creationId xmlns:a16="http://schemas.microsoft.com/office/drawing/2014/main" id="{8A94F1C1-AE36-4BBA-B958-8FC614A9472A}"/>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Tree>
    <p:extLst>
      <p:ext uri="{BB962C8B-B14F-4D97-AF65-F5344CB8AC3E}">
        <p14:creationId xmlns:p14="http://schemas.microsoft.com/office/powerpoint/2010/main" val="406752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lede og indhold">
    <p:spTree>
      <p:nvGrpSpPr>
        <p:cNvPr id="1" name=""/>
        <p:cNvGrpSpPr/>
        <p:nvPr/>
      </p:nvGrpSpPr>
      <p:grpSpPr>
        <a:xfrm>
          <a:off x="0" y="0"/>
          <a:ext cx="0" cy="0"/>
          <a:chOff x="0" y="0"/>
          <a:chExt cx="0" cy="0"/>
        </a:xfrm>
      </p:grpSpPr>
      <p:sp>
        <p:nvSpPr>
          <p:cNvPr id="10" name="Pladsholder til billede 3"/>
          <p:cNvSpPr>
            <a:spLocks noGrp="1"/>
          </p:cNvSpPr>
          <p:nvPr>
            <p:ph type="pic" sz="quarter" idx="13" hasCustomPrompt="1"/>
          </p:nvPr>
        </p:nvSpPr>
        <p:spPr>
          <a:xfrm>
            <a:off x="0" y="0"/>
            <a:ext cx="6099300" cy="6858000"/>
          </a:xfrm>
          <a:solidFill>
            <a:schemeClr val="bg1"/>
          </a:solidFill>
        </p:spPr>
        <p:txBody>
          <a:bodyPr/>
          <a:lstStyle>
            <a:lvl1pPr marL="0" indent="0" algn="ctr">
              <a:buNone/>
              <a:defRPr sz="1200"/>
            </a:lvl1pPr>
          </a:lstStyle>
          <a:p>
            <a:r>
              <a:rPr lang="en-GB" dirty="0"/>
              <a:t>Vælg pladsholderen og indsæt billede via Templafy/Skyfish eller ikon eller logo via Templafy/Billeder</a:t>
            </a:r>
            <a:endParaRPr lang="en-GB"/>
          </a:p>
        </p:txBody>
      </p:sp>
      <p:sp>
        <p:nvSpPr>
          <p:cNvPr id="8" name="Titel 1"/>
          <p:cNvSpPr>
            <a:spLocks noGrp="1"/>
          </p:cNvSpPr>
          <p:nvPr>
            <p:ph type="title" hasCustomPrompt="1"/>
          </p:nvPr>
        </p:nvSpPr>
        <p:spPr>
          <a:xfrm>
            <a:off x="6692401" y="1076109"/>
            <a:ext cx="4680000" cy="1822734"/>
          </a:xfrm>
        </p:spPr>
        <p:txBody>
          <a:bodyPr/>
          <a:lstStyle>
            <a:lvl1pPr>
              <a:defRPr/>
            </a:lvl1pPr>
          </a:lstStyle>
          <a:p>
            <a:r>
              <a:rPr lang="en-GB" dirty="0"/>
              <a:t>Klik for at tilføje overskrift, maksimalt 3 linjer</a:t>
            </a:r>
            <a:endParaRPr lang="en-GB"/>
          </a:p>
        </p:txBody>
      </p:sp>
      <p:sp>
        <p:nvSpPr>
          <p:cNvPr id="6" name="Content Placeholder 5">
            <a:extLst>
              <a:ext uri="{FF2B5EF4-FFF2-40B4-BE49-F238E27FC236}">
                <a16:creationId xmlns:a16="http://schemas.microsoft.com/office/drawing/2014/main" id="{C4256969-981A-4869-9324-B595DF89D12E}"/>
              </a:ext>
            </a:extLst>
          </p:cNvPr>
          <p:cNvSpPr>
            <a:spLocks noGrp="1"/>
          </p:cNvSpPr>
          <p:nvPr>
            <p:ph sz="quarter" idx="19" hasCustomPrompt="1"/>
          </p:nvPr>
        </p:nvSpPr>
        <p:spPr>
          <a:xfrm>
            <a:off x="6692400" y="3387600"/>
            <a:ext cx="4680000" cy="2466000"/>
          </a:xfrm>
        </p:spPr>
        <p:txBody>
          <a:bodyPr/>
          <a:lstStyle>
            <a:lvl1pPr>
              <a:defRPr/>
            </a:lvl1pPr>
          </a:lstStyle>
          <a:p>
            <a:pPr lvl="0"/>
            <a:r>
              <a:rPr lang="en-GB" dirty="0"/>
              <a:t>Klik for at tilføje tekst</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14" name="text" descr="{&quot;templafy&quot;:{&quot;id&quot;:&quot;19392b15-c614-4755-aea8-28d38b6bbe91&quot;}}" title="UserProfile.Institut.InstituteDCU_{{DocumentLanguage}}">
            <a:extLst>
              <a:ext uri="{FF2B5EF4-FFF2-40B4-BE49-F238E27FC236}">
                <a16:creationId xmlns:a16="http://schemas.microsoft.com/office/drawing/2014/main" id="{060969B2-E177-4704-95D4-119A98BB90C5}"/>
              </a:ext>
            </a:extLst>
          </p:cNvPr>
          <p:cNvSpPr txBox="1">
            <a:spLocks/>
          </p:cNvSpPr>
          <p:nvPr userDrawn="1"/>
        </p:nvSpPr>
        <p:spPr>
          <a:xfrm>
            <a:off x="6692400" y="249585"/>
            <a:ext cx="4680000" cy="478677"/>
          </a:xfrm>
          <a:prstGeom prst="rect">
            <a:avLst/>
          </a:prstGeom>
          <a:noFill/>
        </p:spPr>
        <p:txBody>
          <a:bodyPr wrap="square" lIns="10800" tIns="0" rIns="0" bIns="90000" anchor="b" anchorCtr="0">
            <a:no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The Maersk Mc-Kinney Moller Institute</a:t>
            </a:r>
          </a:p>
        </p:txBody>
      </p:sp>
      <p:sp>
        <p:nvSpPr>
          <p:cNvPr id="16" name="sdu.dk">
            <a:extLst>
              <a:ext uri="{FF2B5EF4-FFF2-40B4-BE49-F238E27FC236}">
                <a16:creationId xmlns:a16="http://schemas.microsoft.com/office/drawing/2014/main" id="{406E07B7-D9E4-488D-BA7B-56AC0D1DDD05}"/>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7" name="#sdudk">
            <a:extLst>
              <a:ext uri="{FF2B5EF4-FFF2-40B4-BE49-F238E27FC236}">
                <a16:creationId xmlns:a16="http://schemas.microsoft.com/office/drawing/2014/main" id="{CD1A1828-0ED2-4AFE-8C5E-683996CBAF9D}"/>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cxnSp>
        <p:nvCxnSpPr>
          <p:cNvPr id="18" name="Straight Connector 17">
            <a:extLst>
              <a:ext uri="{FF2B5EF4-FFF2-40B4-BE49-F238E27FC236}">
                <a16:creationId xmlns:a16="http://schemas.microsoft.com/office/drawing/2014/main" id="{B68D6574-D545-4AC1-804C-76EBF3BEC544}"/>
              </a:ext>
            </a:extLst>
          </p:cNvPr>
          <p:cNvCxnSpPr>
            <a:cxnSpLocks/>
          </p:cNvCxnSpPr>
          <p:nvPr userDrawn="1"/>
        </p:nvCxnSpPr>
        <p:spPr>
          <a:xfrm>
            <a:off x="6691637"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date" descr="{&quot;templafy&quot;:{&quot;id&quot;:&quot;7c8a4e8f-f1eb-4af7-b254-c88f4a86ec48&quot;}}" title="Form.Date">
            <a:extLst>
              <a:ext uri="{FF2B5EF4-FFF2-40B4-BE49-F238E27FC236}">
                <a16:creationId xmlns:a16="http://schemas.microsoft.com/office/drawing/2014/main" id="{38150A77-BE4E-404D-B314-A1C41C791C1B}"/>
              </a:ext>
            </a:extLst>
          </p:cNvPr>
          <p:cNvSpPr/>
          <p:nvPr userDrawn="1"/>
        </p:nvSpPr>
        <p:spPr>
          <a:xfrm>
            <a:off x="9156032" y="6349384"/>
            <a:ext cx="2624806" cy="180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GB" sz="1200" b="0" dirty="0">
                <a:solidFill>
                  <a:schemeClr val="tx1"/>
                </a:solidFill>
              </a:rPr>
              <a:t>September 2020</a:t>
            </a:r>
          </a:p>
        </p:txBody>
      </p:sp>
      <p:pic>
        <p:nvPicPr>
          <p:cNvPr id="20" name="Logo black">
            <a:extLst>
              <a:ext uri="{FF2B5EF4-FFF2-40B4-BE49-F238E27FC236}">
                <a16:creationId xmlns:a16="http://schemas.microsoft.com/office/drawing/2014/main" id="{1421C492-A651-4EE4-BB8B-C6886E7B5C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92400" y="6294893"/>
            <a:ext cx="784800" cy="211840"/>
          </a:xfrm>
          <a:prstGeom prst="rect">
            <a:avLst/>
          </a:prstGeom>
        </p:spPr>
      </p:pic>
      <p:sp>
        <p:nvSpPr>
          <p:cNvPr id="30" name="Date Placeholder 14">
            <a:extLst>
              <a:ext uri="{FF2B5EF4-FFF2-40B4-BE49-F238E27FC236}">
                <a16:creationId xmlns:a16="http://schemas.microsoft.com/office/drawing/2014/main" id="{2C4B35A0-F8F7-420F-9E06-CC0AAAA0B84F}"/>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22" name="TextBox 21">
            <a:extLst>
              <a:ext uri="{FF2B5EF4-FFF2-40B4-BE49-F238E27FC236}">
                <a16:creationId xmlns:a16="http://schemas.microsoft.com/office/drawing/2014/main" id="{7C94981C-CC58-4018-9B19-5053EFA6B6A9}"/>
              </a:ext>
            </a:extLst>
          </p:cNvPr>
          <p:cNvSpPr txBox="1"/>
          <p:nvPr userDrawn="1"/>
        </p:nvSpPr>
        <p:spPr>
          <a:xfrm>
            <a:off x="0" y="-349741"/>
            <a:ext cx="11457183" cy="323165"/>
          </a:xfrm>
          <a:prstGeom prst="rect">
            <a:avLst/>
          </a:prstGeom>
          <a:noFill/>
        </p:spPr>
        <p:txBody>
          <a:bodyPr wrap="square" lIns="0" tIns="0" rIns="0" bIns="0" rtlCol="0">
            <a:spAutoFit/>
          </a:bodyPr>
          <a:lstStyle/>
          <a:p>
            <a:r>
              <a:rPr lang="en-GB" sz="1050" b="1" noProof="1"/>
              <a:t>Skift baggrundsfarve. </a:t>
            </a:r>
            <a:r>
              <a:rPr lang="en-GB" sz="1050" noProof="1"/>
              <a:t>Højreklik på slidet og vælg </a:t>
            </a:r>
            <a:r>
              <a:rPr lang="en-GB" sz="1050" b="1" noProof="1"/>
              <a:t>Formatér baggrund</a:t>
            </a:r>
            <a:r>
              <a:rPr lang="en-GB" sz="1050" noProof="1"/>
              <a:t>. Klik på </a:t>
            </a:r>
            <a:r>
              <a:rPr lang="en-GB" sz="1050" b="1" noProof="1"/>
              <a:t>Fyld farve </a:t>
            </a:r>
            <a:r>
              <a:rPr lang="en-GB" sz="1050" noProof="1"/>
              <a:t>i Formater baggrund vinduet og vælg farve fra øverste række i SDU’s farve palette eller fra den brugerdefinerede farvepalette</a:t>
            </a:r>
            <a:endParaRPr lang="en-GB"/>
          </a:p>
        </p:txBody>
      </p:sp>
    </p:spTree>
    <p:extLst>
      <p:ext uri="{BB962C8B-B14F-4D97-AF65-F5344CB8AC3E}">
        <p14:creationId xmlns:p14="http://schemas.microsoft.com/office/powerpoint/2010/main" val="2307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lede og tekst (CV)">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710399" y="1700213"/>
            <a:ext cx="4677070" cy="1436392"/>
          </a:xfrm>
        </p:spPr>
        <p:txBody>
          <a:bodyPr/>
          <a:lstStyle>
            <a:lvl1pPr>
              <a:defRPr sz="4800"/>
            </a:lvl1pPr>
          </a:lstStyle>
          <a:p>
            <a:r>
              <a:rPr lang="en-GB" dirty="0"/>
              <a:t>Overskrift i </a:t>
            </a:r>
            <a:r>
              <a:rPr lang="en-GB" dirty="0" err="1"/>
              <a:t>maks</a:t>
            </a:r>
            <a:r>
              <a:rPr lang="en-GB" dirty="0"/>
              <a:t> 2 linjer</a:t>
            </a:r>
            <a:endParaRPr lang="en-GB"/>
          </a:p>
        </p:txBody>
      </p:sp>
      <p:sp>
        <p:nvSpPr>
          <p:cNvPr id="15" name="Text Placeholder 4">
            <a:extLst>
              <a:ext uri="{FF2B5EF4-FFF2-40B4-BE49-F238E27FC236}">
                <a16:creationId xmlns:a16="http://schemas.microsoft.com/office/drawing/2014/main" id="{6FAAEFF0-FCE4-48D6-A0D1-A458F3CD3EB3}"/>
              </a:ext>
            </a:extLst>
          </p:cNvPr>
          <p:cNvSpPr>
            <a:spLocks noGrp="1"/>
          </p:cNvSpPr>
          <p:nvPr>
            <p:ph type="body" sz="quarter" idx="19" hasCustomPrompt="1"/>
          </p:nvPr>
        </p:nvSpPr>
        <p:spPr>
          <a:xfrm>
            <a:off x="6692202" y="3387600"/>
            <a:ext cx="4680000" cy="2466000"/>
          </a:xfrm>
        </p:spPr>
        <p:txBody>
          <a:bodyPr/>
          <a:lstStyle>
            <a:lvl1pPr>
              <a:defRPr/>
            </a:lvl1pPr>
          </a:lstStyle>
          <a:p>
            <a:pPr lvl="0"/>
            <a:r>
              <a:rPr lang="en-GB" dirty="0"/>
              <a:t>Klik for at tilføje tekst</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6" name="Text Placeholder 5">
            <a:extLst>
              <a:ext uri="{FF2B5EF4-FFF2-40B4-BE49-F238E27FC236}">
                <a16:creationId xmlns:a16="http://schemas.microsoft.com/office/drawing/2014/main" id="{2F21E6D3-406B-4DA0-9B5A-6A2F208BAF71}"/>
              </a:ext>
            </a:extLst>
          </p:cNvPr>
          <p:cNvSpPr>
            <a:spLocks noGrp="1"/>
          </p:cNvSpPr>
          <p:nvPr>
            <p:ph type="body" sz="quarter" idx="18" hasCustomPrompt="1"/>
          </p:nvPr>
        </p:nvSpPr>
        <p:spPr>
          <a:xfrm>
            <a:off x="6710399" y="452437"/>
            <a:ext cx="4659277" cy="790493"/>
          </a:xfrm>
        </p:spPr>
        <p:txBody>
          <a:bodyPr anchor="b" anchorCtr="0"/>
          <a:lstStyle>
            <a:lvl1pPr marL="0" indent="0">
              <a:buFont typeface="Arial" panose="020B0604020202020204" pitchFamily="34" charset="0"/>
              <a:buNone/>
              <a:defRPr/>
            </a:lvl1pPr>
          </a:lstStyle>
          <a:p>
            <a:pPr lvl="0"/>
            <a:r>
              <a:rPr lang="en-GB" dirty="0"/>
              <a:t>Klik for at indsætte tekst (f.eks. job titel)</a:t>
            </a:r>
            <a:endParaRPr lang="en-GB"/>
          </a:p>
        </p:txBody>
      </p:sp>
      <p:sp>
        <p:nvSpPr>
          <p:cNvPr id="10" name="Pladsholder til billede 3"/>
          <p:cNvSpPr>
            <a:spLocks noGrp="1"/>
          </p:cNvSpPr>
          <p:nvPr>
            <p:ph type="pic" sz="quarter" idx="13" hasCustomPrompt="1"/>
          </p:nvPr>
        </p:nvSpPr>
        <p:spPr>
          <a:xfrm>
            <a:off x="411163" y="1016000"/>
            <a:ext cx="4043879" cy="4804038"/>
          </a:xfrm>
          <a:noFill/>
        </p:spPr>
        <p:txBody>
          <a:bodyPr/>
          <a:lstStyle>
            <a:lvl1pPr marL="0" indent="0" algn="ctr">
              <a:buNone/>
              <a:defRPr sz="1100"/>
            </a:lvl1pPr>
          </a:lstStyle>
          <a:p>
            <a:r>
              <a:rPr lang="en-GB" dirty="0"/>
              <a:t>Vælg pladsholderen og indsæt billede via Templafy/Skyfish eller ikon eller logo via Templafy/Billeder</a:t>
            </a:r>
            <a:endParaRPr lang="en-GB"/>
          </a:p>
        </p:txBody>
      </p:sp>
      <p:sp>
        <p:nvSpPr>
          <p:cNvPr id="18" name="Date Placeholder 14">
            <a:extLst>
              <a:ext uri="{FF2B5EF4-FFF2-40B4-BE49-F238E27FC236}">
                <a16:creationId xmlns:a16="http://schemas.microsoft.com/office/drawing/2014/main" id="{4AC2696B-BD55-4932-A36E-BCC4318F22B0}"/>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4" name="Date Placeholder 3">
            <a:extLst>
              <a:ext uri="{FF2B5EF4-FFF2-40B4-BE49-F238E27FC236}">
                <a16:creationId xmlns:a16="http://schemas.microsoft.com/office/drawing/2014/main" id="{01591D0A-163E-46D9-B4AE-DA2791457328}"/>
              </a:ext>
            </a:extLst>
          </p:cNvPr>
          <p:cNvSpPr>
            <a:spLocks noGrp="1"/>
          </p:cNvSpPr>
          <p:nvPr>
            <p:ph type="dt" sz="half" idx="20"/>
          </p:nvPr>
        </p:nvSpPr>
        <p:spPr/>
        <p:txBody>
          <a:bodyPr/>
          <a:lstStyle/>
          <a:p>
            <a:fld id="{F1A13B18-F5ED-4611-8DBB-F05123AFBA22}" type="datetimeFigureOut">
              <a:rPr lang="en-GB" smtClean="0"/>
              <a:pPr/>
              <a:t>13/09/2024</a:t>
            </a:fld>
            <a:endParaRPr lang="en-GB" dirty="0"/>
          </a:p>
        </p:txBody>
      </p:sp>
      <p:sp>
        <p:nvSpPr>
          <p:cNvPr id="5" name="Footer Placeholder 4">
            <a:extLst>
              <a:ext uri="{FF2B5EF4-FFF2-40B4-BE49-F238E27FC236}">
                <a16:creationId xmlns:a16="http://schemas.microsoft.com/office/drawing/2014/main" id="{CD31645F-3EEE-4ACC-9DE8-38B996FFAD12}"/>
              </a:ext>
            </a:extLst>
          </p:cNvPr>
          <p:cNvSpPr>
            <a:spLocks noGrp="1"/>
          </p:cNvSpPr>
          <p:nvPr>
            <p:ph type="ftr" sz="quarter" idx="21"/>
          </p:nvPr>
        </p:nvSpPr>
        <p:spPr/>
        <p:txBody>
          <a:bodyPr/>
          <a:lstStyle/>
          <a:p>
            <a:endParaRPr lang="en-GB" dirty="0"/>
          </a:p>
        </p:txBody>
      </p:sp>
      <p:sp>
        <p:nvSpPr>
          <p:cNvPr id="11" name="Slide Number Placeholder 10">
            <a:extLst>
              <a:ext uri="{FF2B5EF4-FFF2-40B4-BE49-F238E27FC236}">
                <a16:creationId xmlns:a16="http://schemas.microsoft.com/office/drawing/2014/main" id="{DA9685AE-678B-466E-B97B-590BC795CFDA}"/>
              </a:ext>
            </a:extLst>
          </p:cNvPr>
          <p:cNvSpPr>
            <a:spLocks noGrp="1"/>
          </p:cNvSpPr>
          <p:nvPr>
            <p:ph type="sldNum" sz="quarter" idx="22"/>
          </p:nvPr>
        </p:nvSpPr>
        <p:spPr/>
        <p:txBody>
          <a:bodyPr/>
          <a:lstStyle/>
          <a:p>
            <a:fld id="{45D37B1E-C366-494F-A587-962AD9AABC83}" type="slidenum">
              <a:rPr lang="en-GB" smtClean="0"/>
              <a:pPr/>
              <a:t>‹nr.›</a:t>
            </a:fld>
            <a:endParaRPr lang="en-GB" dirty="0"/>
          </a:p>
        </p:txBody>
      </p:sp>
      <p:sp>
        <p:nvSpPr>
          <p:cNvPr id="12" name="TextBox 11">
            <a:extLst>
              <a:ext uri="{FF2B5EF4-FFF2-40B4-BE49-F238E27FC236}">
                <a16:creationId xmlns:a16="http://schemas.microsoft.com/office/drawing/2014/main" id="{4E308762-F27B-4C02-A3F6-050482784129}"/>
              </a:ext>
            </a:extLst>
          </p:cNvPr>
          <p:cNvSpPr txBox="1"/>
          <p:nvPr userDrawn="1"/>
        </p:nvSpPr>
        <p:spPr>
          <a:xfrm>
            <a:off x="0" y="-349741"/>
            <a:ext cx="11457183" cy="323165"/>
          </a:xfrm>
          <a:prstGeom prst="rect">
            <a:avLst/>
          </a:prstGeom>
          <a:noFill/>
        </p:spPr>
        <p:txBody>
          <a:bodyPr wrap="square" lIns="0" tIns="0" rIns="0" bIns="0" rtlCol="0">
            <a:spAutoFit/>
          </a:bodyPr>
          <a:lstStyle/>
          <a:p>
            <a:r>
              <a:rPr lang="en-GB" sz="1050" b="1" noProof="1"/>
              <a:t>Skift baggrundsfarve. </a:t>
            </a:r>
            <a:r>
              <a:rPr lang="en-GB" sz="1050" noProof="1"/>
              <a:t>Højreklik på slidet og vælg </a:t>
            </a:r>
            <a:r>
              <a:rPr lang="en-GB" sz="1050" b="1" noProof="1"/>
              <a:t>Formatér baggrund</a:t>
            </a:r>
            <a:r>
              <a:rPr lang="en-GB" sz="1050" noProof="1"/>
              <a:t>. Klik på </a:t>
            </a:r>
            <a:r>
              <a:rPr lang="en-GB" sz="1050" b="1" noProof="1"/>
              <a:t>Fyld farve </a:t>
            </a:r>
            <a:r>
              <a:rPr lang="en-GB" sz="1050" noProof="1"/>
              <a:t>i Formater baggrund vinduet og vælg farve fra øverste række i SDU’s farve palette eller fra den brugerdefinerede farvepalette</a:t>
            </a:r>
            <a:endParaRPr lang="en-GB"/>
          </a:p>
        </p:txBody>
      </p:sp>
      <p:pic>
        <p:nvPicPr>
          <p:cNvPr id="13" name="Logo black">
            <a:extLst>
              <a:ext uri="{FF2B5EF4-FFF2-40B4-BE49-F238E27FC236}">
                <a16:creationId xmlns:a16="http://schemas.microsoft.com/office/drawing/2014/main" id="{16CDF92D-C78F-4CBE-853B-4E3CD39D2A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14" name="text" descr="{&quot;templafy&quot;:{&quot;id&quot;:&quot;c5e3364f-695b-4164-8ae0-df0baedf3be1&quot;}}" title="UserProfile.Institut.InstituteDCU_{{DocumentLanguage}}">
            <a:extLst>
              <a:ext uri="{FF2B5EF4-FFF2-40B4-BE49-F238E27FC236}">
                <a16:creationId xmlns:a16="http://schemas.microsoft.com/office/drawing/2014/main" id="{DF6D8BC8-E65A-425F-8A88-41B507F8A632}"/>
              </a:ext>
            </a:extLst>
          </p:cNvPr>
          <p:cNvSpPr txBox="1">
            <a:spLocks/>
          </p:cNvSpPr>
          <p:nvPr userDrawn="1"/>
        </p:nvSpPr>
        <p:spPr>
          <a:xfrm>
            <a:off x="411160" y="442422"/>
            <a:ext cx="6027347" cy="284778"/>
          </a:xfrm>
          <a:prstGeom prst="rect">
            <a:avLst/>
          </a:prstGeom>
          <a:noFill/>
        </p:spPr>
        <p:txBody>
          <a:bodyPr wrap="square" lIns="10800" tIns="0" rIns="0" bIns="90000" anchor="b" anchorCtr="0">
            <a:sp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The Maersk Mc-Kinney Moller Institute</a:t>
            </a:r>
          </a:p>
        </p:txBody>
      </p:sp>
      <p:cxnSp>
        <p:nvCxnSpPr>
          <p:cNvPr id="16" name="Straight Connector 15">
            <a:extLst>
              <a:ext uri="{FF2B5EF4-FFF2-40B4-BE49-F238E27FC236}">
                <a16:creationId xmlns:a16="http://schemas.microsoft.com/office/drawing/2014/main" id="{07D7BB8A-9FF7-4F5F-964E-11BE0AD89A9E}"/>
              </a:ext>
            </a:extLst>
          </p:cNvPr>
          <p:cNvCxnSpPr>
            <a:cxnSpLocks/>
          </p:cNvCxnSpPr>
          <p:nvPr userDrawn="1"/>
        </p:nvCxnSpPr>
        <p:spPr>
          <a:xfrm>
            <a:off x="410400"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A0D29C7-1B08-47AE-80F0-21F12DFA77CE}"/>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9" name="Rectangle 18">
            <a:extLst>
              <a:ext uri="{FF2B5EF4-FFF2-40B4-BE49-F238E27FC236}">
                <a16:creationId xmlns:a16="http://schemas.microsoft.com/office/drawing/2014/main" id="{BBE87218-65BF-484A-9BC3-CFE3F6FD4ECC}"/>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Tree>
    <p:extLst>
      <p:ext uri="{BB962C8B-B14F-4D97-AF65-F5344CB8AC3E}">
        <p14:creationId xmlns:p14="http://schemas.microsoft.com/office/powerpoint/2010/main" val="2172234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verskrift og bille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7" y="1700212"/>
            <a:ext cx="5367600" cy="4141787"/>
          </a:xfrm>
        </p:spPr>
        <p:txBody>
          <a:bodyPr anchor="t" anchorCtr="0"/>
          <a:lstStyle>
            <a:lvl1pPr algn="l">
              <a:lnSpc>
                <a:spcPct val="100000"/>
              </a:lnSpc>
              <a:defRPr sz="3600">
                <a:solidFill>
                  <a:schemeClr val="tx1"/>
                </a:solidFill>
              </a:defRPr>
            </a:lvl1pPr>
          </a:lstStyle>
          <a:p>
            <a:r>
              <a:rPr lang="en-GB" dirty="0"/>
              <a:t>Klik for at tilføje overskrift</a:t>
            </a:r>
            <a:endParaRPr lang="en-GB"/>
          </a:p>
        </p:txBody>
      </p:sp>
      <p:sp>
        <p:nvSpPr>
          <p:cNvPr id="14" name="Picture Placeholder 3">
            <a:extLst>
              <a:ext uri="{FF2B5EF4-FFF2-40B4-BE49-F238E27FC236}">
                <a16:creationId xmlns:a16="http://schemas.microsoft.com/office/drawing/2014/main" id="{BAC5FF5C-5A1F-4EF8-85A8-E1370E4FA7C5}"/>
              </a:ext>
            </a:extLst>
          </p:cNvPr>
          <p:cNvSpPr>
            <a:spLocks noGrp="1"/>
          </p:cNvSpPr>
          <p:nvPr>
            <p:ph type="pic" sz="quarter" idx="14" hasCustomPrompt="1"/>
          </p:nvPr>
        </p:nvSpPr>
        <p:spPr>
          <a:xfrm>
            <a:off x="6415848" y="1000443"/>
            <a:ext cx="4951428" cy="4841557"/>
          </a:xfrm>
        </p:spPr>
        <p:txBody>
          <a:bodyPr/>
          <a:lstStyle>
            <a:lvl1pPr marL="0" indent="0" algn="ctr">
              <a:buNone/>
              <a:defRPr sz="1400"/>
            </a:lvl1pPr>
          </a:lstStyle>
          <a:p>
            <a:r>
              <a:rPr lang="en-GB" dirty="0"/>
              <a:t>Vælg pladsholderen og indsæt billede via Templafy/Skyfish eller ikon eller logo via Templafy/Billeder</a:t>
            </a:r>
            <a:endParaRPr lang="en-GB"/>
          </a:p>
        </p:txBody>
      </p:sp>
      <p:sp>
        <p:nvSpPr>
          <p:cNvPr id="17" name="Date Placeholder 14">
            <a:extLst>
              <a:ext uri="{FF2B5EF4-FFF2-40B4-BE49-F238E27FC236}">
                <a16:creationId xmlns:a16="http://schemas.microsoft.com/office/drawing/2014/main" id="{360EC57D-D72D-43A3-90BC-3ACC9F8BC95A}"/>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sp>
        <p:nvSpPr>
          <p:cNvPr id="18" name="Date Placeholder 14">
            <a:extLst>
              <a:ext uri="{FF2B5EF4-FFF2-40B4-BE49-F238E27FC236}">
                <a16:creationId xmlns:a16="http://schemas.microsoft.com/office/drawing/2014/main" id="{36B2A848-B2AD-472A-AC10-0002D162D52D}"/>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3" name="Footer Placeholder 2">
            <a:extLst>
              <a:ext uri="{FF2B5EF4-FFF2-40B4-BE49-F238E27FC236}">
                <a16:creationId xmlns:a16="http://schemas.microsoft.com/office/drawing/2014/main" id="{2920C039-324F-433E-90A2-B9FAD2872EC2}"/>
              </a:ext>
            </a:extLst>
          </p:cNvPr>
          <p:cNvSpPr>
            <a:spLocks noGrp="1"/>
          </p:cNvSpPr>
          <p:nvPr>
            <p:ph type="ftr" sz="quarter" idx="15"/>
          </p:nvPr>
        </p:nvSpPr>
        <p:spPr/>
        <p:txBody>
          <a:bodyPr/>
          <a:lstStyle/>
          <a:p>
            <a:endParaRPr lang="en-GB" dirty="0"/>
          </a:p>
        </p:txBody>
      </p:sp>
      <p:sp>
        <p:nvSpPr>
          <p:cNvPr id="4" name="Slide Number Placeholder 3">
            <a:extLst>
              <a:ext uri="{FF2B5EF4-FFF2-40B4-BE49-F238E27FC236}">
                <a16:creationId xmlns:a16="http://schemas.microsoft.com/office/drawing/2014/main" id="{417D6F82-73FC-4F13-BFEC-9200E77E1527}"/>
              </a:ext>
            </a:extLst>
          </p:cNvPr>
          <p:cNvSpPr>
            <a:spLocks noGrp="1"/>
          </p:cNvSpPr>
          <p:nvPr>
            <p:ph type="sldNum" sz="quarter" idx="16"/>
          </p:nvPr>
        </p:nvSpPr>
        <p:spPr/>
        <p:txBody>
          <a:bodyPr/>
          <a:lstStyle/>
          <a:p>
            <a:fld id="{45D37B1E-C366-494F-A587-962AD9AABC83}" type="slidenum">
              <a:rPr lang="en-GB" smtClean="0"/>
              <a:pPr/>
              <a:t>‹nr.›</a:t>
            </a:fld>
            <a:endParaRPr lang="en-GB" dirty="0"/>
          </a:p>
        </p:txBody>
      </p:sp>
    </p:spTree>
    <p:extLst>
      <p:ext uri="{BB962C8B-B14F-4D97-AF65-F5344CB8AC3E}">
        <p14:creationId xmlns:p14="http://schemas.microsoft.com/office/powerpoint/2010/main" val="391830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re ikoner">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FA71C01-3350-42F9-9392-0F3379095A93}"/>
              </a:ext>
            </a:extLst>
          </p:cNvPr>
          <p:cNvSpPr>
            <a:spLocks noGrp="1"/>
          </p:cNvSpPr>
          <p:nvPr>
            <p:ph sz="quarter" idx="13" hasCustomPrompt="1"/>
          </p:nvPr>
        </p:nvSpPr>
        <p:spPr>
          <a:xfrm>
            <a:off x="2932902" y="1700213"/>
            <a:ext cx="936000" cy="936000"/>
          </a:xfrm>
        </p:spPr>
        <p:txBody>
          <a:bodyPr wrap="none"/>
          <a:lstStyle>
            <a:lvl1pPr marL="0" indent="0">
              <a:buNone/>
              <a:defRPr sz="1000"/>
            </a:lvl1pPr>
          </a:lstStyle>
          <a:p>
            <a:pPr lvl="0"/>
            <a:r>
              <a:rPr lang="en-GB" dirty="0"/>
              <a:t>Indsæt logo: Vælg pladsholderen, indsæt logo via Templafy/Billeder</a:t>
            </a:r>
            <a:endParaRPr lang="en-GB"/>
          </a:p>
        </p:txBody>
      </p:sp>
      <p:sp>
        <p:nvSpPr>
          <p:cNvPr id="11" name="Text Placeholder 10">
            <a:extLst>
              <a:ext uri="{FF2B5EF4-FFF2-40B4-BE49-F238E27FC236}">
                <a16:creationId xmlns:a16="http://schemas.microsoft.com/office/drawing/2014/main" id="{C0A09C85-3CCC-44AB-A808-AA96845B1281}"/>
              </a:ext>
            </a:extLst>
          </p:cNvPr>
          <p:cNvSpPr>
            <a:spLocks noGrp="1"/>
          </p:cNvSpPr>
          <p:nvPr>
            <p:ph type="body" sz="quarter" idx="14" hasCustomPrompt="1"/>
          </p:nvPr>
        </p:nvSpPr>
        <p:spPr>
          <a:xfrm>
            <a:off x="2932902" y="2733129"/>
            <a:ext cx="3564000" cy="756000"/>
          </a:xfrm>
        </p:spPr>
        <p:txBody>
          <a:bodyPr/>
          <a:lstStyle>
            <a:lvl1pPr marL="0" indent="0">
              <a:buFont typeface="Arial" panose="020B0604020202020204" pitchFamily="34" charset="0"/>
              <a:buChar char="​"/>
              <a:defRPr sz="2100" b="1"/>
            </a:lvl1pPr>
            <a:lvl2pPr marL="252000">
              <a:defRPr/>
            </a:lvl2pPr>
            <a:lvl3pPr marL="504000">
              <a:defRPr/>
            </a:lvl3pPr>
          </a:lstStyle>
          <a:p>
            <a:pPr lvl="0"/>
            <a:r>
              <a:rPr lang="en-GB"/>
              <a:t>Klik for at tilføje overskrift</a:t>
            </a:r>
          </a:p>
          <a:p>
            <a:pPr lvl="1"/>
            <a:r>
              <a:rPr lang="en-GB"/>
              <a:t>Second level</a:t>
            </a:r>
          </a:p>
          <a:p>
            <a:pPr lvl="2"/>
            <a:endParaRPr lang="en-GB" dirty="0"/>
          </a:p>
        </p:txBody>
      </p:sp>
      <p:sp>
        <p:nvSpPr>
          <p:cNvPr id="13" name="Content Placeholder 12">
            <a:extLst>
              <a:ext uri="{FF2B5EF4-FFF2-40B4-BE49-F238E27FC236}">
                <a16:creationId xmlns:a16="http://schemas.microsoft.com/office/drawing/2014/main" id="{3F35B7FD-E0E2-4581-BAC7-8858E530AFEA}"/>
              </a:ext>
            </a:extLst>
          </p:cNvPr>
          <p:cNvSpPr>
            <a:spLocks noGrp="1"/>
          </p:cNvSpPr>
          <p:nvPr>
            <p:ph sz="quarter" idx="15" hasCustomPrompt="1"/>
          </p:nvPr>
        </p:nvSpPr>
        <p:spPr>
          <a:xfrm>
            <a:off x="2934000" y="4012975"/>
            <a:ext cx="936000" cy="936000"/>
          </a:xfrm>
        </p:spPr>
        <p:txBody>
          <a:bodyPr wrap="none"/>
          <a:lstStyle>
            <a:lvl1pPr marL="0" indent="0">
              <a:buNone/>
              <a:defRPr sz="1000"/>
            </a:lvl1pPr>
          </a:lstStyle>
          <a:p>
            <a:pPr lvl="0"/>
            <a:r>
              <a:rPr lang="en-GB" dirty="0"/>
              <a:t>Indsæt logo: Vælg pladsholderen, indsæt logo via Templafy/Billeder</a:t>
            </a:r>
            <a:endParaRPr lang="en-GB"/>
          </a:p>
        </p:txBody>
      </p:sp>
      <p:sp>
        <p:nvSpPr>
          <p:cNvPr id="15" name="Text Placeholder 14">
            <a:extLst>
              <a:ext uri="{FF2B5EF4-FFF2-40B4-BE49-F238E27FC236}">
                <a16:creationId xmlns:a16="http://schemas.microsoft.com/office/drawing/2014/main" id="{52C92166-E723-47D5-9A87-3354EB28C43E}"/>
              </a:ext>
            </a:extLst>
          </p:cNvPr>
          <p:cNvSpPr>
            <a:spLocks noGrp="1"/>
          </p:cNvSpPr>
          <p:nvPr>
            <p:ph type="body" sz="quarter" idx="16" hasCustomPrompt="1"/>
          </p:nvPr>
        </p:nvSpPr>
        <p:spPr>
          <a:xfrm>
            <a:off x="2932112" y="5093240"/>
            <a:ext cx="3564000" cy="756000"/>
          </a:xfrm>
        </p:spPr>
        <p:txBody>
          <a:bodyPr/>
          <a:lstStyle>
            <a:lvl1pPr marL="0" indent="0">
              <a:buFont typeface="Arial" panose="020B0604020202020204" pitchFamily="34" charset="0"/>
              <a:buChar char="​"/>
              <a:defRPr sz="2000" b="1"/>
            </a:lvl1pPr>
            <a:lvl2pPr marL="252000">
              <a:defRPr/>
            </a:lvl2pPr>
            <a:lvl3pPr marL="252000" indent="0">
              <a:buNone/>
              <a:defRPr/>
            </a:lvl3pPr>
          </a:lstStyle>
          <a:p>
            <a:pPr lvl="0"/>
            <a:r>
              <a:rPr lang="en-GB" dirty="0"/>
              <a:t>Klik for at </a:t>
            </a:r>
            <a:r>
              <a:rPr lang="en-GB"/>
              <a:t>tilføje overskrift</a:t>
            </a:r>
          </a:p>
          <a:p>
            <a:pPr lvl="1"/>
            <a:r>
              <a:rPr lang="en-GB"/>
              <a:t>Second level</a:t>
            </a:r>
            <a:endParaRPr lang="en-GB" dirty="0"/>
          </a:p>
        </p:txBody>
      </p:sp>
      <p:sp>
        <p:nvSpPr>
          <p:cNvPr id="17" name="Content Placeholder 16">
            <a:extLst>
              <a:ext uri="{FF2B5EF4-FFF2-40B4-BE49-F238E27FC236}">
                <a16:creationId xmlns:a16="http://schemas.microsoft.com/office/drawing/2014/main" id="{AE23DA26-37CC-4CA7-8253-FD9AB459D2EF}"/>
              </a:ext>
            </a:extLst>
          </p:cNvPr>
          <p:cNvSpPr>
            <a:spLocks noGrp="1"/>
          </p:cNvSpPr>
          <p:nvPr>
            <p:ph sz="quarter" idx="17" hasCustomPrompt="1"/>
          </p:nvPr>
        </p:nvSpPr>
        <p:spPr>
          <a:xfrm>
            <a:off x="7474740" y="1700213"/>
            <a:ext cx="936000" cy="936000"/>
          </a:xfrm>
        </p:spPr>
        <p:txBody>
          <a:bodyPr wrap="none"/>
          <a:lstStyle>
            <a:lvl1pPr marL="0" indent="0">
              <a:buNone/>
              <a:defRPr sz="1000"/>
            </a:lvl1pPr>
            <a:lvl2pPr marL="252000" indent="0">
              <a:buNone/>
              <a:defRPr sz="1000"/>
            </a:lvl2pPr>
          </a:lstStyle>
          <a:p>
            <a:pPr lvl="0"/>
            <a:r>
              <a:rPr lang="en-GB" dirty="0"/>
              <a:t>Indsæt logo: Vælg pladsholderen, indsæt logo via Templafy/Billeder</a:t>
            </a:r>
            <a:endParaRPr lang="en-GB"/>
          </a:p>
        </p:txBody>
      </p:sp>
      <p:sp>
        <p:nvSpPr>
          <p:cNvPr id="19" name="Text Placeholder 18">
            <a:extLst>
              <a:ext uri="{FF2B5EF4-FFF2-40B4-BE49-F238E27FC236}">
                <a16:creationId xmlns:a16="http://schemas.microsoft.com/office/drawing/2014/main" id="{62682726-03AB-4490-8664-993881FA0BB1}"/>
              </a:ext>
            </a:extLst>
          </p:cNvPr>
          <p:cNvSpPr>
            <a:spLocks noGrp="1"/>
          </p:cNvSpPr>
          <p:nvPr>
            <p:ph type="body" sz="quarter" idx="18" hasCustomPrompt="1"/>
          </p:nvPr>
        </p:nvSpPr>
        <p:spPr>
          <a:xfrm>
            <a:off x="7459663" y="2732400"/>
            <a:ext cx="3564000" cy="756000"/>
          </a:xfrm>
        </p:spPr>
        <p:txBody>
          <a:bodyPr/>
          <a:lstStyle>
            <a:lvl1pPr marL="0" indent="0">
              <a:buFont typeface="Arial" panose="020B0604020202020204" pitchFamily="34" charset="0"/>
              <a:buChar char="​"/>
              <a:defRPr sz="2000" b="1"/>
            </a:lvl1pPr>
            <a:lvl2pPr marL="252000">
              <a:defRPr/>
            </a:lvl2pPr>
            <a:lvl3pPr marL="504000">
              <a:defRPr/>
            </a:lvl3pPr>
          </a:lstStyle>
          <a:p>
            <a:pPr lvl="0"/>
            <a:r>
              <a:rPr lang="en-GB" dirty="0"/>
              <a:t>Klik for at </a:t>
            </a:r>
            <a:r>
              <a:rPr lang="en-GB"/>
              <a:t>tilføje overskrift</a:t>
            </a:r>
          </a:p>
          <a:p>
            <a:pPr lvl="1"/>
            <a:r>
              <a:rPr lang="en-GB"/>
              <a:t>Second level</a:t>
            </a:r>
          </a:p>
          <a:p>
            <a:pPr lvl="2"/>
            <a:endParaRPr lang="en-GB" dirty="0"/>
          </a:p>
        </p:txBody>
      </p:sp>
      <p:sp>
        <p:nvSpPr>
          <p:cNvPr id="21" name="Content Placeholder 20">
            <a:extLst>
              <a:ext uri="{FF2B5EF4-FFF2-40B4-BE49-F238E27FC236}">
                <a16:creationId xmlns:a16="http://schemas.microsoft.com/office/drawing/2014/main" id="{762625AB-198B-4F37-9382-C78FD9118D5A}"/>
              </a:ext>
            </a:extLst>
          </p:cNvPr>
          <p:cNvSpPr>
            <a:spLocks noGrp="1"/>
          </p:cNvSpPr>
          <p:nvPr>
            <p:ph sz="quarter" idx="19" hasCustomPrompt="1"/>
          </p:nvPr>
        </p:nvSpPr>
        <p:spPr>
          <a:xfrm>
            <a:off x="7459663" y="4012975"/>
            <a:ext cx="936000" cy="936000"/>
          </a:xfrm>
        </p:spPr>
        <p:txBody>
          <a:bodyPr wrap="none"/>
          <a:lstStyle>
            <a:lvl1pPr marL="0" indent="0">
              <a:buNone/>
              <a:defRPr sz="1000"/>
            </a:lvl1pPr>
          </a:lstStyle>
          <a:p>
            <a:pPr lvl="0"/>
            <a:r>
              <a:rPr lang="en-GB" dirty="0"/>
              <a:t>Indsæt logo: Vælg pladsholderen, indsæt logo via Templafy/Billeder</a:t>
            </a:r>
            <a:endParaRPr lang="en-GB"/>
          </a:p>
        </p:txBody>
      </p:sp>
      <p:sp>
        <p:nvSpPr>
          <p:cNvPr id="23" name="Text Placeholder 22">
            <a:extLst>
              <a:ext uri="{FF2B5EF4-FFF2-40B4-BE49-F238E27FC236}">
                <a16:creationId xmlns:a16="http://schemas.microsoft.com/office/drawing/2014/main" id="{D8AE7F93-F2C6-4199-8D16-CFB4D977F63E}"/>
              </a:ext>
            </a:extLst>
          </p:cNvPr>
          <p:cNvSpPr>
            <a:spLocks noGrp="1"/>
          </p:cNvSpPr>
          <p:nvPr>
            <p:ph type="body" sz="quarter" idx="20" hasCustomPrompt="1"/>
          </p:nvPr>
        </p:nvSpPr>
        <p:spPr>
          <a:xfrm>
            <a:off x="7473948" y="5093240"/>
            <a:ext cx="3564000" cy="756000"/>
          </a:xfrm>
        </p:spPr>
        <p:txBody>
          <a:bodyPr/>
          <a:lstStyle>
            <a:lvl1pPr marL="0" indent="0">
              <a:buFont typeface="Arial" panose="020B0604020202020204" pitchFamily="34" charset="0"/>
              <a:buChar char="​"/>
              <a:defRPr sz="2000" b="1"/>
            </a:lvl1pPr>
            <a:lvl2pPr marL="252000">
              <a:defRPr/>
            </a:lvl2pPr>
            <a:lvl3pPr marL="504000">
              <a:defRPr/>
            </a:lvl3pPr>
          </a:lstStyle>
          <a:p>
            <a:pPr lvl="0"/>
            <a:r>
              <a:rPr lang="en-GB" dirty="0"/>
              <a:t>Klik for at </a:t>
            </a:r>
            <a:r>
              <a:rPr lang="en-GB"/>
              <a:t>tilføje overskrift</a:t>
            </a:r>
          </a:p>
          <a:p>
            <a:pPr lvl="1"/>
            <a:r>
              <a:rPr lang="en-GB"/>
              <a:t>Second level</a:t>
            </a:r>
            <a:endParaRPr lang="en-GB" dirty="0"/>
          </a:p>
        </p:txBody>
      </p:sp>
      <p:sp>
        <p:nvSpPr>
          <p:cNvPr id="3" name="Footer Placeholder 2">
            <a:extLst>
              <a:ext uri="{FF2B5EF4-FFF2-40B4-BE49-F238E27FC236}">
                <a16:creationId xmlns:a16="http://schemas.microsoft.com/office/drawing/2014/main" id="{0C4D261F-AFF9-422D-9FB3-5AE92F19507E}"/>
              </a:ext>
            </a:extLst>
          </p:cNvPr>
          <p:cNvSpPr>
            <a:spLocks noGrp="1"/>
          </p:cNvSpPr>
          <p:nvPr>
            <p:ph type="ftr" sz="quarter" idx="10"/>
          </p:nvPr>
        </p:nvSpPr>
        <p:spPr/>
        <p:txBody>
          <a:bodyPr/>
          <a:lstStyle/>
          <a:p>
            <a:endParaRPr lang="en-GB" dirty="0"/>
          </a:p>
        </p:txBody>
      </p:sp>
      <p:sp>
        <p:nvSpPr>
          <p:cNvPr id="4" name="Date Placeholder 3">
            <a:extLst>
              <a:ext uri="{FF2B5EF4-FFF2-40B4-BE49-F238E27FC236}">
                <a16:creationId xmlns:a16="http://schemas.microsoft.com/office/drawing/2014/main" id="{21133E6A-A4F4-491B-846E-1DACC83D9BB7}"/>
              </a:ext>
            </a:extLst>
          </p:cNvPr>
          <p:cNvSpPr>
            <a:spLocks noGrp="1"/>
          </p:cNvSpPr>
          <p:nvPr>
            <p:ph type="dt" sz="half" idx="11"/>
          </p:nvPr>
        </p:nvSpPr>
        <p:spPr/>
        <p:txBody>
          <a:bodyPr/>
          <a:lstStyle/>
          <a:p>
            <a:fld id="{F1A13B18-F5ED-4611-8DBB-F05123AFBA22}" type="datetimeFigureOut">
              <a:rPr lang="en-GB" smtClean="0"/>
              <a:pPr/>
              <a:t>13/09/2024</a:t>
            </a:fld>
            <a:endParaRPr lang="en-GB" dirty="0"/>
          </a:p>
        </p:txBody>
      </p:sp>
      <p:sp>
        <p:nvSpPr>
          <p:cNvPr id="5" name="Slide Number Placeholder 4">
            <a:extLst>
              <a:ext uri="{FF2B5EF4-FFF2-40B4-BE49-F238E27FC236}">
                <a16:creationId xmlns:a16="http://schemas.microsoft.com/office/drawing/2014/main" id="{6C38E8B2-EC82-4BE1-85C6-8F272596913A}"/>
              </a:ext>
            </a:extLst>
          </p:cNvPr>
          <p:cNvSpPr>
            <a:spLocks noGrp="1"/>
          </p:cNvSpPr>
          <p:nvPr>
            <p:ph type="sldNum" sz="quarter" idx="12"/>
          </p:nvPr>
        </p:nvSpPr>
        <p:spPr/>
        <p:txBody>
          <a:bodyPr/>
          <a:lstStyle/>
          <a:p>
            <a:fld id="{45D37B1E-C366-494F-A587-962AD9AABC83}" type="slidenum">
              <a:rPr lang="en-GB" smtClean="0"/>
              <a:pPr/>
              <a:t>‹nr.›</a:t>
            </a:fld>
            <a:endParaRPr lang="en-GB" dirty="0"/>
          </a:p>
        </p:txBody>
      </p:sp>
    </p:spTree>
    <p:extLst>
      <p:ext uri="{BB962C8B-B14F-4D97-AF65-F5344CB8AC3E}">
        <p14:creationId xmlns:p14="http://schemas.microsoft.com/office/powerpoint/2010/main" val="358292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verskrift og logo">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6F8A6A9-890A-4EA2-8FA4-EA834B1A12F4}"/>
              </a:ext>
            </a:extLst>
          </p:cNvPr>
          <p:cNvSpPr>
            <a:spLocks noGrp="1"/>
          </p:cNvSpPr>
          <p:nvPr>
            <p:ph type="ctrTitle" hasCustomPrompt="1"/>
          </p:nvPr>
        </p:nvSpPr>
        <p:spPr>
          <a:xfrm>
            <a:off x="414697" y="1700212"/>
            <a:ext cx="5367600" cy="4141787"/>
          </a:xfrm>
        </p:spPr>
        <p:txBody>
          <a:bodyPr anchor="t" anchorCtr="0"/>
          <a:lstStyle>
            <a:lvl1pPr algn="l">
              <a:lnSpc>
                <a:spcPct val="100000"/>
              </a:lnSpc>
              <a:defRPr sz="3600">
                <a:solidFill>
                  <a:schemeClr val="tx1"/>
                </a:solidFill>
              </a:defRPr>
            </a:lvl1pPr>
          </a:lstStyle>
          <a:p>
            <a:r>
              <a:rPr lang="en-GB" dirty="0"/>
              <a:t>Klik for at tilføje overskrift</a:t>
            </a:r>
            <a:endParaRPr lang="en-GB"/>
          </a:p>
        </p:txBody>
      </p:sp>
      <p:sp>
        <p:nvSpPr>
          <p:cNvPr id="11" name="Date Placeholder 14">
            <a:extLst>
              <a:ext uri="{FF2B5EF4-FFF2-40B4-BE49-F238E27FC236}">
                <a16:creationId xmlns:a16="http://schemas.microsoft.com/office/drawing/2014/main" id="{705F52FC-7E26-46C0-8E8B-4445D500B9C7}"/>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7" name="Date Placeholder 6">
            <a:extLst>
              <a:ext uri="{FF2B5EF4-FFF2-40B4-BE49-F238E27FC236}">
                <a16:creationId xmlns:a16="http://schemas.microsoft.com/office/drawing/2014/main" id="{D01B1D99-4B52-4731-AEC4-C722464A7D1B}"/>
              </a:ext>
            </a:extLst>
          </p:cNvPr>
          <p:cNvSpPr>
            <a:spLocks noGrp="1"/>
          </p:cNvSpPr>
          <p:nvPr>
            <p:ph type="dt" sz="half" idx="10"/>
          </p:nvPr>
        </p:nvSpPr>
        <p:spPr/>
        <p:txBody>
          <a:bodyPr/>
          <a:lstStyle/>
          <a:p>
            <a:fld id="{F1A13B18-F5ED-4611-8DBB-F05123AFBA22}" type="datetimeFigureOut">
              <a:rPr lang="en-GB" smtClean="0"/>
              <a:pPr/>
              <a:t>13/09/2024</a:t>
            </a:fld>
            <a:endParaRPr lang="en-GB" dirty="0"/>
          </a:p>
        </p:txBody>
      </p:sp>
      <p:sp>
        <p:nvSpPr>
          <p:cNvPr id="9" name="Footer Placeholder 8">
            <a:extLst>
              <a:ext uri="{FF2B5EF4-FFF2-40B4-BE49-F238E27FC236}">
                <a16:creationId xmlns:a16="http://schemas.microsoft.com/office/drawing/2014/main" id="{F5FCEDFC-AE26-4F9F-9153-1837190678EF}"/>
              </a:ext>
            </a:extLst>
          </p:cNvPr>
          <p:cNvSpPr>
            <a:spLocks noGrp="1"/>
          </p:cNvSpPr>
          <p:nvPr>
            <p:ph type="ftr" sz="quarter" idx="11"/>
          </p:nvPr>
        </p:nvSpPr>
        <p:spPr/>
        <p:txBody>
          <a:bodyPr/>
          <a:lstStyle/>
          <a:p>
            <a:endParaRPr lang="en-GB" dirty="0"/>
          </a:p>
        </p:txBody>
      </p:sp>
      <p:sp>
        <p:nvSpPr>
          <p:cNvPr id="12" name="Slide Number Placeholder 11">
            <a:extLst>
              <a:ext uri="{FF2B5EF4-FFF2-40B4-BE49-F238E27FC236}">
                <a16:creationId xmlns:a16="http://schemas.microsoft.com/office/drawing/2014/main" id="{4B452C39-88DE-4155-8ED8-643714B1A9FE}"/>
              </a:ext>
            </a:extLst>
          </p:cNvPr>
          <p:cNvSpPr>
            <a:spLocks noGrp="1"/>
          </p:cNvSpPr>
          <p:nvPr>
            <p:ph type="sldNum" sz="quarter" idx="12"/>
          </p:nvPr>
        </p:nvSpPr>
        <p:spPr/>
        <p:txBody>
          <a:bodyPr/>
          <a:lstStyle/>
          <a:p>
            <a:fld id="{45D37B1E-C366-494F-A587-962AD9AABC83}" type="slidenum">
              <a:rPr lang="en-GB" smtClean="0"/>
              <a:pPr/>
              <a:t>‹nr.›</a:t>
            </a:fld>
            <a:endParaRPr lang="en-GB" dirty="0"/>
          </a:p>
        </p:txBody>
      </p:sp>
    </p:spTree>
    <p:extLst>
      <p:ext uri="{BB962C8B-B14F-4D97-AF65-F5344CB8AC3E}">
        <p14:creationId xmlns:p14="http://schemas.microsoft.com/office/powerpoint/2010/main" val="119852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vid fors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9384" y="1760373"/>
            <a:ext cx="10069011" cy="4070408"/>
          </a:xfrm>
        </p:spPr>
        <p:txBody>
          <a:bodyPr anchor="t" anchorCtr="0"/>
          <a:lstStyle>
            <a:lvl1pPr algn="l">
              <a:lnSpc>
                <a:spcPct val="90000"/>
              </a:lnSpc>
              <a:defRPr sz="9400">
                <a:solidFill>
                  <a:schemeClr val="tx1"/>
                </a:solidFill>
              </a:defRPr>
            </a:lvl1pPr>
          </a:lstStyle>
          <a:p>
            <a:r>
              <a:rPr lang="en-GB" dirty="0"/>
              <a:t>Klik for at tilføje overskrift</a:t>
            </a:r>
            <a:endParaRPr lang="en-GB"/>
          </a:p>
        </p:txBody>
      </p:sp>
      <p:sp>
        <p:nvSpPr>
          <p:cNvPr id="13" name="Date Placeholder 14">
            <a:extLst>
              <a:ext uri="{FF2B5EF4-FFF2-40B4-BE49-F238E27FC236}">
                <a16:creationId xmlns:a16="http://schemas.microsoft.com/office/drawing/2014/main" id="{5161ABAB-6DB4-433A-ACC8-A0EC0AACAD0C}"/>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sp>
        <p:nvSpPr>
          <p:cNvPr id="14" name="Date Placeholder 14">
            <a:extLst>
              <a:ext uri="{FF2B5EF4-FFF2-40B4-BE49-F238E27FC236}">
                <a16:creationId xmlns:a16="http://schemas.microsoft.com/office/drawing/2014/main" id="{BC3A8B03-9EA5-416E-BD54-B87E6C4A6781}"/>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Tree>
    <p:extLst>
      <p:ext uri="{BB962C8B-B14F-4D97-AF65-F5344CB8AC3E}">
        <p14:creationId xmlns:p14="http://schemas.microsoft.com/office/powerpoint/2010/main" val="319033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er A">
    <p:bg>
      <p:bgPr>
        <a:solidFill>
          <a:schemeClr val="bg1"/>
        </a:solidFill>
        <a:effectLst/>
      </p:bgPr>
    </p:bg>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BAC5FF5C-5A1F-4EF8-85A8-E1370E4FA7C5}"/>
              </a:ext>
            </a:extLst>
          </p:cNvPr>
          <p:cNvSpPr>
            <a:spLocks noGrp="1"/>
          </p:cNvSpPr>
          <p:nvPr>
            <p:ph type="pic" sz="quarter" idx="14" hasCustomPrompt="1"/>
          </p:nvPr>
        </p:nvSpPr>
        <p:spPr>
          <a:xfrm>
            <a:off x="6415848" y="1000443"/>
            <a:ext cx="4951428" cy="4841557"/>
          </a:xfrm>
        </p:spPr>
        <p:txBody>
          <a:bodyPr/>
          <a:lstStyle>
            <a:lvl1pPr marL="0" indent="0" algn="ctr">
              <a:buNone/>
              <a:defRPr sz="1200"/>
            </a:lvl1pPr>
          </a:lstStyle>
          <a:p>
            <a:r>
              <a:rPr lang="en-GB" dirty="0"/>
              <a:t>Vælg pladsholderen og indsæt billede via Templafy/Skyfish eller ikon eller logo via Templafy/Billeder</a:t>
            </a:r>
            <a:endParaRPr lang="en-GB"/>
          </a:p>
        </p:txBody>
      </p:sp>
      <p:sp>
        <p:nvSpPr>
          <p:cNvPr id="2" name="Title 1"/>
          <p:cNvSpPr>
            <a:spLocks noGrp="1"/>
          </p:cNvSpPr>
          <p:nvPr>
            <p:ph type="ctrTitle" hasCustomPrompt="1"/>
          </p:nvPr>
        </p:nvSpPr>
        <p:spPr>
          <a:xfrm>
            <a:off x="414697" y="1700212"/>
            <a:ext cx="5367600" cy="4141787"/>
          </a:xfrm>
        </p:spPr>
        <p:txBody>
          <a:bodyPr anchor="t" anchorCtr="0"/>
          <a:lstStyle>
            <a:lvl1pPr algn="l">
              <a:lnSpc>
                <a:spcPct val="100000"/>
              </a:lnSpc>
              <a:defRPr sz="4400">
                <a:solidFill>
                  <a:schemeClr val="tx1"/>
                </a:solidFill>
              </a:defRPr>
            </a:lvl1pPr>
          </a:lstStyle>
          <a:p>
            <a:r>
              <a:rPr lang="en-GB" dirty="0"/>
              <a:t>Klik for at tilføje overskrift</a:t>
            </a:r>
            <a:endParaRPr lang="en-GB"/>
          </a:p>
        </p:txBody>
      </p:sp>
      <p:sp>
        <p:nvSpPr>
          <p:cNvPr id="19" name="text" descr="{&quot;templafy&quot;:{&quot;id&quot;:&quot;535c2e69-01e7-4dce-95a6-4de9d99d38ac&quot;}}" title="UserProfile.Institut.InstituteDCU_{{DocumentLanguage}}">
            <a:extLst>
              <a:ext uri="{FF2B5EF4-FFF2-40B4-BE49-F238E27FC236}">
                <a16:creationId xmlns:a16="http://schemas.microsoft.com/office/drawing/2014/main" id="{610DD8E7-635C-4517-8E21-65C3CB025FFE}"/>
              </a:ext>
            </a:extLst>
          </p:cNvPr>
          <p:cNvSpPr txBox="1">
            <a:spLocks/>
          </p:cNvSpPr>
          <p:nvPr userDrawn="1"/>
        </p:nvSpPr>
        <p:spPr>
          <a:xfrm>
            <a:off x="411163" y="450893"/>
            <a:ext cx="5684837" cy="284778"/>
          </a:xfrm>
          <a:prstGeom prst="rect">
            <a:avLst/>
          </a:prstGeom>
          <a:noFill/>
        </p:spPr>
        <p:txBody>
          <a:bodyPr wrap="square" lIns="10800" tIns="0" rIns="0" bIns="90000" anchor="b" anchorCtr="0">
            <a:sp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The Maersk Mc-Kinney Moller Institute</a:t>
            </a:r>
          </a:p>
        </p:txBody>
      </p:sp>
      <p:sp>
        <p:nvSpPr>
          <p:cNvPr id="20" name="sdu.dk">
            <a:extLst>
              <a:ext uri="{FF2B5EF4-FFF2-40B4-BE49-F238E27FC236}">
                <a16:creationId xmlns:a16="http://schemas.microsoft.com/office/drawing/2014/main" id="{4B84D86E-3D20-4505-8DAD-8EB1F3E63B0A}"/>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21" name="#sdudk">
            <a:extLst>
              <a:ext uri="{FF2B5EF4-FFF2-40B4-BE49-F238E27FC236}">
                <a16:creationId xmlns:a16="http://schemas.microsoft.com/office/drawing/2014/main" id="{B58A6A9A-5E98-43AC-8CA5-F6C4B0573364}"/>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cxnSp>
        <p:nvCxnSpPr>
          <p:cNvPr id="11" name="Straight Connector 10">
            <a:extLst>
              <a:ext uri="{FF2B5EF4-FFF2-40B4-BE49-F238E27FC236}">
                <a16:creationId xmlns:a16="http://schemas.microsoft.com/office/drawing/2014/main" id="{EEFBD90C-157B-45E5-8A90-9560C86CAB4C}"/>
              </a:ext>
            </a:extLst>
          </p:cNvPr>
          <p:cNvCxnSpPr>
            <a:cxnSpLocks/>
          </p:cNvCxnSpPr>
          <p:nvPr userDrawn="1"/>
        </p:nvCxnSpPr>
        <p:spPr>
          <a:xfrm>
            <a:off x="410400"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descr="{&quot;templafy&quot;:{&quot;id&quot;:&quot;4580039a-6a0b-47c3-8582-fb9e2e105f97&quot;}}" title="Form.Date">
            <a:extLst>
              <a:ext uri="{FF2B5EF4-FFF2-40B4-BE49-F238E27FC236}">
                <a16:creationId xmlns:a16="http://schemas.microsoft.com/office/drawing/2014/main" id="{508E925B-663E-4A1A-8916-BC4FCFEA746C}"/>
              </a:ext>
            </a:extLst>
          </p:cNvPr>
          <p:cNvSpPr/>
          <p:nvPr userDrawn="1"/>
        </p:nvSpPr>
        <p:spPr>
          <a:xfrm>
            <a:off x="9156032" y="6349384"/>
            <a:ext cx="2624806" cy="180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GB" sz="1200" b="0" dirty="0">
                <a:solidFill>
                  <a:schemeClr val="tx1"/>
                </a:solidFill>
              </a:rPr>
              <a:t>September 2020</a:t>
            </a:r>
          </a:p>
        </p:txBody>
      </p:sp>
      <p:pic>
        <p:nvPicPr>
          <p:cNvPr id="13" name="Logo black">
            <a:extLst>
              <a:ext uri="{FF2B5EF4-FFF2-40B4-BE49-F238E27FC236}">
                <a16:creationId xmlns:a16="http://schemas.microsoft.com/office/drawing/2014/main" id="{8790A71A-B09B-4B5F-9D31-846A17201C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17" name="Date Placeholder 14">
            <a:extLst>
              <a:ext uri="{FF2B5EF4-FFF2-40B4-BE49-F238E27FC236}">
                <a16:creationId xmlns:a16="http://schemas.microsoft.com/office/drawing/2014/main" id="{D63CFED0-47FC-4852-81C1-6B705FD6417D}"/>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3" name="TextBox 2">
            <a:extLst>
              <a:ext uri="{FF2B5EF4-FFF2-40B4-BE49-F238E27FC236}">
                <a16:creationId xmlns:a16="http://schemas.microsoft.com/office/drawing/2014/main" id="{2D2565F4-7FB3-4F2B-AED8-4859D42935AE}"/>
              </a:ext>
            </a:extLst>
          </p:cNvPr>
          <p:cNvSpPr txBox="1"/>
          <p:nvPr userDrawn="1"/>
        </p:nvSpPr>
        <p:spPr>
          <a:xfrm>
            <a:off x="0" y="-349741"/>
            <a:ext cx="11457183" cy="323165"/>
          </a:xfrm>
          <a:prstGeom prst="rect">
            <a:avLst/>
          </a:prstGeom>
          <a:noFill/>
        </p:spPr>
        <p:txBody>
          <a:bodyPr wrap="square" lIns="0" tIns="0" rIns="0" bIns="0" rtlCol="0">
            <a:spAutoFit/>
          </a:bodyPr>
          <a:lstStyle/>
          <a:p>
            <a:r>
              <a:rPr lang="en-GB" sz="1050" b="1" noProof="1"/>
              <a:t>Skift baggrundsfarve. </a:t>
            </a:r>
            <a:r>
              <a:rPr lang="en-GB" sz="1050" noProof="1"/>
              <a:t>Højreklik på slidet og vælg </a:t>
            </a:r>
            <a:r>
              <a:rPr lang="en-GB" sz="1050" b="1" noProof="1"/>
              <a:t>Formatér baggrund</a:t>
            </a:r>
            <a:r>
              <a:rPr lang="en-GB" sz="1050" noProof="1"/>
              <a:t>. Klik på </a:t>
            </a:r>
            <a:r>
              <a:rPr lang="en-GB" sz="1050" b="1" noProof="1"/>
              <a:t>Fyld farve </a:t>
            </a:r>
            <a:r>
              <a:rPr lang="en-GB" sz="1050" noProof="1"/>
              <a:t>i Formater baggrund vinduet og vælg farve fra øverste række i SDU’s farve palette eller fra den brugerdefinerede farvepalette</a:t>
            </a:r>
            <a:endParaRPr lang="en-GB"/>
          </a:p>
        </p:txBody>
      </p:sp>
    </p:spTree>
    <p:extLst>
      <p:ext uri="{BB962C8B-B14F-4D97-AF65-F5344CB8AC3E}">
        <p14:creationId xmlns:p14="http://schemas.microsoft.com/office/powerpoint/2010/main" val="3540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7" y="1700212"/>
            <a:ext cx="5367600" cy="4141787"/>
          </a:xfrm>
        </p:spPr>
        <p:txBody>
          <a:bodyPr anchor="b" anchorCtr="0"/>
          <a:lstStyle>
            <a:lvl1pPr algn="l">
              <a:lnSpc>
                <a:spcPct val="100000"/>
              </a:lnSpc>
              <a:defRPr sz="4400">
                <a:solidFill>
                  <a:schemeClr val="tx1"/>
                </a:solidFill>
              </a:defRPr>
            </a:lvl1pPr>
          </a:lstStyle>
          <a:p>
            <a:r>
              <a:rPr lang="en-GB" dirty="0"/>
              <a:t>Klik for at tilføje overskrift</a:t>
            </a:r>
            <a:endParaRPr lang="en-GB"/>
          </a:p>
        </p:txBody>
      </p:sp>
      <p:sp>
        <p:nvSpPr>
          <p:cNvPr id="14" name="Picture Placeholder 3">
            <a:extLst>
              <a:ext uri="{FF2B5EF4-FFF2-40B4-BE49-F238E27FC236}">
                <a16:creationId xmlns:a16="http://schemas.microsoft.com/office/drawing/2014/main" id="{A915360E-F247-49FB-821B-5399F1326472}"/>
              </a:ext>
            </a:extLst>
          </p:cNvPr>
          <p:cNvSpPr>
            <a:spLocks noGrp="1"/>
          </p:cNvSpPr>
          <p:nvPr>
            <p:ph type="pic" sz="quarter" idx="14" hasCustomPrompt="1"/>
          </p:nvPr>
        </p:nvSpPr>
        <p:spPr>
          <a:xfrm>
            <a:off x="6415848" y="1000443"/>
            <a:ext cx="4951428" cy="4841557"/>
          </a:xfrm>
        </p:spPr>
        <p:txBody>
          <a:bodyPr/>
          <a:lstStyle>
            <a:lvl1pPr marL="0" indent="0" algn="ctr">
              <a:buNone/>
              <a:defRPr sz="1200"/>
            </a:lvl1pPr>
          </a:lstStyle>
          <a:p>
            <a:r>
              <a:rPr lang="en-GB" dirty="0"/>
              <a:t>Vælg pladsholderen og indsæt billede via Templafy/Skyfish eller ikon eller logo via Templafy/Billeder</a:t>
            </a:r>
            <a:endParaRPr lang="en-GB"/>
          </a:p>
        </p:txBody>
      </p:sp>
      <p:sp>
        <p:nvSpPr>
          <p:cNvPr id="7" name="Date Placeholder 14">
            <a:extLst>
              <a:ext uri="{FF2B5EF4-FFF2-40B4-BE49-F238E27FC236}">
                <a16:creationId xmlns:a16="http://schemas.microsoft.com/office/drawing/2014/main" id="{FB068F22-0263-44BB-8333-C5643293F39A}"/>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sp>
        <p:nvSpPr>
          <p:cNvPr id="8" name="Date Placeholder 14">
            <a:extLst>
              <a:ext uri="{FF2B5EF4-FFF2-40B4-BE49-F238E27FC236}">
                <a16:creationId xmlns:a16="http://schemas.microsoft.com/office/drawing/2014/main" id="{2D08A2CA-4B19-4B39-B540-F97244C446A4}"/>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10" name="TextBox 9">
            <a:extLst>
              <a:ext uri="{FF2B5EF4-FFF2-40B4-BE49-F238E27FC236}">
                <a16:creationId xmlns:a16="http://schemas.microsoft.com/office/drawing/2014/main" id="{7EB9F81D-3EAD-42E8-88EC-432C25D7A8F9}"/>
              </a:ext>
            </a:extLst>
          </p:cNvPr>
          <p:cNvSpPr txBox="1"/>
          <p:nvPr userDrawn="1"/>
        </p:nvSpPr>
        <p:spPr>
          <a:xfrm>
            <a:off x="0" y="-349741"/>
            <a:ext cx="11457183" cy="323165"/>
          </a:xfrm>
          <a:prstGeom prst="rect">
            <a:avLst/>
          </a:prstGeom>
          <a:noFill/>
        </p:spPr>
        <p:txBody>
          <a:bodyPr wrap="square" lIns="0" tIns="0" rIns="0" bIns="0" rtlCol="0">
            <a:spAutoFit/>
          </a:bodyPr>
          <a:lstStyle/>
          <a:p>
            <a:r>
              <a:rPr lang="en-GB" sz="1050" b="1" noProof="1"/>
              <a:t>Skift baggrundsfarve. </a:t>
            </a:r>
            <a:r>
              <a:rPr lang="en-GB" sz="1050" noProof="1"/>
              <a:t>Højreklik på slidet og vælg </a:t>
            </a:r>
            <a:r>
              <a:rPr lang="en-GB" sz="1050" b="1" noProof="1"/>
              <a:t>Formatér baggrund</a:t>
            </a:r>
            <a:r>
              <a:rPr lang="en-GB" sz="1050" noProof="1"/>
              <a:t>. Klik på </a:t>
            </a:r>
            <a:r>
              <a:rPr lang="en-GB" sz="1050" b="1" noProof="1"/>
              <a:t>Fyld farve </a:t>
            </a:r>
            <a:r>
              <a:rPr lang="en-GB" sz="1050" noProof="1"/>
              <a:t>i Formater baggrund vinduet og vælg farve fra øverste række i SDU’s farve palette eller fra den brugerdefinerede farvepalette</a:t>
            </a:r>
            <a:endParaRPr lang="en-GB"/>
          </a:p>
        </p:txBody>
      </p:sp>
    </p:spTree>
    <p:extLst>
      <p:ext uri="{BB962C8B-B14F-4D97-AF65-F5344CB8AC3E}">
        <p14:creationId xmlns:p14="http://schemas.microsoft.com/office/powerpoint/2010/main" val="155003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skrift og indhold 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7" y="1700212"/>
            <a:ext cx="5367600" cy="4141787"/>
          </a:xfrm>
        </p:spPr>
        <p:txBody>
          <a:bodyPr anchor="t" anchorCtr="0"/>
          <a:lstStyle>
            <a:lvl1pPr algn="l">
              <a:lnSpc>
                <a:spcPct val="100000"/>
              </a:lnSpc>
              <a:defRPr sz="3600">
                <a:solidFill>
                  <a:schemeClr val="tx1"/>
                </a:solidFill>
              </a:defRPr>
            </a:lvl1pPr>
          </a:lstStyle>
          <a:p>
            <a:r>
              <a:rPr lang="en-GB" dirty="0"/>
              <a:t>Klik for at tilføje overskrift</a:t>
            </a:r>
            <a:endParaRPr lang="en-GB"/>
          </a:p>
        </p:txBody>
      </p:sp>
      <p:sp>
        <p:nvSpPr>
          <p:cNvPr id="7" name="Content Placeholder 6">
            <a:extLst>
              <a:ext uri="{FF2B5EF4-FFF2-40B4-BE49-F238E27FC236}">
                <a16:creationId xmlns:a16="http://schemas.microsoft.com/office/drawing/2014/main" id="{A9D41ADC-5992-4476-8E55-8A709AA1B4B5}"/>
              </a:ext>
            </a:extLst>
          </p:cNvPr>
          <p:cNvSpPr>
            <a:spLocks noGrp="1"/>
          </p:cNvSpPr>
          <p:nvPr>
            <p:ph sz="quarter" idx="13" hasCustomPrompt="1"/>
          </p:nvPr>
        </p:nvSpPr>
        <p:spPr>
          <a:xfrm>
            <a:off x="6673356" y="1700212"/>
            <a:ext cx="4693920" cy="4141788"/>
          </a:xfrm>
        </p:spPr>
        <p:txBody>
          <a:bodyPr/>
          <a:lstStyle>
            <a:lvl1pPr>
              <a:defRPr/>
            </a:lvl1pPr>
          </a:lstStyle>
          <a:p>
            <a:pPr lvl="0"/>
            <a:r>
              <a:rPr lang="en-GB" dirty="0"/>
              <a:t>Klik for at tilføje tekst, klik ikon for at tilføje graf/tabel</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10" name="Date Placeholder 14">
            <a:extLst>
              <a:ext uri="{FF2B5EF4-FFF2-40B4-BE49-F238E27FC236}">
                <a16:creationId xmlns:a16="http://schemas.microsoft.com/office/drawing/2014/main" id="{BBCDE8CE-8147-4B12-B358-7B7ACA92FFF2}"/>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sp>
        <p:nvSpPr>
          <p:cNvPr id="11" name="Date Placeholder 14">
            <a:extLst>
              <a:ext uri="{FF2B5EF4-FFF2-40B4-BE49-F238E27FC236}">
                <a16:creationId xmlns:a16="http://schemas.microsoft.com/office/drawing/2014/main" id="{7ACE2053-07AA-42FA-A789-E1430CAF798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3" name="Footer Placeholder 2">
            <a:extLst>
              <a:ext uri="{FF2B5EF4-FFF2-40B4-BE49-F238E27FC236}">
                <a16:creationId xmlns:a16="http://schemas.microsoft.com/office/drawing/2014/main" id="{2BD490B9-04D5-4C98-9BAE-36CAE61DE349}"/>
              </a:ext>
            </a:extLst>
          </p:cNvPr>
          <p:cNvSpPr>
            <a:spLocks noGrp="1"/>
          </p:cNvSpPr>
          <p:nvPr>
            <p:ph type="ftr" sz="quarter" idx="14"/>
          </p:nvPr>
        </p:nvSpPr>
        <p:spPr/>
        <p:txBody>
          <a:bodyPr/>
          <a:lstStyle/>
          <a:p>
            <a:endParaRPr lang="en-GB" dirty="0"/>
          </a:p>
        </p:txBody>
      </p:sp>
      <p:sp>
        <p:nvSpPr>
          <p:cNvPr id="4" name="Slide Number Placeholder 3">
            <a:extLst>
              <a:ext uri="{FF2B5EF4-FFF2-40B4-BE49-F238E27FC236}">
                <a16:creationId xmlns:a16="http://schemas.microsoft.com/office/drawing/2014/main" id="{DBDCBB1C-1FE3-42F2-ACED-70B0664062BD}"/>
              </a:ext>
            </a:extLst>
          </p:cNvPr>
          <p:cNvSpPr>
            <a:spLocks noGrp="1"/>
          </p:cNvSpPr>
          <p:nvPr>
            <p:ph type="sldNum" sz="quarter" idx="15"/>
          </p:nvPr>
        </p:nvSpPr>
        <p:spPr/>
        <p:txBody>
          <a:bodyPr/>
          <a:lstStyle/>
          <a:p>
            <a:fld id="{45D37B1E-C366-494F-A587-962AD9AABC83}" type="slidenum">
              <a:rPr lang="en-GB" smtClean="0"/>
              <a:pPr/>
              <a:t>‹nr.›</a:t>
            </a:fld>
            <a:endParaRPr lang="en-GB" dirty="0"/>
          </a:p>
        </p:txBody>
      </p:sp>
    </p:spTree>
    <p:extLst>
      <p:ext uri="{BB962C8B-B14F-4D97-AF65-F5344CB8AC3E}">
        <p14:creationId xmlns:p14="http://schemas.microsoft.com/office/powerpoint/2010/main" val="22096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skrift og indhold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1A9A-6ADC-4F72-A312-ED1DBEF01BE1}"/>
              </a:ext>
            </a:extLst>
          </p:cNvPr>
          <p:cNvSpPr>
            <a:spLocks noGrp="1"/>
          </p:cNvSpPr>
          <p:nvPr>
            <p:ph type="title" hasCustomPrompt="1"/>
          </p:nvPr>
        </p:nvSpPr>
        <p:spPr>
          <a:xfrm>
            <a:off x="410400" y="1028246"/>
            <a:ext cx="5366267" cy="1884283"/>
          </a:xfrm>
        </p:spPr>
        <p:txBody>
          <a:bodyPr/>
          <a:lstStyle>
            <a:lvl1pPr>
              <a:defRPr/>
            </a:lvl1pPr>
          </a:lstStyle>
          <a:p>
            <a:r>
              <a:rPr lang="en-GB" dirty="0"/>
              <a:t>Klik for at tilføje overskrift</a:t>
            </a:r>
            <a:endParaRPr lang="en-GB"/>
          </a:p>
        </p:txBody>
      </p:sp>
      <p:sp>
        <p:nvSpPr>
          <p:cNvPr id="6" name="Content Placeholder 5">
            <a:extLst>
              <a:ext uri="{FF2B5EF4-FFF2-40B4-BE49-F238E27FC236}">
                <a16:creationId xmlns:a16="http://schemas.microsoft.com/office/drawing/2014/main" id="{C4256969-981A-4869-9324-B595DF89D12E}"/>
              </a:ext>
            </a:extLst>
          </p:cNvPr>
          <p:cNvSpPr>
            <a:spLocks noGrp="1"/>
          </p:cNvSpPr>
          <p:nvPr>
            <p:ph sz="quarter" idx="19" hasCustomPrompt="1"/>
          </p:nvPr>
        </p:nvSpPr>
        <p:spPr>
          <a:xfrm>
            <a:off x="6156000" y="1028246"/>
            <a:ext cx="5216400" cy="4825354"/>
          </a:xfrm>
        </p:spPr>
        <p:txBody>
          <a:bodyPr/>
          <a:lstStyle>
            <a:lvl1pPr>
              <a:defRPr/>
            </a:lvl1pPr>
          </a:lstStyle>
          <a:p>
            <a:pPr lvl="0"/>
            <a:r>
              <a:rPr lang="en-GB" dirty="0"/>
              <a:t>Klik for at tilføje tekst, klik ikon for at tilføje graf/tabel</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16" name="sdu.dk">
            <a:extLst>
              <a:ext uri="{FF2B5EF4-FFF2-40B4-BE49-F238E27FC236}">
                <a16:creationId xmlns:a16="http://schemas.microsoft.com/office/drawing/2014/main" id="{406E07B7-D9E4-488D-BA7B-56AC0D1DDD05}"/>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7" name="#sdudk">
            <a:extLst>
              <a:ext uri="{FF2B5EF4-FFF2-40B4-BE49-F238E27FC236}">
                <a16:creationId xmlns:a16="http://schemas.microsoft.com/office/drawing/2014/main" id="{CD1A1828-0ED2-4AFE-8C5E-683996CBAF9D}"/>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9" name="date" descr="{&quot;templafy&quot;:{&quot;id&quot;:&quot;b451176b-5c0c-4d4d-9060-3837f3de11a8&quot;}}" title="Form.Date">
            <a:extLst>
              <a:ext uri="{FF2B5EF4-FFF2-40B4-BE49-F238E27FC236}">
                <a16:creationId xmlns:a16="http://schemas.microsoft.com/office/drawing/2014/main" id="{38150A77-BE4E-404D-B314-A1C41C791C1B}"/>
              </a:ext>
            </a:extLst>
          </p:cNvPr>
          <p:cNvSpPr/>
          <p:nvPr userDrawn="1"/>
        </p:nvSpPr>
        <p:spPr>
          <a:xfrm>
            <a:off x="9156032" y="6349384"/>
            <a:ext cx="2624806" cy="180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GB" sz="1200" b="0" dirty="0">
                <a:solidFill>
                  <a:schemeClr val="tx1"/>
                </a:solidFill>
              </a:rPr>
              <a:t>September 2020</a:t>
            </a:r>
          </a:p>
        </p:txBody>
      </p:sp>
      <p:sp>
        <p:nvSpPr>
          <p:cNvPr id="15" name="text" descr="{&quot;templafy&quot;:{&quot;id&quot;:&quot;c68689c9-e668-4c96-a109-f982a524f861&quot;}}" title="UserProfile.Institut.InstituteDCU_{{DocumentLanguage}}">
            <a:extLst>
              <a:ext uri="{FF2B5EF4-FFF2-40B4-BE49-F238E27FC236}">
                <a16:creationId xmlns:a16="http://schemas.microsoft.com/office/drawing/2014/main" id="{964E632B-B9F2-4547-AC03-2C579124053E}"/>
              </a:ext>
            </a:extLst>
          </p:cNvPr>
          <p:cNvSpPr txBox="1">
            <a:spLocks/>
          </p:cNvSpPr>
          <p:nvPr userDrawn="1"/>
        </p:nvSpPr>
        <p:spPr>
          <a:xfrm>
            <a:off x="411163" y="450893"/>
            <a:ext cx="5684837" cy="284778"/>
          </a:xfrm>
          <a:prstGeom prst="rect">
            <a:avLst/>
          </a:prstGeom>
          <a:noFill/>
        </p:spPr>
        <p:txBody>
          <a:bodyPr wrap="square" lIns="10800" tIns="0" rIns="0" bIns="90000" anchor="b" anchorCtr="0">
            <a:sp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The Maersk Mc-Kinney Moller Institute</a:t>
            </a:r>
          </a:p>
        </p:txBody>
      </p:sp>
      <p:cxnSp>
        <p:nvCxnSpPr>
          <p:cNvPr id="21" name="Straight Connector 20">
            <a:extLst>
              <a:ext uri="{FF2B5EF4-FFF2-40B4-BE49-F238E27FC236}">
                <a16:creationId xmlns:a16="http://schemas.microsoft.com/office/drawing/2014/main" id="{5D6B1FAA-D7ED-4C71-8DC4-E5439F01BCEB}"/>
              </a:ext>
            </a:extLst>
          </p:cNvPr>
          <p:cNvCxnSpPr>
            <a:cxnSpLocks/>
          </p:cNvCxnSpPr>
          <p:nvPr userDrawn="1"/>
        </p:nvCxnSpPr>
        <p:spPr>
          <a:xfrm>
            <a:off x="410400"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Logo black">
            <a:extLst>
              <a:ext uri="{FF2B5EF4-FFF2-40B4-BE49-F238E27FC236}">
                <a16:creationId xmlns:a16="http://schemas.microsoft.com/office/drawing/2014/main" id="{CAAF367F-3818-457C-9EE1-320E9050AE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3" name="Date Placeholder 2">
            <a:extLst>
              <a:ext uri="{FF2B5EF4-FFF2-40B4-BE49-F238E27FC236}">
                <a16:creationId xmlns:a16="http://schemas.microsoft.com/office/drawing/2014/main" id="{C0F779A9-E4FE-4412-9D9E-BF5BF84D02AB}"/>
              </a:ext>
            </a:extLst>
          </p:cNvPr>
          <p:cNvSpPr>
            <a:spLocks noGrp="1"/>
          </p:cNvSpPr>
          <p:nvPr>
            <p:ph type="dt" sz="half" idx="20"/>
          </p:nvPr>
        </p:nvSpPr>
        <p:spPr/>
        <p:txBody>
          <a:bodyPr/>
          <a:lstStyle/>
          <a:p>
            <a:fld id="{F1A13B18-F5ED-4611-8DBB-F05123AFBA22}" type="datetimeFigureOut">
              <a:rPr lang="en-GB" smtClean="0"/>
              <a:pPr/>
              <a:t>13/09/2024</a:t>
            </a:fld>
            <a:endParaRPr lang="en-GB" dirty="0"/>
          </a:p>
        </p:txBody>
      </p:sp>
      <p:sp>
        <p:nvSpPr>
          <p:cNvPr id="4" name="Footer Placeholder 3">
            <a:extLst>
              <a:ext uri="{FF2B5EF4-FFF2-40B4-BE49-F238E27FC236}">
                <a16:creationId xmlns:a16="http://schemas.microsoft.com/office/drawing/2014/main" id="{496ECF2D-BB4C-4004-9F8E-08239A46461C}"/>
              </a:ext>
            </a:extLst>
          </p:cNvPr>
          <p:cNvSpPr>
            <a:spLocks noGrp="1"/>
          </p:cNvSpPr>
          <p:nvPr>
            <p:ph type="ftr" sz="quarter" idx="21"/>
          </p:nvPr>
        </p:nvSpPr>
        <p:spPr/>
        <p:txBody>
          <a:bodyPr/>
          <a:lstStyle/>
          <a:p>
            <a:endParaRPr lang="en-GB" dirty="0"/>
          </a:p>
        </p:txBody>
      </p:sp>
      <p:sp>
        <p:nvSpPr>
          <p:cNvPr id="5" name="Slide Number Placeholder 4">
            <a:extLst>
              <a:ext uri="{FF2B5EF4-FFF2-40B4-BE49-F238E27FC236}">
                <a16:creationId xmlns:a16="http://schemas.microsoft.com/office/drawing/2014/main" id="{FB5949DE-6D77-480D-A4A9-E2E53BE1CE80}"/>
              </a:ext>
            </a:extLst>
          </p:cNvPr>
          <p:cNvSpPr>
            <a:spLocks noGrp="1"/>
          </p:cNvSpPr>
          <p:nvPr>
            <p:ph type="sldNum" sz="quarter" idx="22"/>
          </p:nvPr>
        </p:nvSpPr>
        <p:spPr/>
        <p:txBody>
          <a:bodyPr/>
          <a:lstStyle/>
          <a:p>
            <a:fld id="{45D37B1E-C366-494F-A587-962AD9AABC83}" type="slidenum">
              <a:rPr lang="en-GB" smtClean="0"/>
              <a:pPr/>
              <a:t>‹nr.›</a:t>
            </a:fld>
            <a:endParaRPr lang="en-GB" dirty="0"/>
          </a:p>
        </p:txBody>
      </p:sp>
      <p:sp>
        <p:nvSpPr>
          <p:cNvPr id="20" name="TextBox 19">
            <a:extLst>
              <a:ext uri="{FF2B5EF4-FFF2-40B4-BE49-F238E27FC236}">
                <a16:creationId xmlns:a16="http://schemas.microsoft.com/office/drawing/2014/main" id="{E75150F5-CFA6-40F1-B2B7-79337C2232BB}"/>
              </a:ext>
            </a:extLst>
          </p:cNvPr>
          <p:cNvSpPr txBox="1"/>
          <p:nvPr userDrawn="1"/>
        </p:nvSpPr>
        <p:spPr>
          <a:xfrm>
            <a:off x="0" y="-349741"/>
            <a:ext cx="11457183" cy="323165"/>
          </a:xfrm>
          <a:prstGeom prst="rect">
            <a:avLst/>
          </a:prstGeom>
          <a:noFill/>
        </p:spPr>
        <p:txBody>
          <a:bodyPr wrap="square" lIns="0" tIns="0" rIns="0" bIns="0" rtlCol="0">
            <a:spAutoFit/>
          </a:bodyPr>
          <a:lstStyle/>
          <a:p>
            <a:r>
              <a:rPr lang="en-GB" sz="1050" b="1" noProof="1"/>
              <a:t>Skift baggrundsfarve. </a:t>
            </a:r>
            <a:r>
              <a:rPr lang="en-GB" sz="1050" noProof="1"/>
              <a:t>Højreklik på slidet og vælg </a:t>
            </a:r>
            <a:r>
              <a:rPr lang="en-GB" sz="1050" b="1" noProof="1"/>
              <a:t>Formatér baggrund</a:t>
            </a:r>
            <a:r>
              <a:rPr lang="en-GB" sz="1050" noProof="1"/>
              <a:t>. Klik på </a:t>
            </a:r>
            <a:r>
              <a:rPr lang="en-GB" sz="1050" b="1" noProof="1"/>
              <a:t>Fyld farve </a:t>
            </a:r>
            <a:r>
              <a:rPr lang="en-GB" sz="1050" noProof="1"/>
              <a:t>i Formater baggrund vinduet og vælg farve fra øverste række i SDU’s farve palette eller fra den brugerdefinerede farvepalette</a:t>
            </a:r>
            <a:endParaRPr lang="en-GB"/>
          </a:p>
        </p:txBody>
      </p:sp>
    </p:spTree>
    <p:extLst>
      <p:ext uri="{BB962C8B-B14F-4D97-AF65-F5344CB8AC3E}">
        <p14:creationId xmlns:p14="http://schemas.microsoft.com/office/powerpoint/2010/main" val="161771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skrift og indhold C">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6" y="999173"/>
            <a:ext cx="10952579" cy="701040"/>
          </a:xfrm>
        </p:spPr>
        <p:txBody>
          <a:bodyPr anchor="t" anchorCtr="0"/>
          <a:lstStyle>
            <a:lvl1pPr algn="l">
              <a:lnSpc>
                <a:spcPct val="100000"/>
              </a:lnSpc>
              <a:defRPr sz="3600">
                <a:solidFill>
                  <a:schemeClr val="tx1"/>
                </a:solidFill>
              </a:defRPr>
            </a:lvl1pPr>
          </a:lstStyle>
          <a:p>
            <a:r>
              <a:rPr lang="en-GB" dirty="0"/>
              <a:t>Klik for at tilføje overskrift</a:t>
            </a:r>
            <a:endParaRPr lang="en-GB"/>
          </a:p>
        </p:txBody>
      </p:sp>
      <p:sp>
        <p:nvSpPr>
          <p:cNvPr id="7" name="Content Placeholder 6">
            <a:extLst>
              <a:ext uri="{FF2B5EF4-FFF2-40B4-BE49-F238E27FC236}">
                <a16:creationId xmlns:a16="http://schemas.microsoft.com/office/drawing/2014/main" id="{A9D41ADC-5992-4476-8E55-8A709AA1B4B5}"/>
              </a:ext>
            </a:extLst>
          </p:cNvPr>
          <p:cNvSpPr>
            <a:spLocks noGrp="1"/>
          </p:cNvSpPr>
          <p:nvPr>
            <p:ph sz="quarter" idx="13" hasCustomPrompt="1"/>
          </p:nvPr>
        </p:nvSpPr>
        <p:spPr>
          <a:xfrm>
            <a:off x="414696" y="1989138"/>
            <a:ext cx="10952580" cy="3852862"/>
          </a:xfrm>
        </p:spPr>
        <p:txBody>
          <a:bodyPr/>
          <a:lstStyle>
            <a:lvl1pPr>
              <a:defRPr/>
            </a:lvl1pPr>
          </a:lstStyle>
          <a:p>
            <a:pPr lvl="0"/>
            <a:r>
              <a:rPr lang="en-GB" dirty="0"/>
              <a:t>Klik for at tilføje tekst, klik ikon for at tilføje graf/tabel</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10" name="Date Placeholder 14">
            <a:extLst>
              <a:ext uri="{FF2B5EF4-FFF2-40B4-BE49-F238E27FC236}">
                <a16:creationId xmlns:a16="http://schemas.microsoft.com/office/drawing/2014/main" id="{BBCDE8CE-8147-4B12-B358-7B7ACA92FFF2}"/>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sp>
        <p:nvSpPr>
          <p:cNvPr id="11" name="Date Placeholder 14">
            <a:extLst>
              <a:ext uri="{FF2B5EF4-FFF2-40B4-BE49-F238E27FC236}">
                <a16:creationId xmlns:a16="http://schemas.microsoft.com/office/drawing/2014/main" id="{7ACE2053-07AA-42FA-A789-E1430CAF798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3" name="Footer Placeholder 2">
            <a:extLst>
              <a:ext uri="{FF2B5EF4-FFF2-40B4-BE49-F238E27FC236}">
                <a16:creationId xmlns:a16="http://schemas.microsoft.com/office/drawing/2014/main" id="{2BD490B9-04D5-4C98-9BAE-36CAE61DE349}"/>
              </a:ext>
            </a:extLst>
          </p:cNvPr>
          <p:cNvSpPr>
            <a:spLocks noGrp="1"/>
          </p:cNvSpPr>
          <p:nvPr>
            <p:ph type="ftr" sz="quarter" idx="14"/>
          </p:nvPr>
        </p:nvSpPr>
        <p:spPr/>
        <p:txBody>
          <a:bodyPr/>
          <a:lstStyle/>
          <a:p>
            <a:endParaRPr lang="en-GB" dirty="0"/>
          </a:p>
        </p:txBody>
      </p:sp>
      <p:sp>
        <p:nvSpPr>
          <p:cNvPr id="4" name="Slide Number Placeholder 3">
            <a:extLst>
              <a:ext uri="{FF2B5EF4-FFF2-40B4-BE49-F238E27FC236}">
                <a16:creationId xmlns:a16="http://schemas.microsoft.com/office/drawing/2014/main" id="{DBDCBB1C-1FE3-42F2-ACED-70B0664062BD}"/>
              </a:ext>
            </a:extLst>
          </p:cNvPr>
          <p:cNvSpPr>
            <a:spLocks noGrp="1"/>
          </p:cNvSpPr>
          <p:nvPr>
            <p:ph type="sldNum" sz="quarter" idx="15"/>
          </p:nvPr>
        </p:nvSpPr>
        <p:spPr/>
        <p:txBody>
          <a:bodyPr/>
          <a:lstStyle/>
          <a:p>
            <a:fld id="{45D37B1E-C366-494F-A587-962AD9AABC83}" type="slidenum">
              <a:rPr lang="en-GB" smtClean="0"/>
              <a:pPr/>
              <a:t>‹nr.›</a:t>
            </a:fld>
            <a:endParaRPr lang="en-GB" dirty="0"/>
          </a:p>
        </p:txBody>
      </p:sp>
    </p:spTree>
    <p:extLst>
      <p:ext uri="{BB962C8B-B14F-4D97-AF65-F5344CB8AC3E}">
        <p14:creationId xmlns:p14="http://schemas.microsoft.com/office/powerpoint/2010/main" val="350139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dhold og teks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2202" y="1006605"/>
            <a:ext cx="4680000" cy="1938338"/>
          </a:xfrm>
        </p:spPr>
        <p:txBody>
          <a:bodyPr anchor="t" anchorCtr="0"/>
          <a:lstStyle>
            <a:lvl1pPr algn="l">
              <a:lnSpc>
                <a:spcPct val="100000"/>
              </a:lnSpc>
              <a:defRPr sz="3600">
                <a:solidFill>
                  <a:schemeClr val="tx1"/>
                </a:solidFill>
              </a:defRPr>
            </a:lvl1pPr>
          </a:lstStyle>
          <a:p>
            <a:r>
              <a:rPr lang="en-GB" dirty="0"/>
              <a:t>Klik for at tilføje overskrift</a:t>
            </a:r>
            <a:endParaRPr lang="en-GB"/>
          </a:p>
        </p:txBody>
      </p:sp>
      <p:sp>
        <p:nvSpPr>
          <p:cNvPr id="5" name="Text Placeholder 4">
            <a:extLst>
              <a:ext uri="{FF2B5EF4-FFF2-40B4-BE49-F238E27FC236}">
                <a16:creationId xmlns:a16="http://schemas.microsoft.com/office/drawing/2014/main" id="{BCB99C08-64C3-4ADA-9CD2-FBE2ED8551F6}"/>
              </a:ext>
            </a:extLst>
          </p:cNvPr>
          <p:cNvSpPr>
            <a:spLocks noGrp="1"/>
          </p:cNvSpPr>
          <p:nvPr>
            <p:ph type="body" sz="quarter" idx="13" hasCustomPrompt="1"/>
          </p:nvPr>
        </p:nvSpPr>
        <p:spPr>
          <a:xfrm>
            <a:off x="6692202" y="3387600"/>
            <a:ext cx="4680000" cy="2466000"/>
          </a:xfrm>
        </p:spPr>
        <p:txBody>
          <a:bodyPr/>
          <a:lstStyle>
            <a:lvl1pPr>
              <a:defRPr/>
            </a:lvl1pPr>
          </a:lstStyle>
          <a:p>
            <a:pPr lvl="0"/>
            <a:r>
              <a:rPr lang="en-GB" dirty="0"/>
              <a:t>Klik for at tilføje tekst</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19" name="text" descr="{&quot;templafy&quot;:{&quot;id&quot;:&quot;f39ab476-473e-4cbc-a735-08e8467cfb7b&quot;}}" title="UserProfile.Institut.InstituteDCU_{{DocumentLanguage}}">
            <a:extLst>
              <a:ext uri="{FF2B5EF4-FFF2-40B4-BE49-F238E27FC236}">
                <a16:creationId xmlns:a16="http://schemas.microsoft.com/office/drawing/2014/main" id="{610DD8E7-635C-4517-8E21-65C3CB025FFE}"/>
              </a:ext>
            </a:extLst>
          </p:cNvPr>
          <p:cNvSpPr txBox="1">
            <a:spLocks/>
          </p:cNvSpPr>
          <p:nvPr userDrawn="1"/>
        </p:nvSpPr>
        <p:spPr>
          <a:xfrm>
            <a:off x="411163" y="450893"/>
            <a:ext cx="5684837" cy="284778"/>
          </a:xfrm>
          <a:prstGeom prst="rect">
            <a:avLst/>
          </a:prstGeom>
          <a:noFill/>
        </p:spPr>
        <p:txBody>
          <a:bodyPr wrap="square" lIns="10800" tIns="0" rIns="0" bIns="90000" anchor="b" anchorCtr="0">
            <a:sp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The Maersk Mc-Kinney Moller Institute</a:t>
            </a:r>
          </a:p>
        </p:txBody>
      </p:sp>
      <p:sp>
        <p:nvSpPr>
          <p:cNvPr id="20" name="sdu.dk">
            <a:extLst>
              <a:ext uri="{FF2B5EF4-FFF2-40B4-BE49-F238E27FC236}">
                <a16:creationId xmlns:a16="http://schemas.microsoft.com/office/drawing/2014/main" id="{4B84D86E-3D20-4505-8DAD-8EB1F3E63B0A}"/>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21" name="#sdudk">
            <a:extLst>
              <a:ext uri="{FF2B5EF4-FFF2-40B4-BE49-F238E27FC236}">
                <a16:creationId xmlns:a16="http://schemas.microsoft.com/office/drawing/2014/main" id="{B58A6A9A-5E98-43AC-8CA5-F6C4B0573364}"/>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cxnSp>
        <p:nvCxnSpPr>
          <p:cNvPr id="12" name="Straight Connector 11">
            <a:extLst>
              <a:ext uri="{FF2B5EF4-FFF2-40B4-BE49-F238E27FC236}">
                <a16:creationId xmlns:a16="http://schemas.microsoft.com/office/drawing/2014/main" id="{ECEA2A3A-0B73-49AA-824B-85FAE9B16B10}"/>
              </a:ext>
            </a:extLst>
          </p:cNvPr>
          <p:cNvCxnSpPr>
            <a:cxnSpLocks/>
          </p:cNvCxnSpPr>
          <p:nvPr userDrawn="1"/>
        </p:nvCxnSpPr>
        <p:spPr>
          <a:xfrm>
            <a:off x="410400"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descr="{&quot;templafy&quot;:{&quot;id&quot;:&quot;8f4f5ab2-38ae-4794-9556-95edf115af0a&quot;}}" title="Form.Date">
            <a:extLst>
              <a:ext uri="{FF2B5EF4-FFF2-40B4-BE49-F238E27FC236}">
                <a16:creationId xmlns:a16="http://schemas.microsoft.com/office/drawing/2014/main" id="{6189AE65-D68D-4102-AA1D-2A3BCB6F21BF}"/>
              </a:ext>
            </a:extLst>
          </p:cNvPr>
          <p:cNvSpPr/>
          <p:nvPr userDrawn="1"/>
        </p:nvSpPr>
        <p:spPr>
          <a:xfrm>
            <a:off x="9156032" y="6349384"/>
            <a:ext cx="2624806" cy="180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GB" sz="1200" b="0" dirty="0">
                <a:solidFill>
                  <a:schemeClr val="tx1"/>
                </a:solidFill>
              </a:rPr>
              <a:t>September 2020</a:t>
            </a:r>
          </a:p>
        </p:txBody>
      </p:sp>
      <p:pic>
        <p:nvPicPr>
          <p:cNvPr id="16" name="Logo black">
            <a:extLst>
              <a:ext uri="{FF2B5EF4-FFF2-40B4-BE49-F238E27FC236}">
                <a16:creationId xmlns:a16="http://schemas.microsoft.com/office/drawing/2014/main" id="{B52757AD-346A-4AA0-A5D6-36F8B1FE48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sp>
        <p:nvSpPr>
          <p:cNvPr id="18" name="Date Placeholder 14">
            <a:extLst>
              <a:ext uri="{FF2B5EF4-FFF2-40B4-BE49-F238E27FC236}">
                <a16:creationId xmlns:a16="http://schemas.microsoft.com/office/drawing/2014/main" id="{A09FC7B4-885C-4F9D-BD71-AE2FBDB3869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6" name="Content Placeholder 5">
            <a:extLst>
              <a:ext uri="{FF2B5EF4-FFF2-40B4-BE49-F238E27FC236}">
                <a16:creationId xmlns:a16="http://schemas.microsoft.com/office/drawing/2014/main" id="{2B8FEE58-0FE9-4218-904C-188D46CD214D}"/>
              </a:ext>
            </a:extLst>
          </p:cNvPr>
          <p:cNvSpPr>
            <a:spLocks noGrp="1"/>
          </p:cNvSpPr>
          <p:nvPr>
            <p:ph sz="quarter" idx="15" hasCustomPrompt="1"/>
          </p:nvPr>
        </p:nvSpPr>
        <p:spPr>
          <a:xfrm>
            <a:off x="422432" y="1000443"/>
            <a:ext cx="5077365" cy="4853157"/>
          </a:xfrm>
        </p:spPr>
        <p:txBody>
          <a:bodyPr/>
          <a:lstStyle>
            <a:lvl1pPr>
              <a:defRPr/>
            </a:lvl1pPr>
          </a:lstStyle>
          <a:p>
            <a:pPr lvl="0"/>
            <a:r>
              <a:rPr lang="en-GB" dirty="0"/>
              <a:t>Klik for at tilføje tekst, klik ikon for at tilføje graf/tabel</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13" name="Date Placeholder 12">
            <a:extLst>
              <a:ext uri="{FF2B5EF4-FFF2-40B4-BE49-F238E27FC236}">
                <a16:creationId xmlns:a16="http://schemas.microsoft.com/office/drawing/2014/main" id="{3F302217-B569-449A-8422-B6650C9BB084}"/>
              </a:ext>
            </a:extLst>
          </p:cNvPr>
          <p:cNvSpPr>
            <a:spLocks noGrp="1"/>
          </p:cNvSpPr>
          <p:nvPr>
            <p:ph type="dt" sz="half" idx="16"/>
          </p:nvPr>
        </p:nvSpPr>
        <p:spPr/>
        <p:txBody>
          <a:bodyPr/>
          <a:lstStyle/>
          <a:p>
            <a:fld id="{F1A13B18-F5ED-4611-8DBB-F05123AFBA22}" type="datetimeFigureOut">
              <a:rPr lang="en-GB" smtClean="0"/>
              <a:pPr/>
              <a:t>13/09/2024</a:t>
            </a:fld>
            <a:endParaRPr lang="en-GB" dirty="0"/>
          </a:p>
        </p:txBody>
      </p:sp>
      <p:sp>
        <p:nvSpPr>
          <p:cNvPr id="14" name="Footer Placeholder 13">
            <a:extLst>
              <a:ext uri="{FF2B5EF4-FFF2-40B4-BE49-F238E27FC236}">
                <a16:creationId xmlns:a16="http://schemas.microsoft.com/office/drawing/2014/main" id="{DF36464C-AEF7-4BFD-9A97-813102BCA484}"/>
              </a:ext>
            </a:extLst>
          </p:cNvPr>
          <p:cNvSpPr>
            <a:spLocks noGrp="1"/>
          </p:cNvSpPr>
          <p:nvPr>
            <p:ph type="ftr" sz="quarter" idx="17"/>
          </p:nvPr>
        </p:nvSpPr>
        <p:spPr/>
        <p:txBody>
          <a:bodyPr/>
          <a:lstStyle/>
          <a:p>
            <a:endParaRPr lang="en-GB" dirty="0"/>
          </a:p>
        </p:txBody>
      </p:sp>
      <p:sp>
        <p:nvSpPr>
          <p:cNvPr id="24" name="Slide Number Placeholder 23">
            <a:extLst>
              <a:ext uri="{FF2B5EF4-FFF2-40B4-BE49-F238E27FC236}">
                <a16:creationId xmlns:a16="http://schemas.microsoft.com/office/drawing/2014/main" id="{58D7263E-B2E5-4CB9-9AAF-C0006E4A0400}"/>
              </a:ext>
            </a:extLst>
          </p:cNvPr>
          <p:cNvSpPr>
            <a:spLocks noGrp="1"/>
          </p:cNvSpPr>
          <p:nvPr>
            <p:ph type="sldNum" sz="quarter" idx="18"/>
          </p:nvPr>
        </p:nvSpPr>
        <p:spPr/>
        <p:txBody>
          <a:bodyPr/>
          <a:lstStyle/>
          <a:p>
            <a:fld id="{45D37B1E-C366-494F-A587-962AD9AABC83}" type="slidenum">
              <a:rPr lang="en-GB" smtClean="0"/>
              <a:pPr/>
              <a:t>‹nr.›</a:t>
            </a:fld>
            <a:endParaRPr lang="en-GB" dirty="0"/>
          </a:p>
        </p:txBody>
      </p:sp>
      <p:sp>
        <p:nvSpPr>
          <p:cNvPr id="17" name="TextBox 16">
            <a:extLst>
              <a:ext uri="{FF2B5EF4-FFF2-40B4-BE49-F238E27FC236}">
                <a16:creationId xmlns:a16="http://schemas.microsoft.com/office/drawing/2014/main" id="{1BBAA208-28D6-470D-B539-73F9AC20E86C}"/>
              </a:ext>
            </a:extLst>
          </p:cNvPr>
          <p:cNvSpPr txBox="1"/>
          <p:nvPr userDrawn="1"/>
        </p:nvSpPr>
        <p:spPr>
          <a:xfrm>
            <a:off x="0" y="-349741"/>
            <a:ext cx="11457183" cy="323165"/>
          </a:xfrm>
          <a:prstGeom prst="rect">
            <a:avLst/>
          </a:prstGeom>
          <a:noFill/>
        </p:spPr>
        <p:txBody>
          <a:bodyPr wrap="square" lIns="0" tIns="0" rIns="0" bIns="0" rtlCol="0">
            <a:spAutoFit/>
          </a:bodyPr>
          <a:lstStyle/>
          <a:p>
            <a:r>
              <a:rPr lang="en-GB" sz="1050" b="1" noProof="1"/>
              <a:t>Skift baggrundsfarve. </a:t>
            </a:r>
            <a:r>
              <a:rPr lang="en-GB" sz="1050" noProof="1"/>
              <a:t>Højreklik på slidet og vælg </a:t>
            </a:r>
            <a:r>
              <a:rPr lang="en-GB" sz="1050" b="1" noProof="1"/>
              <a:t>Formatér baggrund</a:t>
            </a:r>
            <a:r>
              <a:rPr lang="en-GB" sz="1050" noProof="1"/>
              <a:t>. Klik på </a:t>
            </a:r>
            <a:r>
              <a:rPr lang="en-GB" sz="1050" b="1" noProof="1"/>
              <a:t>Fyld farve </a:t>
            </a:r>
            <a:r>
              <a:rPr lang="en-GB" sz="1050" noProof="1"/>
              <a:t>i Formater baggrund vinduet og vælg farve fra øverste række i SDU’s farve palette eller fra den brugerdefinerede farvepalette</a:t>
            </a:r>
            <a:endParaRPr lang="en-GB"/>
          </a:p>
        </p:txBody>
      </p:sp>
    </p:spTree>
    <p:extLst>
      <p:ext uri="{BB962C8B-B14F-4D97-AF65-F5344CB8AC3E}">
        <p14:creationId xmlns:p14="http://schemas.microsoft.com/office/powerpoint/2010/main" val="7654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re indh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A67-E62D-400C-BC42-A3A96AAED25F}"/>
              </a:ext>
            </a:extLst>
          </p:cNvPr>
          <p:cNvSpPr>
            <a:spLocks noGrp="1"/>
          </p:cNvSpPr>
          <p:nvPr>
            <p:ph type="title" hasCustomPrompt="1"/>
          </p:nvPr>
        </p:nvSpPr>
        <p:spPr>
          <a:xfrm>
            <a:off x="410401" y="1028247"/>
            <a:ext cx="2502000" cy="432000"/>
          </a:xfrm>
        </p:spPr>
        <p:txBody>
          <a:bodyPr/>
          <a:lstStyle>
            <a:lvl1pPr>
              <a:lnSpc>
                <a:spcPct val="110000"/>
              </a:lnSpc>
              <a:defRPr sz="1200"/>
            </a:lvl1pPr>
          </a:lstStyle>
          <a:p>
            <a:r>
              <a:rPr lang="en-GB" noProof="0" dirty="0"/>
              <a:t>Klik for at tilføje underoverskrift</a:t>
            </a:r>
            <a:endParaRPr lang="en-GB"/>
          </a:p>
        </p:txBody>
      </p:sp>
      <p:sp>
        <p:nvSpPr>
          <p:cNvPr id="14" name="Content Placeholder 13">
            <a:extLst>
              <a:ext uri="{FF2B5EF4-FFF2-40B4-BE49-F238E27FC236}">
                <a16:creationId xmlns:a16="http://schemas.microsoft.com/office/drawing/2014/main" id="{E60E8CAC-51BD-4862-8B6E-BD3E315677C4}"/>
              </a:ext>
            </a:extLst>
          </p:cNvPr>
          <p:cNvSpPr>
            <a:spLocks noGrp="1"/>
          </p:cNvSpPr>
          <p:nvPr>
            <p:ph sz="quarter" idx="13" hasCustomPrompt="1"/>
          </p:nvPr>
        </p:nvSpPr>
        <p:spPr>
          <a:xfrm>
            <a:off x="411163" y="1475354"/>
            <a:ext cx="2502000" cy="4366646"/>
          </a:xfrm>
        </p:spPr>
        <p:txBody>
          <a:bodyPr/>
          <a:lstStyle>
            <a:lvl1pPr>
              <a:defRPr sz="1200"/>
            </a:lvl1pPr>
            <a:lvl2pPr>
              <a:defRPr sz="1200"/>
            </a:lvl2pPr>
            <a:lvl4pPr>
              <a:defRPr sz="1200"/>
            </a:lvl4pPr>
            <a:lvl5pPr>
              <a:defRPr sz="1200"/>
            </a:lvl5pPr>
          </a:lstStyle>
          <a:p>
            <a:pPr lvl="0"/>
            <a:r>
              <a:rPr lang="en-GB" noProof="0" dirty="0"/>
              <a:t>Klik for at tilføje tekst</a:t>
            </a:r>
            <a:endParaRPr lang="en-GB"/>
          </a:p>
          <a:p>
            <a:pPr lvl="1"/>
            <a:r>
              <a:rPr lang="en-GB" noProof="0" dirty="0"/>
              <a:t>Second </a:t>
            </a:r>
            <a:r>
              <a:rPr lang="en-GB" noProof="0" dirty="0" err="1"/>
              <a:t>level</a:t>
            </a:r>
            <a:endParaRPr lang="en-GB" noProof="0" dirty="0"/>
          </a:p>
          <a:p>
            <a:pPr lvl="2"/>
            <a:r>
              <a:rPr lang="en-GB" noProof="0" dirty="0"/>
              <a:t>Third </a:t>
            </a:r>
            <a:r>
              <a:rPr lang="en-GB" noProof="0" dirty="0" err="1"/>
              <a:t>level</a:t>
            </a:r>
            <a:endParaRPr lang="en-GB" noProof="0" dirty="0"/>
          </a:p>
          <a:p>
            <a:pPr lvl="3"/>
            <a:r>
              <a:rPr lang="en-GB" noProof="0" dirty="0" err="1"/>
              <a:t>Fourth</a:t>
            </a:r>
            <a:r>
              <a:rPr lang="en-GB" noProof="0" dirty="0"/>
              <a:t> </a:t>
            </a:r>
            <a:r>
              <a:rPr lang="en-GB" noProof="0" dirty="0" err="1"/>
              <a:t>level</a:t>
            </a:r>
            <a:endParaRPr lang="en-GB" noProof="0" dirty="0"/>
          </a:p>
          <a:p>
            <a:pPr lvl="4"/>
            <a:r>
              <a:rPr lang="en-GB" noProof="0" dirty="0"/>
              <a:t>Fifth </a:t>
            </a:r>
            <a:r>
              <a:rPr lang="en-GB" noProof="0" dirty="0" err="1"/>
              <a:t>level</a:t>
            </a:r>
            <a:endParaRPr lang="en-GB" noProof="0" dirty="0"/>
          </a:p>
        </p:txBody>
      </p:sp>
      <p:sp>
        <p:nvSpPr>
          <p:cNvPr id="15" name="Subtitle 2">
            <a:extLst>
              <a:ext uri="{FF2B5EF4-FFF2-40B4-BE49-F238E27FC236}">
                <a16:creationId xmlns:a16="http://schemas.microsoft.com/office/drawing/2014/main" id="{25135A09-8F8A-4D87-8C43-B3A0A80BE2F5}"/>
              </a:ext>
            </a:extLst>
          </p:cNvPr>
          <p:cNvSpPr>
            <a:spLocks noGrp="1"/>
          </p:cNvSpPr>
          <p:nvPr>
            <p:ph type="subTitle" idx="1" hasCustomPrompt="1"/>
          </p:nvPr>
        </p:nvSpPr>
        <p:spPr>
          <a:xfrm>
            <a:off x="3273164" y="1028246"/>
            <a:ext cx="2502000" cy="432000"/>
          </a:xfrm>
        </p:spPr>
        <p:txBody>
          <a:bodyPr/>
          <a:lstStyle>
            <a:lvl1pPr marL="0" indent="0" algn="l">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Klik for at tilføje underoverskrift</a:t>
            </a:r>
            <a:endParaRPr lang="en-GB"/>
          </a:p>
        </p:txBody>
      </p:sp>
      <p:sp>
        <p:nvSpPr>
          <p:cNvPr id="17" name="Content Placeholder 16">
            <a:extLst>
              <a:ext uri="{FF2B5EF4-FFF2-40B4-BE49-F238E27FC236}">
                <a16:creationId xmlns:a16="http://schemas.microsoft.com/office/drawing/2014/main" id="{462D92C6-668E-491E-B394-72897FAB3085}"/>
              </a:ext>
            </a:extLst>
          </p:cNvPr>
          <p:cNvSpPr>
            <a:spLocks noGrp="1"/>
          </p:cNvSpPr>
          <p:nvPr>
            <p:ph sz="quarter" idx="14" hasCustomPrompt="1"/>
          </p:nvPr>
        </p:nvSpPr>
        <p:spPr>
          <a:xfrm>
            <a:off x="3273163" y="1475354"/>
            <a:ext cx="2502000" cy="4366646"/>
          </a:xfrm>
        </p:spPr>
        <p:txBody>
          <a:bodyPr/>
          <a:lstStyle>
            <a:lvl1pPr>
              <a:defRPr sz="1200"/>
            </a:lvl1pPr>
            <a:lvl2pPr>
              <a:defRPr sz="1200"/>
            </a:lvl2pPr>
            <a:lvl4pPr>
              <a:defRPr sz="1200"/>
            </a:lvl4pPr>
            <a:lvl5pPr>
              <a:defRPr sz="1200"/>
            </a:lvl5pPr>
          </a:lstStyle>
          <a:p>
            <a:pPr lvl="0"/>
            <a:r>
              <a:rPr lang="en-GB" noProof="0" dirty="0"/>
              <a:t>Klik for at tilføje tekst</a:t>
            </a:r>
            <a:endParaRPr lang="en-GB"/>
          </a:p>
          <a:p>
            <a:pPr lvl="1"/>
            <a:r>
              <a:rPr lang="en-GB" noProof="0" dirty="0"/>
              <a:t>Second </a:t>
            </a:r>
            <a:r>
              <a:rPr lang="en-GB" noProof="0" dirty="0" err="1"/>
              <a:t>level</a:t>
            </a:r>
            <a:endParaRPr lang="en-GB" noProof="0" dirty="0"/>
          </a:p>
          <a:p>
            <a:pPr lvl="2"/>
            <a:r>
              <a:rPr lang="en-GB" noProof="0" dirty="0"/>
              <a:t>Third </a:t>
            </a:r>
            <a:r>
              <a:rPr lang="en-GB" noProof="0" dirty="0" err="1"/>
              <a:t>level</a:t>
            </a:r>
            <a:endParaRPr lang="en-GB" noProof="0" dirty="0"/>
          </a:p>
          <a:p>
            <a:pPr lvl="3"/>
            <a:r>
              <a:rPr lang="en-GB" noProof="0" dirty="0" err="1"/>
              <a:t>Fourth</a:t>
            </a:r>
            <a:r>
              <a:rPr lang="en-GB" noProof="0" dirty="0"/>
              <a:t> </a:t>
            </a:r>
            <a:r>
              <a:rPr lang="en-GB" noProof="0" dirty="0" err="1"/>
              <a:t>level</a:t>
            </a:r>
            <a:endParaRPr lang="en-GB" noProof="0" dirty="0"/>
          </a:p>
          <a:p>
            <a:pPr lvl="4"/>
            <a:r>
              <a:rPr lang="en-GB" noProof="0" dirty="0"/>
              <a:t>Fifth </a:t>
            </a:r>
            <a:r>
              <a:rPr lang="en-GB" noProof="0" dirty="0" err="1"/>
              <a:t>level</a:t>
            </a:r>
            <a:endParaRPr lang="en-GB" noProof="0" dirty="0"/>
          </a:p>
        </p:txBody>
      </p:sp>
      <p:sp>
        <p:nvSpPr>
          <p:cNvPr id="19" name="Text Placeholder 18">
            <a:extLst>
              <a:ext uri="{FF2B5EF4-FFF2-40B4-BE49-F238E27FC236}">
                <a16:creationId xmlns:a16="http://schemas.microsoft.com/office/drawing/2014/main" id="{C0F1B1F1-CA40-4EA4-AB68-69DBBD61ED9D}"/>
              </a:ext>
            </a:extLst>
          </p:cNvPr>
          <p:cNvSpPr>
            <a:spLocks noGrp="1"/>
          </p:cNvSpPr>
          <p:nvPr>
            <p:ph type="body" sz="quarter" idx="15" hasCustomPrompt="1"/>
          </p:nvPr>
        </p:nvSpPr>
        <p:spPr>
          <a:xfrm>
            <a:off x="6135163" y="1028246"/>
            <a:ext cx="2502000" cy="432000"/>
          </a:xfrm>
        </p:spPr>
        <p:txBody>
          <a:bodyPr/>
          <a:lstStyle>
            <a:lvl1pPr marL="0" indent="0">
              <a:buNone/>
              <a:defRPr sz="1200" b="1"/>
            </a:lvl1pPr>
            <a:lvl2pPr marL="252000" indent="0">
              <a:buNone/>
              <a:defRPr/>
            </a:lvl2pPr>
          </a:lstStyle>
          <a:p>
            <a:pPr lvl="0"/>
            <a:r>
              <a:rPr lang="en-GB" noProof="0" dirty="0"/>
              <a:t>Klik for at tilføje underoverskrift</a:t>
            </a:r>
            <a:endParaRPr lang="en-GB"/>
          </a:p>
        </p:txBody>
      </p:sp>
      <p:sp>
        <p:nvSpPr>
          <p:cNvPr id="21" name="Content Placeholder 20">
            <a:extLst>
              <a:ext uri="{FF2B5EF4-FFF2-40B4-BE49-F238E27FC236}">
                <a16:creationId xmlns:a16="http://schemas.microsoft.com/office/drawing/2014/main" id="{3DBEE0FF-2C0E-499E-ACAF-B6F421AF13D5}"/>
              </a:ext>
            </a:extLst>
          </p:cNvPr>
          <p:cNvSpPr>
            <a:spLocks noGrp="1"/>
          </p:cNvSpPr>
          <p:nvPr>
            <p:ph sz="quarter" idx="16" hasCustomPrompt="1"/>
          </p:nvPr>
        </p:nvSpPr>
        <p:spPr>
          <a:xfrm>
            <a:off x="6135163" y="1475354"/>
            <a:ext cx="2502000" cy="4366646"/>
          </a:xfrm>
        </p:spPr>
        <p:txBody>
          <a:bodyPr/>
          <a:lstStyle>
            <a:lvl1pPr>
              <a:defRPr sz="1200"/>
            </a:lvl1pPr>
            <a:lvl2pPr>
              <a:defRPr sz="1200"/>
            </a:lvl2pPr>
            <a:lvl4pPr>
              <a:defRPr sz="1200"/>
            </a:lvl4pPr>
            <a:lvl5pPr>
              <a:defRPr sz="1200"/>
            </a:lvl5pPr>
          </a:lstStyle>
          <a:p>
            <a:pPr lvl="0"/>
            <a:r>
              <a:rPr lang="en-GB" noProof="0" dirty="0"/>
              <a:t>Klik for at tilføje tekst</a:t>
            </a:r>
            <a:endParaRPr lang="en-GB"/>
          </a:p>
          <a:p>
            <a:pPr lvl="1"/>
            <a:r>
              <a:rPr lang="en-GB" noProof="0" dirty="0"/>
              <a:t>Second </a:t>
            </a:r>
            <a:r>
              <a:rPr lang="en-GB" noProof="0" dirty="0" err="1"/>
              <a:t>level</a:t>
            </a:r>
            <a:endParaRPr lang="en-GB" noProof="0" dirty="0"/>
          </a:p>
          <a:p>
            <a:pPr lvl="2"/>
            <a:r>
              <a:rPr lang="en-GB" noProof="0" dirty="0"/>
              <a:t>Third </a:t>
            </a:r>
            <a:r>
              <a:rPr lang="en-GB" noProof="0" dirty="0" err="1"/>
              <a:t>level</a:t>
            </a:r>
            <a:endParaRPr lang="en-GB" noProof="0" dirty="0"/>
          </a:p>
          <a:p>
            <a:pPr lvl="3"/>
            <a:r>
              <a:rPr lang="en-GB" noProof="0" dirty="0" err="1"/>
              <a:t>Fourth</a:t>
            </a:r>
            <a:r>
              <a:rPr lang="en-GB" noProof="0" dirty="0"/>
              <a:t> </a:t>
            </a:r>
            <a:r>
              <a:rPr lang="en-GB" noProof="0" dirty="0" err="1"/>
              <a:t>level</a:t>
            </a:r>
            <a:endParaRPr lang="en-GB" noProof="0" dirty="0"/>
          </a:p>
          <a:p>
            <a:pPr lvl="4"/>
            <a:r>
              <a:rPr lang="en-GB" noProof="0" dirty="0"/>
              <a:t>Fifth </a:t>
            </a:r>
            <a:r>
              <a:rPr lang="en-GB" noProof="0" dirty="0" err="1"/>
              <a:t>level</a:t>
            </a:r>
            <a:endParaRPr lang="en-GB" noProof="0" dirty="0"/>
          </a:p>
        </p:txBody>
      </p:sp>
      <p:sp>
        <p:nvSpPr>
          <p:cNvPr id="23" name="Text Placeholder 22">
            <a:extLst>
              <a:ext uri="{FF2B5EF4-FFF2-40B4-BE49-F238E27FC236}">
                <a16:creationId xmlns:a16="http://schemas.microsoft.com/office/drawing/2014/main" id="{F091117C-5AED-4416-88BA-F1C88ACD7A25}"/>
              </a:ext>
            </a:extLst>
          </p:cNvPr>
          <p:cNvSpPr>
            <a:spLocks noGrp="1"/>
          </p:cNvSpPr>
          <p:nvPr>
            <p:ph type="body" sz="quarter" idx="17" hasCustomPrompt="1"/>
          </p:nvPr>
        </p:nvSpPr>
        <p:spPr>
          <a:xfrm>
            <a:off x="8997162" y="1028247"/>
            <a:ext cx="2502000" cy="432000"/>
          </a:xfrm>
        </p:spPr>
        <p:txBody>
          <a:bodyPr/>
          <a:lstStyle>
            <a:lvl1pPr marL="0" indent="0">
              <a:buNone/>
              <a:defRPr sz="1200" b="1"/>
            </a:lvl1pPr>
            <a:lvl2pPr marL="252000" indent="0">
              <a:buNone/>
              <a:defRPr/>
            </a:lvl2pPr>
          </a:lstStyle>
          <a:p>
            <a:pPr lvl="0"/>
            <a:r>
              <a:rPr lang="en-GB" noProof="0" dirty="0"/>
              <a:t>Klik for at tilføje underoverskrift</a:t>
            </a:r>
            <a:endParaRPr lang="en-GB"/>
          </a:p>
        </p:txBody>
      </p:sp>
      <p:sp>
        <p:nvSpPr>
          <p:cNvPr id="25" name="Content Placeholder 24">
            <a:extLst>
              <a:ext uri="{FF2B5EF4-FFF2-40B4-BE49-F238E27FC236}">
                <a16:creationId xmlns:a16="http://schemas.microsoft.com/office/drawing/2014/main" id="{C66F31E1-769E-4E9A-9DCC-2C64321A89C1}"/>
              </a:ext>
            </a:extLst>
          </p:cNvPr>
          <p:cNvSpPr>
            <a:spLocks noGrp="1"/>
          </p:cNvSpPr>
          <p:nvPr>
            <p:ph sz="quarter" idx="18" hasCustomPrompt="1"/>
          </p:nvPr>
        </p:nvSpPr>
        <p:spPr>
          <a:xfrm>
            <a:off x="8997161" y="1475354"/>
            <a:ext cx="2501999" cy="4366646"/>
          </a:xfrm>
        </p:spPr>
        <p:txBody>
          <a:bodyPr/>
          <a:lstStyle>
            <a:lvl1pPr>
              <a:defRPr sz="1200"/>
            </a:lvl1pPr>
            <a:lvl2pPr>
              <a:defRPr sz="1200"/>
            </a:lvl2pPr>
            <a:lvl4pPr>
              <a:defRPr sz="1200"/>
            </a:lvl4pPr>
            <a:lvl5pPr>
              <a:defRPr sz="1200"/>
            </a:lvl5pPr>
          </a:lstStyle>
          <a:p>
            <a:pPr lvl="0"/>
            <a:r>
              <a:rPr lang="en-GB" noProof="0" dirty="0"/>
              <a:t>Klik for at tilføje tekst</a:t>
            </a:r>
            <a:endParaRPr lang="en-GB"/>
          </a:p>
          <a:p>
            <a:pPr lvl="1"/>
            <a:r>
              <a:rPr lang="en-GB" noProof="0" dirty="0"/>
              <a:t>Second </a:t>
            </a:r>
            <a:r>
              <a:rPr lang="en-GB" noProof="0" dirty="0" err="1"/>
              <a:t>level</a:t>
            </a:r>
            <a:endParaRPr lang="en-GB" noProof="0" dirty="0"/>
          </a:p>
          <a:p>
            <a:pPr lvl="2"/>
            <a:r>
              <a:rPr lang="en-GB" noProof="0" dirty="0"/>
              <a:t>Third </a:t>
            </a:r>
            <a:r>
              <a:rPr lang="en-GB" noProof="0" dirty="0" err="1"/>
              <a:t>level</a:t>
            </a:r>
            <a:endParaRPr lang="en-GB" noProof="0" dirty="0"/>
          </a:p>
          <a:p>
            <a:pPr lvl="3"/>
            <a:r>
              <a:rPr lang="en-GB" noProof="0" dirty="0" err="1"/>
              <a:t>Fourth</a:t>
            </a:r>
            <a:r>
              <a:rPr lang="en-GB" noProof="0" dirty="0"/>
              <a:t> </a:t>
            </a:r>
            <a:r>
              <a:rPr lang="en-GB" noProof="0" dirty="0" err="1"/>
              <a:t>level</a:t>
            </a:r>
            <a:endParaRPr lang="en-GB" noProof="0" dirty="0"/>
          </a:p>
          <a:p>
            <a:pPr lvl="4"/>
            <a:r>
              <a:rPr lang="en-GB" noProof="0" dirty="0"/>
              <a:t>Fifth </a:t>
            </a:r>
            <a:r>
              <a:rPr lang="en-GB" noProof="0" dirty="0" err="1"/>
              <a:t>level</a:t>
            </a:r>
            <a:endParaRPr lang="en-GB" noProof="0" dirty="0"/>
          </a:p>
        </p:txBody>
      </p:sp>
      <p:sp>
        <p:nvSpPr>
          <p:cNvPr id="28" name="Date Placeholder 14">
            <a:extLst>
              <a:ext uri="{FF2B5EF4-FFF2-40B4-BE49-F238E27FC236}">
                <a16:creationId xmlns:a16="http://schemas.microsoft.com/office/drawing/2014/main" id="{1DCD95D8-07B6-42C0-8767-A640B7CA8534}"/>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5" name="Date Placeholder 4">
            <a:extLst>
              <a:ext uri="{FF2B5EF4-FFF2-40B4-BE49-F238E27FC236}">
                <a16:creationId xmlns:a16="http://schemas.microsoft.com/office/drawing/2014/main" id="{8E588C40-671D-463C-8463-D77B96C28D88}"/>
              </a:ext>
            </a:extLst>
          </p:cNvPr>
          <p:cNvSpPr>
            <a:spLocks noGrp="1"/>
          </p:cNvSpPr>
          <p:nvPr>
            <p:ph type="dt" sz="half" idx="19"/>
          </p:nvPr>
        </p:nvSpPr>
        <p:spPr/>
        <p:txBody>
          <a:bodyPr/>
          <a:lstStyle/>
          <a:p>
            <a:fld id="{F1A13B18-F5ED-4611-8DBB-F05123AFBA22}" type="datetimeFigureOut">
              <a:rPr lang="en-GB" smtClean="0"/>
              <a:pPr/>
              <a:t>13/09/2024</a:t>
            </a:fld>
            <a:endParaRPr lang="en-GB" dirty="0"/>
          </a:p>
        </p:txBody>
      </p:sp>
      <p:sp>
        <p:nvSpPr>
          <p:cNvPr id="6" name="Footer Placeholder 5">
            <a:extLst>
              <a:ext uri="{FF2B5EF4-FFF2-40B4-BE49-F238E27FC236}">
                <a16:creationId xmlns:a16="http://schemas.microsoft.com/office/drawing/2014/main" id="{2846E2E0-2E23-491A-B165-353CDF3F79E2}"/>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35B93800-6F51-413B-BA21-0A9967FF3386}"/>
              </a:ext>
            </a:extLst>
          </p:cNvPr>
          <p:cNvSpPr>
            <a:spLocks noGrp="1"/>
          </p:cNvSpPr>
          <p:nvPr>
            <p:ph type="sldNum" sz="quarter" idx="21"/>
          </p:nvPr>
        </p:nvSpPr>
        <p:spPr/>
        <p:txBody>
          <a:bodyPr/>
          <a:lstStyle/>
          <a:p>
            <a:fld id="{45D37B1E-C366-494F-A587-962AD9AABC83}" type="slidenum">
              <a:rPr lang="en-GB" smtClean="0"/>
              <a:pPr/>
              <a:t>‹nr.›</a:t>
            </a:fld>
            <a:endParaRPr lang="en-GB" dirty="0"/>
          </a:p>
        </p:txBody>
      </p:sp>
    </p:spTree>
    <p:extLst>
      <p:ext uri="{BB962C8B-B14F-4D97-AF65-F5344CB8AC3E}">
        <p14:creationId xmlns:p14="http://schemas.microsoft.com/office/powerpoint/2010/main" val="224195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400" y="1028247"/>
            <a:ext cx="11379347" cy="1602672"/>
          </a:xfrm>
          <a:prstGeom prst="rect">
            <a:avLst/>
          </a:prstGeom>
        </p:spPr>
        <p:txBody>
          <a:bodyPr vert="horz" lIns="0" tIns="0" rIns="0" bIns="0" rtlCol="0" anchor="t" anchorCtr="0">
            <a:noAutofit/>
          </a:bodyPr>
          <a:lstStyle/>
          <a:p>
            <a:r>
              <a:rPr lang="en-GB" dirty="0"/>
              <a:t>Klik for at redigere i master</a:t>
            </a:r>
          </a:p>
        </p:txBody>
      </p:sp>
      <p:sp>
        <p:nvSpPr>
          <p:cNvPr id="3" name="Text Placeholder 2"/>
          <p:cNvSpPr>
            <a:spLocks noGrp="1"/>
          </p:cNvSpPr>
          <p:nvPr>
            <p:ph type="body" idx="1"/>
          </p:nvPr>
        </p:nvSpPr>
        <p:spPr>
          <a:xfrm>
            <a:off x="410400" y="3369040"/>
            <a:ext cx="11371905" cy="2472960"/>
          </a:xfrm>
          <a:prstGeom prst="rect">
            <a:avLst/>
          </a:prstGeom>
        </p:spPr>
        <p:txBody>
          <a:bodyPr vert="horz" lIns="0" tIns="0" rIns="0" bIns="0" rtlCol="0">
            <a:noAutofit/>
          </a:bodyPr>
          <a:lstStyle/>
          <a:p>
            <a:pPr lvl="0"/>
            <a:r>
              <a:rPr lang="en-GB" dirty="0"/>
              <a:t>Første niveau, bullet 16 </a:t>
            </a:r>
            <a:r>
              <a:rPr lang="en-GB" dirty="0" err="1"/>
              <a:t>pkt</a:t>
            </a:r>
            <a:endParaRPr lang="en-GB" dirty="0"/>
          </a:p>
          <a:p>
            <a:pPr lvl="1"/>
            <a:r>
              <a:rPr lang="en-GB" dirty="0"/>
              <a:t>Andet niveau, bullet 14 </a:t>
            </a:r>
            <a:r>
              <a:rPr lang="en-GB" dirty="0" err="1"/>
              <a:t>pkt</a:t>
            </a:r>
            <a:endParaRPr lang="en-GB" dirty="0"/>
          </a:p>
          <a:p>
            <a:pPr lvl="2"/>
            <a:r>
              <a:rPr lang="en-GB" dirty="0"/>
              <a:t>Tredje niveau, bullet 12 </a:t>
            </a:r>
            <a:r>
              <a:rPr lang="en-GB" dirty="0" err="1"/>
              <a:t>pkt</a:t>
            </a:r>
            <a:endParaRPr lang="en-GB" dirty="0"/>
          </a:p>
          <a:p>
            <a:pPr lvl="3"/>
            <a:r>
              <a:rPr lang="en-GB" dirty="0"/>
              <a:t>Fjerde niveau, Header bold 16 </a:t>
            </a:r>
            <a:r>
              <a:rPr lang="en-GB" dirty="0" err="1"/>
              <a:t>pkt</a:t>
            </a:r>
            <a:endParaRPr lang="en-GB" dirty="0"/>
          </a:p>
          <a:p>
            <a:pPr lvl="4"/>
            <a:r>
              <a:rPr lang="en-GB" dirty="0"/>
              <a:t>Femte niveau, Body </a:t>
            </a:r>
            <a:r>
              <a:rPr lang="en-GB" dirty="0" err="1"/>
              <a:t>regular</a:t>
            </a:r>
            <a:r>
              <a:rPr lang="en-GB" dirty="0"/>
              <a:t> 16 </a:t>
            </a:r>
            <a:r>
              <a:rPr lang="en-GB" dirty="0" err="1"/>
              <a:t>pkt</a:t>
            </a:r>
            <a:endParaRPr lang="en-GB" dirty="0"/>
          </a:p>
          <a:p>
            <a:pPr lvl="5"/>
            <a:r>
              <a:rPr lang="en-GB" dirty="0"/>
              <a:t>Sjette niveau, bullet 12 </a:t>
            </a:r>
            <a:r>
              <a:rPr lang="en-GB" dirty="0" err="1"/>
              <a:t>pkt</a:t>
            </a:r>
            <a:endParaRPr lang="en-GB" dirty="0"/>
          </a:p>
          <a:p>
            <a:pPr lvl="6"/>
            <a:r>
              <a:rPr lang="en-GB" dirty="0"/>
              <a:t>Syvende niveau, bullet 12 </a:t>
            </a:r>
            <a:r>
              <a:rPr lang="en-GB" dirty="0" err="1"/>
              <a:t>pkt</a:t>
            </a:r>
            <a:r>
              <a:rPr lang="en-GB" dirty="0"/>
              <a:t> (indryk 1 gang)</a:t>
            </a:r>
            <a:endParaRPr lang="en-GB"/>
          </a:p>
          <a:p>
            <a:pPr lvl="7"/>
            <a:r>
              <a:rPr lang="en-GB" dirty="0"/>
              <a:t>Ottende niveau, Header bold, 12 </a:t>
            </a:r>
            <a:r>
              <a:rPr lang="en-GB" dirty="0" err="1"/>
              <a:t>pkt</a:t>
            </a:r>
            <a:endParaRPr lang="en-GB" dirty="0"/>
          </a:p>
          <a:p>
            <a:pPr lvl="8"/>
            <a:r>
              <a:rPr lang="en-GB" dirty="0"/>
              <a:t>Niende niveau, Body </a:t>
            </a:r>
            <a:r>
              <a:rPr lang="en-GB" dirty="0" err="1"/>
              <a:t>regular</a:t>
            </a:r>
            <a:r>
              <a:rPr lang="en-GB" dirty="0"/>
              <a:t>, 12 </a:t>
            </a:r>
            <a:r>
              <a:rPr lang="en-GB" dirty="0" err="1"/>
              <a:t>pkt</a:t>
            </a:r>
            <a:endParaRPr lang="en-GB" dirty="0"/>
          </a:p>
        </p:txBody>
      </p:sp>
      <p:sp>
        <p:nvSpPr>
          <p:cNvPr id="5" name="OFF_institute"/>
          <p:cNvSpPr>
            <a:spLocks noGrp="1"/>
          </p:cNvSpPr>
          <p:nvPr>
            <p:ph type="ftr" sz="quarter" idx="3"/>
          </p:nvPr>
        </p:nvSpPr>
        <p:spPr>
          <a:xfrm>
            <a:off x="6915600" y="6376129"/>
            <a:ext cx="2240432" cy="180000"/>
          </a:xfrm>
          <a:prstGeom prst="rect">
            <a:avLst/>
          </a:prstGeom>
        </p:spPr>
        <p:txBody>
          <a:bodyPr vert="horz" lIns="0" tIns="0" rIns="0" bIns="0" rtlCol="0" anchor="t" anchorCtr="0">
            <a:noAutofit/>
          </a:bodyPr>
          <a:lstStyle>
            <a:lvl1pPr algn="r">
              <a:defRPr sz="1000" b="0" cap="none" baseline="0">
                <a:solidFill>
                  <a:schemeClr val="tx1"/>
                </a:solidFill>
              </a:defRPr>
            </a:lvl1pPr>
          </a:lstStyle>
          <a:p>
            <a:endParaRPr lang="en-GB" dirty="0"/>
          </a:p>
        </p:txBody>
      </p:sp>
      <p:sp>
        <p:nvSpPr>
          <p:cNvPr id="16" name="Rectangle 15">
            <a:extLst>
              <a:ext uri="{FF2B5EF4-FFF2-40B4-BE49-F238E27FC236}">
                <a16:creationId xmlns:a16="http://schemas.microsoft.com/office/drawing/2014/main" id="{D9C3F3D4-B958-489D-8401-2859D15536DE}"/>
              </a:ext>
            </a:extLst>
          </p:cNvPr>
          <p:cNvSpPr/>
          <p:nvPr userDrawn="1"/>
        </p:nvSpPr>
        <p:spPr>
          <a:xfrm rot="5400000">
            <a:off x="11480800" y="721379"/>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7" name="Rectangle 16">
            <a:extLst>
              <a:ext uri="{FF2B5EF4-FFF2-40B4-BE49-F238E27FC236}">
                <a16:creationId xmlns:a16="http://schemas.microsoft.com/office/drawing/2014/main" id="{EDAD2A31-35D3-4D5D-AA2D-C72C49CA7FB0}"/>
              </a:ext>
            </a:extLst>
          </p:cNvPr>
          <p:cNvSpPr/>
          <p:nvPr userDrawn="1"/>
        </p:nvSpPr>
        <p:spPr>
          <a:xfrm rot="5400000">
            <a:off x="11482792" y="2027544"/>
            <a:ext cx="914400" cy="376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l"/>
            <a:r>
              <a:rPr lang="en-GB" sz="1100" b="1" noProof="1">
                <a:solidFill>
                  <a:schemeClr val="tx1"/>
                </a:solidFill>
              </a:rPr>
              <a:t>#sdudk</a:t>
            </a:r>
            <a:endParaRPr lang="en-GB"/>
          </a:p>
        </p:txBody>
      </p:sp>
      <p:sp>
        <p:nvSpPr>
          <p:cNvPr id="15" name="Date Placeholder 14">
            <a:extLst>
              <a:ext uri="{FF2B5EF4-FFF2-40B4-BE49-F238E27FC236}">
                <a16:creationId xmlns:a16="http://schemas.microsoft.com/office/drawing/2014/main" id="{A56ADEC3-98E1-4CEA-9AF5-46F4CDD2FA7D}"/>
              </a:ext>
            </a:extLst>
          </p:cNvPr>
          <p:cNvSpPr>
            <a:spLocks noGrp="1"/>
          </p:cNvSpPr>
          <p:nvPr>
            <p:ph type="dt" sz="half" idx="2"/>
          </p:nvPr>
        </p:nvSpPr>
        <p:spPr>
          <a:xfrm>
            <a:off x="0" y="6912000"/>
            <a:ext cx="0" cy="0"/>
          </a:xfrm>
          <a:prstGeom prst="rect">
            <a:avLst/>
          </a:prstGeom>
        </p:spPr>
        <p:txBody>
          <a:bodyPr vert="horz" lIns="91440" tIns="45720" rIns="91440" bIns="45720" rtlCol="0" anchor="ctr"/>
          <a:lstStyle>
            <a:lvl1pPr algn="l">
              <a:defRPr sz="100">
                <a:noFill/>
              </a:defRPr>
            </a:lvl1pPr>
          </a:lstStyle>
          <a:p>
            <a:fld id="{F1A13B18-F5ED-4611-8DBB-F05123AFBA22}" type="datetimeFigureOut">
              <a:rPr lang="en-GB" smtClean="0"/>
              <a:pPr/>
              <a:t>13/09/2024</a:t>
            </a:fld>
            <a:endParaRPr lang="en-GB" dirty="0"/>
          </a:p>
        </p:txBody>
      </p:sp>
      <p:pic>
        <p:nvPicPr>
          <p:cNvPr id="25" name="Logo black">
            <a:extLst>
              <a:ext uri="{FF2B5EF4-FFF2-40B4-BE49-F238E27FC236}">
                <a16:creationId xmlns:a16="http://schemas.microsoft.com/office/drawing/2014/main" id="{860AC4C2-E6D6-4DCE-950A-C298C0AE9B8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03346" y="6294893"/>
            <a:ext cx="784800" cy="211840"/>
          </a:xfrm>
          <a:prstGeom prst="rect">
            <a:avLst/>
          </a:prstGeom>
        </p:spPr>
      </p:pic>
      <p:cxnSp>
        <p:nvCxnSpPr>
          <p:cNvPr id="27" name="Straight Connector 26">
            <a:extLst>
              <a:ext uri="{FF2B5EF4-FFF2-40B4-BE49-F238E27FC236}">
                <a16:creationId xmlns:a16="http://schemas.microsoft.com/office/drawing/2014/main" id="{C6C4C210-3CAD-4E96-8F10-9CD4863FC9B7}"/>
              </a:ext>
            </a:extLst>
          </p:cNvPr>
          <p:cNvCxnSpPr>
            <a:cxnSpLocks/>
          </p:cNvCxnSpPr>
          <p:nvPr userDrawn="1"/>
        </p:nvCxnSpPr>
        <p:spPr>
          <a:xfrm>
            <a:off x="410400" y="715665"/>
            <a:ext cx="6992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date" descr="{&quot;templafy&quot;:{&quot;id&quot;:&quot;d572fa25-8edd-43b8-9b55-27d872b6b1fc&quot;}}" title="Form.Date">
            <a:extLst>
              <a:ext uri="{FF2B5EF4-FFF2-40B4-BE49-F238E27FC236}">
                <a16:creationId xmlns:a16="http://schemas.microsoft.com/office/drawing/2014/main" id="{8A346F21-C2D9-45A4-B26D-7DDC2CEB9FB7}"/>
              </a:ext>
            </a:extLst>
          </p:cNvPr>
          <p:cNvSpPr/>
          <p:nvPr userDrawn="1"/>
        </p:nvSpPr>
        <p:spPr>
          <a:xfrm>
            <a:off x="9156032" y="6349384"/>
            <a:ext cx="2624806" cy="180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GB" sz="1200" b="0" dirty="0">
                <a:solidFill>
                  <a:schemeClr val="tx1"/>
                </a:solidFill>
              </a:rPr>
              <a:t>September 2020</a:t>
            </a:r>
          </a:p>
        </p:txBody>
      </p:sp>
      <p:sp>
        <p:nvSpPr>
          <p:cNvPr id="6" name="Slide Number Placeholder 5"/>
          <p:cNvSpPr>
            <a:spLocks noGrp="1"/>
          </p:cNvSpPr>
          <p:nvPr>
            <p:ph type="sldNum" sz="quarter" idx="4"/>
          </p:nvPr>
        </p:nvSpPr>
        <p:spPr>
          <a:xfrm>
            <a:off x="0" y="6912000"/>
            <a:ext cx="0" cy="0"/>
          </a:xfrm>
          <a:prstGeom prst="rect">
            <a:avLst/>
          </a:prstGeom>
        </p:spPr>
        <p:txBody>
          <a:bodyPr vert="horz" lIns="0" tIns="0" rIns="0" bIns="0" rtlCol="0" anchor="t" anchorCtr="0">
            <a:noAutofit/>
          </a:bodyPr>
          <a:lstStyle>
            <a:lvl1pPr algn="ctr">
              <a:defRPr sz="100">
                <a:noFill/>
              </a:defRPr>
            </a:lvl1pPr>
          </a:lstStyle>
          <a:p>
            <a:fld id="{45D37B1E-C366-494F-A587-962AD9AABC83}" type="slidenum">
              <a:rPr lang="en-GB" smtClean="0"/>
              <a:pPr/>
              <a:t>‹nr.›</a:t>
            </a:fld>
            <a:endParaRPr lang="en-GB" dirty="0"/>
          </a:p>
        </p:txBody>
      </p:sp>
      <p:sp>
        <p:nvSpPr>
          <p:cNvPr id="18" name="Date Placeholder 14">
            <a:extLst>
              <a:ext uri="{FF2B5EF4-FFF2-40B4-BE49-F238E27FC236}">
                <a16:creationId xmlns:a16="http://schemas.microsoft.com/office/drawing/2014/main" id="{7DF98717-AAEA-4E2B-96B8-AAAFF896C0EA}"/>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en-GB" smtClean="0"/>
              <a:pPr/>
              <a:t>13/09/2024</a:t>
            </a:fld>
            <a:endParaRPr lang="en-GB" dirty="0"/>
          </a:p>
        </p:txBody>
      </p:sp>
      <p:sp>
        <p:nvSpPr>
          <p:cNvPr id="13" name="text" descr="{&quot;templafy&quot;:{&quot;id&quot;:&quot;bbb50dc8-a7c0-4554-930d-663460fed123&quot;}}" title="UserProfile.Institut.InstituteDCU_{{DocumentLanguage}}">
            <a:extLst>
              <a:ext uri="{FF2B5EF4-FFF2-40B4-BE49-F238E27FC236}">
                <a16:creationId xmlns:a16="http://schemas.microsoft.com/office/drawing/2014/main" id="{125E96D5-3BB9-422E-861E-C7C7A150AD68}"/>
              </a:ext>
            </a:extLst>
          </p:cNvPr>
          <p:cNvSpPr txBox="1">
            <a:spLocks/>
          </p:cNvSpPr>
          <p:nvPr userDrawn="1"/>
        </p:nvSpPr>
        <p:spPr>
          <a:xfrm>
            <a:off x="411163" y="450893"/>
            <a:ext cx="5684837" cy="284778"/>
          </a:xfrm>
          <a:prstGeom prst="rect">
            <a:avLst/>
          </a:prstGeom>
          <a:noFill/>
        </p:spPr>
        <p:txBody>
          <a:bodyPr wrap="square" lIns="10800" tIns="0" rIns="0" bIns="90000" anchor="b" anchorCtr="0">
            <a:spAutoFit/>
          </a:bodyPr>
          <a:lstStyle>
            <a:lvl1pPr marL="0" indent="0" algn="l" defTabSz="914400" rtl="0" eaLnBrk="1" latinLnBrk="0" hangingPunct="1">
              <a:lnSpc>
                <a:spcPct val="90000"/>
              </a:lnSpc>
              <a:spcBef>
                <a:spcPts val="0"/>
              </a:spcBef>
              <a:buFont typeface="Arial" panose="020B0604020202020204" pitchFamily="34" charset="0"/>
              <a:buNone/>
              <a:defRPr sz="1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The Maersk Mc-Kinney Moller Institute</a:t>
            </a: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0" r:id="rId3"/>
    <p:sldLayoutId id="2147483688" r:id="rId4"/>
    <p:sldLayoutId id="2147483690" r:id="rId5"/>
    <p:sldLayoutId id="2147483686" r:id="rId6"/>
    <p:sldLayoutId id="2147483692" r:id="rId7"/>
    <p:sldLayoutId id="2147483682" r:id="rId8"/>
    <p:sldLayoutId id="2147483689" r:id="rId9"/>
    <p:sldLayoutId id="2147483676" r:id="rId10"/>
    <p:sldLayoutId id="2147483654" r:id="rId11"/>
    <p:sldLayoutId id="2147483685" r:id="rId12"/>
    <p:sldLayoutId id="2147483691" r:id="rId13"/>
    <p:sldLayoutId id="2147483662" r:id="rId14"/>
  </p:sldLayoutIdLst>
  <p:hf hdr="0"/>
  <p:txStyles>
    <p:titleStyle>
      <a:lvl1pPr algn="l" defTabSz="914400" rtl="0" eaLnBrk="1" latinLnBrk="0" hangingPunct="1">
        <a:lnSpc>
          <a:spcPct val="97000"/>
        </a:lnSpc>
        <a:spcBef>
          <a:spcPct val="0"/>
        </a:spcBef>
        <a:buNone/>
        <a:tabLst>
          <a:tab pos="1438275" algn="l"/>
        </a:tabLst>
        <a:defRPr sz="3600" b="1" kern="1200">
          <a:solidFill>
            <a:schemeClr val="tx1"/>
          </a:solidFill>
          <a:latin typeface="+mj-lt"/>
          <a:ea typeface="+mj-ea"/>
          <a:cs typeface="+mj-cs"/>
        </a:defRPr>
      </a:lvl1pPr>
    </p:titleStyle>
    <p:body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85" userDrawn="1">
          <p15:clr>
            <a:srgbClr val="F26B43"/>
          </p15:clr>
        </p15:guide>
        <p15:guide id="4" orient="horz" pos="1071" userDrawn="1">
          <p15:clr>
            <a:srgbClr val="F26B43"/>
          </p15:clr>
        </p15:guide>
        <p15:guide id="5" pos="259" userDrawn="1">
          <p15:clr>
            <a:srgbClr val="F26B43"/>
          </p15:clr>
        </p15:guide>
        <p15:guide id="6" pos="7421" userDrawn="1">
          <p15:clr>
            <a:srgbClr val="F26B43"/>
          </p15:clr>
        </p15:guide>
        <p15:guide id="7" orient="horz" pos="1253" userDrawn="1">
          <p15:clr>
            <a:srgbClr val="F26B43"/>
          </p15:clr>
        </p15:guide>
        <p15:guide id="8" orient="horz" pos="3680" userDrawn="1">
          <p15:clr>
            <a:srgbClr val="F26B43"/>
          </p15:clr>
        </p15:guide>
        <p15:guide id="9" orient="horz" pos="3916" userDrawn="1">
          <p15:clr>
            <a:srgbClr val="F26B43"/>
          </p15:clr>
        </p15:guide>
        <p15:guide id="10" orient="horz" pos="4094" userDrawn="1">
          <p15:clr>
            <a:srgbClr val="F26B43"/>
          </p15:clr>
        </p15:guide>
        <p15:guide id="11" pos="54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30.xml"/><Relationship Id="rId1" Type="http://schemas.openxmlformats.org/officeDocument/2006/relationships/customXml" Target="../../customXml/item28.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5.xml"/><Relationship Id="rId1" Type="http://schemas.openxmlformats.org/officeDocument/2006/relationships/customXml" Target="../../customXml/item32.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xample.com/" TargetMode="External"/><Relationship Id="rId2" Type="http://schemas.openxmlformats.org/officeDocument/2006/relationships/hyperlink" Target="http://example.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nodejs.org/en/docs/" TargetMode="External"/><Relationship Id="rId2" Type="http://schemas.openxmlformats.org/officeDocument/2006/relationships/hyperlink" Target="https://nodejs.or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dsholder til slidenummer 7"/>
          <p:cNvSpPr>
            <a:spLocks noGrp="1"/>
          </p:cNvSpPr>
          <p:nvPr>
            <p:ph type="sldNum" sz="quarter" idx="4294967295"/>
          </p:nvPr>
        </p:nvSpPr>
        <p:spPr>
          <a:xfrm>
            <a:off x="0" y="6912000"/>
            <a:ext cx="0" cy="0"/>
          </a:xfrm>
        </p:spPr>
        <p:txBody>
          <a:bodyPr/>
          <a:lstStyle/>
          <a:p>
            <a:fld id="{45D37B1E-C366-494F-A587-962AD9AABC83}" type="slidenum">
              <a:rPr lang="en-GB"/>
              <a:pPr/>
              <a:t>1</a:t>
            </a:fld>
            <a:endParaRPr lang="en-GB" dirty="0"/>
          </a:p>
        </p:txBody>
      </p:sp>
      <p:pic>
        <p:nvPicPr>
          <p:cNvPr id="1026" name="Picture 2" descr="Billede">
            <a:extLst>
              <a:ext uri="{FF2B5EF4-FFF2-40B4-BE49-F238E27FC236}">
                <a16:creationId xmlns:a16="http://schemas.microsoft.com/office/drawing/2014/main" id="{EFE08F1B-D6D8-7E3D-1FF3-2A0D10C37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8" y="0"/>
            <a:ext cx="11998325" cy="6858000"/>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15050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Destructuring</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GB" b="0" i="0" dirty="0" err="1">
                <a:solidFill>
                  <a:srgbClr val="374151"/>
                </a:solidFill>
                <a:effectLst/>
              </a:rPr>
              <a:t>Destructuring</a:t>
            </a:r>
            <a:r>
              <a:rPr lang="en-GB" b="0" i="0" dirty="0">
                <a:solidFill>
                  <a:srgbClr val="374151"/>
                </a:solidFill>
                <a:effectLst/>
              </a:rPr>
              <a:t> is a new feature in ES6 that allows you to extract values from arrays and objects using a concise syntax.</a:t>
            </a:r>
          </a:p>
          <a:p>
            <a:pPr marL="0" indent="0">
              <a:buNone/>
            </a:pPr>
            <a:endParaRPr lang="da-DK" dirty="0"/>
          </a:p>
          <a:p>
            <a:pPr algn="l">
              <a:buFont typeface="Arial" panose="020B0604020202020204" pitchFamily="34" charset="0"/>
              <a:buChar char="•"/>
            </a:pPr>
            <a:r>
              <a:rPr lang="en-GB" b="0" i="0" dirty="0" err="1">
                <a:solidFill>
                  <a:srgbClr val="374151"/>
                </a:solidFill>
                <a:effectLst/>
              </a:rPr>
              <a:t>Destructuring</a:t>
            </a:r>
            <a:r>
              <a:rPr lang="en-GB" b="0" i="0" dirty="0">
                <a:solidFill>
                  <a:srgbClr val="374151"/>
                </a:solidFill>
                <a:effectLst/>
              </a:rPr>
              <a:t> allows you to extract values from arrays and objects and assign them to variables in a single step.</a:t>
            </a:r>
          </a:p>
          <a:p>
            <a:pPr algn="l">
              <a:buFont typeface="Arial" panose="020B0604020202020204" pitchFamily="34" charset="0"/>
              <a:buChar char="•"/>
            </a:pPr>
            <a:r>
              <a:rPr lang="en-GB" b="0" i="0" dirty="0">
                <a:solidFill>
                  <a:srgbClr val="374151"/>
                </a:solidFill>
                <a:effectLst/>
              </a:rPr>
              <a:t>You can </a:t>
            </a:r>
            <a:r>
              <a:rPr lang="en-GB" b="0" i="0" dirty="0" err="1">
                <a:solidFill>
                  <a:srgbClr val="374151"/>
                </a:solidFill>
                <a:effectLst/>
              </a:rPr>
              <a:t>destructure</a:t>
            </a:r>
            <a:r>
              <a:rPr lang="en-GB" b="0" i="0" dirty="0">
                <a:solidFill>
                  <a:srgbClr val="374151"/>
                </a:solidFill>
                <a:effectLst/>
              </a:rPr>
              <a:t> arrays using square brackets ([]), and objects using curly braces ({}).</a:t>
            </a:r>
          </a:p>
          <a:p>
            <a:pPr algn="l">
              <a:buFont typeface="Arial" panose="020B0604020202020204" pitchFamily="34" charset="0"/>
              <a:buChar char="•"/>
            </a:pPr>
            <a:r>
              <a:rPr lang="en-GB" b="0" i="0" dirty="0" err="1">
                <a:solidFill>
                  <a:srgbClr val="374151"/>
                </a:solidFill>
                <a:effectLst/>
              </a:rPr>
              <a:t>Destructuring</a:t>
            </a:r>
            <a:r>
              <a:rPr lang="en-GB" b="0" i="0" dirty="0">
                <a:solidFill>
                  <a:srgbClr val="374151"/>
                </a:solidFill>
                <a:effectLst/>
              </a:rPr>
              <a:t> can be used to assign default values, rename variables, and extract nested values.</a:t>
            </a:r>
          </a:p>
          <a:p>
            <a:pPr algn="l">
              <a:buFont typeface="Arial" panose="020B0604020202020204" pitchFamily="34" charset="0"/>
              <a:buChar char="•"/>
            </a:pPr>
            <a:r>
              <a:rPr lang="en-GB" b="0" i="0" dirty="0">
                <a:solidFill>
                  <a:srgbClr val="374151"/>
                </a:solidFill>
                <a:effectLst/>
              </a:rPr>
              <a:t>It can make your code more concise and readable, and reduce the need for temporary variables.</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10</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151179"/>
            <a:ext cx="5868063" cy="6124754"/>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Array </a:t>
            </a:r>
            <a:r>
              <a:rPr lang="en-GB" sz="1400" b="0" dirty="0" err="1">
                <a:solidFill>
                  <a:srgbClr val="6A9955"/>
                </a:solidFill>
                <a:effectLst/>
                <a:latin typeface="Menlo" panose="020B0609030804020204" pitchFamily="49" charset="0"/>
              </a:rPr>
              <a:t>destructuring</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numbers</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3</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4</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5</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first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second</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rest</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numbers</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first</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1</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second</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2</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rest</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[3, 4, 5]</a:t>
            </a:r>
            <a:endParaRPr lang="en-GB" sz="1400" b="0" dirty="0">
              <a:solidFill>
                <a:srgbClr val="D4D4D4"/>
              </a:solidFill>
              <a:effectLst/>
              <a:latin typeface="Menlo" panose="020B0609030804020204" pitchFamily="49" charset="0"/>
            </a:endParaRP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Object </a:t>
            </a:r>
            <a:r>
              <a:rPr lang="en-GB" sz="1400" b="0" dirty="0" err="1">
                <a:solidFill>
                  <a:srgbClr val="6A9955"/>
                </a:solidFill>
                <a:effectLst/>
                <a:latin typeface="Menlo" panose="020B0609030804020204" pitchFamily="49" charset="0"/>
              </a:rPr>
              <a:t>destructuring</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person</a:t>
            </a:r>
            <a:r>
              <a:rPr lang="en-GB" sz="1400" b="0" dirty="0">
                <a:solidFill>
                  <a:srgbClr val="D4D4D4"/>
                </a:solidFill>
                <a:effectLst/>
                <a:latin typeface="Menlo" panose="020B0609030804020204" pitchFamily="49" charset="0"/>
              </a:rPr>
              <a:t> = {</a:t>
            </a:r>
          </a:p>
          <a:p>
            <a:r>
              <a:rPr lang="en-GB" sz="1400" b="0" dirty="0">
                <a:solidFill>
                  <a:srgbClr val="9CDCFE"/>
                </a:solidFill>
                <a:effectLst/>
                <a:latin typeface="Menlo" panose="020B0609030804020204" pitchFamily="49" charset="0"/>
              </a:rPr>
              <a:t>  name:</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"Alice"</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age:</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30</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occupation:</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"Engineer"</a:t>
            </a:r>
            <a:endParaRPr lang="en-GB" sz="1400" b="0" dirty="0">
              <a:solidFill>
                <a:srgbClr val="D4D4D4"/>
              </a:solidFill>
              <a:effectLst/>
              <a:latin typeface="Menlo" panose="020B0609030804020204" pitchFamily="49" charset="0"/>
            </a:endParaRPr>
          </a:p>
          <a:p>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name</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age</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occupation</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job</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person</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name</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"Alice"</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age</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30</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job</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"Engineer"</a:t>
            </a:r>
            <a:endParaRPr lang="en-GB" sz="1400" b="0" dirty="0">
              <a:solidFill>
                <a:srgbClr val="D4D4D4"/>
              </a:solidFill>
              <a:effectLst/>
              <a:latin typeface="Menlo" panose="020B0609030804020204" pitchFamily="49" charset="0"/>
            </a:endParaRP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Default values and nested </a:t>
            </a:r>
            <a:r>
              <a:rPr lang="en-GB" sz="1400" b="0" dirty="0" err="1">
                <a:solidFill>
                  <a:srgbClr val="6A9955"/>
                </a:solidFill>
                <a:effectLst/>
                <a:latin typeface="Menlo" panose="020B0609030804020204" pitchFamily="49" charset="0"/>
              </a:rPr>
              <a:t>destructuring</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options</a:t>
            </a:r>
            <a:r>
              <a:rPr lang="en-GB" sz="1400" b="0" dirty="0">
                <a:solidFill>
                  <a:srgbClr val="D4D4D4"/>
                </a:solidFill>
                <a:effectLst/>
                <a:latin typeface="Menlo" panose="020B0609030804020204" pitchFamily="49" charset="0"/>
              </a:rPr>
              <a:t> =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color</a:t>
            </a:r>
            <a:r>
              <a:rPr lang="en-GB" sz="1400" b="0" dirty="0">
                <a:solidFill>
                  <a:srgbClr val="9CDCFE"/>
                </a:solidFill>
                <a:effectLst/>
                <a:latin typeface="Menlo" panose="020B0609030804020204" pitchFamily="49" charset="0"/>
              </a:rPr>
              <a:t>:</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"red"</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size:</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width:</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100</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height:</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200</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color</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size</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width</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height</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150</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options</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color</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"red"</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width</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100</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height</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200 (from options), or 150 (default)</a:t>
            </a: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18814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Functional</a:t>
            </a:r>
            <a:r>
              <a:rPr lang="da-DK" dirty="0"/>
              <a:t> Programming</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lnSpcReduction="10000"/>
          </a:bodyPr>
          <a:lstStyle/>
          <a:p>
            <a:pPr marL="0" indent="0">
              <a:buNone/>
            </a:pPr>
            <a:r>
              <a:rPr lang="en-GB" b="0" i="0" dirty="0">
                <a:solidFill>
                  <a:srgbClr val="374151"/>
                </a:solidFill>
                <a:effectLst/>
              </a:rPr>
              <a:t>Functional programming is a programming paradigm that emphasizes the use of pure functions, immutability, and higher-order functions.</a:t>
            </a:r>
          </a:p>
          <a:p>
            <a:pPr marL="0" indent="0">
              <a:buNone/>
            </a:pPr>
            <a:endParaRPr lang="da-DK" dirty="0"/>
          </a:p>
          <a:p>
            <a:pPr algn="l">
              <a:buFont typeface="Arial" panose="020B0604020202020204" pitchFamily="34" charset="0"/>
              <a:buChar char="•"/>
            </a:pPr>
            <a:r>
              <a:rPr lang="en-GB" b="0" i="0" dirty="0">
                <a:solidFill>
                  <a:srgbClr val="374151"/>
                </a:solidFill>
                <a:effectLst/>
              </a:rPr>
              <a:t>Functional programming is a declarative programming paradigm that focuses on what a program should do, rather than how it should do it.</a:t>
            </a:r>
          </a:p>
          <a:p>
            <a:pPr algn="l">
              <a:buFont typeface="Arial" panose="020B0604020202020204" pitchFamily="34" charset="0"/>
              <a:buChar char="•"/>
            </a:pPr>
            <a:r>
              <a:rPr lang="en-GB" b="0" i="0" dirty="0">
                <a:solidFill>
                  <a:srgbClr val="374151"/>
                </a:solidFill>
                <a:effectLst/>
              </a:rPr>
              <a:t>Pure functions are functions that always produce the same output for a given input, and have no side effects.</a:t>
            </a:r>
          </a:p>
          <a:p>
            <a:pPr algn="l">
              <a:buFont typeface="Arial" panose="020B0604020202020204" pitchFamily="34" charset="0"/>
              <a:buChar char="•"/>
            </a:pPr>
            <a:r>
              <a:rPr lang="en-GB" b="0" i="0" dirty="0">
                <a:solidFill>
                  <a:srgbClr val="374151"/>
                </a:solidFill>
                <a:effectLst/>
              </a:rPr>
              <a:t>Immutability means that data structures are not modified in place, but instead new structures are created.</a:t>
            </a:r>
          </a:p>
          <a:p>
            <a:pPr algn="l">
              <a:buFont typeface="Arial" panose="020B0604020202020204" pitchFamily="34" charset="0"/>
              <a:buChar char="•"/>
            </a:pPr>
            <a:r>
              <a:rPr lang="en-GB" b="0" i="0" dirty="0">
                <a:solidFill>
                  <a:srgbClr val="374151"/>
                </a:solidFill>
                <a:effectLst/>
              </a:rPr>
              <a:t>Higher-order functions are functions that take other functions as arguments, or return functions as their results.</a:t>
            </a:r>
          </a:p>
          <a:p>
            <a:pPr algn="l">
              <a:buFont typeface="Arial" panose="020B0604020202020204" pitchFamily="34" charset="0"/>
              <a:buChar char="•"/>
            </a:pPr>
            <a:r>
              <a:rPr lang="en-GB" b="0" i="0" dirty="0">
                <a:solidFill>
                  <a:srgbClr val="374151"/>
                </a:solidFill>
                <a:effectLst/>
              </a:rPr>
              <a:t>Functional programming encourages code that is concise, modular, and easy to reason about.</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11</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999173"/>
            <a:ext cx="5868063" cy="4185761"/>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Pure functions</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square</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numbers</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3</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squares</a:t>
            </a:r>
            <a:r>
              <a:rPr lang="en-GB" sz="1400" b="0" dirty="0">
                <a:solidFill>
                  <a:srgbClr val="D4D4D4"/>
                </a:solidFill>
                <a:effectLst/>
                <a:latin typeface="Menlo" panose="020B0609030804020204" pitchFamily="49" charset="0"/>
              </a:rPr>
              <a:t> = </a:t>
            </a:r>
            <a:r>
              <a:rPr lang="en-GB" sz="1400" b="0" dirty="0" err="1">
                <a:solidFill>
                  <a:srgbClr val="9CDCFE"/>
                </a:solidFill>
                <a:effectLst/>
                <a:latin typeface="Menlo" panose="020B0609030804020204" pitchFamily="49" charset="0"/>
              </a:rPr>
              <a:t>numbers</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map</a:t>
            </a:r>
            <a:r>
              <a:rPr lang="en-GB" sz="1400" b="0" dirty="0">
                <a:solidFill>
                  <a:srgbClr val="D4D4D4"/>
                </a:solidFill>
                <a:effectLst/>
                <a:latin typeface="Menlo" panose="020B0609030804020204" pitchFamily="49" charset="0"/>
              </a:rPr>
              <a:t>(</a:t>
            </a:r>
            <a:r>
              <a:rPr lang="en-GB" sz="1400" b="0" dirty="0">
                <a:solidFill>
                  <a:srgbClr val="DCDCAA"/>
                </a:solidFill>
                <a:effectLst/>
                <a:latin typeface="Menlo" panose="020B0609030804020204" pitchFamily="49" charset="0"/>
              </a:rPr>
              <a:t>square</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[1, 4, 9]</a:t>
            </a:r>
            <a:endParaRPr lang="en-GB" sz="1400" b="0" dirty="0">
              <a:solidFill>
                <a:srgbClr val="D4D4D4"/>
              </a:solidFill>
              <a:effectLst/>
              <a:latin typeface="Menlo" panose="020B0609030804020204" pitchFamily="49" charset="0"/>
            </a:endParaRP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Immutability</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numbers1</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3</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numbers2</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numbers1</a:t>
            </a:r>
            <a:r>
              <a:rPr lang="en-GB" sz="1400" b="0" dirty="0">
                <a:solidFill>
                  <a:srgbClr val="D4D4D4"/>
                </a:solidFill>
                <a:effectLst/>
                <a:latin typeface="Menlo" panose="020B0609030804020204" pitchFamily="49" charset="0"/>
              </a:rPr>
              <a:t>.</a:t>
            </a:r>
            <a:r>
              <a:rPr lang="en-GB" sz="1400" b="0" dirty="0">
                <a:solidFill>
                  <a:srgbClr val="DCDCAA"/>
                </a:solidFill>
                <a:effectLst/>
                <a:latin typeface="Menlo" panose="020B0609030804020204" pitchFamily="49" charset="0"/>
              </a:rPr>
              <a:t>concat</a:t>
            </a:r>
            <a:r>
              <a:rPr lang="en-GB" sz="1400" b="0" dirty="0">
                <a:solidFill>
                  <a:srgbClr val="D4D4D4"/>
                </a:solidFill>
                <a:effectLst/>
                <a:latin typeface="Menlo" panose="020B0609030804020204" pitchFamily="49" charset="0"/>
              </a:rPr>
              <a:t>(</a:t>
            </a:r>
            <a:r>
              <a:rPr lang="en-GB" sz="1400" b="0" dirty="0">
                <a:solidFill>
                  <a:srgbClr val="B5CEA8"/>
                </a:solidFill>
                <a:effectLst/>
                <a:latin typeface="Menlo" panose="020B0609030804020204" pitchFamily="49" charset="0"/>
              </a:rPr>
              <a:t>4</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[1, 2, 3, 4]</a:t>
            </a:r>
            <a:endParaRPr lang="en-GB" sz="1400" b="0" dirty="0">
              <a:solidFill>
                <a:srgbClr val="D4D4D4"/>
              </a:solidFill>
              <a:effectLst/>
              <a:latin typeface="Menlo" panose="020B0609030804020204" pitchFamily="49" charset="0"/>
            </a:endParaRP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Higher-order functions</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apply</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f</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f</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double</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result</a:t>
            </a:r>
            <a:r>
              <a:rPr lang="en-GB" sz="1400" b="0" dirty="0">
                <a:solidFill>
                  <a:srgbClr val="D4D4D4"/>
                </a:solidFill>
                <a:effectLst/>
                <a:latin typeface="Menlo" panose="020B0609030804020204" pitchFamily="49" charset="0"/>
              </a:rPr>
              <a:t> = </a:t>
            </a:r>
            <a:r>
              <a:rPr lang="en-GB" sz="1400" b="0" dirty="0">
                <a:solidFill>
                  <a:srgbClr val="DCDCAA"/>
                </a:solidFill>
                <a:effectLst/>
                <a:latin typeface="Menlo" panose="020B0609030804020204" pitchFamily="49" charset="0"/>
              </a:rPr>
              <a:t>apply</a:t>
            </a:r>
            <a:r>
              <a:rPr lang="en-GB" sz="1400" b="0" dirty="0">
                <a:solidFill>
                  <a:srgbClr val="D4D4D4"/>
                </a:solidFill>
                <a:effectLst/>
                <a:latin typeface="Menlo" panose="020B0609030804020204" pitchFamily="49" charset="0"/>
              </a:rPr>
              <a:t>(</a:t>
            </a:r>
            <a:r>
              <a:rPr lang="en-GB" sz="1400" b="0" dirty="0">
                <a:solidFill>
                  <a:srgbClr val="DCDCAA"/>
                </a:solidFill>
                <a:effectLst/>
                <a:latin typeface="Menlo" panose="020B0609030804020204" pitchFamily="49" charset="0"/>
              </a:rPr>
              <a:t>double</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5</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10</a:t>
            </a: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75761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076FDEB-15D2-2175-4ABC-85E5DFE6F4EC}"/>
              </a:ext>
            </a:extLst>
          </p:cNvPr>
          <p:cNvSpPr>
            <a:spLocks noGrp="1"/>
          </p:cNvSpPr>
          <p:nvPr>
            <p:ph type="dt" sz="half" idx="10"/>
          </p:nvPr>
        </p:nvSpPr>
        <p:spPr/>
        <p:txBody>
          <a:bodyPr/>
          <a:lstStyle/>
          <a:p>
            <a:fld id="{1325F948-84CE-1D4D-8AB2-756CB67BE463}" type="datetime1">
              <a:rPr lang="en-GB" smtClean="0"/>
              <a:t>13/09/2024</a:t>
            </a:fld>
            <a:endParaRPr lang="en-GB" dirty="0"/>
          </a:p>
        </p:txBody>
      </p:sp>
      <p:sp>
        <p:nvSpPr>
          <p:cNvPr id="4" name="Footer Placeholder 3">
            <a:extLst>
              <a:ext uri="{FF2B5EF4-FFF2-40B4-BE49-F238E27FC236}">
                <a16:creationId xmlns:a16="http://schemas.microsoft.com/office/drawing/2014/main" id="{10F71AB0-9BA1-5C74-AD7B-86B2512993E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7F547CC-7A23-CD57-7D91-B7FFBB5744B6}"/>
              </a:ext>
            </a:extLst>
          </p:cNvPr>
          <p:cNvSpPr>
            <a:spLocks noGrp="1"/>
          </p:cNvSpPr>
          <p:nvPr>
            <p:ph type="sldNum" sz="quarter" idx="12"/>
          </p:nvPr>
        </p:nvSpPr>
        <p:spPr/>
        <p:txBody>
          <a:bodyPr/>
          <a:lstStyle/>
          <a:p>
            <a:fld id="{45D37B1E-C366-494F-A587-962AD9AABC83}" type="slidenum">
              <a:rPr lang="en-GB" smtClean="0"/>
              <a:pPr/>
              <a:t>12</a:t>
            </a:fld>
            <a:endParaRPr lang="en-GB" dirty="0"/>
          </a:p>
        </p:txBody>
      </p:sp>
      <p:sp>
        <p:nvSpPr>
          <p:cNvPr id="6" name="Title 2">
            <a:extLst>
              <a:ext uri="{FF2B5EF4-FFF2-40B4-BE49-F238E27FC236}">
                <a16:creationId xmlns:a16="http://schemas.microsoft.com/office/drawing/2014/main" id="{FD8AE2EF-E3D5-BE5D-AF45-AC639014F2EC}"/>
              </a:ext>
            </a:extLst>
          </p:cNvPr>
          <p:cNvSpPr txBox="1">
            <a:spLocks/>
          </p:cNvSpPr>
          <p:nvPr/>
        </p:nvSpPr>
        <p:spPr>
          <a:xfrm>
            <a:off x="254138" y="752282"/>
            <a:ext cx="4680000" cy="70189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tabLst>
                <a:tab pos="1438275" algn="l"/>
              </a:tabLst>
              <a:defRPr sz="3600" b="1" kern="1200">
                <a:solidFill>
                  <a:schemeClr val="tx1"/>
                </a:solidFill>
                <a:latin typeface="+mj-lt"/>
                <a:ea typeface="+mj-ea"/>
                <a:cs typeface="+mj-cs"/>
              </a:defRPr>
            </a:lvl1pPr>
          </a:lstStyle>
          <a:p>
            <a:r>
              <a:rPr lang="en-DK" dirty="0"/>
              <a:t>Exercise</a:t>
            </a:r>
          </a:p>
        </p:txBody>
      </p:sp>
      <p:sp>
        <p:nvSpPr>
          <p:cNvPr id="7" name="Content Placeholder 3">
            <a:extLst>
              <a:ext uri="{FF2B5EF4-FFF2-40B4-BE49-F238E27FC236}">
                <a16:creationId xmlns:a16="http://schemas.microsoft.com/office/drawing/2014/main" id="{76995761-C8B9-D9B9-F467-53A0508A4BA2}"/>
              </a:ext>
            </a:extLst>
          </p:cNvPr>
          <p:cNvSpPr txBox="1">
            <a:spLocks/>
          </p:cNvSpPr>
          <p:nvPr/>
        </p:nvSpPr>
        <p:spPr>
          <a:xfrm>
            <a:off x="209237" y="1348630"/>
            <a:ext cx="5426250" cy="4833509"/>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Font typeface="Wingdings" panose="05000000000000000000" pitchFamily="2" charset="2"/>
              <a:buNone/>
            </a:pPr>
            <a:r>
              <a:rPr lang="en-GB" dirty="0">
                <a:solidFill>
                  <a:srgbClr val="374151"/>
                </a:solidFill>
              </a:rPr>
              <a:t>Build a JavaScript Calculator</a:t>
            </a:r>
          </a:p>
          <a:p>
            <a:pPr marL="0" indent="0">
              <a:buFont typeface="Wingdings" panose="05000000000000000000" pitchFamily="2" charset="2"/>
              <a:buNone/>
            </a:pPr>
            <a:endParaRPr lang="en-DK" dirty="0"/>
          </a:p>
          <a:p>
            <a:pPr>
              <a:buFont typeface="+mj-lt"/>
              <a:buAutoNum type="arabicPeriod"/>
            </a:pPr>
            <a:r>
              <a:rPr lang="en-GB" dirty="0">
                <a:solidFill>
                  <a:srgbClr val="374151"/>
                </a:solidFill>
              </a:rPr>
              <a:t>Using the knowledge you have gained in this lecture, build a simple JavaScript calculator that can perform basic arithmetic operations (addition, subtraction, multiplication, and division).</a:t>
            </a:r>
          </a:p>
          <a:p>
            <a:pPr>
              <a:buFont typeface="+mj-lt"/>
              <a:buAutoNum type="arabicPeriod"/>
            </a:pPr>
            <a:r>
              <a:rPr lang="en-GB" dirty="0">
                <a:solidFill>
                  <a:srgbClr val="374151"/>
                </a:solidFill>
              </a:rPr>
              <a:t>Your calculator should have a simple user interface that allows the user to input two numbers and select the operation they want to perform.</a:t>
            </a:r>
          </a:p>
          <a:p>
            <a:pPr>
              <a:buFont typeface="+mj-lt"/>
              <a:buAutoNum type="arabicPeriod"/>
            </a:pPr>
            <a:r>
              <a:rPr lang="en-GB" dirty="0">
                <a:solidFill>
                  <a:srgbClr val="374151"/>
                </a:solidFill>
              </a:rPr>
              <a:t>When the user performs a calculation, your calculator should send an AJAX request to a server-side script that performs the calculation and returns the result.</a:t>
            </a:r>
          </a:p>
          <a:p>
            <a:pPr>
              <a:buFont typeface="+mj-lt"/>
              <a:buAutoNum type="arabicPeriod"/>
            </a:pPr>
            <a:r>
              <a:rPr lang="en-GB" dirty="0">
                <a:solidFill>
                  <a:srgbClr val="374151"/>
                </a:solidFill>
              </a:rPr>
              <a:t>Your calculator should display the result returned by the server-side script in a user-friendly format.</a:t>
            </a:r>
          </a:p>
          <a:p>
            <a:pPr>
              <a:buFont typeface="+mj-lt"/>
              <a:buAutoNum type="arabicPeriod"/>
            </a:pPr>
            <a:r>
              <a:rPr lang="en-GB" dirty="0">
                <a:solidFill>
                  <a:srgbClr val="374151"/>
                </a:solidFill>
              </a:rPr>
              <a:t>You should implement the following concepts in your calculator:</a:t>
            </a:r>
          </a:p>
        </p:txBody>
      </p:sp>
      <p:sp>
        <p:nvSpPr>
          <p:cNvPr id="9" name="Content Placeholder 3">
            <a:extLst>
              <a:ext uri="{FF2B5EF4-FFF2-40B4-BE49-F238E27FC236}">
                <a16:creationId xmlns:a16="http://schemas.microsoft.com/office/drawing/2014/main" id="{530F715A-63E0-B4F0-0AEF-0E8911293886}"/>
              </a:ext>
            </a:extLst>
          </p:cNvPr>
          <p:cNvSpPr txBox="1">
            <a:spLocks/>
          </p:cNvSpPr>
          <p:nvPr/>
        </p:nvSpPr>
        <p:spPr>
          <a:xfrm>
            <a:off x="6017002" y="1338912"/>
            <a:ext cx="5426250" cy="6014278"/>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GB" dirty="0">
                <a:solidFill>
                  <a:srgbClr val="374151"/>
                </a:solidFill>
              </a:rPr>
              <a:t>5. You should implement the following concepts in your calculator:</a:t>
            </a:r>
          </a:p>
          <a:p>
            <a:pPr marL="800100" lvl="1" indent="-342900">
              <a:buFont typeface="+mj-lt"/>
              <a:buAutoNum type="alphaLcPeriod"/>
            </a:pPr>
            <a:r>
              <a:rPr lang="en-GB" dirty="0">
                <a:solidFill>
                  <a:srgbClr val="374151"/>
                </a:solidFill>
              </a:rPr>
              <a:t>Objects: Use an object to store the calculator's state and provide methods for performing calculations.</a:t>
            </a:r>
          </a:p>
          <a:p>
            <a:pPr marL="800100" lvl="1" indent="-342900">
              <a:buFont typeface="+mj-lt"/>
              <a:buAutoNum type="alphaLcPeriod"/>
            </a:pPr>
            <a:r>
              <a:rPr lang="en-GB" dirty="0">
                <a:solidFill>
                  <a:srgbClr val="374151"/>
                </a:solidFill>
              </a:rPr>
              <a:t>Arrow Functions: Use arrow functions to define the calculator's methods.</a:t>
            </a:r>
          </a:p>
          <a:p>
            <a:pPr marL="800100" lvl="1" indent="-342900">
              <a:buFont typeface="+mj-lt"/>
              <a:buAutoNum type="alphaLcPeriod"/>
            </a:pPr>
            <a:r>
              <a:rPr lang="en-GB" dirty="0">
                <a:solidFill>
                  <a:srgbClr val="374151"/>
                </a:solidFill>
              </a:rPr>
              <a:t>Closures: Use closures to encapsulate the calculator's state and protect it from external modification.</a:t>
            </a:r>
          </a:p>
          <a:p>
            <a:pPr marL="800100" lvl="1" indent="-342900">
              <a:buFont typeface="+mj-lt"/>
              <a:buAutoNum type="alphaLcPeriod"/>
            </a:pPr>
            <a:r>
              <a:rPr lang="en-GB" b="1" dirty="0">
                <a:solidFill>
                  <a:srgbClr val="374151"/>
                </a:solidFill>
              </a:rPr>
              <a:t>Template Literals: Use template literals to output the calculation result in a user-friendly format.</a:t>
            </a:r>
          </a:p>
        </p:txBody>
      </p:sp>
    </p:spTree>
    <p:extLst>
      <p:ext uri="{BB962C8B-B14F-4D97-AF65-F5344CB8AC3E}">
        <p14:creationId xmlns:p14="http://schemas.microsoft.com/office/powerpoint/2010/main" val="186332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en-GB" b="1" i="0" dirty="0">
                <a:effectLst/>
              </a:rPr>
              <a:t>Ajax</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lnSpcReduction="20000"/>
          </a:bodyPr>
          <a:lstStyle/>
          <a:p>
            <a:pPr marL="0" indent="0">
              <a:buNone/>
            </a:pPr>
            <a:r>
              <a:rPr lang="en-GB" b="0" i="0" dirty="0">
                <a:solidFill>
                  <a:srgbClr val="374151"/>
                </a:solidFill>
                <a:effectLst/>
              </a:rPr>
              <a:t>Ajax (asynchronous JavaScript and XML) is a technique for creating fast and dynamic web pages that update without requiring a page reload. It allows for asynchronous communication between the client and the server.</a:t>
            </a:r>
          </a:p>
          <a:p>
            <a:pPr marL="0" indent="0">
              <a:buNone/>
            </a:pPr>
            <a:endParaRPr lang="da-DK" dirty="0"/>
          </a:p>
          <a:p>
            <a:pPr algn="l">
              <a:buFont typeface="Arial" panose="020B0604020202020204" pitchFamily="34" charset="0"/>
              <a:buChar char="•"/>
            </a:pPr>
            <a:r>
              <a:rPr lang="en-GB" b="0" i="0" dirty="0">
                <a:solidFill>
                  <a:srgbClr val="374151"/>
                </a:solidFill>
                <a:effectLst/>
              </a:rPr>
              <a:t>Ajax is not a technology, but a set of web development techniques that use a combination of several technologies.</a:t>
            </a:r>
          </a:p>
          <a:p>
            <a:pPr algn="l">
              <a:buFont typeface="Arial" panose="020B0604020202020204" pitchFamily="34" charset="0"/>
              <a:buChar char="•"/>
            </a:pPr>
            <a:r>
              <a:rPr lang="en-GB" b="0" i="0" dirty="0">
                <a:solidFill>
                  <a:srgbClr val="374151"/>
                </a:solidFill>
                <a:effectLst/>
              </a:rPr>
              <a:t>Ajax can be used to retrieve data from a server, update a web page without reloading it, and send data to a server in the background.</a:t>
            </a:r>
          </a:p>
          <a:p>
            <a:pPr algn="l">
              <a:buFont typeface="Arial" panose="020B0604020202020204" pitchFamily="34" charset="0"/>
              <a:buChar char="•"/>
            </a:pPr>
            <a:r>
              <a:rPr lang="en-GB" b="0" i="0" dirty="0">
                <a:solidFill>
                  <a:srgbClr val="374151"/>
                </a:solidFill>
                <a:effectLst/>
              </a:rPr>
              <a:t>The </a:t>
            </a:r>
            <a:r>
              <a:rPr lang="en-GB" b="0" i="0" dirty="0" err="1">
                <a:solidFill>
                  <a:srgbClr val="374151"/>
                </a:solidFill>
                <a:effectLst/>
              </a:rPr>
              <a:t>XMLHttpRequest</a:t>
            </a:r>
            <a:r>
              <a:rPr lang="en-GB" b="0" i="0" dirty="0">
                <a:solidFill>
                  <a:srgbClr val="374151"/>
                </a:solidFill>
                <a:effectLst/>
              </a:rPr>
              <a:t> object is a key component of Ajax, and is used to make requests to the server and receive responses.</a:t>
            </a:r>
          </a:p>
          <a:p>
            <a:pPr algn="l">
              <a:buFont typeface="Arial" panose="020B0604020202020204" pitchFamily="34" charset="0"/>
              <a:buChar char="•"/>
            </a:pPr>
            <a:r>
              <a:rPr lang="en-GB" b="0" i="0" dirty="0">
                <a:solidFill>
                  <a:srgbClr val="374151"/>
                </a:solidFill>
                <a:effectLst/>
              </a:rPr>
              <a:t>jQuery is a popular library for simplifying Ajax requests in JavaScript, but popularity is decreasing.</a:t>
            </a:r>
          </a:p>
          <a:p>
            <a:pPr algn="l">
              <a:buFont typeface="Arial" panose="020B0604020202020204" pitchFamily="34" charset="0"/>
              <a:buChar char="•"/>
            </a:pPr>
            <a:r>
              <a:rPr lang="en-GB" b="0" i="0" dirty="0">
                <a:solidFill>
                  <a:srgbClr val="374151"/>
                </a:solidFill>
                <a:effectLst/>
              </a:rPr>
              <a:t>Ajax can be used to create real-time applications, such as chat applications and collaborative tools.</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13</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517803"/>
            <a:ext cx="5868063" cy="6124754"/>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a:t>
            </a:r>
            <a:r>
              <a:rPr lang="en-GB" sz="1400" b="0" dirty="0" err="1">
                <a:solidFill>
                  <a:srgbClr val="6A9955"/>
                </a:solidFill>
                <a:effectLst/>
                <a:latin typeface="Menlo" panose="020B0609030804020204" pitchFamily="49" charset="0"/>
              </a:rPr>
              <a:t>XMLHttpRequest</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xhr</a:t>
            </a:r>
            <a:r>
              <a:rPr lang="en-GB" sz="1400" b="0" dirty="0">
                <a:solidFill>
                  <a:srgbClr val="D4D4D4"/>
                </a:solidFill>
                <a:effectLst/>
                <a:latin typeface="Menlo" panose="020B0609030804020204" pitchFamily="49" charset="0"/>
              </a:rPr>
              <a:t> = </a:t>
            </a:r>
            <a:r>
              <a:rPr lang="en-GB" sz="1400" b="0" dirty="0">
                <a:solidFill>
                  <a:srgbClr val="569CD6"/>
                </a:solidFill>
                <a:effectLst/>
                <a:latin typeface="Menlo" panose="020B0609030804020204" pitchFamily="49" charset="0"/>
              </a:rPr>
              <a:t>new</a:t>
            </a:r>
            <a:r>
              <a:rPr lang="en-GB" sz="1400" b="0" dirty="0">
                <a:solidFill>
                  <a:srgbClr val="D4D4D4"/>
                </a:solidFill>
                <a:effectLst/>
                <a:latin typeface="Menlo" panose="020B0609030804020204" pitchFamily="49" charset="0"/>
              </a:rPr>
              <a:t> </a:t>
            </a:r>
            <a:r>
              <a:rPr lang="en-GB" sz="1400" b="0" dirty="0" err="1">
                <a:solidFill>
                  <a:srgbClr val="4EC9B0"/>
                </a:solidFill>
                <a:effectLst/>
                <a:latin typeface="Menlo" panose="020B0609030804020204" pitchFamily="49" charset="0"/>
              </a:rPr>
              <a:t>XMLHttpRequest</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onreadystatechange</a:t>
            </a:r>
            <a:r>
              <a:rPr lang="en-GB" sz="1400" b="0" dirty="0">
                <a:solidFill>
                  <a:srgbClr val="D4D4D4"/>
                </a:solidFill>
                <a:effectLst/>
                <a:latin typeface="Menlo" panose="020B0609030804020204" pitchFamily="49" charset="0"/>
              </a:rPr>
              <a:t> =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if</a:t>
            </a:r>
            <a:r>
              <a:rPr lang="en-GB" sz="1400" b="0" dirty="0">
                <a:solidFill>
                  <a:srgbClr val="D4D4D4"/>
                </a:solidFill>
                <a:effectLst/>
                <a:latin typeface="Menlo" panose="020B0609030804020204" pitchFamily="49" charset="0"/>
              </a:rPr>
              <a:t> (</a:t>
            </a:r>
            <a:r>
              <a:rPr lang="en-GB" sz="1400" b="0" dirty="0" err="1">
                <a:solidFill>
                  <a:srgbClr val="569CD6"/>
                </a:solidFill>
                <a:effectLst/>
                <a:latin typeface="Menlo" panose="020B0609030804020204" pitchFamily="49" charset="0"/>
              </a:rPr>
              <a:t>this</a:t>
            </a:r>
            <a:r>
              <a:rPr lang="en-GB" sz="1400" b="0" dirty="0" err="1">
                <a:solidFill>
                  <a:srgbClr val="D4D4D4"/>
                </a:solidFill>
                <a:effectLst/>
                <a:latin typeface="Menlo" panose="020B0609030804020204" pitchFamily="49" charset="0"/>
              </a:rPr>
              <a:t>.</a:t>
            </a:r>
            <a:r>
              <a:rPr lang="en-GB" sz="1400" b="0" dirty="0" err="1">
                <a:solidFill>
                  <a:srgbClr val="4FC1FF"/>
                </a:solidFill>
                <a:effectLst/>
                <a:latin typeface="Menlo" panose="020B0609030804020204" pitchFamily="49" charset="0"/>
              </a:rPr>
              <a:t>readyState</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4</a:t>
            </a:r>
            <a:r>
              <a:rPr lang="en-GB" sz="1400" b="0" dirty="0">
                <a:solidFill>
                  <a:srgbClr val="D4D4D4"/>
                </a:solidFill>
                <a:effectLst/>
                <a:latin typeface="Menlo" panose="020B0609030804020204" pitchFamily="49" charset="0"/>
              </a:rPr>
              <a:t> &amp;&amp; </a:t>
            </a:r>
            <a:r>
              <a:rPr lang="en-GB" sz="1400" b="0" dirty="0" err="1">
                <a:solidFill>
                  <a:srgbClr val="569CD6"/>
                </a:solidFill>
                <a:effectLst/>
                <a:latin typeface="Menlo" panose="020B0609030804020204" pitchFamily="49" charset="0"/>
              </a:rPr>
              <a:t>this</a:t>
            </a:r>
            <a:r>
              <a:rPr lang="en-GB" sz="1400" b="0" dirty="0" err="1">
                <a:solidFill>
                  <a:srgbClr val="D4D4D4"/>
                </a:solidFill>
                <a:effectLst/>
                <a:latin typeface="Menlo" panose="020B0609030804020204" pitchFamily="49" charset="0"/>
              </a:rPr>
              <a:t>.</a:t>
            </a:r>
            <a:r>
              <a:rPr lang="en-GB" sz="1400" b="0" dirty="0" err="1">
                <a:solidFill>
                  <a:srgbClr val="4FC1FF"/>
                </a:solidFill>
                <a:effectLst/>
                <a:latin typeface="Menlo" panose="020B0609030804020204" pitchFamily="49" charset="0"/>
              </a:rPr>
              <a:t>status</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200</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err="1">
                <a:solidFill>
                  <a:srgbClr val="569CD6"/>
                </a:solidFill>
                <a:effectLst/>
                <a:latin typeface="Menlo" panose="020B0609030804020204" pitchFamily="49" charset="0"/>
              </a:rPr>
              <a:t>this</a:t>
            </a:r>
            <a:r>
              <a:rPr lang="en-GB" sz="1400" b="0" dirty="0" err="1">
                <a:solidFill>
                  <a:srgbClr val="D4D4D4"/>
                </a:solidFill>
                <a:effectLst/>
                <a:latin typeface="Menlo" panose="020B0609030804020204" pitchFamily="49" charset="0"/>
              </a:rPr>
              <a:t>.</a:t>
            </a:r>
            <a:r>
              <a:rPr lang="en-GB" sz="1400" b="0" dirty="0" err="1">
                <a:solidFill>
                  <a:srgbClr val="4FC1FF"/>
                </a:solidFill>
                <a:effectLst/>
                <a:latin typeface="Menlo" panose="020B0609030804020204" pitchFamily="49" charset="0"/>
              </a:rPr>
              <a:t>responseText</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open</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"GET"</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true</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send</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jQuery</a:t>
            </a:r>
            <a:endParaRPr lang="en-GB" sz="1400" b="0" dirty="0">
              <a:solidFill>
                <a:srgbClr val="D4D4D4"/>
              </a:solidFill>
              <a:effectLst/>
              <a:latin typeface="Menlo" panose="020B0609030804020204" pitchFamily="49" charset="0"/>
            </a:endParaRPr>
          </a:p>
          <a:p>
            <a:r>
              <a:rPr lang="en-GB" sz="1400" b="0" dirty="0">
                <a:solidFill>
                  <a:srgbClr val="9CDCFE"/>
                </a:solidFill>
                <a:effectLst/>
                <a:latin typeface="Menlo" panose="020B0609030804020204" pitchFamily="49" charset="0"/>
              </a:rPr>
              <a:t>$</a:t>
            </a:r>
            <a:r>
              <a:rPr lang="en-GB" sz="1400" b="0" dirty="0">
                <a:solidFill>
                  <a:srgbClr val="D4D4D4"/>
                </a:solidFill>
                <a:effectLst/>
                <a:latin typeface="Menlo" panose="020B0609030804020204" pitchFamily="49" charset="0"/>
              </a:rPr>
              <a:t>.</a:t>
            </a:r>
            <a:r>
              <a:rPr lang="en-GB" sz="1400" b="0" dirty="0">
                <a:solidFill>
                  <a:srgbClr val="DCDCAA"/>
                </a:solidFill>
                <a:effectLst/>
                <a:latin typeface="Menlo" panose="020B0609030804020204" pitchFamily="49" charset="0"/>
              </a:rPr>
              <a:t>ajax</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url</a:t>
            </a:r>
            <a:r>
              <a:rPr lang="en-GB" sz="1400" b="0" dirty="0">
                <a:solidFill>
                  <a:srgbClr val="9CDCFE"/>
                </a:solidFill>
                <a:effectLst/>
                <a:latin typeface="Menlo" panose="020B0609030804020204" pitchFamily="49" charset="0"/>
              </a:rPr>
              <a:t>:</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method:</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"GET"</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dataType</a:t>
            </a:r>
            <a:r>
              <a:rPr lang="en-GB" sz="1400" b="0" dirty="0">
                <a:solidFill>
                  <a:srgbClr val="9CDCFE"/>
                </a:solidFill>
                <a:effectLst/>
                <a:latin typeface="Menlo" panose="020B0609030804020204" pitchFamily="49" charset="0"/>
              </a:rPr>
              <a:t>:</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json</a:t>
            </a:r>
            <a:r>
              <a:rPr lang="en-GB" sz="1400" b="0" dirty="0">
                <a:solidFill>
                  <a:srgbClr val="CE9178"/>
                </a:solidFill>
                <a:effectLst/>
                <a:latin typeface="Menlo" panose="020B0609030804020204" pitchFamily="49" charset="0"/>
              </a:rPr>
              <a:t>"</a:t>
            </a:r>
            <a:endParaRPr lang="en-GB" sz="1400" b="0" dirty="0">
              <a:solidFill>
                <a:srgbClr val="D4D4D4"/>
              </a:solidFill>
              <a:effectLst/>
              <a:latin typeface="Menlo" panose="020B0609030804020204" pitchFamily="49" charset="0"/>
            </a:endParaRPr>
          </a:p>
          <a:p>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done</a:t>
            </a:r>
            <a:r>
              <a:rPr lang="en-GB" sz="1400" b="0" dirty="0">
                <a:solidFill>
                  <a:srgbClr val="D4D4D4"/>
                </a:solidFill>
                <a:effectLst/>
                <a:latin typeface="Menlo" panose="020B0609030804020204" pitchFamily="49" charset="0"/>
              </a:rPr>
              <a:t>(</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fail</a:t>
            </a:r>
            <a:r>
              <a:rPr lang="en-GB" sz="1400" b="0" dirty="0">
                <a:solidFill>
                  <a:srgbClr val="D4D4D4"/>
                </a:solidFill>
                <a:effectLst/>
                <a:latin typeface="Menlo" panose="020B0609030804020204" pitchFamily="49" charset="0"/>
              </a:rPr>
              <a:t>(</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xhr</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status</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Fetch API</a:t>
            </a:r>
            <a:endParaRPr lang="en-GB" sz="1400" b="0" dirty="0">
              <a:solidFill>
                <a:srgbClr val="D4D4D4"/>
              </a:solidFill>
              <a:effectLst/>
              <a:latin typeface="Menlo" panose="020B0609030804020204" pitchFamily="49" charset="0"/>
            </a:endParaRPr>
          </a:p>
          <a:p>
            <a:r>
              <a:rPr lang="en-GB" sz="1400" b="0" dirty="0">
                <a:solidFill>
                  <a:srgbClr val="DCDCAA"/>
                </a:solidFill>
                <a:effectLst/>
                <a:latin typeface="Menlo" panose="020B0609030804020204" pitchFamily="49" charset="0"/>
              </a:rPr>
              <a:t>fetch</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response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json</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catch</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210261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sz="2800" dirty="0"/>
              <a:t>Asynchronous Programming</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lnSpcReduction="20000"/>
          </a:bodyPr>
          <a:lstStyle/>
          <a:p>
            <a:pPr marL="0" indent="0">
              <a:buNone/>
            </a:pPr>
            <a:r>
              <a:rPr lang="en-GB" b="0" i="0" dirty="0">
                <a:solidFill>
                  <a:srgbClr val="374151"/>
                </a:solidFill>
                <a:effectLst/>
              </a:rPr>
              <a:t>Asynchronous programming is a programming paradigm that allows a program to perform multiple tasks concurrently, without blocking the main thread.</a:t>
            </a:r>
          </a:p>
          <a:p>
            <a:pPr marL="0" indent="0">
              <a:buNone/>
            </a:pPr>
            <a:endParaRPr lang="da-DK" dirty="0"/>
          </a:p>
          <a:p>
            <a:pPr algn="l">
              <a:buFont typeface="Arial" panose="020B0604020202020204" pitchFamily="34" charset="0"/>
              <a:buChar char="•"/>
            </a:pPr>
            <a:r>
              <a:rPr lang="en-GB" b="0" i="0" dirty="0">
                <a:solidFill>
                  <a:srgbClr val="374151"/>
                </a:solidFill>
                <a:effectLst/>
              </a:rPr>
              <a:t>Asynchronous programming is used for tasks that are slow, such as network requests or file I/O, or that would otherwise block the main thread.</a:t>
            </a:r>
          </a:p>
          <a:p>
            <a:pPr algn="l">
              <a:buFont typeface="Arial" panose="020B0604020202020204" pitchFamily="34" charset="0"/>
              <a:buChar char="•"/>
            </a:pPr>
            <a:r>
              <a:rPr lang="en-GB" b="0" i="0" dirty="0">
                <a:solidFill>
                  <a:srgbClr val="374151"/>
                </a:solidFill>
                <a:effectLst/>
              </a:rPr>
              <a:t>In JavaScript, asynchronous programming is often done using </a:t>
            </a:r>
            <a:r>
              <a:rPr lang="en-GB" b="0" i="0" dirty="0" err="1">
                <a:solidFill>
                  <a:srgbClr val="374151"/>
                </a:solidFill>
                <a:effectLst/>
              </a:rPr>
              <a:t>callbacks</a:t>
            </a:r>
            <a:r>
              <a:rPr lang="en-GB" b="0" i="0" dirty="0">
                <a:solidFill>
                  <a:srgbClr val="374151"/>
                </a:solidFill>
                <a:effectLst/>
              </a:rPr>
              <a:t>, promises, or async/await.</a:t>
            </a:r>
          </a:p>
          <a:p>
            <a:pPr algn="l">
              <a:buFont typeface="Arial" panose="020B0604020202020204" pitchFamily="34" charset="0"/>
              <a:buChar char="•"/>
            </a:pPr>
            <a:r>
              <a:rPr lang="en-GB" b="0" i="0" dirty="0" err="1">
                <a:solidFill>
                  <a:srgbClr val="374151"/>
                </a:solidFill>
                <a:effectLst/>
              </a:rPr>
              <a:t>Callbacks</a:t>
            </a:r>
            <a:r>
              <a:rPr lang="en-GB" b="0" i="0" dirty="0">
                <a:solidFill>
                  <a:srgbClr val="374151"/>
                </a:solidFill>
                <a:effectLst/>
              </a:rPr>
              <a:t> are functions that are passed as arguments to other functions, and are called when an asynchronous task is complete.</a:t>
            </a:r>
          </a:p>
          <a:p>
            <a:pPr algn="l">
              <a:buFont typeface="Arial" panose="020B0604020202020204" pitchFamily="34" charset="0"/>
              <a:buChar char="•"/>
            </a:pPr>
            <a:r>
              <a:rPr lang="en-GB" b="0" i="0" dirty="0">
                <a:solidFill>
                  <a:srgbClr val="374151"/>
                </a:solidFill>
                <a:effectLst/>
              </a:rPr>
              <a:t>Promises are objects that represent a value that may not be available yet, and can be used to handle both success and error cases.</a:t>
            </a:r>
          </a:p>
          <a:p>
            <a:pPr algn="l">
              <a:buFont typeface="Arial" panose="020B0604020202020204" pitchFamily="34" charset="0"/>
              <a:buChar char="•"/>
            </a:pPr>
            <a:r>
              <a:rPr lang="en-GB" b="0" i="0" dirty="0">
                <a:solidFill>
                  <a:srgbClr val="374151"/>
                </a:solidFill>
                <a:effectLst/>
              </a:rPr>
              <a:t>Async/await is a more recent addition to JavaScript, and allows you to write asynchronous code that looks more like synchronous code.</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14</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1" y="517803"/>
            <a:ext cx="6095999" cy="6340197"/>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a:t>
            </a:r>
            <a:r>
              <a:rPr lang="en-GB" sz="1400" b="0" dirty="0" err="1">
                <a:solidFill>
                  <a:srgbClr val="6A9955"/>
                </a:solidFill>
                <a:effectLst/>
                <a:latin typeface="Menlo" panose="020B0609030804020204" pitchFamily="49" charset="0"/>
              </a:rPr>
              <a:t>Callbacks</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err="1">
                <a:solidFill>
                  <a:srgbClr val="DCDCAA"/>
                </a:solidFill>
                <a:effectLst/>
                <a:latin typeface="Menlo" panose="020B0609030804020204" pitchFamily="49" charset="0"/>
              </a:rPr>
              <a:t>fetchData</a:t>
            </a:r>
            <a:r>
              <a:rPr lang="en-GB" sz="1400" b="0" dirty="0">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url</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callback</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let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xhr</a:t>
            </a:r>
            <a:r>
              <a:rPr lang="en-GB" sz="1400" b="0" dirty="0">
                <a:solidFill>
                  <a:srgbClr val="D4D4D4"/>
                </a:solidFill>
                <a:effectLst/>
                <a:latin typeface="Menlo" panose="020B0609030804020204" pitchFamily="49" charset="0"/>
              </a:rPr>
              <a:t> = </a:t>
            </a:r>
            <a:r>
              <a:rPr lang="en-GB" sz="1400" b="0" dirty="0">
                <a:solidFill>
                  <a:srgbClr val="569CD6"/>
                </a:solidFill>
                <a:effectLst/>
                <a:latin typeface="Menlo" panose="020B0609030804020204" pitchFamily="49" charset="0"/>
              </a:rPr>
              <a:t>new</a:t>
            </a:r>
            <a:r>
              <a:rPr lang="en-GB" sz="1400" b="0" dirty="0">
                <a:solidFill>
                  <a:srgbClr val="D4D4D4"/>
                </a:solidFill>
                <a:effectLst/>
                <a:latin typeface="Menlo" panose="020B0609030804020204" pitchFamily="49" charset="0"/>
              </a:rPr>
              <a:t> </a:t>
            </a:r>
            <a:r>
              <a:rPr lang="en-GB" sz="1400" b="0" dirty="0" err="1">
                <a:solidFill>
                  <a:srgbClr val="4EC9B0"/>
                </a:solidFill>
                <a:effectLst/>
                <a:latin typeface="Menlo" panose="020B0609030804020204" pitchFamily="49" charset="0"/>
              </a:rPr>
              <a:t>XMLHttpRequest</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open</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"GET"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url</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onload</a:t>
            </a:r>
            <a:r>
              <a:rPr lang="en-GB" sz="1400" b="0" dirty="0">
                <a:solidFill>
                  <a:srgbClr val="D4D4D4"/>
                </a:solidFill>
                <a:effectLst/>
                <a:latin typeface="Menlo" panose="020B0609030804020204" pitchFamily="49" charset="0"/>
              </a:rPr>
              <a:t> =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p>
          <a:p>
            <a:r>
              <a:rPr lang="en-GB" sz="1400" b="0" dirty="0">
                <a:solidFill>
                  <a:srgbClr val="DCDCAA"/>
                </a:solidFill>
                <a:effectLst/>
                <a:latin typeface="Menlo" panose="020B0609030804020204" pitchFamily="49" charset="0"/>
              </a:rPr>
              <a:t>    </a:t>
            </a:r>
            <a:r>
              <a:rPr lang="en-GB" sz="1400" b="0" dirty="0" err="1">
                <a:solidFill>
                  <a:srgbClr val="DCDCAA"/>
                </a:solidFill>
                <a:effectLst/>
                <a:latin typeface="Menlo" panose="020B0609030804020204" pitchFamily="49" charset="0"/>
              </a:rPr>
              <a:t>callback</a:t>
            </a:r>
            <a:r>
              <a:rPr lang="en-GB" sz="1400" b="0" dirty="0">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4FC1FF"/>
                </a:solidFill>
                <a:effectLst/>
                <a:latin typeface="Menlo" panose="020B0609030804020204" pitchFamily="49" charset="0"/>
              </a:rPr>
              <a:t>responseText</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xhr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send</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err="1">
                <a:solidFill>
                  <a:srgbClr val="DCDCAA"/>
                </a:solidFill>
                <a:effectLst/>
                <a:latin typeface="Menlo" panose="020B0609030804020204" pitchFamily="49" charset="0"/>
              </a:rPr>
              <a:t>fetchData</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Promises</a:t>
            </a:r>
            <a:endParaRPr lang="en-GB" sz="1400" b="0" dirty="0">
              <a:solidFill>
                <a:srgbClr val="D4D4D4"/>
              </a:solidFill>
              <a:effectLst/>
              <a:latin typeface="Menlo" panose="020B0609030804020204" pitchFamily="49" charset="0"/>
            </a:endParaRPr>
          </a:p>
          <a:p>
            <a:r>
              <a:rPr lang="en-GB" sz="1400" b="0" dirty="0">
                <a:solidFill>
                  <a:srgbClr val="DCDCAA"/>
                </a:solidFill>
                <a:effectLst/>
                <a:latin typeface="Menlo" panose="020B0609030804020204" pitchFamily="49" charset="0"/>
              </a:rPr>
              <a:t>fetch</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response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text</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catch</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Async/await</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async</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err="1">
                <a:solidFill>
                  <a:srgbClr val="DCDCAA"/>
                </a:solidFill>
                <a:effectLst/>
                <a:latin typeface="Menlo" panose="020B0609030804020204" pitchFamily="49" charset="0"/>
              </a:rPr>
              <a:t>fetchData</a:t>
            </a:r>
            <a:r>
              <a:rPr lang="en-GB" sz="1400" b="0" dirty="0">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url</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 </a:t>
            </a:r>
            <a:r>
              <a:rPr lang="en-GB" sz="1400" b="0" dirty="0">
                <a:solidFill>
                  <a:srgbClr val="C586C0"/>
                </a:solidFill>
                <a:effectLst/>
                <a:latin typeface="Menlo" panose="020B0609030804020204" pitchFamily="49" charset="0"/>
              </a:rPr>
              <a:t>await</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fetch</a:t>
            </a:r>
            <a:r>
              <a:rPr lang="en-GB" sz="1400" b="0" dirty="0">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url</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  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 </a:t>
            </a:r>
            <a:r>
              <a:rPr lang="en-GB" sz="1400" b="0" dirty="0">
                <a:solidFill>
                  <a:srgbClr val="C586C0"/>
                </a:solidFill>
                <a:effectLst/>
                <a:latin typeface="Menlo" panose="020B0609030804020204" pitchFamily="49" charset="0"/>
              </a:rPr>
              <a:t>await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response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text</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err="1">
                <a:solidFill>
                  <a:srgbClr val="DCDCAA"/>
                </a:solidFill>
                <a:effectLst/>
                <a:latin typeface="Menlo" panose="020B0609030804020204" pitchFamily="49" charset="0"/>
              </a:rPr>
              <a:t>fetchData</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br>
              <a:rPr lang="en-GB" sz="1400" b="0" dirty="0">
                <a:solidFill>
                  <a:srgbClr val="D4D4D4"/>
                </a:solidFill>
                <a:effectLst/>
                <a:latin typeface="Menlo" panose="020B0609030804020204" pitchFamily="49" charset="0"/>
              </a:rPr>
            </a:br>
            <a:r>
              <a:rPr lang="en-GB" sz="1400" b="0" dirty="0">
                <a:solidFill>
                  <a:srgbClr val="D4D4D4"/>
                </a:solidFill>
                <a:effectLst/>
                <a:latin typeface="Menlo" panose="020B0609030804020204" pitchFamily="49" charset="0"/>
              </a:rPr>
              <a:t> </a:t>
            </a:r>
          </a:p>
        </p:txBody>
      </p:sp>
    </p:spTree>
    <p:extLst>
      <p:ext uri="{BB962C8B-B14F-4D97-AF65-F5344CB8AC3E}">
        <p14:creationId xmlns:p14="http://schemas.microsoft.com/office/powerpoint/2010/main" val="262432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Promises</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a:bodyPr>
          <a:lstStyle/>
          <a:p>
            <a:pPr marL="0" indent="0">
              <a:buNone/>
            </a:pPr>
            <a:r>
              <a:rPr lang="en-GB" b="0" i="0" dirty="0">
                <a:solidFill>
                  <a:srgbClr val="374151"/>
                </a:solidFill>
                <a:effectLst/>
              </a:rPr>
              <a:t>Promises are objects that represent a value that may not be available yet, and can be used to handle both success and error cases in asynchronous programming.</a:t>
            </a:r>
          </a:p>
          <a:p>
            <a:pPr marL="0" indent="0">
              <a:buNone/>
            </a:pPr>
            <a:endParaRPr lang="da-DK" dirty="0"/>
          </a:p>
          <a:p>
            <a:pPr algn="l">
              <a:buFont typeface="Arial" panose="020B0604020202020204" pitchFamily="34" charset="0"/>
              <a:buChar char="•"/>
            </a:pPr>
            <a:r>
              <a:rPr lang="en-GB" b="0" i="0" dirty="0">
                <a:solidFill>
                  <a:srgbClr val="374151"/>
                </a:solidFill>
                <a:effectLst/>
              </a:rPr>
              <a:t>Promises are a way to handle asynchronous code that looks similar to synchronous code.</a:t>
            </a:r>
          </a:p>
          <a:p>
            <a:pPr algn="l">
              <a:buFont typeface="Arial" panose="020B0604020202020204" pitchFamily="34" charset="0"/>
              <a:buChar char="•"/>
            </a:pPr>
            <a:r>
              <a:rPr lang="en-GB" b="0" i="0" dirty="0">
                <a:solidFill>
                  <a:srgbClr val="374151"/>
                </a:solidFill>
                <a:effectLst/>
              </a:rPr>
              <a:t>Promises have three states: pending, fulfilled, and rejected.</a:t>
            </a:r>
          </a:p>
          <a:p>
            <a:pPr algn="l">
              <a:buFont typeface="Arial" panose="020B0604020202020204" pitchFamily="34" charset="0"/>
              <a:buChar char="•"/>
            </a:pPr>
            <a:r>
              <a:rPr lang="en-GB" b="0" i="0" dirty="0">
                <a:solidFill>
                  <a:srgbClr val="374151"/>
                </a:solidFill>
                <a:effectLst/>
              </a:rPr>
              <a:t>A Promise can be in a pending state while it waits for a result, and then switch to fulfilled or rejected when the result is available.</a:t>
            </a:r>
          </a:p>
          <a:p>
            <a:pPr algn="l">
              <a:buFont typeface="Arial" panose="020B0604020202020204" pitchFamily="34" charset="0"/>
              <a:buChar char="•"/>
            </a:pPr>
            <a:r>
              <a:rPr lang="en-GB" b="0" i="0" dirty="0">
                <a:solidFill>
                  <a:srgbClr val="374151"/>
                </a:solidFill>
                <a:effectLst/>
              </a:rPr>
              <a:t>Promises can be chained together using .then() to handle success cases and .catch() to handle error cases.</a:t>
            </a:r>
          </a:p>
          <a:p>
            <a:pPr algn="l">
              <a:buFont typeface="Arial" panose="020B0604020202020204" pitchFamily="34" charset="0"/>
              <a:buChar char="•"/>
            </a:pPr>
            <a:r>
              <a:rPr lang="en-GB" b="0" i="0" dirty="0">
                <a:solidFill>
                  <a:srgbClr val="374151"/>
                </a:solidFill>
                <a:effectLst/>
              </a:rPr>
              <a:t>Promises can be created using the Promise constructor or the fetch API.</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15</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151179"/>
            <a:ext cx="5868063" cy="6555641"/>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Creating a Promise</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promise</a:t>
            </a:r>
            <a:r>
              <a:rPr lang="en-GB" sz="1400" b="0" dirty="0">
                <a:solidFill>
                  <a:srgbClr val="D4D4D4"/>
                </a:solidFill>
                <a:effectLst/>
                <a:latin typeface="Menlo" panose="020B0609030804020204" pitchFamily="49" charset="0"/>
              </a:rPr>
              <a:t> = </a:t>
            </a:r>
            <a:r>
              <a:rPr lang="en-GB" sz="1400" b="0" dirty="0">
                <a:solidFill>
                  <a:srgbClr val="569CD6"/>
                </a:solidFill>
                <a:effectLst/>
                <a:latin typeface="Menlo" panose="020B0609030804020204" pitchFamily="49" charset="0"/>
              </a:rPr>
              <a:t>new</a:t>
            </a:r>
            <a:r>
              <a:rPr lang="en-GB" sz="1400" b="0" dirty="0">
                <a:solidFill>
                  <a:srgbClr val="D4D4D4"/>
                </a:solidFill>
                <a:effectLst/>
                <a:latin typeface="Menlo" panose="020B0609030804020204" pitchFamily="49" charset="0"/>
              </a:rPr>
              <a:t> </a:t>
            </a:r>
            <a:r>
              <a:rPr lang="en-GB" sz="1400" b="0" dirty="0">
                <a:solidFill>
                  <a:srgbClr val="4EC9B0"/>
                </a:solidFill>
                <a:effectLst/>
                <a:latin typeface="Menlo" panose="020B0609030804020204" pitchFamily="49" charset="0"/>
              </a:rPr>
              <a:t>Promise</a:t>
            </a:r>
            <a:r>
              <a:rPr lang="en-GB" sz="1400" b="0" dirty="0">
                <a:solidFill>
                  <a:srgbClr val="D4D4D4"/>
                </a:solidFill>
                <a:effectLst/>
                <a:latin typeface="Menlo" panose="020B0609030804020204" pitchFamily="49" charset="0"/>
              </a:rPr>
              <a:t>((</a:t>
            </a:r>
            <a:r>
              <a:rPr lang="en-GB" sz="1400" b="0" dirty="0">
                <a:solidFill>
                  <a:srgbClr val="DCDCAA"/>
                </a:solidFill>
                <a:effectLst/>
                <a:latin typeface="Menlo" panose="020B0609030804020204" pitchFamily="49" charset="0"/>
              </a:rPr>
              <a:t>resolve</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reject</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result</a:t>
            </a:r>
            <a:r>
              <a:rPr lang="en-GB" sz="1400" b="0" dirty="0">
                <a:solidFill>
                  <a:srgbClr val="D4D4D4"/>
                </a:solidFill>
                <a:effectLst/>
                <a:latin typeface="Menlo" panose="020B0609030804020204" pitchFamily="49" charset="0"/>
              </a:rPr>
              <a:t> = </a:t>
            </a:r>
            <a:r>
              <a:rPr lang="en-GB" sz="1400" b="0" dirty="0" err="1">
                <a:solidFill>
                  <a:srgbClr val="9CDCFE"/>
                </a:solidFill>
                <a:effectLst/>
                <a:latin typeface="Menlo" panose="020B0609030804020204" pitchFamily="49" charset="0"/>
              </a:rPr>
              <a:t>Math</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random</a:t>
            </a:r>
            <a:r>
              <a:rPr lang="en-GB" sz="1400" b="0" dirty="0">
                <a:solidFill>
                  <a:srgbClr val="D4D4D4"/>
                </a:solidFill>
                <a:effectLst/>
                <a:latin typeface="Menlo" panose="020B0609030804020204" pitchFamily="49" charset="0"/>
              </a:rPr>
              <a:t>();</a:t>
            </a:r>
          </a:p>
          <a:p>
            <a:r>
              <a:rPr lang="en-GB" sz="1400" b="0" dirty="0">
                <a:solidFill>
                  <a:srgbClr val="C586C0"/>
                </a:solidFill>
                <a:effectLst/>
                <a:latin typeface="Menlo" panose="020B0609030804020204" pitchFamily="49" charset="0"/>
              </a:rPr>
              <a:t>  if</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result</a:t>
            </a:r>
            <a:r>
              <a:rPr lang="en-GB" sz="1400" b="0" dirty="0">
                <a:solidFill>
                  <a:srgbClr val="D4D4D4"/>
                </a:solidFill>
                <a:effectLst/>
                <a:latin typeface="Menlo" panose="020B0609030804020204" pitchFamily="49" charset="0"/>
              </a:rPr>
              <a:t> &gt; </a:t>
            </a:r>
            <a:r>
              <a:rPr lang="en-GB" sz="1400" b="0" dirty="0">
                <a:solidFill>
                  <a:srgbClr val="B5CEA8"/>
                </a:solidFill>
                <a:effectLst/>
                <a:latin typeface="Menlo" panose="020B0609030804020204" pitchFamily="49" charset="0"/>
              </a:rPr>
              <a:t>0.5</a:t>
            </a:r>
            <a:r>
              <a:rPr lang="en-GB" sz="1400" b="0" dirty="0">
                <a:solidFill>
                  <a:srgbClr val="D4D4D4"/>
                </a:solidFill>
                <a:effectLst/>
                <a:latin typeface="Menlo" panose="020B0609030804020204" pitchFamily="49" charset="0"/>
              </a:rPr>
              <a:t>) {</a:t>
            </a:r>
          </a:p>
          <a:p>
            <a:r>
              <a:rPr lang="en-GB" sz="1400" b="0" dirty="0">
                <a:solidFill>
                  <a:srgbClr val="DCDCAA"/>
                </a:solidFill>
                <a:effectLst/>
                <a:latin typeface="Menlo" panose="020B0609030804020204" pitchFamily="49" charset="0"/>
              </a:rPr>
              <a:t>    resolve</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result</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 </a:t>
            </a:r>
            <a:r>
              <a:rPr lang="en-GB" sz="1400" b="0" dirty="0">
                <a:solidFill>
                  <a:srgbClr val="C586C0"/>
                </a:solidFill>
                <a:effectLst/>
                <a:latin typeface="Menlo" panose="020B0609030804020204" pitchFamily="49" charset="0"/>
              </a:rPr>
              <a:t>else</a:t>
            </a:r>
            <a:r>
              <a:rPr lang="en-GB" sz="1400" b="0" dirty="0">
                <a:solidFill>
                  <a:srgbClr val="D4D4D4"/>
                </a:solidFill>
                <a:effectLst/>
                <a:latin typeface="Menlo" panose="020B0609030804020204" pitchFamily="49" charset="0"/>
              </a:rPr>
              <a:t> {</a:t>
            </a:r>
          </a:p>
          <a:p>
            <a:r>
              <a:rPr lang="en-GB" sz="1400" b="0" dirty="0">
                <a:solidFill>
                  <a:srgbClr val="DCDCAA"/>
                </a:solidFill>
                <a:effectLst/>
                <a:latin typeface="Menlo" panose="020B0609030804020204" pitchFamily="49" charset="0"/>
              </a:rPr>
              <a:t>    reject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"Error: Result too low"</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err="1">
                <a:solidFill>
                  <a:srgbClr val="9CDCFE"/>
                </a:solidFill>
                <a:effectLst/>
                <a:latin typeface="Menlo" panose="020B0609030804020204" pitchFamily="49" charset="0"/>
              </a:rPr>
              <a:t>promise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result</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result</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catch</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Chaining Promises</a:t>
            </a:r>
            <a:endParaRPr lang="en-GB" sz="1400" b="0" dirty="0">
              <a:solidFill>
                <a:srgbClr val="D4D4D4"/>
              </a:solidFill>
              <a:effectLst/>
              <a:latin typeface="Menlo" panose="020B0609030804020204" pitchFamily="49" charset="0"/>
            </a:endParaRPr>
          </a:p>
          <a:p>
            <a:r>
              <a:rPr lang="en-GB" sz="1400" b="0" dirty="0">
                <a:solidFill>
                  <a:srgbClr val="DCDCAA"/>
                </a:solidFill>
                <a:effectLst/>
                <a:latin typeface="Menlo" panose="020B0609030804020204" pitchFamily="49" charset="0"/>
              </a:rPr>
              <a:t>fetch</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response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json</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catch</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Handling Multiple Promises</a:t>
            </a:r>
            <a:endParaRPr lang="en-GB" sz="1400" b="0" dirty="0">
              <a:solidFill>
                <a:srgbClr val="D4D4D4"/>
              </a:solidFill>
              <a:effectLst/>
              <a:latin typeface="Menlo" panose="020B0609030804020204" pitchFamily="49" charset="0"/>
            </a:endParaRPr>
          </a:p>
          <a:p>
            <a:r>
              <a:rPr lang="en-GB" sz="1400" b="0" dirty="0" err="1">
                <a:solidFill>
                  <a:srgbClr val="4EC9B0"/>
                </a:solidFill>
                <a:effectLst/>
                <a:latin typeface="Menlo" panose="020B0609030804020204" pitchFamily="49" charset="0"/>
              </a:rPr>
              <a:t>Promise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all</a:t>
            </a:r>
            <a:r>
              <a:rPr lang="en-GB" sz="1400" b="0" dirty="0">
                <a:solidFill>
                  <a:srgbClr val="D4D4D4"/>
                </a:solidFill>
                <a:effectLst/>
                <a:latin typeface="Menlo" panose="020B0609030804020204" pitchFamily="49" charset="0"/>
              </a:rPr>
              <a:t>([</a:t>
            </a:r>
          </a:p>
          <a:p>
            <a:r>
              <a:rPr lang="en-GB" sz="1400" b="0" dirty="0">
                <a:solidFill>
                  <a:srgbClr val="DCDCAA"/>
                </a:solidFill>
                <a:effectLst/>
                <a:latin typeface="Menlo" panose="020B0609030804020204" pitchFamily="49" charset="0"/>
              </a:rPr>
              <a:t>  fetch</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/data1"</a:t>
            </a:r>
            <a:r>
              <a:rPr lang="en-GB" sz="1400" b="0" dirty="0">
                <a:solidFill>
                  <a:srgbClr val="D4D4D4"/>
                </a:solidFill>
                <a:effectLst/>
                <a:latin typeface="Menlo" panose="020B0609030804020204" pitchFamily="49" charset="0"/>
              </a:rPr>
              <a:t>),</a:t>
            </a:r>
          </a:p>
          <a:p>
            <a:r>
              <a:rPr lang="en-GB" sz="1400" b="0" dirty="0">
                <a:solidFill>
                  <a:srgbClr val="DCDCAA"/>
                </a:solidFill>
                <a:effectLst/>
                <a:latin typeface="Menlo" panose="020B0609030804020204" pitchFamily="49" charset="0"/>
              </a:rPr>
              <a:t>  fetch</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example.com</a:t>
            </a:r>
            <a:r>
              <a:rPr lang="en-GB" sz="1400" b="0" dirty="0">
                <a:solidFill>
                  <a:srgbClr val="CE9178"/>
                </a:solidFill>
                <a:effectLst/>
                <a:latin typeface="Menlo" panose="020B0609030804020204" pitchFamily="49" charset="0"/>
              </a:rPr>
              <a:t>/data2"</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responses</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4EC9B0"/>
                </a:solidFill>
                <a:effectLst/>
                <a:latin typeface="Menlo" panose="020B0609030804020204" pitchFamily="49" charset="0"/>
              </a:rPr>
              <a:t>Promise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all</a:t>
            </a:r>
            <a:r>
              <a:rPr lang="en-GB" sz="1400" b="0" dirty="0">
                <a:solidFill>
                  <a:srgbClr val="D4D4D4"/>
                </a:solidFill>
                <a:effectLst/>
                <a:latin typeface="Menlo" panose="020B0609030804020204" pitchFamily="49" charset="0"/>
              </a:rPr>
              <a:t>(</a:t>
            </a:r>
          </a:p>
          <a:p>
            <a:r>
              <a:rPr lang="en-GB" sz="1400" dirty="0">
                <a:solidFill>
                  <a:srgbClr val="D4D4D4"/>
                </a:solidFill>
                <a:latin typeface="Menlo" panose="020B0609030804020204" pitchFamily="49" charset="0"/>
              </a:rPr>
              <a:t>     </a:t>
            </a:r>
            <a:r>
              <a:rPr lang="en-GB" sz="1400" b="0" dirty="0" err="1">
                <a:solidFill>
                  <a:srgbClr val="9CDCFE"/>
                </a:solidFill>
                <a:effectLst/>
                <a:latin typeface="Menlo" panose="020B0609030804020204" pitchFamily="49" charset="0"/>
              </a:rPr>
              <a:t>responses</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map</a:t>
            </a:r>
            <a:r>
              <a:rPr lang="en-GB" sz="1400" b="0" dirty="0">
                <a:solidFill>
                  <a:srgbClr val="D4D4D4"/>
                </a:solidFill>
                <a:effectLst/>
                <a:latin typeface="Menlo" panose="020B0609030804020204" pitchFamily="49" charset="0"/>
              </a:rPr>
              <a:t>(</a:t>
            </a:r>
          </a:p>
          <a:p>
            <a:r>
              <a:rPr lang="en-GB" sz="1400" dirty="0">
                <a:solidFill>
                  <a:srgbClr val="D4D4D4"/>
                </a:solidFill>
                <a:latin typeface="Menlo" panose="020B0609030804020204" pitchFamily="49" charset="0"/>
              </a:rPr>
              <a:t>       </a:t>
            </a:r>
            <a:r>
              <a:rPr lang="en-GB" sz="1400" b="0" dirty="0">
                <a:solidFill>
                  <a:srgbClr val="9CDCFE"/>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response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json</a:t>
            </a:r>
            <a:r>
              <a:rPr lang="en-GB" sz="1400" b="0" dirty="0">
                <a:solidFill>
                  <a:srgbClr val="D4D4D4"/>
                </a:solidFill>
                <a:effectLst/>
                <a:latin typeface="Menlo" panose="020B0609030804020204" pitchFamily="49" charset="0"/>
              </a:rPr>
              <a:t>()</a:t>
            </a:r>
          </a:p>
          <a:p>
            <a:r>
              <a:rPr lang="en-GB" sz="1400" dirty="0">
                <a:solidFill>
                  <a:srgbClr val="D4D4D4"/>
                </a:solidFill>
                <a:latin typeface="Menlo" panose="020B0609030804020204" pitchFamily="49" charset="0"/>
              </a:rPr>
              <a:t>     </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catch</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71089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sz="2800" dirty="0" err="1"/>
              <a:t>Async</a:t>
            </a:r>
            <a:r>
              <a:rPr lang="da-DK" sz="2800" dirty="0"/>
              <a:t>/</a:t>
            </a:r>
            <a:r>
              <a:rPr lang="da-DK" sz="2800" dirty="0" err="1"/>
              <a:t>await</a:t>
            </a:r>
            <a:endParaRPr lang="da-DK" sz="2800"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GB" b="0" i="0" dirty="0">
                <a:solidFill>
                  <a:srgbClr val="374151"/>
                </a:solidFill>
                <a:effectLst/>
              </a:rPr>
              <a:t>Async/await is a modern way of writing asynchronous code in JavaScript. It allows you to write code that looks like synchronous code, while still executing asynchronously. This makes your code more readable, easier to maintain, and less error-prone.</a:t>
            </a:r>
          </a:p>
          <a:p>
            <a:pPr marL="0" indent="0">
              <a:buNone/>
            </a:pPr>
            <a:endParaRPr lang="da-DK" dirty="0"/>
          </a:p>
          <a:p>
            <a:pPr algn="l">
              <a:buFont typeface="Arial" panose="020B0604020202020204" pitchFamily="34" charset="0"/>
              <a:buChar char="•"/>
            </a:pPr>
            <a:r>
              <a:rPr lang="en-GB" b="0" i="0" dirty="0">
                <a:solidFill>
                  <a:srgbClr val="374151"/>
                </a:solidFill>
                <a:effectLst/>
              </a:rPr>
              <a:t>Async/await is built on top of Promises.</a:t>
            </a:r>
          </a:p>
          <a:p>
            <a:pPr algn="l">
              <a:buFont typeface="Arial" panose="020B0604020202020204" pitchFamily="34" charset="0"/>
              <a:buChar char="•"/>
            </a:pPr>
            <a:r>
              <a:rPr lang="en-GB" b="0" i="0" dirty="0">
                <a:solidFill>
                  <a:srgbClr val="374151"/>
                </a:solidFill>
                <a:effectLst/>
              </a:rPr>
              <a:t>Async functions always return a Promise.</a:t>
            </a:r>
          </a:p>
          <a:p>
            <a:pPr algn="l">
              <a:buFont typeface="Arial" panose="020B0604020202020204" pitchFamily="34" charset="0"/>
              <a:buChar char="•"/>
            </a:pPr>
            <a:r>
              <a:rPr lang="en-GB" b="0" i="0" dirty="0">
                <a:solidFill>
                  <a:srgbClr val="374151"/>
                </a:solidFill>
                <a:effectLst/>
              </a:rPr>
              <a:t>Async functions can be written using the async keyword.</a:t>
            </a:r>
          </a:p>
          <a:p>
            <a:pPr algn="l">
              <a:buFont typeface="Arial" panose="020B0604020202020204" pitchFamily="34" charset="0"/>
              <a:buChar char="•"/>
            </a:pPr>
            <a:r>
              <a:rPr lang="en-GB" b="0" i="0" dirty="0">
                <a:solidFill>
                  <a:srgbClr val="374151"/>
                </a:solidFill>
                <a:effectLst/>
              </a:rPr>
              <a:t>Await can be used inside async functions to wait for a Promise to resolve.</a:t>
            </a:r>
          </a:p>
          <a:p>
            <a:pPr algn="l">
              <a:buFont typeface="Arial" panose="020B0604020202020204" pitchFamily="34" charset="0"/>
              <a:buChar char="•"/>
            </a:pPr>
            <a:r>
              <a:rPr lang="en-GB" b="0" i="0" dirty="0">
                <a:solidFill>
                  <a:srgbClr val="374151"/>
                </a:solidFill>
                <a:effectLst/>
              </a:rPr>
              <a:t>Await can only be used inside async functions.</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16</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251713" y="517803"/>
            <a:ext cx="5940287" cy="3539430"/>
          </a:xfrm>
          <a:prstGeom prst="rect">
            <a:avLst/>
          </a:prstGeom>
          <a:noFill/>
        </p:spPr>
        <p:txBody>
          <a:bodyPr wrap="square">
            <a:spAutoFit/>
          </a:bodyPr>
          <a:lstStyle/>
          <a:p>
            <a:r>
              <a:rPr lang="en-GB" sz="1400" b="0" dirty="0">
                <a:solidFill>
                  <a:srgbClr val="569CD6"/>
                </a:solidFill>
                <a:effectLst/>
                <a:latin typeface="Menlo" panose="020B0609030804020204" pitchFamily="49" charset="0"/>
              </a:rPr>
              <a:t>async</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err="1">
                <a:solidFill>
                  <a:srgbClr val="DCDCAA"/>
                </a:solidFill>
                <a:effectLst/>
                <a:latin typeface="Menlo" panose="020B0609030804020204" pitchFamily="49" charset="0"/>
              </a:rPr>
              <a:t>getData</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a:t>
            </a:r>
            <a:r>
              <a:rPr lang="en-GB" sz="1400" b="0" dirty="0" err="1">
                <a:solidFill>
                  <a:srgbClr val="569CD6"/>
                </a:solidFill>
                <a:effectLst/>
                <a:latin typeface="Menlo" panose="020B0609030804020204" pitchFamily="49" charset="0"/>
              </a:rPr>
              <a:t>const</a:t>
            </a:r>
            <a:r>
              <a:rPr lang="en-GB" sz="1400" b="0" dirty="0">
                <a:solidFill>
                  <a:srgbClr val="D4D4D4"/>
                </a:solidFill>
                <a:effectLst/>
                <a:latin typeface="Menlo" panose="020B0609030804020204" pitchFamily="49" charset="0"/>
              </a:rPr>
              <a:t> </a:t>
            </a:r>
            <a:r>
              <a:rPr lang="en-GB" sz="1400" b="0" dirty="0">
                <a:solidFill>
                  <a:srgbClr val="4FC1FF"/>
                </a:solidFill>
                <a:effectLst/>
                <a:latin typeface="Menlo" panose="020B0609030804020204" pitchFamily="49" charset="0"/>
              </a:rPr>
              <a:t>response</a:t>
            </a:r>
            <a:r>
              <a:rPr lang="en-GB" sz="1400" b="0" dirty="0">
                <a:solidFill>
                  <a:srgbClr val="D4D4D4"/>
                </a:solidFill>
                <a:effectLst/>
                <a:latin typeface="Menlo" panose="020B0609030804020204" pitchFamily="49" charset="0"/>
              </a:rPr>
              <a:t> = </a:t>
            </a:r>
          </a:p>
          <a:p>
            <a:r>
              <a:rPr lang="en-GB" sz="1400" dirty="0">
                <a:solidFill>
                  <a:srgbClr val="D4D4D4"/>
                </a:solidFill>
                <a:latin typeface="Menlo" panose="020B0609030804020204" pitchFamily="49" charset="0"/>
              </a:rPr>
              <a:t>      </a:t>
            </a:r>
            <a:r>
              <a:rPr lang="en-GB" sz="1400" b="0" dirty="0">
                <a:solidFill>
                  <a:srgbClr val="C586C0"/>
                </a:solidFill>
                <a:effectLst/>
                <a:latin typeface="Menlo" panose="020B0609030804020204" pitchFamily="49" charset="0"/>
              </a:rPr>
              <a:t>await</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fetch</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'https://</a:t>
            </a:r>
            <a:r>
              <a:rPr lang="en-GB" sz="1400" b="0" dirty="0" err="1">
                <a:solidFill>
                  <a:srgbClr val="CE9178"/>
                </a:solidFill>
                <a:effectLst/>
                <a:latin typeface="Menlo" panose="020B0609030804020204" pitchFamily="49" charset="0"/>
              </a:rPr>
              <a:t>api.example.com</a:t>
            </a:r>
            <a:r>
              <a:rPr lang="en-GB" sz="1400" b="0" dirty="0">
                <a:solidFill>
                  <a:srgbClr val="CE9178"/>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  </a:t>
            </a:r>
            <a:r>
              <a:rPr lang="en-GB" sz="1400" b="0" dirty="0" err="1">
                <a:solidFill>
                  <a:srgbClr val="569CD6"/>
                </a:solidFill>
                <a:effectLst/>
                <a:latin typeface="Menlo" panose="020B0609030804020204" pitchFamily="49" charset="0"/>
              </a:rPr>
              <a:t>const</a:t>
            </a:r>
            <a:r>
              <a:rPr lang="en-GB" sz="1400" b="0" dirty="0">
                <a:solidFill>
                  <a:srgbClr val="D4D4D4"/>
                </a:solidFill>
                <a:effectLst/>
                <a:latin typeface="Menlo" panose="020B0609030804020204" pitchFamily="49" charset="0"/>
              </a:rPr>
              <a:t> </a:t>
            </a:r>
            <a:r>
              <a:rPr lang="en-GB" sz="1400" b="0" dirty="0">
                <a:solidFill>
                  <a:srgbClr val="4FC1FF"/>
                </a:solidFill>
                <a:effectLst/>
                <a:latin typeface="Menlo" panose="020B0609030804020204" pitchFamily="49" charset="0"/>
              </a:rPr>
              <a:t>data</a:t>
            </a:r>
            <a:r>
              <a:rPr lang="en-GB" sz="1400" b="0" dirty="0">
                <a:solidFill>
                  <a:srgbClr val="D4D4D4"/>
                </a:solidFill>
                <a:effectLst/>
                <a:latin typeface="Menlo" panose="020B0609030804020204" pitchFamily="49" charset="0"/>
              </a:rPr>
              <a:t> = </a:t>
            </a:r>
            <a:r>
              <a:rPr lang="en-GB" sz="1400" b="0" dirty="0">
                <a:solidFill>
                  <a:srgbClr val="C586C0"/>
                </a:solidFill>
                <a:effectLst/>
                <a:latin typeface="Menlo" panose="020B0609030804020204" pitchFamily="49" charset="0"/>
              </a:rPr>
              <a:t>await</a:t>
            </a:r>
            <a:r>
              <a:rPr lang="en-GB" sz="1400" b="0" dirty="0">
                <a:solidFill>
                  <a:srgbClr val="D4D4D4"/>
                </a:solidFill>
                <a:effectLst/>
                <a:latin typeface="Menlo" panose="020B0609030804020204" pitchFamily="49" charset="0"/>
              </a:rPr>
              <a:t> </a:t>
            </a:r>
            <a:r>
              <a:rPr lang="en-GB" sz="1400" b="0" dirty="0" err="1">
                <a:solidFill>
                  <a:srgbClr val="4FC1FF"/>
                </a:solidFill>
                <a:effectLst/>
                <a:latin typeface="Menlo" panose="020B0609030804020204" pitchFamily="49" charset="0"/>
              </a:rPr>
              <a:t>response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json</a:t>
            </a:r>
            <a:r>
              <a:rPr lang="en-GB" sz="1400" b="0" dirty="0">
                <a:solidFill>
                  <a:srgbClr val="D4D4D4"/>
                </a:solidFill>
                <a:effectLst/>
                <a:latin typeface="Menlo" panose="020B0609030804020204" pitchFamily="49" charset="0"/>
              </a:rPr>
              <a:t>();</a:t>
            </a:r>
          </a:p>
          <a:p>
            <a:r>
              <a:rPr lang="en-GB" sz="1400" b="0" dirty="0">
                <a:solidFill>
                  <a:srgbClr val="C586C0"/>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a:solidFill>
                  <a:srgbClr val="4FC1FF"/>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err="1">
                <a:solidFill>
                  <a:srgbClr val="DCDCAA"/>
                </a:solidFill>
                <a:effectLst/>
                <a:latin typeface="Menlo" panose="020B0609030804020204" pitchFamily="49" charset="0"/>
              </a:rPr>
              <a:t>getData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then</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data</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catch</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br>
              <a:rPr lang="en-GB" sz="1400" b="0" dirty="0">
                <a:solidFill>
                  <a:srgbClr val="D4D4D4"/>
                </a:solidFill>
                <a:effectLst/>
                <a:latin typeface="Menlo" panose="020B0609030804020204" pitchFamily="49" charset="0"/>
              </a:rPr>
            </a:b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46767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076FDEB-15D2-2175-4ABC-85E5DFE6F4EC}"/>
              </a:ext>
            </a:extLst>
          </p:cNvPr>
          <p:cNvSpPr>
            <a:spLocks noGrp="1"/>
          </p:cNvSpPr>
          <p:nvPr>
            <p:ph type="dt" sz="half" idx="10"/>
          </p:nvPr>
        </p:nvSpPr>
        <p:spPr/>
        <p:txBody>
          <a:bodyPr/>
          <a:lstStyle/>
          <a:p>
            <a:fld id="{1325F948-84CE-1D4D-8AB2-756CB67BE463}" type="datetime1">
              <a:rPr lang="en-GB" smtClean="0"/>
              <a:t>13/09/2024</a:t>
            </a:fld>
            <a:endParaRPr lang="en-GB" dirty="0"/>
          </a:p>
        </p:txBody>
      </p:sp>
      <p:sp>
        <p:nvSpPr>
          <p:cNvPr id="4" name="Footer Placeholder 3">
            <a:extLst>
              <a:ext uri="{FF2B5EF4-FFF2-40B4-BE49-F238E27FC236}">
                <a16:creationId xmlns:a16="http://schemas.microsoft.com/office/drawing/2014/main" id="{10F71AB0-9BA1-5C74-AD7B-86B2512993E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7F547CC-7A23-CD57-7D91-B7FFBB5744B6}"/>
              </a:ext>
            </a:extLst>
          </p:cNvPr>
          <p:cNvSpPr>
            <a:spLocks noGrp="1"/>
          </p:cNvSpPr>
          <p:nvPr>
            <p:ph type="sldNum" sz="quarter" idx="12"/>
          </p:nvPr>
        </p:nvSpPr>
        <p:spPr/>
        <p:txBody>
          <a:bodyPr/>
          <a:lstStyle/>
          <a:p>
            <a:fld id="{45D37B1E-C366-494F-A587-962AD9AABC83}" type="slidenum">
              <a:rPr lang="en-GB" smtClean="0"/>
              <a:pPr/>
              <a:t>17</a:t>
            </a:fld>
            <a:endParaRPr lang="en-GB" dirty="0"/>
          </a:p>
        </p:txBody>
      </p:sp>
      <p:sp>
        <p:nvSpPr>
          <p:cNvPr id="6" name="Title 2">
            <a:extLst>
              <a:ext uri="{FF2B5EF4-FFF2-40B4-BE49-F238E27FC236}">
                <a16:creationId xmlns:a16="http://schemas.microsoft.com/office/drawing/2014/main" id="{FD8AE2EF-E3D5-BE5D-AF45-AC639014F2EC}"/>
              </a:ext>
            </a:extLst>
          </p:cNvPr>
          <p:cNvSpPr txBox="1">
            <a:spLocks/>
          </p:cNvSpPr>
          <p:nvPr/>
        </p:nvSpPr>
        <p:spPr>
          <a:xfrm>
            <a:off x="254138" y="752282"/>
            <a:ext cx="4680000" cy="70189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tabLst>
                <a:tab pos="1438275" algn="l"/>
              </a:tabLst>
              <a:defRPr sz="3600" b="1" kern="1200">
                <a:solidFill>
                  <a:schemeClr val="tx1"/>
                </a:solidFill>
                <a:latin typeface="+mj-lt"/>
                <a:ea typeface="+mj-ea"/>
                <a:cs typeface="+mj-cs"/>
              </a:defRPr>
            </a:lvl1pPr>
          </a:lstStyle>
          <a:p>
            <a:r>
              <a:rPr lang="en-DK" dirty="0"/>
              <a:t>Exercise</a:t>
            </a:r>
          </a:p>
        </p:txBody>
      </p:sp>
      <p:sp>
        <p:nvSpPr>
          <p:cNvPr id="7" name="Content Placeholder 3">
            <a:extLst>
              <a:ext uri="{FF2B5EF4-FFF2-40B4-BE49-F238E27FC236}">
                <a16:creationId xmlns:a16="http://schemas.microsoft.com/office/drawing/2014/main" id="{76995761-C8B9-D9B9-F467-53A0508A4BA2}"/>
              </a:ext>
            </a:extLst>
          </p:cNvPr>
          <p:cNvSpPr txBox="1">
            <a:spLocks/>
          </p:cNvSpPr>
          <p:nvPr/>
        </p:nvSpPr>
        <p:spPr>
          <a:xfrm>
            <a:off x="209237" y="1348630"/>
            <a:ext cx="5426250" cy="4833509"/>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Font typeface="Wingdings" panose="05000000000000000000" pitchFamily="2" charset="2"/>
              <a:buNone/>
            </a:pPr>
            <a:r>
              <a:rPr lang="en-GB" dirty="0">
                <a:solidFill>
                  <a:srgbClr val="374151"/>
                </a:solidFill>
              </a:rPr>
              <a:t>Build a JavaScript Calculator</a:t>
            </a:r>
          </a:p>
          <a:p>
            <a:pPr marL="0" indent="0">
              <a:buFont typeface="Wingdings" panose="05000000000000000000" pitchFamily="2" charset="2"/>
              <a:buNone/>
            </a:pPr>
            <a:endParaRPr lang="en-DK" dirty="0"/>
          </a:p>
          <a:p>
            <a:pPr>
              <a:buFont typeface="+mj-lt"/>
              <a:buAutoNum type="arabicPeriod"/>
            </a:pPr>
            <a:r>
              <a:rPr lang="en-GB" dirty="0">
                <a:solidFill>
                  <a:srgbClr val="374151"/>
                </a:solidFill>
              </a:rPr>
              <a:t>Using the knowledge you have gained in this lecture, build a simple JavaScript calculator that can perform basic arithmetic operations (addition, subtraction, multiplication, and division).</a:t>
            </a:r>
          </a:p>
          <a:p>
            <a:pPr>
              <a:buFont typeface="+mj-lt"/>
              <a:buAutoNum type="arabicPeriod"/>
            </a:pPr>
            <a:r>
              <a:rPr lang="en-GB" dirty="0">
                <a:solidFill>
                  <a:srgbClr val="374151"/>
                </a:solidFill>
              </a:rPr>
              <a:t>Your calculator should have a simple user interface that allows the user to input two numbers and select the operation they want to perform.</a:t>
            </a:r>
          </a:p>
          <a:p>
            <a:pPr>
              <a:buFont typeface="+mj-lt"/>
              <a:buAutoNum type="arabicPeriod"/>
            </a:pPr>
            <a:r>
              <a:rPr lang="en-GB" dirty="0">
                <a:solidFill>
                  <a:srgbClr val="374151"/>
                </a:solidFill>
              </a:rPr>
              <a:t>When the user performs a calculation, your calculator should send an AJAX request to a server-side script that performs the calculation and returns the result.</a:t>
            </a:r>
          </a:p>
          <a:p>
            <a:pPr>
              <a:buFont typeface="+mj-lt"/>
              <a:buAutoNum type="arabicPeriod"/>
            </a:pPr>
            <a:r>
              <a:rPr lang="en-GB" dirty="0">
                <a:solidFill>
                  <a:srgbClr val="374151"/>
                </a:solidFill>
              </a:rPr>
              <a:t>Your calculator should display the result returned by the server-side script in a user-friendly format.</a:t>
            </a:r>
          </a:p>
          <a:p>
            <a:pPr>
              <a:buFont typeface="+mj-lt"/>
              <a:buAutoNum type="arabicPeriod"/>
            </a:pPr>
            <a:r>
              <a:rPr lang="en-GB" dirty="0">
                <a:solidFill>
                  <a:srgbClr val="374151"/>
                </a:solidFill>
              </a:rPr>
              <a:t>You should implement the following concepts in your calculator:</a:t>
            </a:r>
          </a:p>
        </p:txBody>
      </p:sp>
      <p:sp>
        <p:nvSpPr>
          <p:cNvPr id="9" name="Content Placeholder 3">
            <a:extLst>
              <a:ext uri="{FF2B5EF4-FFF2-40B4-BE49-F238E27FC236}">
                <a16:creationId xmlns:a16="http://schemas.microsoft.com/office/drawing/2014/main" id="{530F715A-63E0-B4F0-0AEF-0E8911293886}"/>
              </a:ext>
            </a:extLst>
          </p:cNvPr>
          <p:cNvSpPr txBox="1">
            <a:spLocks/>
          </p:cNvSpPr>
          <p:nvPr/>
        </p:nvSpPr>
        <p:spPr>
          <a:xfrm>
            <a:off x="6017002" y="1338912"/>
            <a:ext cx="5426250" cy="6014278"/>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GB" dirty="0">
                <a:solidFill>
                  <a:srgbClr val="374151"/>
                </a:solidFill>
              </a:rPr>
              <a:t>5. You should implement the following concepts in your calculator:</a:t>
            </a:r>
          </a:p>
          <a:p>
            <a:pPr marL="800100" lvl="1" indent="-342900">
              <a:buFont typeface="+mj-lt"/>
              <a:buAutoNum type="alphaLcPeriod"/>
            </a:pPr>
            <a:r>
              <a:rPr lang="en-GB" dirty="0">
                <a:solidFill>
                  <a:srgbClr val="374151"/>
                </a:solidFill>
              </a:rPr>
              <a:t>Objects: Use an object to store the calculator's state and provide methods for performing calculations.</a:t>
            </a:r>
          </a:p>
          <a:p>
            <a:pPr marL="800100" lvl="1" indent="-342900">
              <a:buFont typeface="+mj-lt"/>
              <a:buAutoNum type="alphaLcPeriod"/>
            </a:pPr>
            <a:r>
              <a:rPr lang="en-GB" dirty="0">
                <a:solidFill>
                  <a:srgbClr val="374151"/>
                </a:solidFill>
              </a:rPr>
              <a:t>Arrow Functions: Use arrow functions to define the calculator's methods.</a:t>
            </a:r>
          </a:p>
          <a:p>
            <a:pPr marL="800100" lvl="1" indent="-342900">
              <a:buFont typeface="+mj-lt"/>
              <a:buAutoNum type="alphaLcPeriod"/>
            </a:pPr>
            <a:r>
              <a:rPr lang="en-GB" dirty="0">
                <a:solidFill>
                  <a:srgbClr val="374151"/>
                </a:solidFill>
              </a:rPr>
              <a:t>Closures: Use closures to encapsulate the calculator's state and protect it from external modification.</a:t>
            </a:r>
          </a:p>
          <a:p>
            <a:pPr marL="800100" lvl="1" indent="-342900">
              <a:buFont typeface="+mj-lt"/>
              <a:buAutoNum type="alphaLcPeriod"/>
            </a:pPr>
            <a:r>
              <a:rPr lang="en-GB" dirty="0">
                <a:solidFill>
                  <a:srgbClr val="374151"/>
                </a:solidFill>
              </a:rPr>
              <a:t>Template Literals: Use template literals to output the calculation result in a user-friendly format.</a:t>
            </a:r>
          </a:p>
          <a:p>
            <a:pPr marL="800100" lvl="1" indent="-342900">
              <a:buFont typeface="+mj-lt"/>
              <a:buAutoNum type="alphaLcPeriod"/>
            </a:pPr>
            <a:r>
              <a:rPr lang="en-GB" dirty="0">
                <a:solidFill>
                  <a:srgbClr val="374151"/>
                </a:solidFill>
              </a:rPr>
              <a:t>Error Handling &amp; Debugging: Implement error handling to handle invalid inputs and prevent the calculator from crashing.</a:t>
            </a:r>
          </a:p>
          <a:p>
            <a:pPr marL="800100" lvl="1" indent="-342900">
              <a:buFont typeface="+mj-lt"/>
              <a:buAutoNum type="alphaLcPeriod"/>
            </a:pPr>
            <a:r>
              <a:rPr lang="en-GB" b="1" dirty="0">
                <a:solidFill>
                  <a:srgbClr val="374151"/>
                </a:solidFill>
              </a:rPr>
              <a:t>AJAX: Use JavaScript's built-in </a:t>
            </a:r>
            <a:r>
              <a:rPr lang="en-GB" b="1" dirty="0" err="1">
                <a:solidFill>
                  <a:srgbClr val="374151"/>
                </a:solidFill>
              </a:rPr>
              <a:t>XMLHttpRequest</a:t>
            </a:r>
            <a:r>
              <a:rPr lang="en-GB" b="1" dirty="0">
                <a:solidFill>
                  <a:srgbClr val="374151"/>
                </a:solidFill>
              </a:rPr>
              <a:t> object to send an AJAX request to the server-side script that performs the calculation.</a:t>
            </a:r>
          </a:p>
        </p:txBody>
      </p:sp>
    </p:spTree>
    <p:extLst>
      <p:ext uri="{BB962C8B-B14F-4D97-AF65-F5344CB8AC3E}">
        <p14:creationId xmlns:p14="http://schemas.microsoft.com/office/powerpoint/2010/main" val="299167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en-GB" sz="3200" b="1" i="0" dirty="0">
                <a:effectLst/>
              </a:rPr>
              <a:t>Error Handling &amp; Debugging</a:t>
            </a:r>
            <a:endParaRPr lang="da-DK" sz="3200"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a:bodyPr>
          <a:lstStyle/>
          <a:p>
            <a:pPr marL="0" indent="0">
              <a:buNone/>
            </a:pPr>
            <a:r>
              <a:rPr lang="en-GB" b="0" i="0" dirty="0">
                <a:solidFill>
                  <a:srgbClr val="374151"/>
                </a:solidFill>
                <a:effectLst/>
              </a:rPr>
              <a:t>Error handling and debugging are essential skills for any developer. In JavaScript, it is important to catch and handle errors to prevent unexpected </a:t>
            </a:r>
            <a:r>
              <a:rPr lang="en-GB" b="0" i="0" dirty="0" err="1">
                <a:solidFill>
                  <a:srgbClr val="374151"/>
                </a:solidFill>
                <a:effectLst/>
              </a:rPr>
              <a:t>behavior</a:t>
            </a:r>
            <a:r>
              <a:rPr lang="en-GB" b="0" i="0" dirty="0">
                <a:solidFill>
                  <a:srgbClr val="374151"/>
                </a:solidFill>
                <a:effectLst/>
              </a:rPr>
              <a:t> and crashes.</a:t>
            </a:r>
          </a:p>
          <a:p>
            <a:pPr marL="0" indent="0">
              <a:buNone/>
            </a:pPr>
            <a:endParaRPr lang="da-DK" dirty="0"/>
          </a:p>
          <a:p>
            <a:pPr algn="l">
              <a:buFont typeface="Arial" panose="020B0604020202020204" pitchFamily="34" charset="0"/>
              <a:buChar char="•"/>
            </a:pPr>
            <a:r>
              <a:rPr lang="en-GB" b="0" i="0" dirty="0">
                <a:solidFill>
                  <a:srgbClr val="374151"/>
                </a:solidFill>
                <a:effectLst/>
              </a:rPr>
              <a:t>There are two types of errors in JavaScript: syntax errors and runtime errors.</a:t>
            </a:r>
          </a:p>
          <a:p>
            <a:pPr algn="l">
              <a:buFont typeface="Arial" panose="020B0604020202020204" pitchFamily="34" charset="0"/>
              <a:buChar char="•"/>
            </a:pPr>
            <a:r>
              <a:rPr lang="en-GB" b="0" i="0" dirty="0">
                <a:solidFill>
                  <a:srgbClr val="374151"/>
                </a:solidFill>
                <a:effectLst/>
              </a:rPr>
              <a:t>Syntax errors are caught by the interpreter when it tries to parse code that has incorrect syntax.</a:t>
            </a:r>
          </a:p>
          <a:p>
            <a:pPr algn="l">
              <a:buFont typeface="Arial" panose="020B0604020202020204" pitchFamily="34" charset="0"/>
              <a:buChar char="•"/>
            </a:pPr>
            <a:r>
              <a:rPr lang="en-GB" b="0" i="0" dirty="0">
                <a:solidFill>
                  <a:srgbClr val="374151"/>
                </a:solidFill>
                <a:effectLst/>
              </a:rPr>
              <a:t>Runtime errors occur when code is executed and something unexpected happens, such as a division by zero or a variable that has not been declared.</a:t>
            </a:r>
          </a:p>
          <a:p>
            <a:pPr algn="l">
              <a:buFont typeface="Arial" panose="020B0604020202020204" pitchFamily="34" charset="0"/>
              <a:buChar char="•"/>
            </a:pPr>
            <a:r>
              <a:rPr lang="en-GB" b="0" i="0" dirty="0">
                <a:solidFill>
                  <a:srgbClr val="374151"/>
                </a:solidFill>
                <a:effectLst/>
              </a:rPr>
              <a:t>The try...catch statement is used to handle exceptions and errors in JavaScript.</a:t>
            </a:r>
          </a:p>
          <a:p>
            <a:pPr algn="l">
              <a:buFont typeface="Arial" panose="020B0604020202020204" pitchFamily="34" charset="0"/>
              <a:buChar char="•"/>
            </a:pPr>
            <a:r>
              <a:rPr lang="en-GB" b="0" i="0" dirty="0">
                <a:solidFill>
                  <a:srgbClr val="374151"/>
                </a:solidFill>
                <a:effectLst/>
              </a:rPr>
              <a:t>The console object is a powerful tool for debugging and logging messages to the browser console.</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18</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517803"/>
            <a:ext cx="5868063" cy="6340197"/>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Syntax Error</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a</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b</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2</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a</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b</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Runtime Error</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divide</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a</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b</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if</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b</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0</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throw</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new</a:t>
            </a:r>
            <a:r>
              <a:rPr lang="en-GB" sz="1400" b="0" dirty="0">
                <a:solidFill>
                  <a:srgbClr val="D4D4D4"/>
                </a:solidFill>
                <a:effectLst/>
                <a:latin typeface="Menlo" panose="020B0609030804020204" pitchFamily="49" charset="0"/>
              </a:rPr>
              <a:t> </a:t>
            </a:r>
            <a:r>
              <a:rPr lang="en-GB" sz="1400" b="0" dirty="0">
                <a:solidFill>
                  <a:srgbClr val="4EC9B0"/>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"Cannot divide by zero"</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a</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b</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DCDCAA"/>
                </a:solidFill>
                <a:effectLst/>
                <a:latin typeface="Menlo" panose="020B0609030804020204" pitchFamily="49" charset="0"/>
              </a:rPr>
              <a:t>divide</a:t>
            </a:r>
            <a:r>
              <a:rPr lang="en-GB" sz="1400" b="0" dirty="0">
                <a:solidFill>
                  <a:srgbClr val="D4D4D4"/>
                </a:solidFill>
                <a:effectLst/>
                <a:latin typeface="Menlo" panose="020B0609030804020204" pitchFamily="49" charset="0"/>
              </a:rPr>
              <a:t>(</a:t>
            </a:r>
            <a:r>
              <a:rPr lang="en-GB" sz="1400" b="0" dirty="0">
                <a:solidFill>
                  <a:srgbClr val="B5CEA8"/>
                </a:solidFill>
                <a:effectLst/>
                <a:latin typeface="Menlo" panose="020B0609030804020204" pitchFamily="49" charset="0"/>
              </a:rPr>
              <a:t>10</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0</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Try...Catch</a:t>
            </a:r>
            <a:endParaRPr lang="en-GB" sz="1400" b="0" dirty="0">
              <a:solidFill>
                <a:srgbClr val="D4D4D4"/>
              </a:solidFill>
              <a:effectLst/>
              <a:latin typeface="Menlo" panose="020B0609030804020204" pitchFamily="49" charset="0"/>
            </a:endParaRPr>
          </a:p>
          <a:p>
            <a:r>
              <a:rPr lang="en-GB" sz="1400" b="0" dirty="0">
                <a:solidFill>
                  <a:srgbClr val="C586C0"/>
                </a:solidFill>
                <a:effectLst/>
                <a:latin typeface="Menlo" panose="020B0609030804020204" pitchFamily="49" charset="0"/>
              </a:rPr>
              <a:t>try</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y</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r>
              <a:rPr lang="en-GB" sz="1400" b="0" dirty="0">
                <a:solidFill>
                  <a:srgbClr val="C586C0"/>
                </a:solidFill>
                <a:effectLst/>
                <a:latin typeface="Menlo" panose="020B0609030804020204" pitchFamily="49" charset="0"/>
              </a:rPr>
              <a:t>catch</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e</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e</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4: Console</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"This is a log message"</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warn</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"This is a warning message"</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error</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"This is an error message"</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group</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"Group 1"</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"Message 1"</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"Message 2"</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groupEnd</a:t>
            </a:r>
            <a:r>
              <a:rPr lang="en-GB" sz="14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88574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076FDEB-15D2-2175-4ABC-85E5DFE6F4EC}"/>
              </a:ext>
            </a:extLst>
          </p:cNvPr>
          <p:cNvSpPr>
            <a:spLocks noGrp="1"/>
          </p:cNvSpPr>
          <p:nvPr>
            <p:ph type="dt" sz="half" idx="10"/>
          </p:nvPr>
        </p:nvSpPr>
        <p:spPr/>
        <p:txBody>
          <a:bodyPr/>
          <a:lstStyle/>
          <a:p>
            <a:fld id="{1325F948-84CE-1D4D-8AB2-756CB67BE463}" type="datetime1">
              <a:rPr lang="en-GB" smtClean="0"/>
              <a:t>13/09/2024</a:t>
            </a:fld>
            <a:endParaRPr lang="en-GB" dirty="0"/>
          </a:p>
        </p:txBody>
      </p:sp>
      <p:sp>
        <p:nvSpPr>
          <p:cNvPr id="4" name="Footer Placeholder 3">
            <a:extLst>
              <a:ext uri="{FF2B5EF4-FFF2-40B4-BE49-F238E27FC236}">
                <a16:creationId xmlns:a16="http://schemas.microsoft.com/office/drawing/2014/main" id="{10F71AB0-9BA1-5C74-AD7B-86B2512993E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7F547CC-7A23-CD57-7D91-B7FFBB5744B6}"/>
              </a:ext>
            </a:extLst>
          </p:cNvPr>
          <p:cNvSpPr>
            <a:spLocks noGrp="1"/>
          </p:cNvSpPr>
          <p:nvPr>
            <p:ph type="sldNum" sz="quarter" idx="12"/>
          </p:nvPr>
        </p:nvSpPr>
        <p:spPr/>
        <p:txBody>
          <a:bodyPr/>
          <a:lstStyle/>
          <a:p>
            <a:fld id="{45D37B1E-C366-494F-A587-962AD9AABC83}" type="slidenum">
              <a:rPr lang="en-GB" smtClean="0"/>
              <a:pPr/>
              <a:t>19</a:t>
            </a:fld>
            <a:endParaRPr lang="en-GB" dirty="0"/>
          </a:p>
        </p:txBody>
      </p:sp>
      <p:sp>
        <p:nvSpPr>
          <p:cNvPr id="6" name="Title 2">
            <a:extLst>
              <a:ext uri="{FF2B5EF4-FFF2-40B4-BE49-F238E27FC236}">
                <a16:creationId xmlns:a16="http://schemas.microsoft.com/office/drawing/2014/main" id="{FD8AE2EF-E3D5-BE5D-AF45-AC639014F2EC}"/>
              </a:ext>
            </a:extLst>
          </p:cNvPr>
          <p:cNvSpPr txBox="1">
            <a:spLocks/>
          </p:cNvSpPr>
          <p:nvPr/>
        </p:nvSpPr>
        <p:spPr>
          <a:xfrm>
            <a:off x="254138" y="752282"/>
            <a:ext cx="4680000" cy="70189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tabLst>
                <a:tab pos="1438275" algn="l"/>
              </a:tabLst>
              <a:defRPr sz="3600" b="1" kern="1200">
                <a:solidFill>
                  <a:schemeClr val="tx1"/>
                </a:solidFill>
                <a:latin typeface="+mj-lt"/>
                <a:ea typeface="+mj-ea"/>
                <a:cs typeface="+mj-cs"/>
              </a:defRPr>
            </a:lvl1pPr>
          </a:lstStyle>
          <a:p>
            <a:r>
              <a:rPr lang="en-DK" dirty="0"/>
              <a:t>Exercise</a:t>
            </a:r>
          </a:p>
        </p:txBody>
      </p:sp>
      <p:sp>
        <p:nvSpPr>
          <p:cNvPr id="7" name="Content Placeholder 3">
            <a:extLst>
              <a:ext uri="{FF2B5EF4-FFF2-40B4-BE49-F238E27FC236}">
                <a16:creationId xmlns:a16="http://schemas.microsoft.com/office/drawing/2014/main" id="{76995761-C8B9-D9B9-F467-53A0508A4BA2}"/>
              </a:ext>
            </a:extLst>
          </p:cNvPr>
          <p:cNvSpPr txBox="1">
            <a:spLocks/>
          </p:cNvSpPr>
          <p:nvPr/>
        </p:nvSpPr>
        <p:spPr>
          <a:xfrm>
            <a:off x="209237" y="1348630"/>
            <a:ext cx="5426250" cy="4833509"/>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Font typeface="Wingdings" panose="05000000000000000000" pitchFamily="2" charset="2"/>
              <a:buNone/>
            </a:pPr>
            <a:r>
              <a:rPr lang="en-GB" dirty="0">
                <a:solidFill>
                  <a:srgbClr val="374151"/>
                </a:solidFill>
              </a:rPr>
              <a:t>Build a JavaScript Calculator</a:t>
            </a:r>
          </a:p>
          <a:p>
            <a:pPr marL="0" indent="0">
              <a:buFont typeface="Wingdings" panose="05000000000000000000" pitchFamily="2" charset="2"/>
              <a:buNone/>
            </a:pPr>
            <a:endParaRPr lang="en-DK" dirty="0"/>
          </a:p>
          <a:p>
            <a:pPr>
              <a:buFont typeface="+mj-lt"/>
              <a:buAutoNum type="arabicPeriod"/>
            </a:pPr>
            <a:r>
              <a:rPr lang="en-GB" dirty="0">
                <a:solidFill>
                  <a:srgbClr val="374151"/>
                </a:solidFill>
              </a:rPr>
              <a:t>Using the knowledge you have gained in this lecture, build a simple JavaScript calculator that can perform basic arithmetic operations (addition, subtraction, multiplication, and division).</a:t>
            </a:r>
          </a:p>
          <a:p>
            <a:pPr>
              <a:buFont typeface="+mj-lt"/>
              <a:buAutoNum type="arabicPeriod"/>
            </a:pPr>
            <a:r>
              <a:rPr lang="en-GB" dirty="0">
                <a:solidFill>
                  <a:srgbClr val="374151"/>
                </a:solidFill>
              </a:rPr>
              <a:t>Your calculator should have a simple user interface that allows the user to input two numbers and select the operation they want to perform.</a:t>
            </a:r>
          </a:p>
          <a:p>
            <a:pPr>
              <a:buFont typeface="+mj-lt"/>
              <a:buAutoNum type="arabicPeriod"/>
            </a:pPr>
            <a:r>
              <a:rPr lang="en-GB" dirty="0">
                <a:solidFill>
                  <a:srgbClr val="374151"/>
                </a:solidFill>
              </a:rPr>
              <a:t>When the user performs a calculation, your calculator should send an AJAX request to a server-side script that performs the calculation and returns the result.</a:t>
            </a:r>
          </a:p>
          <a:p>
            <a:pPr>
              <a:buFont typeface="+mj-lt"/>
              <a:buAutoNum type="arabicPeriod"/>
            </a:pPr>
            <a:r>
              <a:rPr lang="en-GB" dirty="0">
                <a:solidFill>
                  <a:srgbClr val="374151"/>
                </a:solidFill>
              </a:rPr>
              <a:t>Your calculator should display the result returned by the server-side script in a user-friendly format.</a:t>
            </a:r>
          </a:p>
          <a:p>
            <a:pPr>
              <a:buFont typeface="+mj-lt"/>
              <a:buAutoNum type="arabicPeriod"/>
            </a:pPr>
            <a:r>
              <a:rPr lang="en-GB" dirty="0">
                <a:solidFill>
                  <a:srgbClr val="374151"/>
                </a:solidFill>
              </a:rPr>
              <a:t>You should implement the following concepts in your calculator:</a:t>
            </a:r>
          </a:p>
        </p:txBody>
      </p:sp>
      <p:sp>
        <p:nvSpPr>
          <p:cNvPr id="9" name="Content Placeholder 3">
            <a:extLst>
              <a:ext uri="{FF2B5EF4-FFF2-40B4-BE49-F238E27FC236}">
                <a16:creationId xmlns:a16="http://schemas.microsoft.com/office/drawing/2014/main" id="{530F715A-63E0-B4F0-0AEF-0E8911293886}"/>
              </a:ext>
            </a:extLst>
          </p:cNvPr>
          <p:cNvSpPr txBox="1">
            <a:spLocks/>
          </p:cNvSpPr>
          <p:nvPr/>
        </p:nvSpPr>
        <p:spPr>
          <a:xfrm>
            <a:off x="6017002" y="1338912"/>
            <a:ext cx="5426250" cy="6014278"/>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GB" dirty="0">
                <a:solidFill>
                  <a:srgbClr val="374151"/>
                </a:solidFill>
              </a:rPr>
              <a:t>5. You should implement the following concepts in your calculator:</a:t>
            </a:r>
          </a:p>
          <a:p>
            <a:pPr marL="800100" lvl="1" indent="-342900">
              <a:buFont typeface="+mj-lt"/>
              <a:buAutoNum type="alphaLcPeriod"/>
            </a:pPr>
            <a:r>
              <a:rPr lang="en-GB" dirty="0">
                <a:solidFill>
                  <a:srgbClr val="374151"/>
                </a:solidFill>
              </a:rPr>
              <a:t>Objects: Use an object to store the calculator's state and provide methods for performing calculations.</a:t>
            </a:r>
          </a:p>
          <a:p>
            <a:pPr marL="800100" lvl="1" indent="-342900">
              <a:buFont typeface="+mj-lt"/>
              <a:buAutoNum type="alphaLcPeriod"/>
            </a:pPr>
            <a:r>
              <a:rPr lang="en-GB" dirty="0">
                <a:solidFill>
                  <a:srgbClr val="374151"/>
                </a:solidFill>
              </a:rPr>
              <a:t>Arrow Functions: Use arrow functions to define the calculator's methods.</a:t>
            </a:r>
          </a:p>
          <a:p>
            <a:pPr marL="800100" lvl="1" indent="-342900">
              <a:buFont typeface="+mj-lt"/>
              <a:buAutoNum type="alphaLcPeriod"/>
            </a:pPr>
            <a:r>
              <a:rPr lang="en-GB" dirty="0">
                <a:solidFill>
                  <a:srgbClr val="374151"/>
                </a:solidFill>
              </a:rPr>
              <a:t>Closures: Use closures to encapsulate the calculator's state and protect it from external modification.</a:t>
            </a:r>
          </a:p>
          <a:p>
            <a:pPr marL="800100" lvl="1" indent="-342900">
              <a:buFont typeface="+mj-lt"/>
              <a:buAutoNum type="alphaLcPeriod"/>
            </a:pPr>
            <a:r>
              <a:rPr lang="en-GB" dirty="0">
                <a:solidFill>
                  <a:srgbClr val="374151"/>
                </a:solidFill>
              </a:rPr>
              <a:t>Template Literals: Use template literals to output the calculation result in a user-friendly format.</a:t>
            </a:r>
          </a:p>
          <a:p>
            <a:pPr marL="800100" lvl="1" indent="-342900">
              <a:buFont typeface="+mj-lt"/>
              <a:buAutoNum type="alphaLcPeriod"/>
            </a:pPr>
            <a:r>
              <a:rPr lang="en-GB" dirty="0">
                <a:solidFill>
                  <a:srgbClr val="374151"/>
                </a:solidFill>
              </a:rPr>
              <a:t>Error Handling &amp; Debugging: Implement error handling to handle invalid inputs and prevent the calculator from crashing.</a:t>
            </a:r>
          </a:p>
          <a:p>
            <a:pPr marL="800100" lvl="1" indent="-342900">
              <a:buFont typeface="+mj-lt"/>
              <a:buAutoNum type="alphaLcPeriod"/>
            </a:pPr>
            <a:r>
              <a:rPr lang="en-GB" dirty="0">
                <a:solidFill>
                  <a:srgbClr val="374151"/>
                </a:solidFill>
              </a:rPr>
              <a:t>AJAX: Use JavaScript's built-in </a:t>
            </a:r>
            <a:r>
              <a:rPr lang="en-GB" dirty="0" err="1">
                <a:solidFill>
                  <a:srgbClr val="374151"/>
                </a:solidFill>
              </a:rPr>
              <a:t>XMLHttpRequest</a:t>
            </a:r>
            <a:r>
              <a:rPr lang="en-GB" dirty="0">
                <a:solidFill>
                  <a:srgbClr val="374151"/>
                </a:solidFill>
              </a:rPr>
              <a:t> object to send an AJAX request to the server-side script that performs the calculation.</a:t>
            </a:r>
          </a:p>
          <a:p>
            <a:pPr marL="0" indent="0">
              <a:buNone/>
            </a:pPr>
            <a:endParaRPr lang="en-GB" dirty="0">
              <a:solidFill>
                <a:srgbClr val="374151"/>
              </a:solidFill>
            </a:endParaRPr>
          </a:p>
          <a:p>
            <a:pPr marL="0" indent="0">
              <a:buNone/>
            </a:pPr>
            <a:r>
              <a:rPr lang="en-GB" dirty="0">
                <a:solidFill>
                  <a:srgbClr val="374151"/>
                </a:solidFill>
              </a:rPr>
              <a:t>Once you have built your calculator, test it thoroughly to make sure it works as expected and handles edge cases correctly.</a:t>
            </a:r>
          </a:p>
        </p:txBody>
      </p:sp>
    </p:spTree>
    <p:extLst>
      <p:ext uri="{BB962C8B-B14F-4D97-AF65-F5344CB8AC3E}">
        <p14:creationId xmlns:p14="http://schemas.microsoft.com/office/powerpoint/2010/main" val="194629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5404-88DD-4C7D-B8CA-E07E973EF1FB}"/>
              </a:ext>
            </a:extLst>
          </p:cNvPr>
          <p:cNvSpPr>
            <a:spLocks noGrp="1"/>
          </p:cNvSpPr>
          <p:nvPr>
            <p:ph type="ctrTitle"/>
          </p:nvPr>
        </p:nvSpPr>
        <p:spPr>
          <a:xfrm>
            <a:off x="349384" y="2362953"/>
            <a:ext cx="11842616" cy="3467827"/>
          </a:xfrm>
        </p:spPr>
        <p:txBody>
          <a:bodyPr/>
          <a:lstStyle/>
          <a:p>
            <a:r>
              <a:rPr lang="en-GB" sz="4400" dirty="0">
                <a:latin typeface="Consolas" panose="020B0609020204030204" pitchFamily="49" charset="0"/>
              </a:rPr>
              <a:t>Web Programming 2</a:t>
            </a:r>
            <a:br>
              <a:rPr lang="en-GB" sz="4400" dirty="0">
                <a:latin typeface="Consolas" panose="020B0609020204030204" pitchFamily="49" charset="0"/>
              </a:rPr>
            </a:br>
            <a:br>
              <a:rPr lang="en-GB" sz="4400" dirty="0">
                <a:latin typeface="Consolas" panose="020B0609020204030204" pitchFamily="49" charset="0"/>
              </a:rPr>
            </a:br>
            <a:r>
              <a:rPr lang="en-GB" sz="4400" dirty="0">
                <a:latin typeface="Consolas" panose="020B0609020204030204" pitchFamily="49" charset="0"/>
              </a:rPr>
              <a:t>Advanced </a:t>
            </a:r>
            <a:r>
              <a:rPr lang="en-GB" sz="4400" dirty="0" err="1">
                <a:latin typeface="Consolas" panose="020B0609020204030204" pitchFamily="49" charset="0"/>
              </a:rPr>
              <a:t>Javascript</a:t>
            </a:r>
            <a:br>
              <a:rPr lang="en-GB" sz="4400" dirty="0">
                <a:latin typeface="Consolas" panose="020B0609020204030204" pitchFamily="49" charset="0"/>
              </a:rPr>
            </a:br>
            <a:br>
              <a:rPr lang="en-GB" sz="4400" dirty="0">
                <a:latin typeface="Consolas" panose="020B0609020204030204" pitchFamily="49" charset="0"/>
              </a:rPr>
            </a:br>
            <a:r>
              <a:rPr lang="en-GB" sz="4400" dirty="0">
                <a:latin typeface="Consolas" panose="020B0609020204030204" pitchFamily="49" charset="0"/>
              </a:rPr>
              <a:t>by Henrik Lange Bendixen</a:t>
            </a:r>
          </a:p>
        </p:txBody>
      </p:sp>
      <p:sp>
        <p:nvSpPr>
          <p:cNvPr id="8" name="Pladsholder til slidenummer 7"/>
          <p:cNvSpPr>
            <a:spLocks noGrp="1"/>
          </p:cNvSpPr>
          <p:nvPr>
            <p:ph type="sldNum" sz="quarter" idx="4294967295"/>
          </p:nvPr>
        </p:nvSpPr>
        <p:spPr>
          <a:xfrm>
            <a:off x="0" y="6912000"/>
            <a:ext cx="0" cy="0"/>
          </a:xfrm>
        </p:spPr>
        <p:txBody>
          <a:bodyPr/>
          <a:lstStyle/>
          <a:p>
            <a:fld id="{45D37B1E-C366-494F-A587-962AD9AABC83}" type="slidenum">
              <a:rPr lang="en-GB"/>
              <a:pPr/>
              <a:t>2</a:t>
            </a:fld>
            <a:endParaRPr lang="en-GB" dirty="0"/>
          </a:p>
        </p:txBody>
      </p:sp>
    </p:spTree>
    <p:custDataLst>
      <p:custData r:id="rId1"/>
      <p:custData r:id="rId2"/>
      <p:tags r:id="rId3"/>
    </p:custDataLst>
    <p:extLst>
      <p:ext uri="{BB962C8B-B14F-4D97-AF65-F5344CB8AC3E}">
        <p14:creationId xmlns:p14="http://schemas.microsoft.com/office/powerpoint/2010/main" val="176425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Local Storage</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lnSpcReduction="10000"/>
          </a:bodyPr>
          <a:lstStyle/>
          <a:p>
            <a:pPr marL="0" indent="0">
              <a:buNone/>
            </a:pPr>
            <a:r>
              <a:rPr lang="en-US" b="0" i="0" dirty="0">
                <a:solidFill>
                  <a:srgbClr val="374151"/>
                </a:solidFill>
                <a:effectLst/>
              </a:rPr>
              <a:t>The </a:t>
            </a:r>
            <a:r>
              <a:rPr lang="en-US" b="0" i="0" dirty="0" err="1">
                <a:solidFill>
                  <a:srgbClr val="374151"/>
                </a:solidFill>
                <a:effectLst/>
              </a:rPr>
              <a:t>localStorage</a:t>
            </a:r>
            <a:r>
              <a:rPr lang="en-US" b="0" i="0" dirty="0">
                <a:solidFill>
                  <a:srgbClr val="374151"/>
                </a:solidFill>
                <a:effectLst/>
              </a:rPr>
              <a:t> object allows yo</a:t>
            </a:r>
            <a:r>
              <a:rPr lang="en-US" dirty="0">
                <a:solidFill>
                  <a:srgbClr val="374151"/>
                </a:solidFill>
              </a:rPr>
              <a:t>u to save kay/value pairs in the browser. The data is stored with no expiration date and will thus persist even after closing the browser.</a:t>
            </a:r>
            <a:endParaRPr lang="en-US" dirty="0"/>
          </a:p>
          <a:p>
            <a:endParaRPr lang="da-DK" dirty="0"/>
          </a:p>
          <a:p>
            <a:pPr algn="l">
              <a:buFont typeface="Arial" panose="020B0604020202020204" pitchFamily="34" charset="0"/>
              <a:buChar char="•"/>
            </a:pPr>
            <a:r>
              <a:rPr lang="en-GB" b="0" i="0" dirty="0">
                <a:solidFill>
                  <a:srgbClr val="374151"/>
                </a:solidFill>
                <a:effectLst/>
              </a:rPr>
              <a:t>Data stored are always in the UTF-16 string format.</a:t>
            </a:r>
          </a:p>
          <a:p>
            <a:pPr algn="l">
              <a:buFont typeface="Arial" panose="020B0604020202020204" pitchFamily="34" charset="0"/>
              <a:buChar char="•"/>
            </a:pPr>
            <a:r>
              <a:rPr lang="en-GB" b="0" i="0" dirty="0">
                <a:solidFill>
                  <a:srgbClr val="374151"/>
                </a:solidFill>
                <a:effectLst/>
              </a:rPr>
              <a:t>The data stored is specific to the document, meaning that a site loaded at </a:t>
            </a:r>
            <a:r>
              <a:rPr lang="en-GB" b="0" i="0" dirty="0">
                <a:solidFill>
                  <a:srgbClr val="374151"/>
                </a:solidFill>
                <a:effectLst/>
                <a:hlinkClick r:id="rId2"/>
              </a:rPr>
              <a:t>http://example.com</a:t>
            </a:r>
            <a:r>
              <a:rPr lang="en-GB" b="0" i="0" dirty="0">
                <a:solidFill>
                  <a:srgbClr val="374151"/>
                </a:solidFill>
                <a:effectLst/>
              </a:rPr>
              <a:t> returns a different object than </a:t>
            </a:r>
            <a:r>
              <a:rPr lang="en-GB" b="0" i="0" dirty="0">
                <a:solidFill>
                  <a:srgbClr val="374151"/>
                </a:solidFill>
                <a:effectLst/>
                <a:hlinkClick r:id="rId3"/>
              </a:rPr>
              <a:t>https://example.com</a:t>
            </a:r>
            <a:r>
              <a:rPr lang="en-GB" b="0" i="0" dirty="0">
                <a:solidFill>
                  <a:srgbClr val="374151"/>
                </a:solidFill>
                <a:effectLst/>
              </a:rPr>
              <a:t> </a:t>
            </a:r>
          </a:p>
          <a:p>
            <a:pPr algn="l">
              <a:buFont typeface="Arial" panose="020B0604020202020204" pitchFamily="34" charset="0"/>
              <a:buChar char="•"/>
            </a:pPr>
            <a:r>
              <a:rPr lang="en-GB" dirty="0" err="1">
                <a:solidFill>
                  <a:srgbClr val="374151"/>
                </a:solidFill>
              </a:rPr>
              <a:t>LocalStorage</a:t>
            </a:r>
            <a:r>
              <a:rPr lang="en-GB" dirty="0">
                <a:solidFill>
                  <a:srgbClr val="374151"/>
                </a:solidFill>
              </a:rPr>
              <a:t> has a small size limit of around 5-10MB per origin, depending on the browser</a:t>
            </a:r>
            <a:endParaRPr lang="en-GB" b="0" i="0" dirty="0">
              <a:solidFill>
                <a:srgbClr val="374151"/>
              </a:solidFill>
              <a:effectLst/>
            </a:endParaRPr>
          </a:p>
          <a:p>
            <a:pPr algn="l">
              <a:buFont typeface="Arial" panose="020B0604020202020204" pitchFamily="34" charset="0"/>
              <a:buChar char="•"/>
            </a:pPr>
            <a:r>
              <a:rPr lang="en-GB" b="0" i="0" dirty="0">
                <a:solidFill>
                  <a:srgbClr val="374151"/>
                </a:solidFill>
                <a:effectLst/>
              </a:rPr>
              <a:t>There are no encryption on the local storage, and is accessible from the client-side, so avoid storing sensitive information</a:t>
            </a:r>
            <a:endParaRPr lang="da-DK" b="0" i="0" dirty="0">
              <a:solidFill>
                <a:srgbClr val="374151"/>
              </a:solidFill>
              <a:effectLst/>
            </a:endParaRPr>
          </a:p>
          <a:p>
            <a:pPr algn="l">
              <a:buFont typeface="Arial" panose="020B0604020202020204" pitchFamily="34" charset="0"/>
              <a:buChar char="•"/>
            </a:pPr>
            <a:r>
              <a:rPr lang="en-US" dirty="0">
                <a:solidFill>
                  <a:srgbClr val="374151"/>
                </a:solidFill>
              </a:rPr>
              <a:t>Common uses; Game Progress, UI State, Shopping Cart, User Preferences and so on</a:t>
            </a:r>
            <a:endParaRPr lang="en-US" b="0" i="0" dirty="0">
              <a:solidFill>
                <a:srgbClr val="374151"/>
              </a:solidFill>
              <a:effectLst/>
            </a:endParaRP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20</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209968" y="999173"/>
            <a:ext cx="5868063" cy="3539430"/>
          </a:xfrm>
          <a:prstGeom prst="rect">
            <a:avLst/>
          </a:prstGeom>
          <a:noFill/>
        </p:spPr>
        <p:txBody>
          <a:bodyPr wrap="square">
            <a:spAutoFit/>
          </a:bodyPr>
          <a:lstStyle/>
          <a:p>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Add</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an item to the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local</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storage</a:t>
            </a:r>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r>
              <a:rPr lang="da-DK" sz="1400" b="0" dirty="0" err="1">
                <a:solidFill>
                  <a:srgbClr val="ABB2BF"/>
                </a:solidFill>
                <a:effectLst/>
                <a:latin typeface="Menlo" panose="020B0609030804020204" pitchFamily="49" charset="0"/>
                <a:ea typeface="Menlo" panose="020B0609030804020204" pitchFamily="49" charset="0"/>
                <a:cs typeface="Menlo" panose="020B0609030804020204" pitchFamily="49" charset="0"/>
              </a:rPr>
              <a:t>localStorage.</a:t>
            </a:r>
            <a:r>
              <a:rPr lang="da-DK" sz="1400" b="0" dirty="0" err="1">
                <a:solidFill>
                  <a:srgbClr val="61AFEF"/>
                </a:solidFill>
                <a:effectLst/>
                <a:latin typeface="Menlo" panose="020B0609030804020204" pitchFamily="49" charset="0"/>
                <a:ea typeface="Menlo" panose="020B0609030804020204" pitchFamily="49" charset="0"/>
                <a:cs typeface="Menlo" panose="020B0609030804020204" pitchFamily="49" charset="0"/>
              </a:rPr>
              <a:t>setItem</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a:t>
            </a:r>
            <a:r>
              <a:rPr lang="da-DK" sz="1400" b="0" dirty="0" err="1">
                <a:solidFill>
                  <a:srgbClr val="98C379"/>
                </a:solidFill>
                <a:effectLst/>
                <a:latin typeface="Menlo" panose="020B0609030804020204" pitchFamily="49" charset="0"/>
                <a:ea typeface="Menlo" panose="020B0609030804020204" pitchFamily="49" charset="0"/>
                <a:cs typeface="Menlo" panose="020B0609030804020204" pitchFamily="49" charset="0"/>
              </a:rPr>
              <a:t>name</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 </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'John'</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p>
          <a:p>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b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b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Retrieve</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an item from the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local</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storage</a:t>
            </a:r>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r>
              <a:rPr lang="da-DK" sz="1400" b="0" dirty="0" err="1">
                <a:solidFill>
                  <a:srgbClr val="ABB2BF"/>
                </a:solidFill>
                <a:effectLst/>
                <a:latin typeface="Menlo" panose="020B0609030804020204" pitchFamily="49" charset="0"/>
                <a:ea typeface="Menlo" panose="020B0609030804020204" pitchFamily="49" charset="0"/>
                <a:cs typeface="Menlo" panose="020B0609030804020204" pitchFamily="49" charset="0"/>
              </a:rPr>
              <a:t>localStorage.</a:t>
            </a:r>
            <a:r>
              <a:rPr lang="da-DK" sz="1400" b="0" dirty="0" err="1">
                <a:solidFill>
                  <a:srgbClr val="61AFEF"/>
                </a:solidFill>
                <a:effectLst/>
                <a:latin typeface="Menlo" panose="020B0609030804020204" pitchFamily="49" charset="0"/>
                <a:ea typeface="Menlo" panose="020B0609030804020204" pitchFamily="49" charset="0"/>
                <a:cs typeface="Menlo" panose="020B0609030804020204" pitchFamily="49" charset="0"/>
              </a:rPr>
              <a:t>getItem</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a:t>
            </a:r>
            <a:r>
              <a:rPr lang="da-DK" sz="1400" b="0" dirty="0" err="1">
                <a:solidFill>
                  <a:srgbClr val="98C379"/>
                </a:solidFill>
                <a:effectLst/>
                <a:latin typeface="Menlo" panose="020B0609030804020204" pitchFamily="49" charset="0"/>
                <a:ea typeface="Menlo" panose="020B0609030804020204" pitchFamily="49" charset="0"/>
                <a:cs typeface="Menlo" panose="020B0609030804020204" pitchFamily="49" charset="0"/>
              </a:rPr>
              <a:t>name</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p>
          <a:p>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b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b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Remove</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an item from the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local</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storage</a:t>
            </a:r>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r>
              <a:rPr lang="da-DK" sz="1400" b="0" dirty="0" err="1">
                <a:solidFill>
                  <a:srgbClr val="ABB2BF"/>
                </a:solidFill>
                <a:effectLst/>
                <a:latin typeface="Menlo" panose="020B0609030804020204" pitchFamily="49" charset="0"/>
                <a:ea typeface="Menlo" panose="020B0609030804020204" pitchFamily="49" charset="0"/>
                <a:cs typeface="Menlo" panose="020B0609030804020204" pitchFamily="49" charset="0"/>
              </a:rPr>
              <a:t>localStorage.</a:t>
            </a:r>
            <a:r>
              <a:rPr lang="da-DK" sz="1400" b="0" dirty="0" err="1">
                <a:solidFill>
                  <a:srgbClr val="61AFEF"/>
                </a:solidFill>
                <a:effectLst/>
                <a:latin typeface="Menlo" panose="020B0609030804020204" pitchFamily="49" charset="0"/>
                <a:ea typeface="Menlo" panose="020B0609030804020204" pitchFamily="49" charset="0"/>
                <a:cs typeface="Menlo" panose="020B0609030804020204" pitchFamily="49" charset="0"/>
              </a:rPr>
              <a:t>removeItem</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a:t>
            </a:r>
            <a:r>
              <a:rPr lang="da-DK" sz="1400" b="0" dirty="0" err="1">
                <a:solidFill>
                  <a:srgbClr val="98C379"/>
                </a:solidFill>
                <a:effectLst/>
                <a:latin typeface="Menlo" panose="020B0609030804020204" pitchFamily="49" charset="0"/>
                <a:ea typeface="Menlo" panose="020B0609030804020204" pitchFamily="49" charset="0"/>
                <a:cs typeface="Menlo" panose="020B0609030804020204" pitchFamily="49" charset="0"/>
              </a:rPr>
              <a:t>name</a:t>
            </a:r>
            <a:r>
              <a:rPr lang="da-DK" sz="1400" b="0" dirty="0">
                <a:solidFill>
                  <a:srgbClr val="98C379"/>
                </a:solidFill>
                <a:effectLst/>
                <a:latin typeface="Menlo" panose="020B0609030804020204" pitchFamily="49" charset="0"/>
                <a:ea typeface="Menlo" panose="020B0609030804020204" pitchFamily="49" charset="0"/>
                <a:cs typeface="Menlo" panose="020B0609030804020204" pitchFamily="49" charset="0"/>
              </a:rPr>
              <a:t>'</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p>
          <a:p>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b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b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Clear the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local</a:t>
            </a:r>
            <a:r>
              <a:rPr lang="da-DK" sz="1400" b="0" dirty="0">
                <a:solidFill>
                  <a:srgbClr val="5C6370"/>
                </a:solidFill>
                <a:effectLst/>
                <a:latin typeface="Menlo" panose="020B0609030804020204" pitchFamily="49" charset="0"/>
                <a:ea typeface="Menlo" panose="020B0609030804020204" pitchFamily="49" charset="0"/>
                <a:cs typeface="Menlo" panose="020B0609030804020204" pitchFamily="49" charset="0"/>
              </a:rPr>
              <a:t> </a:t>
            </a:r>
            <a:r>
              <a:rPr lang="da-DK" sz="1400" b="0" dirty="0" err="1">
                <a:solidFill>
                  <a:srgbClr val="5C6370"/>
                </a:solidFill>
                <a:effectLst/>
                <a:latin typeface="Menlo" panose="020B0609030804020204" pitchFamily="49" charset="0"/>
                <a:ea typeface="Menlo" panose="020B0609030804020204" pitchFamily="49" charset="0"/>
                <a:cs typeface="Menlo" panose="020B0609030804020204" pitchFamily="49" charset="0"/>
              </a:rPr>
              <a:t>storage</a:t>
            </a:r>
            <a:endPar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endParaRPr>
          </a:p>
          <a:p>
            <a:r>
              <a:rPr lang="da-DK" sz="1400" b="0" dirty="0" err="1">
                <a:solidFill>
                  <a:srgbClr val="ABB2BF"/>
                </a:solidFill>
                <a:effectLst/>
                <a:latin typeface="Menlo" panose="020B0609030804020204" pitchFamily="49" charset="0"/>
                <a:ea typeface="Menlo" panose="020B0609030804020204" pitchFamily="49" charset="0"/>
                <a:cs typeface="Menlo" panose="020B0609030804020204" pitchFamily="49" charset="0"/>
              </a:rPr>
              <a:t>localStorage.</a:t>
            </a:r>
            <a:r>
              <a:rPr lang="da-DK" sz="1400" b="0" dirty="0" err="1">
                <a:solidFill>
                  <a:srgbClr val="61AFEF"/>
                </a:solidFill>
                <a:effectLst/>
                <a:latin typeface="Menlo" panose="020B0609030804020204" pitchFamily="49" charset="0"/>
                <a:ea typeface="Menlo" panose="020B0609030804020204" pitchFamily="49" charset="0"/>
                <a:cs typeface="Menlo" panose="020B0609030804020204" pitchFamily="49" charset="0"/>
              </a:rPr>
              <a:t>clear</a:t>
            </a:r>
            <a:r>
              <a:rPr lang="da-DK" sz="1400" b="0" dirty="0">
                <a:solidFill>
                  <a:srgbClr val="ABB2BF"/>
                </a:solidFill>
                <a:effectLst/>
                <a:latin typeface="Menlo" panose="020B0609030804020204" pitchFamily="49" charset="0"/>
                <a:ea typeface="Menlo" panose="020B0609030804020204" pitchFamily="49" charset="0"/>
                <a:cs typeface="Menlo" panose="020B0609030804020204" pitchFamily="49" charset="0"/>
              </a:rPr>
              <a:t>();</a:t>
            </a:r>
          </a:p>
          <a:p>
            <a:br>
              <a:rPr lang="en-GB" sz="1400" b="0" dirty="0">
                <a:solidFill>
                  <a:srgbClr val="D4D4D4"/>
                </a:solidFill>
                <a:effectLst/>
                <a:latin typeface="Menlo" panose="020B0609030804020204" pitchFamily="49" charset="0"/>
              </a:rPr>
            </a:b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4288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IndexedDB</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US" b="0" i="0" dirty="0" err="1">
                <a:solidFill>
                  <a:srgbClr val="374151"/>
                </a:solidFill>
                <a:effectLst/>
              </a:rPr>
              <a:t>IndexedDB</a:t>
            </a:r>
            <a:r>
              <a:rPr lang="en-US" b="0" i="0" dirty="0">
                <a:solidFill>
                  <a:srgbClr val="374151"/>
                </a:solidFill>
                <a:effectLst/>
              </a:rPr>
              <a:t> is a client-side database in JS that allows storage of large amounts of structured data on the user's browser.</a:t>
            </a:r>
            <a:endParaRPr lang="en-US" dirty="0"/>
          </a:p>
          <a:p>
            <a:endParaRPr lang="da-DK" dirty="0"/>
          </a:p>
          <a:p>
            <a:pPr algn="l">
              <a:buFont typeface="Arial" panose="020B0604020202020204" pitchFamily="34" charset="0"/>
              <a:buChar char="•"/>
            </a:pPr>
            <a:r>
              <a:rPr lang="en-GB" dirty="0" err="1">
                <a:solidFill>
                  <a:srgbClr val="374151"/>
                </a:solidFill>
              </a:rPr>
              <a:t>IndexedDB</a:t>
            </a:r>
            <a:r>
              <a:rPr lang="en-GB" dirty="0">
                <a:solidFill>
                  <a:srgbClr val="374151"/>
                </a:solidFill>
              </a:rPr>
              <a:t> stores structured data in a NoSQL-like database, allowing storage of objects, arrays and binary data</a:t>
            </a:r>
          </a:p>
          <a:p>
            <a:pPr algn="l">
              <a:buFont typeface="Arial" panose="020B0604020202020204" pitchFamily="34" charset="0"/>
              <a:buChar char="•"/>
            </a:pPr>
            <a:r>
              <a:rPr lang="en-GB" b="0" i="0" dirty="0">
                <a:solidFill>
                  <a:srgbClr val="374151"/>
                </a:solidFill>
                <a:effectLst/>
              </a:rPr>
              <a:t>It operates asynchronously to avoid blocking the main thread</a:t>
            </a:r>
          </a:p>
          <a:p>
            <a:pPr algn="l">
              <a:buFont typeface="Arial" panose="020B0604020202020204" pitchFamily="34" charset="0"/>
              <a:buChar char="•"/>
            </a:pPr>
            <a:r>
              <a:rPr lang="en-GB" dirty="0">
                <a:solidFill>
                  <a:srgbClr val="374151"/>
                </a:solidFill>
              </a:rPr>
              <a:t>It allows indexing to optimize queries, enabling faster lookups</a:t>
            </a:r>
          </a:p>
          <a:p>
            <a:pPr algn="l">
              <a:buFont typeface="Arial" panose="020B0604020202020204" pitchFamily="34" charset="0"/>
              <a:buChar char="•"/>
            </a:pPr>
            <a:r>
              <a:rPr lang="en-GB" b="0" i="0" dirty="0">
                <a:solidFill>
                  <a:srgbClr val="374151"/>
                </a:solidFill>
                <a:effectLst/>
              </a:rPr>
              <a:t>To ensure data </a:t>
            </a:r>
            <a:r>
              <a:rPr lang="en-GB" dirty="0">
                <a:solidFill>
                  <a:srgbClr val="374151"/>
                </a:solidFill>
              </a:rPr>
              <a:t>integrity, it relies on ACID-compliant transactions for all read/write operations</a:t>
            </a:r>
            <a:endParaRPr lang="en-US" b="0" i="0" dirty="0">
              <a:solidFill>
                <a:srgbClr val="374151"/>
              </a:solidFill>
              <a:effectLst/>
            </a:endParaRP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21</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104092" y="1865021"/>
            <a:ext cx="6096000" cy="2893100"/>
          </a:xfrm>
          <a:prstGeom prst="rect">
            <a:avLst/>
          </a:prstGeom>
          <a:noFill/>
        </p:spPr>
        <p:txBody>
          <a:bodyPr wrap="square">
            <a:spAutoFit/>
          </a:bodyPr>
          <a:lstStyle/>
          <a:p>
            <a:r>
              <a:rPr lang="da-DK" sz="1400" b="0" i="1" dirty="0">
                <a:solidFill>
                  <a:srgbClr val="5C6370"/>
                </a:solidFill>
                <a:effectLst/>
                <a:latin typeface="Fira Code" pitchFamily="49" charset="0"/>
              </a:rPr>
              <a:t>// Open or </a:t>
            </a:r>
            <a:r>
              <a:rPr lang="da-DK" sz="1400" b="0" i="1" dirty="0" err="1">
                <a:solidFill>
                  <a:srgbClr val="5C6370"/>
                </a:solidFill>
                <a:effectLst/>
                <a:latin typeface="Fira Code" pitchFamily="49" charset="0"/>
              </a:rPr>
              <a:t>create</a:t>
            </a:r>
            <a:r>
              <a:rPr lang="da-DK" sz="1400" b="0" i="1" dirty="0">
                <a:solidFill>
                  <a:srgbClr val="5C6370"/>
                </a:solidFill>
                <a:effectLst/>
                <a:latin typeface="Fira Code" pitchFamily="49" charset="0"/>
              </a:rPr>
              <a:t> an </a:t>
            </a:r>
            <a:r>
              <a:rPr lang="da-DK" sz="1400" b="0" i="1" dirty="0" err="1">
                <a:solidFill>
                  <a:srgbClr val="5C6370"/>
                </a:solidFill>
                <a:effectLst/>
                <a:latin typeface="Fira Code" pitchFamily="49" charset="0"/>
              </a:rPr>
              <a:t>IndexedDB</a:t>
            </a:r>
            <a:r>
              <a:rPr lang="da-DK" sz="1400" b="0" i="1" dirty="0">
                <a:solidFill>
                  <a:srgbClr val="5C6370"/>
                </a:solidFill>
                <a:effectLst/>
                <a:latin typeface="Fira Code" pitchFamily="49" charset="0"/>
              </a:rPr>
              <a:t> database</a:t>
            </a:r>
            <a:endParaRPr lang="da-DK" sz="1400" b="0" dirty="0">
              <a:solidFill>
                <a:srgbClr val="ABB2BF"/>
              </a:solidFill>
              <a:effectLst/>
              <a:latin typeface="Fira Code" pitchFamily="49" charset="0"/>
            </a:endParaRPr>
          </a:p>
          <a:p>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request</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indexedDB.</a:t>
            </a:r>
            <a:r>
              <a:rPr lang="da-DK" sz="1400" b="0" dirty="0" err="1">
                <a:solidFill>
                  <a:srgbClr val="61AFEF"/>
                </a:solidFill>
                <a:effectLst/>
                <a:latin typeface="Fira Code" pitchFamily="49" charset="0"/>
              </a:rPr>
              <a:t>open</a:t>
            </a:r>
            <a:r>
              <a:rPr lang="da-DK" sz="1400" b="0" dirty="0">
                <a:solidFill>
                  <a:srgbClr val="ABB2BF"/>
                </a:solidFill>
                <a:effectLst/>
                <a:latin typeface="Fira Code" pitchFamily="49" charset="0"/>
              </a:rPr>
              <a:t>(</a:t>
            </a:r>
            <a:r>
              <a:rPr lang="da-DK" sz="1400" b="0" dirty="0">
                <a:solidFill>
                  <a:srgbClr val="98C379"/>
                </a:solidFill>
                <a:effectLst/>
                <a:latin typeface="Fira Code" pitchFamily="49" charset="0"/>
              </a:rPr>
              <a:t>'</a:t>
            </a:r>
            <a:r>
              <a:rPr lang="da-DK" sz="1400" b="0" dirty="0" err="1">
                <a:solidFill>
                  <a:srgbClr val="98C379"/>
                </a:solidFill>
                <a:effectLst/>
                <a:latin typeface="Fira Code" pitchFamily="49" charset="0"/>
              </a:rPr>
              <a:t>MyDatabase</a:t>
            </a:r>
            <a:r>
              <a:rPr lang="da-DK" sz="1400" b="0" dirty="0">
                <a:solidFill>
                  <a:srgbClr val="98C379"/>
                </a:solidFill>
                <a:effectLst/>
                <a:latin typeface="Fira Code" pitchFamily="49" charset="0"/>
              </a:rPr>
              <a:t>'</a:t>
            </a:r>
            <a:r>
              <a:rPr lang="da-DK" sz="1400" b="0" dirty="0">
                <a:solidFill>
                  <a:srgbClr val="ABB2BF"/>
                </a:solidFill>
                <a:effectLst/>
                <a:latin typeface="Fira Code" pitchFamily="49" charset="0"/>
              </a:rPr>
              <a:t>, </a:t>
            </a:r>
            <a:r>
              <a:rPr lang="da-DK" sz="1400" b="0" dirty="0">
                <a:solidFill>
                  <a:srgbClr val="D19A66"/>
                </a:solidFill>
                <a:effectLst/>
                <a:latin typeface="Fira Code" pitchFamily="49" charset="0"/>
              </a:rPr>
              <a:t>1</a:t>
            </a:r>
            <a:r>
              <a:rPr lang="da-DK" sz="1400" b="0" dirty="0">
                <a:solidFill>
                  <a:srgbClr val="ABB2BF"/>
                </a:solidFill>
                <a:effectLst/>
                <a:latin typeface="Fira Code" pitchFamily="49" charset="0"/>
              </a:rPr>
              <a:t>);</a:t>
            </a:r>
            <a:endParaRPr lang="da-DK" sz="1400" b="0" noProof="1">
              <a:solidFill>
                <a:srgbClr val="ABB2BF"/>
              </a:solidFill>
              <a:effectLst/>
              <a:latin typeface="Fira Code" pitchFamily="49" charset="0"/>
            </a:endParaRPr>
          </a:p>
          <a:p>
            <a:endParaRPr lang="da-DK" sz="1400" noProof="1">
              <a:solidFill>
                <a:srgbClr val="ABB2BF"/>
              </a:solidFill>
              <a:latin typeface="Fira Code" pitchFamily="49" charset="0"/>
            </a:endParaRPr>
          </a:p>
          <a:p>
            <a:r>
              <a:rPr lang="da-DK" sz="1400" b="0" noProof="1">
                <a:solidFill>
                  <a:srgbClr val="ABB2BF"/>
                </a:solidFill>
                <a:effectLst/>
                <a:latin typeface="Fira Code" pitchFamily="49" charset="0"/>
              </a:rPr>
              <a:t>request.</a:t>
            </a:r>
            <a:r>
              <a:rPr lang="da-DK" sz="1400" b="0" noProof="1">
                <a:solidFill>
                  <a:srgbClr val="61AFEF"/>
                </a:solidFill>
                <a:effectLst/>
                <a:latin typeface="Fira Code" pitchFamily="49" charset="0"/>
              </a:rPr>
              <a:t>onupgradeneeded</a:t>
            </a:r>
            <a:r>
              <a:rPr lang="da-DK" sz="1400" b="0" noProof="1">
                <a:solidFill>
                  <a:srgbClr val="ABB2BF"/>
                </a:solidFill>
                <a:effectLst/>
                <a:latin typeface="Fira Code" pitchFamily="49" charset="0"/>
              </a:rPr>
              <a:t>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C678DD"/>
                </a:solidFill>
                <a:effectLst/>
                <a:latin typeface="Fira Code" pitchFamily="49" charset="0"/>
              </a:rPr>
              <a:t>function</a:t>
            </a:r>
            <a:r>
              <a:rPr lang="da-DK" sz="1400" b="0" noProof="1">
                <a:solidFill>
                  <a:srgbClr val="ABB2BF"/>
                </a:solidFill>
                <a:effectLst/>
                <a:latin typeface="Fira Code" pitchFamily="49" charset="0"/>
              </a:rPr>
              <a:t>(event) {</a:t>
            </a: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db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event.</a:t>
            </a:r>
            <a:r>
              <a:rPr lang="da-DK" sz="1400" b="0" noProof="1">
                <a:solidFill>
                  <a:srgbClr val="E06C75"/>
                </a:solidFill>
                <a:effectLst/>
                <a:latin typeface="Fira Code" pitchFamily="49" charset="0"/>
              </a:rPr>
              <a:t>target</a:t>
            </a:r>
            <a:r>
              <a:rPr lang="da-DK" sz="1400" b="0" noProof="1">
                <a:solidFill>
                  <a:srgbClr val="ABB2BF"/>
                </a:solidFill>
                <a:effectLst/>
                <a:latin typeface="Fira Code" pitchFamily="49" charset="0"/>
              </a:rPr>
              <a:t>.</a:t>
            </a:r>
            <a:r>
              <a:rPr lang="da-DK" sz="1400" b="0" noProof="1">
                <a:solidFill>
                  <a:srgbClr val="E06C75"/>
                </a:solidFill>
                <a:effectLst/>
                <a:latin typeface="Fira Code" pitchFamily="49" charset="0"/>
              </a:rPr>
              <a:t>result</a:t>
            </a:r>
            <a:r>
              <a:rPr lang="da-DK" sz="1400" b="0" noProof="1">
                <a:solidFill>
                  <a:srgbClr val="ABB2BF"/>
                </a:solidFill>
                <a:effectLst/>
                <a:latin typeface="Fira Code" pitchFamily="49" charset="0"/>
              </a:rPr>
              <a:t>;</a:t>
            </a:r>
          </a:p>
          <a:p>
            <a:pPr lvl="1"/>
            <a:endParaRPr lang="da-DK" sz="1400" noProof="1">
              <a:solidFill>
                <a:srgbClr val="ABB2BF"/>
              </a:solidFill>
              <a:latin typeface="Fira Code" pitchFamily="49" charset="0"/>
            </a:endParaRPr>
          </a:p>
          <a:p>
            <a:pPr lvl="1"/>
            <a:r>
              <a:rPr lang="da-DK" sz="1400" b="0" i="1" dirty="0">
                <a:solidFill>
                  <a:srgbClr val="5C6370"/>
                </a:solidFill>
                <a:effectLst/>
                <a:latin typeface="Fira Code" pitchFamily="49" charset="0"/>
              </a:rPr>
              <a:t>// </a:t>
            </a:r>
            <a:r>
              <a:rPr lang="da-DK" sz="1400" i="1" dirty="0" err="1">
                <a:solidFill>
                  <a:srgbClr val="5C6370"/>
                </a:solidFill>
                <a:latin typeface="Fira Code" pitchFamily="49" charset="0"/>
              </a:rPr>
              <a:t>C</a:t>
            </a:r>
            <a:r>
              <a:rPr lang="da-DK" sz="1400" b="0" i="1" dirty="0" err="1">
                <a:solidFill>
                  <a:srgbClr val="5C6370"/>
                </a:solidFill>
                <a:effectLst/>
                <a:latin typeface="Fira Code" pitchFamily="49" charset="0"/>
              </a:rPr>
              <a:t>reate</a:t>
            </a:r>
            <a:r>
              <a:rPr lang="da-DK" sz="1400" b="0" i="1" dirty="0">
                <a:solidFill>
                  <a:srgbClr val="5C6370"/>
                </a:solidFill>
                <a:effectLst/>
                <a:latin typeface="Fira Code" pitchFamily="49" charset="0"/>
              </a:rPr>
              <a:t> an Object Store (</a:t>
            </a:r>
            <a:r>
              <a:rPr lang="da-DK" sz="1400" b="0" i="1" dirty="0" err="1">
                <a:solidFill>
                  <a:srgbClr val="5C6370"/>
                </a:solidFill>
                <a:effectLst/>
                <a:latin typeface="Fira Code" pitchFamily="49" charset="0"/>
              </a:rPr>
              <a:t>similar</a:t>
            </a:r>
            <a:r>
              <a:rPr lang="da-DK" sz="1400" b="0" i="1" dirty="0">
                <a:solidFill>
                  <a:srgbClr val="5C6370"/>
                </a:solidFill>
                <a:effectLst/>
                <a:latin typeface="Fira Code" pitchFamily="49" charset="0"/>
              </a:rPr>
              <a:t> to a </a:t>
            </a:r>
            <a:r>
              <a:rPr lang="da-DK" sz="1400" b="0" i="1" dirty="0" err="1">
                <a:solidFill>
                  <a:srgbClr val="5C6370"/>
                </a:solidFill>
                <a:effectLst/>
                <a:latin typeface="Fira Code" pitchFamily="49" charset="0"/>
              </a:rPr>
              <a:t>table</a:t>
            </a:r>
            <a:r>
              <a:rPr lang="da-DK" sz="1400" i="1" dirty="0">
                <a:solidFill>
                  <a:srgbClr val="5C6370"/>
                </a:solidFill>
                <a:latin typeface="Fira Code" pitchFamily="49" charset="0"/>
              </a:rPr>
              <a:t>)</a:t>
            </a:r>
            <a:endParaRPr lang="da-DK" sz="1400" b="0" noProof="1">
              <a:solidFill>
                <a:srgbClr val="ABB2BF"/>
              </a:solidFill>
              <a:effectLst/>
              <a:latin typeface="Fira Code" pitchFamily="49" charset="0"/>
            </a:endParaRP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objectStore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db.</a:t>
            </a:r>
            <a:r>
              <a:rPr lang="da-DK" sz="1400" b="0" noProof="1">
                <a:solidFill>
                  <a:srgbClr val="61AFEF"/>
                </a:solidFill>
                <a:effectLst/>
                <a:latin typeface="Fira Code" pitchFamily="49" charset="0"/>
              </a:rPr>
              <a:t>createObjectStore</a:t>
            </a:r>
            <a:r>
              <a:rPr lang="da-DK" sz="1400" b="0" noProof="1">
                <a:solidFill>
                  <a:srgbClr val="ABB2BF"/>
                </a:solidFill>
                <a:effectLst/>
                <a:latin typeface="Fira Code" pitchFamily="49" charset="0"/>
              </a:rPr>
              <a:t>(</a:t>
            </a:r>
          </a:p>
          <a:p>
            <a:pPr lvl="1"/>
            <a:r>
              <a:rPr lang="da-DK" sz="1400" b="0" noProof="1">
                <a:solidFill>
                  <a:srgbClr val="98C379"/>
                </a:solidFill>
                <a:effectLst/>
                <a:latin typeface="Fira Code" pitchFamily="49" charset="0"/>
              </a:rPr>
              <a:t>'MyStore'</a:t>
            </a:r>
            <a:r>
              <a:rPr lang="da-DK" sz="1400" b="0" noProof="1">
                <a:solidFill>
                  <a:srgbClr val="ABB2BF"/>
                </a:solidFill>
                <a:effectLst/>
                <a:latin typeface="Fira Code" pitchFamily="49" charset="0"/>
              </a:rPr>
              <a:t>, {</a:t>
            </a:r>
            <a:r>
              <a:rPr lang="da-DK" sz="1400" b="0" noProof="1">
                <a:solidFill>
                  <a:srgbClr val="E06C75"/>
                </a:solidFill>
                <a:effectLst/>
                <a:latin typeface="Fira Code" pitchFamily="49" charset="0"/>
              </a:rPr>
              <a:t>keyPath</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98C379"/>
                </a:solidFill>
                <a:effectLst/>
                <a:latin typeface="Fira Code" pitchFamily="49" charset="0"/>
              </a:rPr>
              <a:t>'id'</a:t>
            </a:r>
            <a:r>
              <a:rPr lang="da-DK" sz="1400" b="0" noProof="1">
                <a:solidFill>
                  <a:srgbClr val="ABB2BF"/>
                </a:solidFill>
                <a:effectLst/>
                <a:latin typeface="Fira Code" pitchFamily="49" charset="0"/>
              </a:rPr>
              <a:t>, </a:t>
            </a:r>
            <a:r>
              <a:rPr lang="da-DK" sz="1400" b="0" noProof="1">
                <a:solidFill>
                  <a:srgbClr val="E06C75"/>
                </a:solidFill>
                <a:effectLst/>
                <a:latin typeface="Fira Code" pitchFamily="49" charset="0"/>
              </a:rPr>
              <a:t>autoIncrement</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D19A66"/>
                </a:solidFill>
                <a:effectLst/>
                <a:latin typeface="Fira Code" pitchFamily="49" charset="0"/>
              </a:rPr>
              <a:t>true</a:t>
            </a:r>
            <a:r>
              <a:rPr lang="da-DK" sz="1400" b="0" noProof="1">
                <a:solidFill>
                  <a:srgbClr val="ABB2BF"/>
                </a:solidFill>
                <a:effectLst/>
                <a:latin typeface="Fira Code" pitchFamily="49" charset="0"/>
              </a:rPr>
              <a:t>});</a:t>
            </a:r>
          </a:p>
          <a:p>
            <a:pPr lvl="1"/>
            <a:r>
              <a:rPr lang="da-DK" sz="1400" b="0" noProof="1">
                <a:solidFill>
                  <a:srgbClr val="ABB2BF"/>
                </a:solidFill>
                <a:effectLst/>
                <a:latin typeface="Fira Code" pitchFamily="49" charset="0"/>
              </a:rPr>
              <a:t>objectStore.</a:t>
            </a:r>
            <a:r>
              <a:rPr lang="da-DK" sz="1400" b="0" noProof="1">
                <a:solidFill>
                  <a:srgbClr val="61AFEF"/>
                </a:solidFill>
                <a:effectLst/>
                <a:latin typeface="Fira Code" pitchFamily="49" charset="0"/>
              </a:rPr>
              <a:t>createIndex</a:t>
            </a:r>
            <a:r>
              <a:rPr lang="da-DK" sz="1400" b="0" noProof="1">
                <a:solidFill>
                  <a:srgbClr val="ABB2BF"/>
                </a:solidFill>
                <a:effectLst/>
                <a:latin typeface="Fira Code" pitchFamily="49" charset="0"/>
              </a:rPr>
              <a:t>(</a:t>
            </a:r>
          </a:p>
          <a:p>
            <a:pPr lvl="1"/>
            <a:r>
              <a:rPr lang="da-DK" sz="1400" b="0" noProof="1">
                <a:solidFill>
                  <a:srgbClr val="98C379"/>
                </a:solidFill>
                <a:effectLst/>
                <a:latin typeface="Fira Code" pitchFamily="49" charset="0"/>
              </a:rPr>
              <a:t>'name'</a:t>
            </a:r>
            <a:r>
              <a:rPr lang="da-DK" sz="1400" b="0" noProof="1">
                <a:solidFill>
                  <a:srgbClr val="ABB2BF"/>
                </a:solidFill>
                <a:effectLst/>
                <a:latin typeface="Fira Code" pitchFamily="49" charset="0"/>
              </a:rPr>
              <a:t>, </a:t>
            </a:r>
            <a:r>
              <a:rPr lang="da-DK" sz="1400" b="0" noProof="1">
                <a:solidFill>
                  <a:srgbClr val="98C379"/>
                </a:solidFill>
                <a:effectLst/>
                <a:latin typeface="Fira Code" pitchFamily="49" charset="0"/>
              </a:rPr>
              <a:t>'name'</a:t>
            </a:r>
            <a:r>
              <a:rPr lang="da-DK" sz="1400" b="0" noProof="1">
                <a:solidFill>
                  <a:srgbClr val="ABB2BF"/>
                </a:solidFill>
                <a:effectLst/>
                <a:latin typeface="Fira Code" pitchFamily="49" charset="0"/>
              </a:rPr>
              <a:t>, {</a:t>
            </a:r>
            <a:r>
              <a:rPr lang="da-DK" sz="1400" b="0" noProof="1">
                <a:solidFill>
                  <a:srgbClr val="E06C75"/>
                </a:solidFill>
                <a:effectLst/>
                <a:latin typeface="Fira Code" pitchFamily="49" charset="0"/>
              </a:rPr>
              <a:t>unique</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D19A66"/>
                </a:solidFill>
                <a:effectLst/>
                <a:latin typeface="Fira Code" pitchFamily="49" charset="0"/>
              </a:rPr>
              <a:t>false</a:t>
            </a:r>
            <a:r>
              <a:rPr lang="da-DK" sz="1400" b="0" noProof="1">
                <a:solidFill>
                  <a:srgbClr val="ABB2BF"/>
                </a:solidFill>
                <a:effectLst/>
                <a:latin typeface="Fira Code" pitchFamily="49" charset="0"/>
              </a:rPr>
              <a:t>});</a:t>
            </a:r>
          </a:p>
          <a:p>
            <a:r>
              <a:rPr lang="da-DK" sz="1400" b="0" noProof="1">
                <a:solidFill>
                  <a:srgbClr val="ABB2BF"/>
                </a:solidFill>
                <a:effectLst/>
                <a:latin typeface="Fira Code" pitchFamily="49" charset="0"/>
              </a:rPr>
              <a:t>};</a:t>
            </a:r>
            <a:br>
              <a:rPr lang="en-GB" sz="1400" b="0" dirty="0">
                <a:solidFill>
                  <a:srgbClr val="D4D4D4"/>
                </a:solidFill>
                <a:effectLst/>
                <a:latin typeface="Menlo" panose="020B0609030804020204" pitchFamily="49" charset="0"/>
              </a:rPr>
            </a:b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385533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Accessing</a:t>
            </a:r>
            <a:r>
              <a:rPr lang="da-DK" dirty="0"/>
              <a:t> </a:t>
            </a:r>
            <a:r>
              <a:rPr lang="da-DK" dirty="0" err="1"/>
              <a:t>IndexedDB</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US" b="0" i="0" dirty="0">
                <a:solidFill>
                  <a:srgbClr val="374151"/>
                </a:solidFill>
                <a:effectLst/>
              </a:rPr>
              <a:t>  </a:t>
            </a:r>
            <a:endParaRPr lang="da-DK" dirty="0"/>
          </a:p>
          <a:p>
            <a:pPr algn="l">
              <a:buFont typeface="Arial" panose="020B0604020202020204" pitchFamily="34" charset="0"/>
              <a:buChar char="•"/>
            </a:pPr>
            <a:r>
              <a:rPr lang="en-GB" dirty="0">
                <a:solidFill>
                  <a:srgbClr val="374151"/>
                </a:solidFill>
              </a:rPr>
              <a:t>To access the </a:t>
            </a:r>
            <a:r>
              <a:rPr lang="en-GB" dirty="0" err="1">
                <a:solidFill>
                  <a:srgbClr val="374151"/>
                </a:solidFill>
              </a:rPr>
              <a:t>IndexedDB</a:t>
            </a:r>
            <a:r>
              <a:rPr lang="en-GB" dirty="0">
                <a:solidFill>
                  <a:srgbClr val="374151"/>
                </a:solidFill>
              </a:rPr>
              <a:t> after it has been created/opened a transaction must be created</a:t>
            </a:r>
          </a:p>
          <a:p>
            <a:pPr algn="l">
              <a:buFont typeface="Arial" panose="020B0604020202020204" pitchFamily="34" charset="0"/>
              <a:buChar char="•"/>
            </a:pPr>
            <a:r>
              <a:rPr lang="en-GB" b="0" i="0" dirty="0">
                <a:solidFill>
                  <a:srgbClr val="374151"/>
                </a:solidFill>
                <a:effectLst/>
              </a:rPr>
              <a:t>This is always the case no matter the operation</a:t>
            </a:r>
          </a:p>
          <a:p>
            <a:pPr algn="l">
              <a:buFont typeface="Arial" panose="020B0604020202020204" pitchFamily="34" charset="0"/>
              <a:buChar char="•"/>
            </a:pPr>
            <a:r>
              <a:rPr lang="en-GB" dirty="0">
                <a:solidFill>
                  <a:srgbClr val="374151"/>
                </a:solidFill>
              </a:rPr>
              <a:t>To add data to the object store, create an object or array containing the information and then add the object/array</a:t>
            </a:r>
          </a:p>
          <a:p>
            <a:pPr algn="l">
              <a:buFont typeface="Arial" panose="020B0604020202020204" pitchFamily="34" charset="0"/>
              <a:buChar char="•"/>
            </a:pPr>
            <a:r>
              <a:rPr lang="en-GB" b="0" i="0" dirty="0">
                <a:solidFill>
                  <a:srgbClr val="374151"/>
                </a:solidFill>
                <a:effectLst/>
              </a:rPr>
              <a:t>To retrieve data from the Object Store either use "get" with an id as parameter to get one object or "</a:t>
            </a:r>
            <a:r>
              <a:rPr lang="en-GB" b="0" i="0" dirty="0" err="1">
                <a:solidFill>
                  <a:srgbClr val="374151"/>
                </a:solidFill>
                <a:effectLst/>
              </a:rPr>
              <a:t>getAll</a:t>
            </a:r>
            <a:r>
              <a:rPr lang="en-GB" b="0" i="0" dirty="0">
                <a:solidFill>
                  <a:srgbClr val="374151"/>
                </a:solidFill>
                <a:effectLst/>
              </a:rPr>
              <a:t>" to get all objects within the Object Store</a:t>
            </a:r>
            <a:endParaRPr lang="en-US" b="0" i="0" dirty="0">
              <a:solidFill>
                <a:srgbClr val="374151"/>
              </a:solidFill>
              <a:effectLst/>
            </a:endParaRP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22</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0" y="1210598"/>
            <a:ext cx="6096000" cy="5047536"/>
          </a:xfrm>
          <a:prstGeom prst="rect">
            <a:avLst/>
          </a:prstGeom>
          <a:noFill/>
        </p:spPr>
        <p:txBody>
          <a:bodyPr wrap="square">
            <a:spAutoFit/>
          </a:bodyPr>
          <a:lstStyle/>
          <a:p>
            <a:r>
              <a:rPr lang="da-DK" sz="1400" b="0" noProof="1">
                <a:solidFill>
                  <a:srgbClr val="ABB2BF"/>
                </a:solidFill>
                <a:effectLst/>
                <a:latin typeface="Fira Code" pitchFamily="49" charset="0"/>
              </a:rPr>
              <a:t>request.</a:t>
            </a:r>
            <a:r>
              <a:rPr lang="da-DK" sz="1400" b="0" noProof="1">
                <a:solidFill>
                  <a:srgbClr val="61AFEF"/>
                </a:solidFill>
                <a:effectLst/>
                <a:latin typeface="Fira Code" pitchFamily="49" charset="0"/>
              </a:rPr>
              <a:t>onsuccess</a:t>
            </a:r>
            <a:r>
              <a:rPr lang="da-DK" sz="1400" b="0" noProof="1">
                <a:solidFill>
                  <a:srgbClr val="ABB2BF"/>
                </a:solidFill>
                <a:effectLst/>
                <a:latin typeface="Fira Code" pitchFamily="49" charset="0"/>
              </a:rPr>
              <a:t>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C678DD"/>
                </a:solidFill>
                <a:effectLst/>
                <a:latin typeface="Fira Code" pitchFamily="49" charset="0"/>
              </a:rPr>
              <a:t>function</a:t>
            </a:r>
            <a:r>
              <a:rPr lang="da-DK" sz="1400" b="0" noProof="1">
                <a:solidFill>
                  <a:srgbClr val="ABB2BF"/>
                </a:solidFill>
                <a:effectLst/>
                <a:latin typeface="Fira Code" pitchFamily="49" charset="0"/>
              </a:rPr>
              <a:t>(event) {</a:t>
            </a: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db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event.</a:t>
            </a:r>
            <a:r>
              <a:rPr lang="da-DK" sz="1400" b="0" noProof="1">
                <a:solidFill>
                  <a:srgbClr val="E06C75"/>
                </a:solidFill>
                <a:effectLst/>
                <a:latin typeface="Fira Code" pitchFamily="49" charset="0"/>
              </a:rPr>
              <a:t>target</a:t>
            </a:r>
            <a:r>
              <a:rPr lang="da-DK" sz="1400" b="0" noProof="1">
                <a:solidFill>
                  <a:srgbClr val="ABB2BF"/>
                </a:solidFill>
                <a:effectLst/>
                <a:latin typeface="Fira Code" pitchFamily="49" charset="0"/>
              </a:rPr>
              <a:t>.</a:t>
            </a:r>
            <a:r>
              <a:rPr lang="da-DK" sz="1400" b="0" noProof="1">
                <a:solidFill>
                  <a:srgbClr val="E06C75"/>
                </a:solidFill>
                <a:effectLst/>
                <a:latin typeface="Fira Code" pitchFamily="49" charset="0"/>
              </a:rPr>
              <a:t>result</a:t>
            </a:r>
            <a:r>
              <a:rPr lang="da-DK" sz="1400" b="0" noProof="1">
                <a:solidFill>
                  <a:srgbClr val="ABB2BF"/>
                </a:solidFill>
                <a:effectLst/>
                <a:latin typeface="Fira Code" pitchFamily="49" charset="0"/>
              </a:rPr>
              <a:t>;</a:t>
            </a:r>
          </a:p>
          <a:p>
            <a:pPr lvl="1"/>
            <a:br>
              <a:rPr lang="da-DK" sz="1400" b="0" noProof="1">
                <a:solidFill>
                  <a:srgbClr val="ABB2BF"/>
                </a:solidFill>
                <a:effectLst/>
                <a:latin typeface="Fira Code" pitchFamily="49" charset="0"/>
              </a:rPr>
            </a:br>
            <a:r>
              <a:rPr lang="da-DK" sz="1400" b="0" i="1" noProof="1">
                <a:solidFill>
                  <a:srgbClr val="5C6370"/>
                </a:solidFill>
                <a:effectLst/>
                <a:latin typeface="Fira Code" pitchFamily="49" charset="0"/>
              </a:rPr>
              <a:t>// Start a transaction</a:t>
            </a:r>
            <a:endParaRPr lang="da-DK" sz="1400" b="0" noProof="1">
              <a:solidFill>
                <a:srgbClr val="ABB2BF"/>
              </a:solidFill>
              <a:effectLst/>
              <a:latin typeface="Fira Code" pitchFamily="49" charset="0"/>
            </a:endParaRP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transaction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db.</a:t>
            </a:r>
            <a:r>
              <a:rPr lang="da-DK" sz="1400" b="0" noProof="1">
                <a:solidFill>
                  <a:srgbClr val="61AFEF"/>
                </a:solidFill>
                <a:effectLst/>
                <a:latin typeface="Fira Code" pitchFamily="49" charset="0"/>
              </a:rPr>
              <a:t>transaction</a:t>
            </a:r>
            <a:r>
              <a:rPr lang="da-DK" sz="1400" b="0" noProof="1">
                <a:solidFill>
                  <a:srgbClr val="ABB2BF"/>
                </a:solidFill>
                <a:effectLst/>
                <a:latin typeface="Fira Code" pitchFamily="49" charset="0"/>
              </a:rPr>
              <a:t>([</a:t>
            </a:r>
            <a:r>
              <a:rPr lang="da-DK" sz="1400" b="0" noProof="1">
                <a:solidFill>
                  <a:srgbClr val="98C379"/>
                </a:solidFill>
                <a:effectLst/>
                <a:latin typeface="Fira Code" pitchFamily="49" charset="0"/>
              </a:rPr>
              <a:t>'MyStore'</a:t>
            </a:r>
            <a:r>
              <a:rPr lang="da-DK" sz="1400" b="0" noProof="1">
                <a:solidFill>
                  <a:srgbClr val="ABB2BF"/>
                </a:solidFill>
                <a:effectLst/>
                <a:latin typeface="Fira Code" pitchFamily="49" charset="0"/>
              </a:rPr>
              <a:t>], </a:t>
            </a:r>
            <a:r>
              <a:rPr lang="da-DK" sz="1400" b="0" noProof="1">
                <a:solidFill>
                  <a:srgbClr val="98C379"/>
                </a:solidFill>
                <a:effectLst/>
                <a:latin typeface="Fira Code" pitchFamily="49" charset="0"/>
              </a:rPr>
              <a:t>'readwrite'</a:t>
            </a:r>
            <a:r>
              <a:rPr lang="da-DK" sz="1400" b="0" noProof="1">
                <a:solidFill>
                  <a:srgbClr val="ABB2BF"/>
                </a:solidFill>
                <a:effectLst/>
                <a:latin typeface="Fira Code" pitchFamily="49" charset="0"/>
              </a:rPr>
              <a:t>);</a:t>
            </a: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objectStore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transaction.</a:t>
            </a:r>
            <a:r>
              <a:rPr lang="da-DK" sz="1400" b="0" noProof="1">
                <a:solidFill>
                  <a:srgbClr val="61AFEF"/>
                </a:solidFill>
                <a:effectLst/>
                <a:latin typeface="Fira Code" pitchFamily="49" charset="0"/>
              </a:rPr>
              <a:t>objectStore</a:t>
            </a:r>
            <a:r>
              <a:rPr lang="da-DK" sz="1400" b="0" noProof="1">
                <a:solidFill>
                  <a:srgbClr val="ABB2BF"/>
                </a:solidFill>
                <a:effectLst/>
                <a:latin typeface="Fira Code" pitchFamily="49" charset="0"/>
              </a:rPr>
              <a:t>(</a:t>
            </a:r>
            <a:r>
              <a:rPr lang="da-DK" sz="1400" b="0" noProof="1">
                <a:solidFill>
                  <a:srgbClr val="98C379"/>
                </a:solidFill>
                <a:effectLst/>
                <a:latin typeface="Fira Code" pitchFamily="49" charset="0"/>
              </a:rPr>
              <a:t>'MyStore'</a:t>
            </a:r>
            <a:r>
              <a:rPr lang="da-DK" sz="1400" b="0" noProof="1">
                <a:solidFill>
                  <a:srgbClr val="ABB2BF"/>
                </a:solidFill>
                <a:effectLst/>
                <a:latin typeface="Fira Code" pitchFamily="49" charset="0"/>
              </a:rPr>
              <a:t>);</a:t>
            </a:r>
          </a:p>
          <a:p>
            <a:pPr lvl="1"/>
            <a:br>
              <a:rPr lang="da-DK" sz="1400" b="0" noProof="1">
                <a:solidFill>
                  <a:srgbClr val="ABB2BF"/>
                </a:solidFill>
                <a:effectLst/>
                <a:latin typeface="Fira Code" pitchFamily="49" charset="0"/>
              </a:rPr>
            </a:br>
            <a:r>
              <a:rPr lang="da-DK" sz="1400" b="0" i="1" noProof="1">
                <a:solidFill>
                  <a:srgbClr val="5C6370"/>
                </a:solidFill>
                <a:effectLst/>
                <a:latin typeface="Fira Code" pitchFamily="49" charset="0"/>
              </a:rPr>
              <a:t>// Add data to the store</a:t>
            </a:r>
            <a:endParaRPr lang="da-DK" sz="1400" b="0" noProof="1">
              <a:solidFill>
                <a:srgbClr val="ABB2BF"/>
              </a:solidFill>
              <a:effectLst/>
              <a:latin typeface="Fira Code" pitchFamily="49" charset="0"/>
            </a:endParaRP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data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 </a:t>
            </a:r>
            <a:r>
              <a:rPr lang="da-DK" sz="1400" b="0" noProof="1">
                <a:solidFill>
                  <a:srgbClr val="E06C75"/>
                </a:solidFill>
                <a:effectLst/>
                <a:latin typeface="Fira Code" pitchFamily="49" charset="0"/>
              </a:rPr>
              <a:t>name</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98C379"/>
                </a:solidFill>
                <a:effectLst/>
                <a:latin typeface="Fira Code" pitchFamily="49" charset="0"/>
              </a:rPr>
              <a:t>'John Doe'</a:t>
            </a:r>
            <a:r>
              <a:rPr lang="da-DK" sz="1400" b="0" noProof="1">
                <a:solidFill>
                  <a:srgbClr val="ABB2BF"/>
                </a:solidFill>
                <a:effectLst/>
                <a:latin typeface="Fira Code" pitchFamily="49" charset="0"/>
              </a:rPr>
              <a:t>, </a:t>
            </a:r>
            <a:r>
              <a:rPr lang="da-DK" sz="1400" b="0" noProof="1">
                <a:solidFill>
                  <a:srgbClr val="E06C75"/>
                </a:solidFill>
                <a:effectLst/>
                <a:latin typeface="Fira Code" pitchFamily="49" charset="0"/>
              </a:rPr>
              <a:t>age</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D19A66"/>
                </a:solidFill>
                <a:effectLst/>
                <a:latin typeface="Fira Code" pitchFamily="49" charset="0"/>
              </a:rPr>
              <a:t>30</a:t>
            </a:r>
            <a:r>
              <a:rPr lang="da-DK" sz="1400" b="0" noProof="1">
                <a:solidFill>
                  <a:srgbClr val="ABB2BF"/>
                </a:solidFill>
                <a:effectLst/>
                <a:latin typeface="Fira Code" pitchFamily="49" charset="0"/>
              </a:rPr>
              <a:t>, </a:t>
            </a:r>
            <a:r>
              <a:rPr lang="da-DK" sz="1400" b="0" noProof="1">
                <a:solidFill>
                  <a:srgbClr val="E06C75"/>
                </a:solidFill>
                <a:effectLst/>
                <a:latin typeface="Fira Code" pitchFamily="49" charset="0"/>
              </a:rPr>
              <a:t>email</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98C379"/>
                </a:solidFill>
                <a:effectLst/>
                <a:latin typeface="Fira Code" pitchFamily="49" charset="0"/>
              </a:rPr>
              <a:t>'john.doe@example.com'</a:t>
            </a:r>
            <a:r>
              <a:rPr lang="da-DK" sz="1400" b="0" noProof="1">
                <a:solidFill>
                  <a:srgbClr val="ABB2BF"/>
                </a:solidFill>
                <a:effectLst/>
                <a:latin typeface="Fira Code" pitchFamily="49" charset="0"/>
              </a:rPr>
              <a:t> };</a:t>
            </a:r>
          </a:p>
          <a:p>
            <a:pPr lvl="1"/>
            <a:r>
              <a:rPr lang="da-DK" sz="1400" b="0" noProof="1">
                <a:solidFill>
                  <a:srgbClr val="ABB2BF"/>
                </a:solidFill>
                <a:effectLst/>
                <a:latin typeface="Fira Code" pitchFamily="49" charset="0"/>
              </a:rPr>
              <a:t>objectStore.</a:t>
            </a:r>
            <a:r>
              <a:rPr lang="da-DK" sz="1400" b="0" noProof="1">
                <a:solidFill>
                  <a:srgbClr val="61AFEF"/>
                </a:solidFill>
                <a:effectLst/>
                <a:latin typeface="Fira Code" pitchFamily="49" charset="0"/>
              </a:rPr>
              <a:t>add</a:t>
            </a:r>
            <a:r>
              <a:rPr lang="da-DK" sz="1400" b="0" noProof="1">
                <a:solidFill>
                  <a:srgbClr val="ABB2BF"/>
                </a:solidFill>
                <a:effectLst/>
                <a:latin typeface="Fira Code" pitchFamily="49" charset="0"/>
              </a:rPr>
              <a:t>(data);</a:t>
            </a:r>
          </a:p>
          <a:p>
            <a:pPr lvl="1"/>
            <a:br>
              <a:rPr lang="da-DK" sz="1400" b="0" noProof="1">
                <a:solidFill>
                  <a:srgbClr val="ABB2BF"/>
                </a:solidFill>
                <a:effectLst/>
                <a:latin typeface="Fira Code" pitchFamily="49" charset="0"/>
              </a:rPr>
            </a:br>
            <a:r>
              <a:rPr lang="da-DK" sz="1400" b="0" i="1" noProof="1">
                <a:solidFill>
                  <a:srgbClr val="5C6370"/>
                </a:solidFill>
                <a:effectLst/>
                <a:latin typeface="Fira Code" pitchFamily="49" charset="0"/>
              </a:rPr>
              <a:t>// Retrieve data</a:t>
            </a:r>
            <a:endParaRPr lang="da-DK" sz="1400" b="0" noProof="1">
              <a:solidFill>
                <a:srgbClr val="ABB2BF"/>
              </a:solidFill>
              <a:effectLst/>
              <a:latin typeface="Fira Code" pitchFamily="49" charset="0"/>
            </a:endParaRPr>
          </a:p>
          <a:p>
            <a:pPr lvl="1"/>
            <a:r>
              <a:rPr lang="da-DK" sz="1400" b="0" noProof="1">
                <a:solidFill>
                  <a:srgbClr val="C678DD"/>
                </a:solidFill>
                <a:effectLst/>
                <a:latin typeface="Fira Code" pitchFamily="49" charset="0"/>
              </a:rPr>
              <a:t>let</a:t>
            </a:r>
            <a:r>
              <a:rPr lang="da-DK" sz="1400" b="0" noProof="1">
                <a:solidFill>
                  <a:srgbClr val="ABB2BF"/>
                </a:solidFill>
                <a:effectLst/>
                <a:latin typeface="Fira Code" pitchFamily="49" charset="0"/>
              </a:rPr>
              <a:t> getRequest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objectStore.</a:t>
            </a:r>
            <a:r>
              <a:rPr lang="da-DK" sz="1400" b="0" noProof="1">
                <a:solidFill>
                  <a:srgbClr val="61AFEF"/>
                </a:solidFill>
                <a:effectLst/>
                <a:latin typeface="Fira Code" pitchFamily="49" charset="0"/>
              </a:rPr>
              <a:t>get</a:t>
            </a:r>
            <a:r>
              <a:rPr lang="da-DK" sz="1400" b="0" noProof="1">
                <a:solidFill>
                  <a:srgbClr val="ABB2BF"/>
                </a:solidFill>
                <a:effectLst/>
                <a:latin typeface="Fira Code" pitchFamily="49" charset="0"/>
              </a:rPr>
              <a:t>(</a:t>
            </a:r>
            <a:r>
              <a:rPr lang="da-DK" sz="1400" b="0" noProof="1">
                <a:solidFill>
                  <a:srgbClr val="D19A66"/>
                </a:solidFill>
                <a:effectLst/>
                <a:latin typeface="Fira Code" pitchFamily="49" charset="0"/>
              </a:rPr>
              <a:t>1</a:t>
            </a:r>
            <a:r>
              <a:rPr lang="da-DK" sz="1400" b="0" noProof="1">
                <a:solidFill>
                  <a:srgbClr val="ABB2BF"/>
                </a:solidFill>
                <a:effectLst/>
                <a:latin typeface="Fira Code" pitchFamily="49" charset="0"/>
              </a:rPr>
              <a:t>);</a:t>
            </a:r>
          </a:p>
          <a:p>
            <a:pPr lvl="1"/>
            <a:r>
              <a:rPr lang="da-DK" sz="1400" b="0" noProof="1">
                <a:solidFill>
                  <a:srgbClr val="ABB2BF"/>
                </a:solidFill>
                <a:effectLst/>
                <a:latin typeface="Fira Code" pitchFamily="49" charset="0"/>
              </a:rPr>
              <a:t>getRequest.</a:t>
            </a:r>
            <a:r>
              <a:rPr lang="da-DK" sz="1400" b="0" noProof="1">
                <a:solidFill>
                  <a:srgbClr val="61AFEF"/>
                </a:solidFill>
                <a:effectLst/>
                <a:latin typeface="Fira Code" pitchFamily="49" charset="0"/>
              </a:rPr>
              <a:t>onsuccess</a:t>
            </a:r>
            <a:r>
              <a:rPr lang="da-DK" sz="1400" b="0" noProof="1">
                <a:solidFill>
                  <a:srgbClr val="ABB2BF"/>
                </a:solidFill>
                <a:effectLst/>
                <a:latin typeface="Fira Code" pitchFamily="49" charset="0"/>
              </a:rPr>
              <a:t> </a:t>
            </a:r>
            <a:r>
              <a:rPr lang="da-DK" sz="1400" b="0" noProof="1">
                <a:solidFill>
                  <a:srgbClr val="56B6C2"/>
                </a:solidFill>
                <a:effectLst/>
                <a:latin typeface="Fira Code" pitchFamily="49" charset="0"/>
              </a:rPr>
              <a:t>=</a:t>
            </a:r>
            <a:r>
              <a:rPr lang="da-DK" sz="1400" b="0" noProof="1">
                <a:solidFill>
                  <a:srgbClr val="ABB2BF"/>
                </a:solidFill>
                <a:effectLst/>
                <a:latin typeface="Fira Code" pitchFamily="49" charset="0"/>
              </a:rPr>
              <a:t> </a:t>
            </a:r>
            <a:r>
              <a:rPr lang="da-DK" sz="1400" b="0" noProof="1">
                <a:solidFill>
                  <a:srgbClr val="C678DD"/>
                </a:solidFill>
                <a:effectLst/>
                <a:latin typeface="Fira Code" pitchFamily="49" charset="0"/>
              </a:rPr>
              <a:t>function</a:t>
            </a:r>
            <a:r>
              <a:rPr lang="da-DK" sz="1400" b="0" noProof="1">
                <a:solidFill>
                  <a:srgbClr val="ABB2BF"/>
                </a:solidFill>
                <a:effectLst/>
                <a:latin typeface="Fira Code" pitchFamily="49" charset="0"/>
              </a:rPr>
              <a:t>(event) {</a:t>
            </a:r>
          </a:p>
          <a:p>
            <a:pPr lvl="1"/>
            <a:r>
              <a:rPr lang="da-DK" sz="1400" b="0" noProof="1">
                <a:solidFill>
                  <a:srgbClr val="ABB2BF"/>
                </a:solidFill>
                <a:effectLst/>
                <a:latin typeface="Fira Code" pitchFamily="49" charset="0"/>
              </a:rPr>
              <a:t>console.</a:t>
            </a:r>
            <a:r>
              <a:rPr lang="da-DK" sz="1400" b="0" noProof="1">
                <a:solidFill>
                  <a:srgbClr val="61AFEF"/>
                </a:solidFill>
                <a:effectLst/>
                <a:latin typeface="Fira Code" pitchFamily="49" charset="0"/>
              </a:rPr>
              <a:t>log</a:t>
            </a:r>
            <a:r>
              <a:rPr lang="da-DK" sz="1400" b="0" noProof="1">
                <a:solidFill>
                  <a:srgbClr val="ABB2BF"/>
                </a:solidFill>
                <a:effectLst/>
                <a:latin typeface="Fira Code" pitchFamily="49" charset="0"/>
              </a:rPr>
              <a:t>(event.</a:t>
            </a:r>
            <a:r>
              <a:rPr lang="da-DK" sz="1400" b="0" noProof="1">
                <a:solidFill>
                  <a:srgbClr val="E06C75"/>
                </a:solidFill>
                <a:effectLst/>
                <a:latin typeface="Fira Code" pitchFamily="49" charset="0"/>
              </a:rPr>
              <a:t>target</a:t>
            </a:r>
            <a:r>
              <a:rPr lang="da-DK" sz="1400" b="0" noProof="1">
                <a:solidFill>
                  <a:srgbClr val="ABB2BF"/>
                </a:solidFill>
                <a:effectLst/>
                <a:latin typeface="Fira Code" pitchFamily="49" charset="0"/>
              </a:rPr>
              <a:t>.</a:t>
            </a:r>
            <a:r>
              <a:rPr lang="da-DK" sz="1400" b="0" noProof="1">
                <a:solidFill>
                  <a:srgbClr val="E06C75"/>
                </a:solidFill>
                <a:effectLst/>
                <a:latin typeface="Fira Code" pitchFamily="49" charset="0"/>
              </a:rPr>
              <a:t>result</a:t>
            </a:r>
            <a:r>
              <a:rPr lang="da-DK" sz="1400" b="0" noProof="1">
                <a:solidFill>
                  <a:srgbClr val="ABB2BF"/>
                </a:solidFill>
                <a:effectLst/>
                <a:latin typeface="Fira Code" pitchFamily="49" charset="0"/>
              </a:rPr>
              <a:t>); </a:t>
            </a:r>
            <a:r>
              <a:rPr lang="da-DK" sz="1400" b="0" i="1" noProof="1">
                <a:solidFill>
                  <a:srgbClr val="5C6370"/>
                </a:solidFill>
                <a:effectLst/>
                <a:latin typeface="Fira Code" pitchFamily="49" charset="0"/>
              </a:rPr>
              <a:t>// Outputs stored object</a:t>
            </a:r>
            <a:endParaRPr lang="da-DK" sz="1400" b="0" noProof="1">
              <a:solidFill>
                <a:srgbClr val="ABB2BF"/>
              </a:solidFill>
              <a:effectLst/>
              <a:latin typeface="Fira Code" pitchFamily="49" charset="0"/>
            </a:endParaRPr>
          </a:p>
          <a:p>
            <a:pPr lvl="1"/>
            <a:r>
              <a:rPr lang="da-DK" sz="1400" b="0" noProof="1">
                <a:solidFill>
                  <a:srgbClr val="ABB2BF"/>
                </a:solidFill>
                <a:effectLst/>
                <a:latin typeface="Fira Code" pitchFamily="49" charset="0"/>
              </a:rPr>
              <a:t>};</a:t>
            </a:r>
          </a:p>
          <a:p>
            <a:r>
              <a:rPr lang="da-DK" sz="1400" b="0" noProof="1">
                <a:solidFill>
                  <a:srgbClr val="ABB2BF"/>
                </a:solidFill>
                <a:effectLst/>
                <a:latin typeface="Fira Code" pitchFamily="49" charset="0"/>
              </a:rPr>
              <a:t>};</a:t>
            </a:r>
          </a:p>
          <a:p>
            <a:br>
              <a:rPr lang="en-GB" sz="1400" b="0" noProof="1">
                <a:solidFill>
                  <a:srgbClr val="D4D4D4"/>
                </a:solidFill>
                <a:effectLst/>
                <a:latin typeface="Menlo" panose="020B0609030804020204" pitchFamily="49" charset="0"/>
              </a:rPr>
            </a:br>
            <a:endParaRPr lang="en-GB" sz="1400" b="0" noProof="1">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2339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Cursors in </a:t>
            </a:r>
            <a:r>
              <a:rPr lang="da-DK" dirty="0" err="1"/>
              <a:t>IndexedDB</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US" dirty="0">
                <a:solidFill>
                  <a:srgbClr val="374151"/>
                </a:solidFill>
              </a:rPr>
              <a:t>Cursors provide a way to iterate through the records of an object store or an index in a sequential manner.</a:t>
            </a:r>
            <a:endParaRPr lang="en-US" b="0" i="0" dirty="0">
              <a:solidFill>
                <a:srgbClr val="374151"/>
              </a:solidFill>
              <a:effectLst/>
            </a:endParaRPr>
          </a:p>
          <a:p>
            <a:pPr marL="0" indent="0">
              <a:buNone/>
            </a:pPr>
            <a:endParaRPr lang="da-DK" dirty="0"/>
          </a:p>
          <a:p>
            <a:pPr algn="l">
              <a:buFont typeface="Arial" panose="020B0604020202020204" pitchFamily="34" charset="0"/>
              <a:buChar char="•"/>
            </a:pPr>
            <a:r>
              <a:rPr lang="en-GB" dirty="0">
                <a:solidFill>
                  <a:srgbClr val="374151"/>
                </a:solidFill>
              </a:rPr>
              <a:t>This allows to retrieve and process records one at a time before moving to the next</a:t>
            </a:r>
          </a:p>
          <a:p>
            <a:pPr algn="l">
              <a:buFont typeface="Arial" panose="020B0604020202020204" pitchFamily="34" charset="0"/>
              <a:buChar char="•"/>
            </a:pPr>
            <a:r>
              <a:rPr lang="en-GB" dirty="0">
                <a:solidFill>
                  <a:srgbClr val="374151"/>
                </a:solidFill>
              </a:rPr>
              <a:t>It helps control the flow of data when handling large datasets</a:t>
            </a:r>
          </a:p>
          <a:p>
            <a:pPr algn="l">
              <a:buFont typeface="Arial" panose="020B0604020202020204" pitchFamily="34" charset="0"/>
              <a:buChar char="•"/>
            </a:pPr>
            <a:r>
              <a:rPr lang="en-GB" dirty="0">
                <a:solidFill>
                  <a:srgbClr val="374151"/>
                </a:solidFill>
              </a:rPr>
              <a:t>Cursors also allow "range queries" which can be used to iterate over a specific range</a:t>
            </a:r>
          </a:p>
          <a:p>
            <a:pPr algn="l">
              <a:buFont typeface="Arial" panose="020B0604020202020204" pitchFamily="34" charset="0"/>
              <a:buChar char="•"/>
            </a:pPr>
            <a:r>
              <a:rPr lang="en-GB" dirty="0">
                <a:solidFill>
                  <a:srgbClr val="374151"/>
                </a:solidFill>
              </a:rPr>
              <a:t>Cursors can iterate both ascending and descending</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23</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0" y="1210598"/>
            <a:ext cx="6096000" cy="5047536"/>
          </a:xfrm>
          <a:prstGeom prst="rect">
            <a:avLst/>
          </a:prstGeom>
          <a:noFill/>
        </p:spPr>
        <p:txBody>
          <a:bodyPr wrap="square">
            <a:spAutoFit/>
          </a:bodyPr>
          <a:lstStyle/>
          <a:p>
            <a:r>
              <a:rPr lang="da-DK" sz="1400" b="0" dirty="0">
                <a:solidFill>
                  <a:srgbClr val="5C6370"/>
                </a:solidFill>
                <a:effectLst/>
                <a:latin typeface="Fira Code" pitchFamily="49" charset="0"/>
              </a:rPr>
              <a:t>// </a:t>
            </a:r>
            <a:r>
              <a:rPr lang="da-DK" sz="1400" b="0" dirty="0" err="1">
                <a:solidFill>
                  <a:srgbClr val="5C6370"/>
                </a:solidFill>
                <a:effectLst/>
                <a:latin typeface="Fira Code" pitchFamily="49" charset="0"/>
              </a:rPr>
              <a:t>Moves</a:t>
            </a:r>
            <a:r>
              <a:rPr lang="da-DK" sz="1400" b="0" dirty="0">
                <a:solidFill>
                  <a:srgbClr val="5C6370"/>
                </a:solidFill>
                <a:effectLst/>
                <a:latin typeface="Fira Code" pitchFamily="49" charset="0"/>
              </a:rPr>
              <a:t> the cursor to the </a:t>
            </a:r>
            <a:r>
              <a:rPr lang="da-DK" sz="1400" b="0" dirty="0" err="1">
                <a:solidFill>
                  <a:srgbClr val="5C6370"/>
                </a:solidFill>
                <a:effectLst/>
                <a:latin typeface="Fira Code" pitchFamily="49" charset="0"/>
              </a:rPr>
              <a:t>next</a:t>
            </a:r>
            <a:r>
              <a:rPr lang="da-DK" sz="1400" b="0" dirty="0">
                <a:solidFill>
                  <a:srgbClr val="5C6370"/>
                </a:solidFill>
                <a:effectLst/>
                <a:latin typeface="Fira Code" pitchFamily="49" charset="0"/>
              </a:rPr>
              <a:t> </a:t>
            </a:r>
            <a:r>
              <a:rPr lang="da-DK" sz="1400" b="0" dirty="0" err="1">
                <a:solidFill>
                  <a:srgbClr val="5C6370"/>
                </a:solidFill>
                <a:effectLst/>
                <a:latin typeface="Fira Code" pitchFamily="49" charset="0"/>
              </a:rPr>
              <a:t>record</a:t>
            </a:r>
            <a:r>
              <a:rPr lang="da-DK" sz="1400" b="0" dirty="0">
                <a:solidFill>
                  <a:srgbClr val="5C6370"/>
                </a:solidFill>
                <a:effectLst/>
                <a:latin typeface="Fira Code" pitchFamily="49" charset="0"/>
              </a:rPr>
              <a:t>.</a:t>
            </a:r>
            <a:endParaRPr lang="da-DK" sz="1400" b="0" dirty="0">
              <a:solidFill>
                <a:srgbClr val="ABB2BF"/>
              </a:solidFill>
              <a:effectLst/>
              <a:latin typeface="Fira Code" pitchFamily="49" charset="0"/>
            </a:endParaRPr>
          </a:p>
          <a:p>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continue</a:t>
            </a:r>
            <a:r>
              <a:rPr lang="da-DK" sz="1400" b="0" dirty="0">
                <a:solidFill>
                  <a:srgbClr val="ABB2BF"/>
                </a:solidFill>
                <a:effectLst/>
                <a:latin typeface="Fira Code" pitchFamily="49" charset="0"/>
              </a:rPr>
              <a:t>()</a:t>
            </a:r>
          </a:p>
          <a:p>
            <a:endParaRPr lang="da-DK" sz="1400" b="0" dirty="0">
              <a:solidFill>
                <a:srgbClr val="ABB2BF"/>
              </a:solidFill>
              <a:effectLst/>
              <a:latin typeface="Fira Code" pitchFamily="49" charset="0"/>
            </a:endParaRPr>
          </a:p>
          <a:p>
            <a:r>
              <a:rPr lang="da-DK" sz="1400" b="0" dirty="0">
                <a:solidFill>
                  <a:srgbClr val="5C6370"/>
                </a:solidFill>
                <a:effectLst/>
                <a:latin typeface="Fira Code" pitchFamily="49" charset="0"/>
              </a:rPr>
              <a:t>// </a:t>
            </a:r>
            <a:r>
              <a:rPr lang="da-DK" sz="1400" b="0" dirty="0" err="1">
                <a:solidFill>
                  <a:srgbClr val="5C6370"/>
                </a:solidFill>
                <a:effectLst/>
                <a:latin typeface="Fira Code" pitchFamily="49" charset="0"/>
              </a:rPr>
              <a:t>Advances</a:t>
            </a:r>
            <a:r>
              <a:rPr lang="da-DK" sz="1400" b="0" dirty="0">
                <a:solidFill>
                  <a:srgbClr val="5C6370"/>
                </a:solidFill>
                <a:effectLst/>
                <a:latin typeface="Fira Code" pitchFamily="49" charset="0"/>
              </a:rPr>
              <a:t> the cursor by a </a:t>
            </a:r>
            <a:r>
              <a:rPr lang="da-DK" sz="1400" b="0" dirty="0" err="1">
                <a:solidFill>
                  <a:srgbClr val="5C6370"/>
                </a:solidFill>
                <a:effectLst/>
                <a:latin typeface="Fira Code" pitchFamily="49" charset="0"/>
              </a:rPr>
              <a:t>specific</a:t>
            </a:r>
            <a:r>
              <a:rPr lang="da-DK" sz="1400" b="0" dirty="0">
                <a:solidFill>
                  <a:srgbClr val="5C6370"/>
                </a:solidFill>
                <a:effectLst/>
                <a:latin typeface="Fira Code" pitchFamily="49" charset="0"/>
              </a:rPr>
              <a:t> </a:t>
            </a:r>
            <a:r>
              <a:rPr lang="da-DK" sz="1400" b="0" dirty="0" err="1">
                <a:solidFill>
                  <a:srgbClr val="5C6370"/>
                </a:solidFill>
                <a:effectLst/>
                <a:latin typeface="Fira Code" pitchFamily="49" charset="0"/>
              </a:rPr>
              <a:t>number</a:t>
            </a:r>
            <a:r>
              <a:rPr lang="da-DK" sz="1400" b="0" dirty="0">
                <a:solidFill>
                  <a:srgbClr val="5C6370"/>
                </a:solidFill>
                <a:effectLst/>
                <a:latin typeface="Fira Code" pitchFamily="49" charset="0"/>
              </a:rPr>
              <a:t> of </a:t>
            </a:r>
            <a:r>
              <a:rPr lang="da-DK" sz="1400" b="0" dirty="0" err="1">
                <a:solidFill>
                  <a:srgbClr val="5C6370"/>
                </a:solidFill>
                <a:effectLst/>
                <a:latin typeface="Fira Code" pitchFamily="49" charset="0"/>
              </a:rPr>
              <a:t>records</a:t>
            </a:r>
            <a:r>
              <a:rPr lang="da-DK" sz="1400" b="0" dirty="0">
                <a:solidFill>
                  <a:srgbClr val="5C6370"/>
                </a:solidFill>
                <a:effectLst/>
                <a:latin typeface="Fira Code" pitchFamily="49" charset="0"/>
              </a:rPr>
              <a:t>.</a:t>
            </a:r>
            <a:endParaRPr lang="da-DK" sz="1400" b="0" dirty="0">
              <a:solidFill>
                <a:srgbClr val="ABB2BF"/>
              </a:solidFill>
              <a:effectLst/>
              <a:latin typeface="Fira Code" pitchFamily="49" charset="0"/>
            </a:endParaRPr>
          </a:p>
          <a:p>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advance</a:t>
            </a:r>
            <a:r>
              <a:rPr lang="da-DK" sz="1400" b="0" dirty="0">
                <a:solidFill>
                  <a:srgbClr val="ABB2BF"/>
                </a:solidFill>
                <a:effectLst/>
                <a:latin typeface="Fira Code" pitchFamily="49" charset="0"/>
              </a:rPr>
              <a:t>(</a:t>
            </a:r>
            <a:r>
              <a:rPr lang="da-DK" sz="1400" b="0" dirty="0" err="1">
                <a:solidFill>
                  <a:srgbClr val="ABB2BF"/>
                </a:solidFill>
                <a:effectLst/>
                <a:latin typeface="Fira Code" pitchFamily="49" charset="0"/>
              </a:rPr>
              <a:t>number</a:t>
            </a:r>
            <a:r>
              <a:rPr lang="da-DK" sz="1400" b="0" dirty="0">
                <a:solidFill>
                  <a:srgbClr val="ABB2BF"/>
                </a:solidFill>
                <a:effectLst/>
                <a:latin typeface="Fira Code" pitchFamily="49" charset="0"/>
              </a:rPr>
              <a:t>)</a:t>
            </a:r>
          </a:p>
          <a:p>
            <a:endParaRPr lang="da-DK" sz="1400" b="0" dirty="0">
              <a:solidFill>
                <a:srgbClr val="5C6370"/>
              </a:solidFill>
              <a:effectLst/>
              <a:latin typeface="Fira Code" pitchFamily="49" charset="0"/>
            </a:endParaRPr>
          </a:p>
          <a:p>
            <a:r>
              <a:rPr lang="da-DK" sz="1400" b="0" dirty="0">
                <a:solidFill>
                  <a:srgbClr val="5C6370"/>
                </a:solidFill>
                <a:effectLst/>
                <a:latin typeface="Fira Code" pitchFamily="49" charset="0"/>
              </a:rPr>
              <a:t>// Deletes the </a:t>
            </a:r>
            <a:r>
              <a:rPr lang="da-DK" sz="1400" b="0" dirty="0" err="1">
                <a:solidFill>
                  <a:srgbClr val="5C6370"/>
                </a:solidFill>
                <a:effectLst/>
                <a:latin typeface="Fira Code" pitchFamily="49" charset="0"/>
              </a:rPr>
              <a:t>record</a:t>
            </a:r>
            <a:r>
              <a:rPr lang="da-DK" sz="1400" b="0" dirty="0">
                <a:solidFill>
                  <a:srgbClr val="5C6370"/>
                </a:solidFill>
                <a:effectLst/>
                <a:latin typeface="Fira Code" pitchFamily="49" charset="0"/>
              </a:rPr>
              <a:t> at the </a:t>
            </a:r>
            <a:r>
              <a:rPr lang="da-DK" sz="1400" b="0" dirty="0" err="1">
                <a:solidFill>
                  <a:srgbClr val="5C6370"/>
                </a:solidFill>
                <a:effectLst/>
                <a:latin typeface="Fira Code" pitchFamily="49" charset="0"/>
              </a:rPr>
              <a:t>current</a:t>
            </a:r>
            <a:r>
              <a:rPr lang="da-DK" sz="1400" b="0" dirty="0">
                <a:solidFill>
                  <a:srgbClr val="5C6370"/>
                </a:solidFill>
                <a:effectLst/>
                <a:latin typeface="Fira Code" pitchFamily="49" charset="0"/>
              </a:rPr>
              <a:t> cursor position</a:t>
            </a:r>
            <a:endParaRPr lang="da-DK" sz="1400" b="0" dirty="0">
              <a:solidFill>
                <a:srgbClr val="ABB2BF"/>
              </a:solidFill>
              <a:effectLst/>
              <a:latin typeface="Fira Code" pitchFamily="49" charset="0"/>
            </a:endParaRPr>
          </a:p>
          <a:p>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delete</a:t>
            </a:r>
            <a:r>
              <a:rPr lang="da-DK" sz="1400" b="0" dirty="0">
                <a:solidFill>
                  <a:srgbClr val="ABB2BF"/>
                </a:solidFill>
                <a:effectLst/>
                <a:latin typeface="Fira Code" pitchFamily="49" charset="0"/>
              </a:rPr>
              <a:t>()</a:t>
            </a:r>
          </a:p>
          <a:p>
            <a:endParaRPr lang="da-DK" sz="1400" b="0" dirty="0">
              <a:solidFill>
                <a:srgbClr val="5C6370"/>
              </a:solidFill>
              <a:effectLst/>
              <a:latin typeface="Fira Code" pitchFamily="49" charset="0"/>
            </a:endParaRPr>
          </a:p>
          <a:p>
            <a:r>
              <a:rPr lang="da-DK" sz="1400" b="0" dirty="0">
                <a:solidFill>
                  <a:srgbClr val="5C6370"/>
                </a:solidFill>
                <a:effectLst/>
                <a:latin typeface="Fira Code" pitchFamily="49" charset="0"/>
              </a:rPr>
              <a:t>// Updates the </a:t>
            </a:r>
            <a:r>
              <a:rPr lang="da-DK" sz="1400" b="0" dirty="0" err="1">
                <a:solidFill>
                  <a:srgbClr val="5C6370"/>
                </a:solidFill>
                <a:effectLst/>
                <a:latin typeface="Fira Code" pitchFamily="49" charset="0"/>
              </a:rPr>
              <a:t>record</a:t>
            </a:r>
            <a:r>
              <a:rPr lang="da-DK" sz="1400" b="0" dirty="0">
                <a:solidFill>
                  <a:srgbClr val="5C6370"/>
                </a:solidFill>
                <a:effectLst/>
                <a:latin typeface="Fira Code" pitchFamily="49" charset="0"/>
              </a:rPr>
              <a:t> at the </a:t>
            </a:r>
            <a:r>
              <a:rPr lang="da-DK" sz="1400" b="0" dirty="0" err="1">
                <a:solidFill>
                  <a:srgbClr val="5C6370"/>
                </a:solidFill>
                <a:effectLst/>
                <a:latin typeface="Fira Code" pitchFamily="49" charset="0"/>
              </a:rPr>
              <a:t>current</a:t>
            </a:r>
            <a:r>
              <a:rPr lang="da-DK" sz="1400" b="0" dirty="0">
                <a:solidFill>
                  <a:srgbClr val="5C6370"/>
                </a:solidFill>
                <a:effectLst/>
                <a:latin typeface="Fira Code" pitchFamily="49" charset="0"/>
              </a:rPr>
              <a:t> cursor position with a new </a:t>
            </a:r>
            <a:r>
              <a:rPr lang="da-DK" sz="1400" b="0" dirty="0" err="1">
                <a:solidFill>
                  <a:srgbClr val="5C6370"/>
                </a:solidFill>
                <a:effectLst/>
                <a:latin typeface="Fira Code" pitchFamily="49" charset="0"/>
              </a:rPr>
              <a:t>value</a:t>
            </a:r>
            <a:r>
              <a:rPr lang="da-DK" sz="1400" b="0" dirty="0">
                <a:solidFill>
                  <a:srgbClr val="5C6370"/>
                </a:solidFill>
                <a:effectLst/>
                <a:latin typeface="Fira Code" pitchFamily="49" charset="0"/>
              </a:rPr>
              <a:t>. </a:t>
            </a:r>
            <a:endParaRPr lang="da-DK" sz="1400" b="0" dirty="0">
              <a:solidFill>
                <a:srgbClr val="ABB2BF"/>
              </a:solidFill>
              <a:effectLst/>
              <a:latin typeface="Fira Code" pitchFamily="49" charset="0"/>
            </a:endParaRPr>
          </a:p>
          <a:p>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update</a:t>
            </a:r>
            <a:r>
              <a:rPr lang="da-DK" sz="1400" b="0" dirty="0">
                <a:solidFill>
                  <a:srgbClr val="ABB2BF"/>
                </a:solidFill>
                <a:effectLst/>
                <a:latin typeface="Fira Code" pitchFamily="49" charset="0"/>
              </a:rPr>
              <a:t>(</a:t>
            </a:r>
            <a:r>
              <a:rPr lang="da-DK" sz="1400" b="0" dirty="0" err="1">
                <a:solidFill>
                  <a:srgbClr val="ABB2BF"/>
                </a:solidFill>
                <a:effectLst/>
                <a:latin typeface="Fira Code" pitchFamily="49" charset="0"/>
              </a:rPr>
              <a:t>newValue</a:t>
            </a:r>
            <a:r>
              <a:rPr lang="da-DK" sz="1400" b="0" dirty="0">
                <a:solidFill>
                  <a:srgbClr val="ABB2BF"/>
                </a:solidFill>
                <a:effectLst/>
                <a:latin typeface="Fira Code" pitchFamily="49" charset="0"/>
              </a:rPr>
              <a:t>)</a:t>
            </a:r>
          </a:p>
          <a:p>
            <a:endParaRPr lang="da-DK" sz="1400" b="0" dirty="0">
              <a:solidFill>
                <a:srgbClr val="5C6370"/>
              </a:solidFill>
              <a:effectLst/>
              <a:latin typeface="Fira Code" pitchFamily="49" charset="0"/>
            </a:endParaRPr>
          </a:p>
          <a:p>
            <a:r>
              <a:rPr lang="da-DK" sz="1400" b="0" dirty="0">
                <a:solidFill>
                  <a:srgbClr val="5C6370"/>
                </a:solidFill>
                <a:effectLst/>
                <a:latin typeface="Fira Code" pitchFamily="49" charset="0"/>
              </a:rPr>
              <a:t>// Returns the </a:t>
            </a:r>
            <a:r>
              <a:rPr lang="da-DK" sz="1400" b="0" dirty="0" err="1">
                <a:solidFill>
                  <a:srgbClr val="5C6370"/>
                </a:solidFill>
                <a:effectLst/>
                <a:latin typeface="Fira Code" pitchFamily="49" charset="0"/>
              </a:rPr>
              <a:t>key</a:t>
            </a:r>
            <a:r>
              <a:rPr lang="da-DK" sz="1400" b="0" dirty="0">
                <a:solidFill>
                  <a:srgbClr val="5C6370"/>
                </a:solidFill>
                <a:effectLst/>
                <a:latin typeface="Fira Code" pitchFamily="49" charset="0"/>
              </a:rPr>
              <a:t> of the </a:t>
            </a:r>
            <a:r>
              <a:rPr lang="da-DK" sz="1400" b="0" dirty="0" err="1">
                <a:solidFill>
                  <a:srgbClr val="5C6370"/>
                </a:solidFill>
                <a:effectLst/>
                <a:latin typeface="Fira Code" pitchFamily="49" charset="0"/>
              </a:rPr>
              <a:t>record</a:t>
            </a:r>
            <a:r>
              <a:rPr lang="da-DK" sz="1400" b="0" dirty="0">
                <a:solidFill>
                  <a:srgbClr val="5C6370"/>
                </a:solidFill>
                <a:effectLst/>
                <a:latin typeface="Fira Code" pitchFamily="49" charset="0"/>
              </a:rPr>
              <a:t> at the </a:t>
            </a:r>
            <a:r>
              <a:rPr lang="da-DK" sz="1400" b="0" dirty="0" err="1">
                <a:solidFill>
                  <a:srgbClr val="5C6370"/>
                </a:solidFill>
                <a:effectLst/>
                <a:latin typeface="Fira Code" pitchFamily="49" charset="0"/>
              </a:rPr>
              <a:t>current</a:t>
            </a:r>
            <a:r>
              <a:rPr lang="da-DK" sz="1400" b="0" dirty="0">
                <a:solidFill>
                  <a:srgbClr val="5C6370"/>
                </a:solidFill>
                <a:effectLst/>
                <a:latin typeface="Fira Code" pitchFamily="49" charset="0"/>
              </a:rPr>
              <a:t> cursor position.</a:t>
            </a:r>
            <a:endParaRPr lang="da-DK" sz="1400" b="0" dirty="0">
              <a:solidFill>
                <a:srgbClr val="ABB2BF"/>
              </a:solidFill>
              <a:effectLst/>
              <a:latin typeface="Fira Code" pitchFamily="49" charset="0"/>
            </a:endParaRPr>
          </a:p>
          <a:p>
            <a:r>
              <a:rPr lang="da-DK" sz="1400" b="0" dirty="0" err="1">
                <a:solidFill>
                  <a:srgbClr val="ABB2BF"/>
                </a:solidFill>
                <a:effectLst/>
                <a:latin typeface="Fira Code" pitchFamily="49" charset="0"/>
              </a:rPr>
              <a:t>cursor.</a:t>
            </a:r>
            <a:r>
              <a:rPr lang="da-DK" sz="1400" b="0" dirty="0" err="1">
                <a:solidFill>
                  <a:srgbClr val="E06C75"/>
                </a:solidFill>
                <a:effectLst/>
                <a:latin typeface="Fira Code" pitchFamily="49" charset="0"/>
              </a:rPr>
              <a:t>key</a:t>
            </a:r>
            <a:endParaRPr lang="da-DK" sz="1400" b="0" dirty="0">
              <a:solidFill>
                <a:srgbClr val="ABB2BF"/>
              </a:solidFill>
              <a:effectLst/>
              <a:latin typeface="Fira Code" pitchFamily="49" charset="0"/>
            </a:endParaRPr>
          </a:p>
          <a:p>
            <a:endParaRPr lang="da-DK" sz="1400" b="0" dirty="0">
              <a:solidFill>
                <a:srgbClr val="5C6370"/>
              </a:solidFill>
              <a:effectLst/>
              <a:latin typeface="Fira Code" pitchFamily="49" charset="0"/>
            </a:endParaRPr>
          </a:p>
          <a:p>
            <a:r>
              <a:rPr lang="da-DK" sz="1400" b="0" dirty="0">
                <a:solidFill>
                  <a:srgbClr val="5C6370"/>
                </a:solidFill>
                <a:effectLst/>
                <a:latin typeface="Fira Code" pitchFamily="49" charset="0"/>
              </a:rPr>
              <a:t>// Returns the </a:t>
            </a:r>
            <a:r>
              <a:rPr lang="da-DK" sz="1400" b="0" dirty="0" err="1">
                <a:solidFill>
                  <a:srgbClr val="5C6370"/>
                </a:solidFill>
                <a:effectLst/>
                <a:latin typeface="Fira Code" pitchFamily="49" charset="0"/>
              </a:rPr>
              <a:t>value</a:t>
            </a:r>
            <a:r>
              <a:rPr lang="da-DK" sz="1400" b="0" dirty="0">
                <a:solidFill>
                  <a:srgbClr val="5C6370"/>
                </a:solidFill>
                <a:effectLst/>
                <a:latin typeface="Fira Code" pitchFamily="49" charset="0"/>
              </a:rPr>
              <a:t> of the </a:t>
            </a:r>
            <a:r>
              <a:rPr lang="da-DK" sz="1400" b="0" dirty="0" err="1">
                <a:solidFill>
                  <a:srgbClr val="5C6370"/>
                </a:solidFill>
                <a:effectLst/>
                <a:latin typeface="Fira Code" pitchFamily="49" charset="0"/>
              </a:rPr>
              <a:t>record</a:t>
            </a:r>
            <a:r>
              <a:rPr lang="da-DK" sz="1400" b="0" dirty="0">
                <a:solidFill>
                  <a:srgbClr val="5C6370"/>
                </a:solidFill>
                <a:effectLst/>
                <a:latin typeface="Fira Code" pitchFamily="49" charset="0"/>
              </a:rPr>
              <a:t> at the </a:t>
            </a:r>
            <a:r>
              <a:rPr lang="da-DK" sz="1400" b="0" dirty="0" err="1">
                <a:solidFill>
                  <a:srgbClr val="5C6370"/>
                </a:solidFill>
                <a:effectLst/>
                <a:latin typeface="Fira Code" pitchFamily="49" charset="0"/>
              </a:rPr>
              <a:t>current</a:t>
            </a:r>
            <a:r>
              <a:rPr lang="da-DK" sz="1400" b="0" dirty="0">
                <a:solidFill>
                  <a:srgbClr val="5C6370"/>
                </a:solidFill>
                <a:effectLst/>
                <a:latin typeface="Fira Code" pitchFamily="49" charset="0"/>
              </a:rPr>
              <a:t> cursor position.</a:t>
            </a:r>
            <a:endParaRPr lang="da-DK" sz="1400" b="0" dirty="0">
              <a:solidFill>
                <a:srgbClr val="ABB2BF"/>
              </a:solidFill>
              <a:effectLst/>
              <a:latin typeface="Fira Code" pitchFamily="49" charset="0"/>
            </a:endParaRPr>
          </a:p>
          <a:p>
            <a:r>
              <a:rPr lang="da-DK" sz="1400" b="0" dirty="0" err="1">
                <a:solidFill>
                  <a:srgbClr val="ABB2BF"/>
                </a:solidFill>
                <a:effectLst/>
                <a:latin typeface="Fira Code" pitchFamily="49" charset="0"/>
              </a:rPr>
              <a:t>cursor.</a:t>
            </a:r>
            <a:r>
              <a:rPr lang="da-DK" sz="1400" b="0" dirty="0" err="1">
                <a:solidFill>
                  <a:srgbClr val="E06C75"/>
                </a:solidFill>
                <a:effectLst/>
                <a:latin typeface="Fira Code" pitchFamily="49" charset="0"/>
              </a:rPr>
              <a:t>value</a:t>
            </a:r>
            <a:endParaRPr lang="da-DK" sz="1400" b="0" dirty="0">
              <a:solidFill>
                <a:srgbClr val="ABB2BF"/>
              </a:solidFill>
              <a:effectLst/>
              <a:latin typeface="Fira Code" pitchFamily="49" charset="0"/>
            </a:endParaRPr>
          </a:p>
          <a:p>
            <a:br>
              <a:rPr lang="en-GB" sz="1400" b="0" noProof="1">
                <a:solidFill>
                  <a:srgbClr val="D4D4D4"/>
                </a:solidFill>
                <a:effectLst/>
                <a:latin typeface="Menlo" panose="020B0609030804020204" pitchFamily="49" charset="0"/>
              </a:rPr>
            </a:br>
            <a:endParaRPr lang="en-GB" sz="1400" b="0" noProof="1">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88991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Cursors in </a:t>
            </a:r>
            <a:r>
              <a:rPr lang="da-DK" dirty="0" err="1"/>
              <a:t>IndexedDB</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US" dirty="0">
                <a:solidFill>
                  <a:srgbClr val="374151"/>
                </a:solidFill>
              </a:rPr>
              <a:t>Access and process keys and values, using a cursor</a:t>
            </a:r>
            <a:endParaRPr lang="en-US" b="0" i="0" dirty="0">
              <a:solidFill>
                <a:srgbClr val="374151"/>
              </a:solidFill>
              <a:effectLst/>
            </a:endParaRPr>
          </a:p>
          <a:p>
            <a:pPr marL="0" indent="0">
              <a:buNone/>
            </a:pPr>
            <a:endParaRPr lang="da-DK" dirty="0"/>
          </a:p>
          <a:p>
            <a:pPr algn="l">
              <a:buFont typeface="Arial" panose="020B0604020202020204" pitchFamily="34" charset="0"/>
              <a:buChar char="•"/>
            </a:pPr>
            <a:r>
              <a:rPr lang="en-GB" dirty="0">
                <a:solidFill>
                  <a:srgbClr val="374151"/>
                </a:solidFill>
              </a:rPr>
              <a:t>Cursors are used within transactions, like any other operation</a:t>
            </a:r>
          </a:p>
          <a:p>
            <a:pPr algn="l">
              <a:buFont typeface="Arial" panose="020B0604020202020204" pitchFamily="34" charset="0"/>
              <a:buChar char="•"/>
            </a:pPr>
            <a:r>
              <a:rPr lang="en-GB" dirty="0">
                <a:solidFill>
                  <a:srgbClr val="374151"/>
                </a:solidFill>
              </a:rPr>
              <a:t>When a cursor is opened, it points to the first record that matches the specified query/range</a:t>
            </a:r>
          </a:p>
          <a:p>
            <a:pPr algn="l">
              <a:buFont typeface="Arial" panose="020B0604020202020204" pitchFamily="34" charset="0"/>
              <a:buChar char="•"/>
            </a:pPr>
            <a:r>
              <a:rPr lang="en-GB" dirty="0">
                <a:solidFill>
                  <a:srgbClr val="374151"/>
                </a:solidFill>
              </a:rPr>
              <a:t>Cursors can access both the key and value of a record</a:t>
            </a:r>
          </a:p>
          <a:p>
            <a:pPr algn="l">
              <a:buFont typeface="Arial" panose="020B0604020202020204" pitchFamily="34" charset="0"/>
              <a:buChar char="•"/>
            </a:pPr>
            <a:r>
              <a:rPr lang="en-GB" dirty="0">
                <a:solidFill>
                  <a:srgbClr val="374151"/>
                </a:solidFill>
              </a:rPr>
              <a:t>When a record is processed, to continue to the next record, an explicit call to "</a:t>
            </a:r>
            <a:r>
              <a:rPr lang="en-GB" dirty="0" err="1">
                <a:solidFill>
                  <a:srgbClr val="374151"/>
                </a:solidFill>
              </a:rPr>
              <a:t>cursor.continue</a:t>
            </a:r>
            <a:r>
              <a:rPr lang="en-GB" dirty="0">
                <a:solidFill>
                  <a:srgbClr val="374151"/>
                </a:solidFill>
              </a:rPr>
              <a:t>()" is required</a:t>
            </a:r>
          </a:p>
          <a:p>
            <a:pPr algn="l">
              <a:buFont typeface="Arial" panose="020B0604020202020204" pitchFamily="34" charset="0"/>
              <a:buChar char="•"/>
            </a:pPr>
            <a:r>
              <a:rPr lang="en-GB" dirty="0">
                <a:solidFill>
                  <a:srgbClr val="374151"/>
                </a:solidFill>
              </a:rPr>
              <a:t>Control the direction of the cursor by adding "next", "</a:t>
            </a:r>
            <a:r>
              <a:rPr lang="en-GB" dirty="0" err="1">
                <a:solidFill>
                  <a:srgbClr val="374151"/>
                </a:solidFill>
              </a:rPr>
              <a:t>nextunique</a:t>
            </a:r>
            <a:r>
              <a:rPr lang="en-GB" dirty="0">
                <a:solidFill>
                  <a:srgbClr val="374151"/>
                </a:solidFill>
              </a:rPr>
              <a:t>", "</a:t>
            </a:r>
            <a:r>
              <a:rPr lang="en-GB" dirty="0" err="1">
                <a:solidFill>
                  <a:srgbClr val="374151"/>
                </a:solidFill>
              </a:rPr>
              <a:t>prev</a:t>
            </a:r>
            <a:r>
              <a:rPr lang="en-GB" dirty="0">
                <a:solidFill>
                  <a:srgbClr val="374151"/>
                </a:solidFill>
              </a:rPr>
              <a:t>" or "</a:t>
            </a:r>
            <a:r>
              <a:rPr lang="en-GB" dirty="0" err="1">
                <a:solidFill>
                  <a:srgbClr val="374151"/>
                </a:solidFill>
              </a:rPr>
              <a:t>prevunique</a:t>
            </a:r>
            <a:r>
              <a:rPr lang="en-GB" dirty="0">
                <a:solidFill>
                  <a:srgbClr val="374151"/>
                </a:solidFill>
              </a:rPr>
              <a:t>" as the 2</a:t>
            </a:r>
            <a:r>
              <a:rPr lang="en-GB" baseline="30000" dirty="0">
                <a:solidFill>
                  <a:srgbClr val="374151"/>
                </a:solidFill>
              </a:rPr>
              <a:t>nd</a:t>
            </a:r>
            <a:r>
              <a:rPr lang="en-GB" dirty="0">
                <a:solidFill>
                  <a:srgbClr val="374151"/>
                </a:solidFill>
              </a:rPr>
              <a:t> parameter in the "</a:t>
            </a:r>
            <a:r>
              <a:rPr lang="en-GB" dirty="0" err="1">
                <a:solidFill>
                  <a:srgbClr val="374151"/>
                </a:solidFill>
              </a:rPr>
              <a:t>openCursor</a:t>
            </a:r>
            <a:r>
              <a:rPr lang="en-GB" dirty="0">
                <a:solidFill>
                  <a:srgbClr val="374151"/>
                </a:solidFill>
              </a:rPr>
              <a:t>(range, direction)"</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24</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0" y="564267"/>
            <a:ext cx="6096000" cy="6340197"/>
          </a:xfrm>
          <a:prstGeom prst="rect">
            <a:avLst/>
          </a:prstGeom>
          <a:noFill/>
        </p:spPr>
        <p:txBody>
          <a:bodyPr wrap="square">
            <a:spAutoFit/>
          </a:bodyPr>
          <a:lstStyle/>
          <a:p>
            <a:r>
              <a:rPr lang="da-DK" sz="1400" b="0" dirty="0" err="1">
                <a:solidFill>
                  <a:srgbClr val="ABB2BF"/>
                </a:solidFill>
                <a:effectLst/>
                <a:latin typeface="Fira Code" pitchFamily="49" charset="0"/>
              </a:rPr>
              <a:t>request.</a:t>
            </a:r>
            <a:r>
              <a:rPr lang="da-DK" sz="1400" b="0" dirty="0" err="1">
                <a:solidFill>
                  <a:srgbClr val="61AFEF"/>
                </a:solidFill>
                <a:effectLst/>
                <a:latin typeface="Fira Code" pitchFamily="49" charset="0"/>
              </a:rPr>
              <a:t>onsuccess</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function</a:t>
            </a:r>
            <a:r>
              <a:rPr lang="da-DK" sz="1400" b="0" dirty="0">
                <a:solidFill>
                  <a:srgbClr val="ABB2BF"/>
                </a:solidFill>
                <a:effectLst/>
                <a:latin typeface="Fira Code" pitchFamily="49" charset="0"/>
              </a:rPr>
              <a:t>(event) {</a:t>
            </a:r>
          </a:p>
          <a:p>
            <a:pPr lvl="1"/>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db</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event.</a:t>
            </a:r>
            <a:r>
              <a:rPr lang="da-DK" sz="1400" b="0" dirty="0">
                <a:solidFill>
                  <a:srgbClr val="E06C75"/>
                </a:solidFill>
                <a:effectLst/>
                <a:latin typeface="Fira Code" pitchFamily="49" charset="0"/>
              </a:rPr>
              <a:t>target</a:t>
            </a:r>
            <a:r>
              <a:rPr lang="da-DK" sz="1400" b="0" dirty="0">
                <a:solidFill>
                  <a:srgbClr val="ABB2BF"/>
                </a:solidFill>
                <a:effectLst/>
                <a:latin typeface="Fira Code" pitchFamily="49" charset="0"/>
              </a:rPr>
              <a:t>.</a:t>
            </a:r>
            <a:r>
              <a:rPr lang="da-DK" sz="1400" b="0" dirty="0">
                <a:solidFill>
                  <a:srgbClr val="E06C75"/>
                </a:solidFill>
                <a:effectLst/>
                <a:latin typeface="Fira Code" pitchFamily="49" charset="0"/>
              </a:rPr>
              <a:t>result</a:t>
            </a:r>
            <a:r>
              <a:rPr lang="da-DK" sz="1400" b="0" dirty="0">
                <a:solidFill>
                  <a:srgbClr val="ABB2BF"/>
                </a:solidFill>
                <a:effectLst/>
                <a:latin typeface="Fira Code" pitchFamily="49" charset="0"/>
              </a:rPr>
              <a:t>;</a:t>
            </a:r>
          </a:p>
          <a:p>
            <a:pPr lvl="1"/>
            <a:br>
              <a:rPr lang="da-DK" sz="1400" b="0" dirty="0">
                <a:solidFill>
                  <a:srgbClr val="ABB2BF"/>
                </a:solidFill>
                <a:effectLst/>
                <a:latin typeface="Fira Code" pitchFamily="49" charset="0"/>
              </a:rPr>
            </a:br>
            <a:r>
              <a:rPr lang="da-DK" sz="1400" b="0" i="1" dirty="0">
                <a:solidFill>
                  <a:srgbClr val="5C6370"/>
                </a:solidFill>
                <a:effectLst/>
                <a:latin typeface="Fira Code" pitchFamily="49" charset="0"/>
              </a:rPr>
              <a:t>// Start a </a:t>
            </a:r>
            <a:r>
              <a:rPr lang="da-DK" sz="1400" b="0" i="1" dirty="0" err="1">
                <a:solidFill>
                  <a:srgbClr val="5C6370"/>
                </a:solidFill>
                <a:effectLst/>
                <a:latin typeface="Fira Code" pitchFamily="49" charset="0"/>
              </a:rPr>
              <a:t>read-only</a:t>
            </a:r>
            <a:r>
              <a:rPr lang="da-DK" sz="1400" b="0" i="1" dirty="0">
                <a:solidFill>
                  <a:srgbClr val="5C6370"/>
                </a:solidFill>
                <a:effectLst/>
                <a:latin typeface="Fira Code" pitchFamily="49" charset="0"/>
              </a:rPr>
              <a:t> </a:t>
            </a:r>
            <a:r>
              <a:rPr lang="da-DK" sz="1400" b="0" i="1" dirty="0" err="1">
                <a:solidFill>
                  <a:srgbClr val="5C6370"/>
                </a:solidFill>
                <a:effectLst/>
                <a:latin typeface="Fira Code" pitchFamily="49" charset="0"/>
              </a:rPr>
              <a:t>transaction</a:t>
            </a:r>
            <a:r>
              <a:rPr lang="da-DK" sz="1400" b="0" i="1" dirty="0">
                <a:solidFill>
                  <a:srgbClr val="5C6370"/>
                </a:solidFill>
                <a:effectLst/>
                <a:latin typeface="Fira Code" pitchFamily="49" charset="0"/>
              </a:rPr>
              <a:t>...</a:t>
            </a:r>
          </a:p>
          <a:p>
            <a:pPr lvl="2"/>
            <a:endParaRPr lang="da-DK" sz="1400" i="1" dirty="0">
              <a:solidFill>
                <a:srgbClr val="5C6370"/>
              </a:solidFill>
              <a:latin typeface="Fira Code" pitchFamily="49" charset="0"/>
            </a:endParaRPr>
          </a:p>
          <a:p>
            <a:pPr lvl="1"/>
            <a:r>
              <a:rPr lang="da-DK" sz="1400" b="0" i="1" dirty="0">
                <a:solidFill>
                  <a:srgbClr val="5C6370"/>
                </a:solidFill>
                <a:effectLst/>
                <a:latin typeface="Fira Code" pitchFamily="49" charset="0"/>
              </a:rPr>
              <a:t>// </a:t>
            </a:r>
            <a:r>
              <a:rPr lang="da-DK" sz="1400" b="0" i="1" dirty="0" err="1">
                <a:solidFill>
                  <a:srgbClr val="5C6370"/>
                </a:solidFill>
                <a:effectLst/>
                <a:latin typeface="Fira Code" pitchFamily="49" charset="0"/>
              </a:rPr>
              <a:t>Create</a:t>
            </a:r>
            <a:r>
              <a:rPr lang="da-DK" sz="1400" b="0" i="1" dirty="0">
                <a:solidFill>
                  <a:srgbClr val="5C6370"/>
                </a:solidFill>
                <a:effectLst/>
                <a:latin typeface="Fira Code" pitchFamily="49" charset="0"/>
              </a:rPr>
              <a:t> a </a:t>
            </a:r>
            <a:r>
              <a:rPr lang="da-DK" sz="1400" b="0" i="1" dirty="0" err="1">
                <a:solidFill>
                  <a:srgbClr val="5C6370"/>
                </a:solidFill>
                <a:effectLst/>
                <a:latin typeface="Fira Code" pitchFamily="49" charset="0"/>
              </a:rPr>
              <a:t>key</a:t>
            </a:r>
            <a:r>
              <a:rPr lang="da-DK" sz="1400" b="0" i="1" dirty="0">
                <a:solidFill>
                  <a:srgbClr val="5C6370"/>
                </a:solidFill>
                <a:effectLst/>
                <a:latin typeface="Fira Code" pitchFamily="49" charset="0"/>
              </a:rPr>
              <a:t> range (</a:t>
            </a:r>
            <a:r>
              <a:rPr lang="da-DK" sz="1400" b="0" i="1" dirty="0" err="1">
                <a:solidFill>
                  <a:srgbClr val="5C6370"/>
                </a:solidFill>
                <a:effectLst/>
                <a:latin typeface="Fira Code" pitchFamily="49" charset="0"/>
              </a:rPr>
              <a:t>e.g</a:t>
            </a:r>
            <a:r>
              <a:rPr lang="da-DK" sz="1400" b="0" i="1" dirty="0">
                <a:solidFill>
                  <a:srgbClr val="5C6370"/>
                </a:solidFill>
                <a:effectLst/>
                <a:latin typeface="Fira Code" pitchFamily="49" charset="0"/>
              </a:rPr>
              <a:t>., </a:t>
            </a:r>
            <a:r>
              <a:rPr lang="da-DK" sz="1400" b="0" i="1" dirty="0" err="1">
                <a:solidFill>
                  <a:srgbClr val="5C6370"/>
                </a:solidFill>
                <a:effectLst/>
                <a:latin typeface="Fira Code" pitchFamily="49" charset="0"/>
              </a:rPr>
              <a:t>keys</a:t>
            </a:r>
            <a:r>
              <a:rPr lang="da-DK" sz="1400" b="0" i="1" dirty="0">
                <a:solidFill>
                  <a:srgbClr val="5C6370"/>
                </a:solidFill>
                <a:effectLst/>
                <a:latin typeface="Fira Code" pitchFamily="49" charset="0"/>
              </a:rPr>
              <a:t> </a:t>
            </a:r>
            <a:r>
              <a:rPr lang="da-DK" sz="1400" b="0" i="1" dirty="0" err="1">
                <a:solidFill>
                  <a:srgbClr val="5C6370"/>
                </a:solidFill>
                <a:effectLst/>
                <a:latin typeface="Fira Code" pitchFamily="49" charset="0"/>
              </a:rPr>
              <a:t>between</a:t>
            </a:r>
            <a:r>
              <a:rPr lang="da-DK" sz="1400" b="0" i="1" dirty="0">
                <a:solidFill>
                  <a:srgbClr val="5C6370"/>
                </a:solidFill>
                <a:effectLst/>
                <a:latin typeface="Fira Code" pitchFamily="49" charset="0"/>
              </a:rPr>
              <a:t> 5 and 10)</a:t>
            </a:r>
            <a:endParaRPr lang="da-DK" sz="1400" b="0" dirty="0">
              <a:solidFill>
                <a:srgbClr val="ABB2BF"/>
              </a:solidFill>
              <a:effectLst/>
              <a:latin typeface="Fira Code" pitchFamily="49" charset="0"/>
            </a:endParaRPr>
          </a:p>
          <a:p>
            <a:pPr lvl="1"/>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keyRange</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IDBKeyRange.</a:t>
            </a:r>
            <a:r>
              <a:rPr lang="da-DK" sz="1400" b="0" dirty="0" err="1">
                <a:solidFill>
                  <a:srgbClr val="61AFEF"/>
                </a:solidFill>
                <a:effectLst/>
                <a:latin typeface="Fira Code" pitchFamily="49" charset="0"/>
              </a:rPr>
              <a:t>bound</a:t>
            </a:r>
            <a:r>
              <a:rPr lang="da-DK" sz="1400" b="0" dirty="0">
                <a:solidFill>
                  <a:srgbClr val="ABB2BF"/>
                </a:solidFill>
                <a:effectLst/>
                <a:latin typeface="Fira Code" pitchFamily="49" charset="0"/>
              </a:rPr>
              <a:t>(</a:t>
            </a:r>
            <a:r>
              <a:rPr lang="da-DK" sz="1400" b="0" dirty="0">
                <a:solidFill>
                  <a:srgbClr val="D19A66"/>
                </a:solidFill>
                <a:effectLst/>
                <a:latin typeface="Fira Code" pitchFamily="49" charset="0"/>
              </a:rPr>
              <a:t>5</a:t>
            </a:r>
            <a:r>
              <a:rPr lang="da-DK" sz="1400" b="0" dirty="0">
                <a:solidFill>
                  <a:srgbClr val="ABB2BF"/>
                </a:solidFill>
                <a:effectLst/>
                <a:latin typeface="Fira Code" pitchFamily="49" charset="0"/>
              </a:rPr>
              <a:t>, </a:t>
            </a:r>
            <a:r>
              <a:rPr lang="da-DK" sz="1400" b="0" dirty="0">
                <a:solidFill>
                  <a:srgbClr val="D19A66"/>
                </a:solidFill>
                <a:effectLst/>
                <a:latin typeface="Fira Code" pitchFamily="49" charset="0"/>
              </a:rPr>
              <a:t>10</a:t>
            </a:r>
            <a:r>
              <a:rPr lang="da-DK" sz="1400" b="0" dirty="0">
                <a:solidFill>
                  <a:srgbClr val="ABB2BF"/>
                </a:solidFill>
                <a:effectLst/>
                <a:latin typeface="Fira Code" pitchFamily="49" charset="0"/>
              </a:rPr>
              <a:t>);</a:t>
            </a:r>
          </a:p>
          <a:p>
            <a:pPr lvl="1"/>
            <a:br>
              <a:rPr lang="da-DK" sz="1400" b="0" dirty="0">
                <a:solidFill>
                  <a:srgbClr val="ABB2BF"/>
                </a:solidFill>
                <a:effectLst/>
                <a:latin typeface="Fira Code" pitchFamily="49" charset="0"/>
              </a:rPr>
            </a:br>
            <a:r>
              <a:rPr lang="da-DK" sz="1400" b="0" i="1" dirty="0">
                <a:solidFill>
                  <a:srgbClr val="5C6370"/>
                </a:solidFill>
                <a:effectLst/>
                <a:latin typeface="Fira Code" pitchFamily="49" charset="0"/>
              </a:rPr>
              <a:t>// Open a cursor to </a:t>
            </a:r>
            <a:r>
              <a:rPr lang="da-DK" sz="1400" b="0" i="1" dirty="0" err="1">
                <a:solidFill>
                  <a:srgbClr val="5C6370"/>
                </a:solidFill>
                <a:effectLst/>
                <a:latin typeface="Fira Code" pitchFamily="49" charset="0"/>
              </a:rPr>
              <a:t>iterate</a:t>
            </a:r>
            <a:r>
              <a:rPr lang="da-DK" sz="1400" b="0" i="1" dirty="0">
                <a:solidFill>
                  <a:srgbClr val="5C6370"/>
                </a:solidFill>
                <a:effectLst/>
                <a:latin typeface="Fira Code" pitchFamily="49" charset="0"/>
              </a:rPr>
              <a:t> over all </a:t>
            </a:r>
            <a:r>
              <a:rPr lang="da-DK" sz="1400" b="0" i="1" dirty="0" err="1">
                <a:solidFill>
                  <a:srgbClr val="5C6370"/>
                </a:solidFill>
                <a:effectLst/>
                <a:latin typeface="Fira Code" pitchFamily="49" charset="0"/>
              </a:rPr>
              <a:t>records</a:t>
            </a:r>
            <a:endParaRPr lang="da-DK" sz="1400" b="0" dirty="0">
              <a:solidFill>
                <a:srgbClr val="ABB2BF"/>
              </a:solidFill>
              <a:effectLst/>
              <a:latin typeface="Fira Code" pitchFamily="49" charset="0"/>
            </a:endParaRPr>
          </a:p>
          <a:p>
            <a:pPr lvl="1"/>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cursorRequest</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objectStore.</a:t>
            </a:r>
            <a:r>
              <a:rPr lang="da-DK" sz="1400" b="0" dirty="0" err="1">
                <a:solidFill>
                  <a:srgbClr val="61AFEF"/>
                </a:solidFill>
                <a:effectLst/>
                <a:latin typeface="Fira Code" pitchFamily="49" charset="0"/>
              </a:rPr>
              <a:t>openCursor</a:t>
            </a:r>
            <a:r>
              <a:rPr lang="da-DK" sz="1400" b="0" dirty="0">
                <a:solidFill>
                  <a:srgbClr val="ABB2BF"/>
                </a:solidFill>
                <a:effectLst/>
                <a:latin typeface="Fira Code" pitchFamily="49" charset="0"/>
              </a:rPr>
              <a:t>(</a:t>
            </a:r>
            <a:r>
              <a:rPr lang="da-DK" sz="1400" b="0" dirty="0" err="1">
                <a:solidFill>
                  <a:srgbClr val="ABB2BF"/>
                </a:solidFill>
                <a:effectLst/>
                <a:latin typeface="Fira Code" pitchFamily="49" charset="0"/>
              </a:rPr>
              <a:t>keyRange</a:t>
            </a:r>
            <a:r>
              <a:rPr lang="da-DK" sz="1400" b="0" dirty="0">
                <a:solidFill>
                  <a:srgbClr val="ABB2BF"/>
                </a:solidFill>
                <a:effectLst/>
                <a:latin typeface="Fira Code" pitchFamily="49" charset="0"/>
              </a:rPr>
              <a:t>);</a:t>
            </a:r>
          </a:p>
          <a:p>
            <a:pPr lvl="1"/>
            <a:br>
              <a:rPr lang="da-DK" sz="1400" b="0" dirty="0">
                <a:solidFill>
                  <a:srgbClr val="ABB2BF"/>
                </a:solidFill>
                <a:effectLst/>
                <a:latin typeface="Fira Code" pitchFamily="49" charset="0"/>
              </a:rPr>
            </a:br>
            <a:r>
              <a:rPr lang="da-DK" sz="1400" b="0" dirty="0" err="1">
                <a:solidFill>
                  <a:srgbClr val="ABB2BF"/>
                </a:solidFill>
                <a:effectLst/>
                <a:latin typeface="Fira Code" pitchFamily="49" charset="0"/>
              </a:rPr>
              <a:t>cursorRequest.</a:t>
            </a:r>
            <a:r>
              <a:rPr lang="da-DK" sz="1400" b="0" dirty="0" err="1">
                <a:solidFill>
                  <a:srgbClr val="61AFEF"/>
                </a:solidFill>
                <a:effectLst/>
                <a:latin typeface="Fira Code" pitchFamily="49" charset="0"/>
              </a:rPr>
              <a:t>onsuccess</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function</a:t>
            </a:r>
            <a:r>
              <a:rPr lang="da-DK" sz="1400" b="0" dirty="0">
                <a:solidFill>
                  <a:srgbClr val="ABB2BF"/>
                </a:solidFill>
                <a:effectLst/>
                <a:latin typeface="Fira Code" pitchFamily="49" charset="0"/>
              </a:rPr>
              <a:t>(event) {</a:t>
            </a:r>
          </a:p>
          <a:p>
            <a:pPr lvl="2"/>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cursor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event.</a:t>
            </a:r>
            <a:r>
              <a:rPr lang="da-DK" sz="1400" b="0" dirty="0">
                <a:solidFill>
                  <a:srgbClr val="E06C75"/>
                </a:solidFill>
                <a:effectLst/>
                <a:latin typeface="Fira Code" pitchFamily="49" charset="0"/>
              </a:rPr>
              <a:t>target</a:t>
            </a:r>
            <a:r>
              <a:rPr lang="da-DK" sz="1400" b="0" dirty="0">
                <a:solidFill>
                  <a:srgbClr val="ABB2BF"/>
                </a:solidFill>
                <a:effectLst/>
                <a:latin typeface="Fira Code" pitchFamily="49" charset="0"/>
              </a:rPr>
              <a:t>.</a:t>
            </a:r>
            <a:r>
              <a:rPr lang="da-DK" sz="1400" b="0" dirty="0">
                <a:solidFill>
                  <a:srgbClr val="E06C75"/>
                </a:solidFill>
                <a:effectLst/>
                <a:latin typeface="Fira Code" pitchFamily="49" charset="0"/>
              </a:rPr>
              <a:t>result</a:t>
            </a:r>
            <a:r>
              <a:rPr lang="da-DK" sz="1400" b="0" dirty="0">
                <a:solidFill>
                  <a:srgbClr val="ABB2BF"/>
                </a:solidFill>
                <a:effectLst/>
                <a:latin typeface="Fira Code" pitchFamily="49" charset="0"/>
              </a:rPr>
              <a:t>;</a:t>
            </a:r>
          </a:p>
          <a:p>
            <a:pPr lvl="2"/>
            <a:br>
              <a:rPr lang="da-DK" sz="1400" b="0" dirty="0">
                <a:solidFill>
                  <a:srgbClr val="ABB2BF"/>
                </a:solidFill>
                <a:effectLst/>
                <a:latin typeface="Fira Code" pitchFamily="49" charset="0"/>
              </a:rPr>
            </a:br>
            <a:r>
              <a:rPr lang="da-DK" sz="1400" b="0" dirty="0" err="1">
                <a:solidFill>
                  <a:srgbClr val="C678DD"/>
                </a:solidFill>
                <a:effectLst/>
                <a:latin typeface="Fira Code" pitchFamily="49" charset="0"/>
              </a:rPr>
              <a:t>if</a:t>
            </a:r>
            <a:r>
              <a:rPr lang="da-DK" sz="1400" b="0" dirty="0">
                <a:solidFill>
                  <a:srgbClr val="ABB2BF"/>
                </a:solidFill>
                <a:effectLst/>
                <a:latin typeface="Fira Code" pitchFamily="49" charset="0"/>
              </a:rPr>
              <a:t> (cursor) {</a:t>
            </a:r>
          </a:p>
          <a:p>
            <a:pPr lvl="2"/>
            <a:r>
              <a:rPr lang="da-DK" sz="1400" dirty="0">
                <a:solidFill>
                  <a:srgbClr val="ABB2BF"/>
                </a:solidFill>
                <a:latin typeface="Fira Code" pitchFamily="49" charset="0"/>
              </a:rPr>
              <a:t>    </a:t>
            </a:r>
            <a:r>
              <a:rPr lang="da-DK" sz="1400" b="0" dirty="0" err="1">
                <a:solidFill>
                  <a:srgbClr val="ABB2BF"/>
                </a:solidFill>
                <a:effectLst/>
                <a:latin typeface="Fira Code" pitchFamily="49" charset="0"/>
              </a:rPr>
              <a:t>console.</a:t>
            </a:r>
            <a:r>
              <a:rPr lang="da-DK" sz="1400" b="0" dirty="0" err="1">
                <a:solidFill>
                  <a:srgbClr val="61AFEF"/>
                </a:solidFill>
                <a:effectLst/>
                <a:latin typeface="Fira Code" pitchFamily="49" charset="0"/>
              </a:rPr>
              <a:t>log</a:t>
            </a:r>
            <a:r>
              <a:rPr lang="da-DK" sz="1400" b="0" dirty="0">
                <a:solidFill>
                  <a:srgbClr val="ABB2BF"/>
                </a:solidFill>
                <a:effectLst/>
                <a:latin typeface="Fira Code" pitchFamily="49" charset="0"/>
              </a:rPr>
              <a:t>(</a:t>
            </a:r>
            <a:r>
              <a:rPr lang="da-DK" sz="1400" b="0" dirty="0">
                <a:solidFill>
                  <a:srgbClr val="98C379"/>
                </a:solidFill>
                <a:effectLst/>
                <a:latin typeface="Fira Code" pitchFamily="49" charset="0"/>
              </a:rPr>
              <a:t>'Key:'</a:t>
            </a:r>
            <a:r>
              <a:rPr lang="da-DK" sz="1400" b="0" dirty="0">
                <a:solidFill>
                  <a:srgbClr val="ABB2BF"/>
                </a:solidFill>
                <a:effectLst/>
                <a:latin typeface="Fira Code" pitchFamily="49" charset="0"/>
              </a:rPr>
              <a:t>, cursor.</a:t>
            </a:r>
            <a:r>
              <a:rPr lang="da-DK" sz="1400" b="0" dirty="0" err="1">
                <a:solidFill>
                  <a:srgbClr val="E06C75"/>
                </a:solidFill>
                <a:effectLst/>
                <a:latin typeface="Fira Code" pitchFamily="49" charset="0"/>
              </a:rPr>
              <a:t>key</a:t>
            </a:r>
            <a:r>
              <a:rPr lang="da-DK" sz="1400" b="0" dirty="0">
                <a:solidFill>
                  <a:srgbClr val="ABB2BF"/>
                </a:solidFill>
                <a:effectLst/>
                <a:latin typeface="Fira Code" pitchFamily="49" charset="0"/>
              </a:rPr>
              <a:t>,</a:t>
            </a:r>
            <a:r>
              <a:rPr lang="da-DK" sz="1400" b="0" dirty="0">
                <a:solidFill>
                  <a:srgbClr val="98C379"/>
                </a:solidFill>
                <a:effectLst/>
                <a:latin typeface="Fira Code" pitchFamily="49" charset="0"/>
              </a:rPr>
              <a:t>'Value:'</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E06C75"/>
                </a:solidFill>
                <a:effectLst/>
                <a:latin typeface="Fira Code" pitchFamily="49" charset="0"/>
              </a:rPr>
              <a:t>value</a:t>
            </a:r>
            <a:r>
              <a:rPr lang="da-DK" sz="1400" b="0" dirty="0">
                <a:solidFill>
                  <a:srgbClr val="ABB2BF"/>
                </a:solidFill>
                <a:effectLst/>
                <a:latin typeface="Fira Code" pitchFamily="49" charset="0"/>
              </a:rPr>
              <a:t>);</a:t>
            </a:r>
          </a:p>
          <a:p>
            <a:pPr lvl="2"/>
            <a:br>
              <a:rPr lang="da-DK" sz="1400" b="0" dirty="0">
                <a:solidFill>
                  <a:srgbClr val="ABB2BF"/>
                </a:solidFill>
                <a:effectLst/>
                <a:latin typeface="Fira Code" pitchFamily="49" charset="0"/>
              </a:rPr>
            </a:br>
            <a:r>
              <a:rPr lang="da-DK" sz="1400" b="0" dirty="0">
                <a:solidFill>
                  <a:srgbClr val="ABB2BF"/>
                </a:solidFill>
                <a:effectLst/>
                <a:latin typeface="Fira Code" pitchFamily="49" charset="0"/>
              </a:rPr>
              <a:t>    </a:t>
            </a:r>
            <a:r>
              <a:rPr lang="da-DK" sz="1400" b="0" i="1" dirty="0">
                <a:solidFill>
                  <a:srgbClr val="5C6370"/>
                </a:solidFill>
                <a:effectLst/>
                <a:latin typeface="Fira Code" pitchFamily="49" charset="0"/>
              </a:rPr>
              <a:t>// </a:t>
            </a:r>
            <a:r>
              <a:rPr lang="da-DK" sz="1400" b="0" i="1" dirty="0" err="1">
                <a:solidFill>
                  <a:srgbClr val="5C6370"/>
                </a:solidFill>
                <a:effectLst/>
                <a:latin typeface="Fira Code" pitchFamily="49" charset="0"/>
              </a:rPr>
              <a:t>Move</a:t>
            </a:r>
            <a:r>
              <a:rPr lang="da-DK" sz="1400" b="0" i="1" dirty="0">
                <a:solidFill>
                  <a:srgbClr val="5C6370"/>
                </a:solidFill>
                <a:effectLst/>
                <a:latin typeface="Fira Code" pitchFamily="49" charset="0"/>
              </a:rPr>
              <a:t> to the </a:t>
            </a:r>
            <a:r>
              <a:rPr lang="da-DK" sz="1400" b="0" i="1" dirty="0" err="1">
                <a:solidFill>
                  <a:srgbClr val="5C6370"/>
                </a:solidFill>
                <a:effectLst/>
                <a:latin typeface="Fira Code" pitchFamily="49" charset="0"/>
              </a:rPr>
              <a:t>next</a:t>
            </a:r>
            <a:r>
              <a:rPr lang="da-DK" sz="1400" b="0" i="1" dirty="0">
                <a:solidFill>
                  <a:srgbClr val="5C6370"/>
                </a:solidFill>
                <a:effectLst/>
                <a:latin typeface="Fira Code" pitchFamily="49" charset="0"/>
              </a:rPr>
              <a:t> </a:t>
            </a:r>
            <a:r>
              <a:rPr lang="da-DK" sz="1400" b="0" i="1" dirty="0" err="1">
                <a:solidFill>
                  <a:srgbClr val="5C6370"/>
                </a:solidFill>
                <a:effectLst/>
                <a:latin typeface="Fira Code" pitchFamily="49" charset="0"/>
              </a:rPr>
              <a:t>record</a:t>
            </a:r>
            <a:endParaRPr lang="da-DK" sz="1400" b="0" dirty="0">
              <a:solidFill>
                <a:srgbClr val="ABB2BF"/>
              </a:solidFill>
              <a:effectLst/>
              <a:latin typeface="Fira Code" pitchFamily="49" charset="0"/>
            </a:endParaRPr>
          </a:p>
          <a:p>
            <a:pPr lvl="2"/>
            <a:r>
              <a:rPr lang="da-DK" sz="1400" dirty="0">
                <a:solidFill>
                  <a:srgbClr val="ABB2BF"/>
                </a:solidFill>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continue</a:t>
            </a:r>
            <a:r>
              <a:rPr lang="da-DK" sz="1400" b="0" dirty="0">
                <a:solidFill>
                  <a:srgbClr val="ABB2BF"/>
                </a:solidFill>
                <a:effectLst/>
                <a:latin typeface="Fira Code" pitchFamily="49" charset="0"/>
              </a:rPr>
              <a:t>();</a:t>
            </a:r>
          </a:p>
          <a:p>
            <a:pPr lvl="2"/>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else</a:t>
            </a:r>
            <a:r>
              <a:rPr lang="da-DK" sz="1400" b="0" dirty="0">
                <a:solidFill>
                  <a:srgbClr val="ABB2BF"/>
                </a:solidFill>
                <a:effectLst/>
                <a:latin typeface="Fira Code" pitchFamily="49" charset="0"/>
              </a:rPr>
              <a:t> {</a:t>
            </a:r>
          </a:p>
          <a:p>
            <a:pPr lvl="2"/>
            <a:r>
              <a:rPr lang="da-DK" sz="1400" dirty="0">
                <a:solidFill>
                  <a:srgbClr val="ABB2BF"/>
                </a:solidFill>
                <a:latin typeface="Fira Code" pitchFamily="49" charset="0"/>
              </a:rPr>
              <a:t>    </a:t>
            </a:r>
            <a:r>
              <a:rPr lang="da-DK" sz="1400" b="0" dirty="0" err="1">
                <a:solidFill>
                  <a:srgbClr val="ABB2BF"/>
                </a:solidFill>
                <a:effectLst/>
                <a:latin typeface="Fira Code" pitchFamily="49" charset="0"/>
              </a:rPr>
              <a:t>console.</a:t>
            </a:r>
            <a:r>
              <a:rPr lang="da-DK" sz="1400" b="0" dirty="0" err="1">
                <a:solidFill>
                  <a:srgbClr val="61AFEF"/>
                </a:solidFill>
                <a:effectLst/>
                <a:latin typeface="Fira Code" pitchFamily="49" charset="0"/>
              </a:rPr>
              <a:t>log</a:t>
            </a:r>
            <a:r>
              <a:rPr lang="da-DK" sz="1400" b="0" dirty="0">
                <a:solidFill>
                  <a:srgbClr val="ABB2BF"/>
                </a:solidFill>
                <a:effectLst/>
                <a:latin typeface="Fira Code" pitchFamily="49" charset="0"/>
              </a:rPr>
              <a:t>(</a:t>
            </a:r>
            <a:r>
              <a:rPr lang="da-DK" sz="1400" b="0" dirty="0">
                <a:solidFill>
                  <a:srgbClr val="98C379"/>
                </a:solidFill>
                <a:effectLst/>
                <a:latin typeface="Fira Code" pitchFamily="49" charset="0"/>
              </a:rPr>
              <a:t>'No more </a:t>
            </a:r>
            <a:r>
              <a:rPr lang="da-DK" sz="1400" b="0" dirty="0" err="1">
                <a:solidFill>
                  <a:srgbClr val="98C379"/>
                </a:solidFill>
                <a:effectLst/>
                <a:latin typeface="Fira Code" pitchFamily="49" charset="0"/>
              </a:rPr>
              <a:t>entries</a:t>
            </a:r>
            <a:r>
              <a:rPr lang="da-DK" sz="1400" b="0" dirty="0">
                <a:solidFill>
                  <a:srgbClr val="98C379"/>
                </a:solidFill>
                <a:effectLst/>
                <a:latin typeface="Fira Code" pitchFamily="49" charset="0"/>
              </a:rPr>
              <a:t>'</a:t>
            </a:r>
            <a:r>
              <a:rPr lang="da-DK" sz="1400" b="0" dirty="0">
                <a:solidFill>
                  <a:srgbClr val="ABB2BF"/>
                </a:solidFill>
                <a:effectLst/>
                <a:latin typeface="Fira Code" pitchFamily="49" charset="0"/>
              </a:rPr>
              <a:t>);</a:t>
            </a:r>
          </a:p>
          <a:p>
            <a:pPr lvl="2"/>
            <a:r>
              <a:rPr lang="da-DK" sz="1400" b="0" dirty="0">
                <a:solidFill>
                  <a:srgbClr val="ABB2BF"/>
                </a:solidFill>
                <a:effectLst/>
                <a:latin typeface="Fira Code" pitchFamily="49" charset="0"/>
              </a:rPr>
              <a:t>}</a:t>
            </a:r>
          </a:p>
          <a:p>
            <a:pPr lvl="1"/>
            <a:r>
              <a:rPr lang="da-DK" sz="1400" b="0" dirty="0">
                <a:solidFill>
                  <a:srgbClr val="ABB2BF"/>
                </a:solidFill>
                <a:effectLst/>
                <a:latin typeface="Fira Code" pitchFamily="49" charset="0"/>
              </a:rPr>
              <a:t>};</a:t>
            </a:r>
          </a:p>
          <a:p>
            <a:r>
              <a:rPr lang="da-DK" sz="1400" b="0" dirty="0">
                <a:solidFill>
                  <a:srgbClr val="ABB2BF"/>
                </a:solidFill>
                <a:effectLst/>
                <a:latin typeface="Fira Code" pitchFamily="49" charset="0"/>
              </a:rPr>
              <a:t>};</a:t>
            </a:r>
          </a:p>
          <a:p>
            <a:br>
              <a:rPr lang="en-GB" sz="1400" b="0" noProof="1">
                <a:solidFill>
                  <a:srgbClr val="D4D4D4"/>
                </a:solidFill>
                <a:effectLst/>
                <a:latin typeface="Menlo" panose="020B0609030804020204" pitchFamily="49" charset="0"/>
              </a:rPr>
            </a:br>
            <a:endParaRPr lang="en-GB" sz="1400" b="0" noProof="1">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064938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Cursors: Update</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US" dirty="0">
                <a:solidFill>
                  <a:srgbClr val="374151"/>
                </a:solidFill>
              </a:rPr>
              <a:t>Updating a record using a cursor</a:t>
            </a:r>
            <a:endParaRPr lang="en-US" b="0" i="0" dirty="0">
              <a:solidFill>
                <a:srgbClr val="374151"/>
              </a:solidFill>
              <a:effectLst/>
            </a:endParaRPr>
          </a:p>
          <a:p>
            <a:pPr marL="0" indent="0">
              <a:buNone/>
            </a:pPr>
            <a:endParaRPr lang="da-DK" dirty="0"/>
          </a:p>
          <a:p>
            <a:pPr algn="l">
              <a:buFont typeface="Arial" panose="020B0604020202020204" pitchFamily="34" charset="0"/>
              <a:buChar char="•"/>
            </a:pPr>
            <a:r>
              <a:rPr lang="en-GB" dirty="0">
                <a:solidFill>
                  <a:srgbClr val="374151"/>
                </a:solidFill>
              </a:rPr>
              <a:t>Create a transaction</a:t>
            </a:r>
          </a:p>
          <a:p>
            <a:pPr algn="l">
              <a:buFont typeface="Arial" panose="020B0604020202020204" pitchFamily="34" charset="0"/>
              <a:buChar char="•"/>
            </a:pPr>
            <a:r>
              <a:rPr lang="en-GB" dirty="0">
                <a:solidFill>
                  <a:srgbClr val="374151"/>
                </a:solidFill>
              </a:rPr>
              <a:t>Open a cursor</a:t>
            </a:r>
          </a:p>
          <a:p>
            <a:pPr algn="l">
              <a:buFont typeface="Arial" panose="020B0604020202020204" pitchFamily="34" charset="0"/>
              <a:buChar char="•"/>
            </a:pPr>
            <a:r>
              <a:rPr lang="en-GB" dirty="0">
                <a:solidFill>
                  <a:srgbClr val="374151"/>
                </a:solidFill>
              </a:rPr>
              <a:t>Retrieve the value</a:t>
            </a:r>
          </a:p>
          <a:p>
            <a:pPr algn="l">
              <a:buFont typeface="Arial" panose="020B0604020202020204" pitchFamily="34" charset="0"/>
              <a:buChar char="•"/>
            </a:pPr>
            <a:r>
              <a:rPr lang="en-GB" dirty="0">
                <a:solidFill>
                  <a:srgbClr val="374151"/>
                </a:solidFill>
              </a:rPr>
              <a:t>Update the property</a:t>
            </a:r>
          </a:p>
          <a:p>
            <a:pPr algn="l">
              <a:buFont typeface="Arial" panose="020B0604020202020204" pitchFamily="34" charset="0"/>
              <a:buChar char="•"/>
            </a:pPr>
            <a:r>
              <a:rPr lang="en-GB" dirty="0">
                <a:solidFill>
                  <a:srgbClr val="374151"/>
                </a:solidFill>
              </a:rPr>
              <a:t>Update the cursor with the updated record</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25</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0" y="1749207"/>
            <a:ext cx="6096000" cy="3754874"/>
          </a:xfrm>
          <a:prstGeom prst="rect">
            <a:avLst/>
          </a:prstGeom>
          <a:noFill/>
        </p:spPr>
        <p:txBody>
          <a:bodyPr wrap="square">
            <a:spAutoFit/>
          </a:bodyPr>
          <a:lstStyle/>
          <a:p>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cursorRequest</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objectStore.</a:t>
            </a:r>
            <a:r>
              <a:rPr lang="da-DK" sz="1400" b="0" dirty="0" err="1">
                <a:solidFill>
                  <a:srgbClr val="61AFEF"/>
                </a:solidFill>
                <a:effectLst/>
                <a:latin typeface="Fira Code" pitchFamily="49" charset="0"/>
              </a:rPr>
              <a:t>openCursor</a:t>
            </a:r>
            <a:r>
              <a:rPr lang="da-DK" sz="1400" b="0" dirty="0">
                <a:solidFill>
                  <a:srgbClr val="ABB2BF"/>
                </a:solidFill>
                <a:effectLst/>
                <a:latin typeface="Fira Code" pitchFamily="49" charset="0"/>
              </a:rPr>
              <a:t>();</a:t>
            </a:r>
          </a:p>
          <a:p>
            <a:br>
              <a:rPr lang="da-DK" sz="1400" b="0" dirty="0">
                <a:solidFill>
                  <a:srgbClr val="ABB2BF"/>
                </a:solidFill>
                <a:effectLst/>
                <a:latin typeface="Fira Code" pitchFamily="49" charset="0"/>
              </a:rPr>
            </a:br>
            <a:r>
              <a:rPr lang="da-DK" sz="1400" b="0" dirty="0" err="1">
                <a:solidFill>
                  <a:srgbClr val="ABB2BF"/>
                </a:solidFill>
                <a:effectLst/>
                <a:latin typeface="Fira Code" pitchFamily="49" charset="0"/>
              </a:rPr>
              <a:t>cursorRequest.</a:t>
            </a:r>
            <a:r>
              <a:rPr lang="da-DK" sz="1400" b="0" dirty="0" err="1">
                <a:solidFill>
                  <a:srgbClr val="61AFEF"/>
                </a:solidFill>
                <a:effectLst/>
                <a:latin typeface="Fira Code" pitchFamily="49" charset="0"/>
              </a:rPr>
              <a:t>onsuccess</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function</a:t>
            </a:r>
            <a:r>
              <a:rPr lang="da-DK" sz="1400" b="0" dirty="0">
                <a:solidFill>
                  <a:srgbClr val="ABB2BF"/>
                </a:solidFill>
                <a:effectLst/>
                <a:latin typeface="Fira Code" pitchFamily="49" charset="0"/>
              </a:rPr>
              <a:t>(event) {</a:t>
            </a:r>
          </a:p>
          <a:p>
            <a:r>
              <a:rPr lang="da-DK" sz="1400" b="0" dirty="0">
                <a:solidFill>
                  <a:srgbClr val="C678DD"/>
                </a:solidFill>
                <a:effectLst/>
                <a:latin typeface="Fira Code" pitchFamily="49" charset="0"/>
              </a:rPr>
              <a:t>	let</a:t>
            </a:r>
            <a:r>
              <a:rPr lang="da-DK" sz="1400" b="0" dirty="0">
                <a:solidFill>
                  <a:srgbClr val="ABB2BF"/>
                </a:solidFill>
                <a:effectLst/>
                <a:latin typeface="Fira Code" pitchFamily="49" charset="0"/>
              </a:rPr>
              <a:t> cursor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event.</a:t>
            </a:r>
            <a:r>
              <a:rPr lang="da-DK" sz="1400" b="0" dirty="0">
                <a:solidFill>
                  <a:srgbClr val="E06C75"/>
                </a:solidFill>
                <a:effectLst/>
                <a:latin typeface="Fira Code" pitchFamily="49" charset="0"/>
              </a:rPr>
              <a:t>target</a:t>
            </a:r>
            <a:r>
              <a:rPr lang="da-DK" sz="1400" b="0" dirty="0">
                <a:solidFill>
                  <a:srgbClr val="ABB2BF"/>
                </a:solidFill>
                <a:effectLst/>
                <a:latin typeface="Fira Code" pitchFamily="49" charset="0"/>
              </a:rPr>
              <a:t>.</a:t>
            </a:r>
            <a:r>
              <a:rPr lang="da-DK" sz="1400" b="0" dirty="0">
                <a:solidFill>
                  <a:srgbClr val="E06C75"/>
                </a:solidFill>
                <a:effectLst/>
                <a:latin typeface="Fira Code" pitchFamily="49" charset="0"/>
              </a:rPr>
              <a:t>result</a:t>
            </a:r>
            <a:r>
              <a:rPr lang="da-DK" sz="1400" b="0" dirty="0">
                <a:solidFill>
                  <a:srgbClr val="ABB2BF"/>
                </a:solidFill>
                <a:effectLst/>
                <a:latin typeface="Fira Code" pitchFamily="49" charset="0"/>
              </a:rPr>
              <a:t>;</a:t>
            </a:r>
          </a:p>
          <a:p>
            <a:br>
              <a:rPr lang="da-DK" sz="1400" b="0" dirty="0">
                <a:solidFill>
                  <a:srgbClr val="ABB2BF"/>
                </a:solidFill>
                <a:effectLst/>
                <a:latin typeface="Fira Code" pitchFamily="49" charset="0"/>
              </a:rPr>
            </a:b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if</a:t>
            </a:r>
            <a:r>
              <a:rPr lang="da-DK" sz="1400" b="0" dirty="0">
                <a:solidFill>
                  <a:srgbClr val="ABB2BF"/>
                </a:solidFill>
                <a:effectLst/>
                <a:latin typeface="Fira Code" pitchFamily="49" charset="0"/>
              </a:rPr>
              <a:t> (cursor) {</a:t>
            </a:r>
          </a:p>
          <a:p>
            <a:r>
              <a:rPr lang="da-DK" sz="1400" b="0" dirty="0">
                <a:solidFill>
                  <a:srgbClr val="C678DD"/>
                </a:solidFill>
                <a:effectLst/>
                <a:latin typeface="Fira Code" pitchFamily="49" charset="0"/>
              </a:rPr>
              <a:t>	    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record</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E06C75"/>
                </a:solidFill>
                <a:effectLst/>
                <a:latin typeface="Fira Code" pitchFamily="49" charset="0"/>
              </a:rPr>
              <a:t>value</a:t>
            </a:r>
            <a:r>
              <a:rPr lang="da-DK" sz="1400" b="0" dirty="0">
                <a:solidFill>
                  <a:srgbClr val="ABB2BF"/>
                </a:solidFill>
                <a:effectLst/>
                <a:latin typeface="Fira Code" pitchFamily="49" charset="0"/>
              </a:rPr>
              <a:t>;</a:t>
            </a:r>
          </a:p>
          <a:p>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record.</a:t>
            </a:r>
            <a:r>
              <a:rPr lang="da-DK" sz="1400" b="0" dirty="0" err="1">
                <a:solidFill>
                  <a:srgbClr val="E06C75"/>
                </a:solidFill>
                <a:effectLst/>
                <a:latin typeface="Fira Code" pitchFamily="49" charset="0"/>
              </a:rPr>
              <a:t>age</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a:solidFill>
                  <a:srgbClr val="D19A66"/>
                </a:solidFill>
                <a:effectLst/>
                <a:latin typeface="Fira Code" pitchFamily="49" charset="0"/>
              </a:rPr>
              <a:t>35</a:t>
            </a:r>
            <a:r>
              <a:rPr lang="da-DK" sz="1400" b="0" dirty="0">
                <a:solidFill>
                  <a:srgbClr val="ABB2BF"/>
                </a:solidFill>
                <a:effectLst/>
                <a:latin typeface="Fira Code" pitchFamily="49" charset="0"/>
              </a:rPr>
              <a:t>; </a:t>
            </a:r>
            <a:r>
              <a:rPr lang="da-DK" sz="1400" b="0" i="1" dirty="0">
                <a:solidFill>
                  <a:srgbClr val="5C6370"/>
                </a:solidFill>
                <a:effectLst/>
                <a:latin typeface="Fira Code" pitchFamily="49" charset="0"/>
              </a:rPr>
              <a:t>// Update a </a:t>
            </a:r>
            <a:r>
              <a:rPr lang="da-DK" sz="1400" b="0" i="1" dirty="0" err="1">
                <a:solidFill>
                  <a:srgbClr val="5C6370"/>
                </a:solidFill>
                <a:effectLst/>
                <a:latin typeface="Fira Code" pitchFamily="49" charset="0"/>
              </a:rPr>
              <a:t>property</a:t>
            </a:r>
            <a:endParaRPr lang="da-DK" sz="1400" b="0" dirty="0">
              <a:solidFill>
                <a:srgbClr val="ABB2BF"/>
              </a:solidFill>
              <a:effectLst/>
              <a:latin typeface="Fira Code" pitchFamily="49" charset="0"/>
            </a:endParaRPr>
          </a:p>
          <a:p>
            <a:br>
              <a:rPr lang="da-DK" sz="1400" b="0" dirty="0">
                <a:solidFill>
                  <a:srgbClr val="ABB2BF"/>
                </a:solidFill>
                <a:effectLst/>
                <a:latin typeface="Fira Code" pitchFamily="49" charset="0"/>
              </a:rPr>
            </a:br>
            <a:r>
              <a:rPr lang="da-DK" sz="1400" b="0" dirty="0">
                <a:solidFill>
                  <a:srgbClr val="ABB2BF"/>
                </a:solidFill>
                <a:effectLst/>
                <a:latin typeface="Fira Code" pitchFamily="49" charset="0"/>
              </a:rPr>
              <a:t>	    </a:t>
            </a:r>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updateRequest</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update</a:t>
            </a:r>
            <a:r>
              <a:rPr lang="da-DK" sz="1400" b="0" dirty="0">
                <a:solidFill>
                  <a:srgbClr val="ABB2BF"/>
                </a:solidFill>
                <a:effectLst/>
                <a:latin typeface="Fira Code" pitchFamily="49" charset="0"/>
              </a:rPr>
              <a:t>(</a:t>
            </a:r>
            <a:r>
              <a:rPr lang="da-DK" sz="1400" b="0" dirty="0" err="1">
                <a:solidFill>
                  <a:srgbClr val="ABB2BF"/>
                </a:solidFill>
                <a:effectLst/>
                <a:latin typeface="Fira Code" pitchFamily="49" charset="0"/>
              </a:rPr>
              <a:t>record</a:t>
            </a:r>
            <a:r>
              <a:rPr lang="da-DK" sz="1400" b="0" dirty="0">
                <a:solidFill>
                  <a:srgbClr val="ABB2BF"/>
                </a:solidFill>
                <a:effectLst/>
                <a:latin typeface="Fira Code" pitchFamily="49" charset="0"/>
              </a:rPr>
              <a:t>);</a:t>
            </a:r>
          </a:p>
          <a:p>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updateRequest.</a:t>
            </a:r>
            <a:r>
              <a:rPr lang="da-DK" sz="1400" b="0" dirty="0" err="1">
                <a:solidFill>
                  <a:srgbClr val="61AFEF"/>
                </a:solidFill>
                <a:effectLst/>
                <a:latin typeface="Fira Code" pitchFamily="49" charset="0"/>
              </a:rPr>
              <a:t>onsuccess</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function</a:t>
            </a:r>
            <a:r>
              <a:rPr lang="da-DK" sz="1400" b="0" dirty="0">
                <a:solidFill>
                  <a:srgbClr val="ABB2BF"/>
                </a:solidFill>
                <a:effectLst/>
                <a:latin typeface="Fira Code" pitchFamily="49" charset="0"/>
              </a:rPr>
              <a:t>() {</a:t>
            </a:r>
          </a:p>
          <a:p>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console.</a:t>
            </a:r>
            <a:r>
              <a:rPr lang="da-DK" sz="1400" b="0" dirty="0" err="1">
                <a:solidFill>
                  <a:srgbClr val="61AFEF"/>
                </a:solidFill>
                <a:effectLst/>
                <a:latin typeface="Fira Code" pitchFamily="49" charset="0"/>
              </a:rPr>
              <a:t>log</a:t>
            </a:r>
            <a:r>
              <a:rPr lang="da-DK" sz="1400" b="0" dirty="0">
                <a:solidFill>
                  <a:srgbClr val="ABB2BF"/>
                </a:solidFill>
                <a:effectLst/>
                <a:latin typeface="Fira Code" pitchFamily="49" charset="0"/>
              </a:rPr>
              <a:t>(</a:t>
            </a:r>
            <a:r>
              <a:rPr lang="da-DK" sz="1400" b="0" dirty="0">
                <a:solidFill>
                  <a:srgbClr val="98C379"/>
                </a:solidFill>
                <a:effectLst/>
                <a:latin typeface="Fira Code" pitchFamily="49" charset="0"/>
              </a:rPr>
              <a:t>'</a:t>
            </a:r>
            <a:r>
              <a:rPr lang="da-DK" sz="1400" b="0" dirty="0" err="1">
                <a:solidFill>
                  <a:srgbClr val="98C379"/>
                </a:solidFill>
                <a:effectLst/>
                <a:latin typeface="Fira Code" pitchFamily="49" charset="0"/>
              </a:rPr>
              <a:t>Record</a:t>
            </a:r>
            <a:r>
              <a:rPr lang="da-DK" sz="1400" b="0" dirty="0">
                <a:solidFill>
                  <a:srgbClr val="98C379"/>
                </a:solidFill>
                <a:effectLst/>
                <a:latin typeface="Fira Code" pitchFamily="49" charset="0"/>
              </a:rPr>
              <a:t> </a:t>
            </a:r>
            <a:r>
              <a:rPr lang="da-DK" sz="1400" b="0" dirty="0" err="1">
                <a:solidFill>
                  <a:srgbClr val="98C379"/>
                </a:solidFill>
                <a:effectLst/>
                <a:latin typeface="Fira Code" pitchFamily="49" charset="0"/>
              </a:rPr>
              <a:t>updated</a:t>
            </a:r>
            <a:r>
              <a:rPr lang="da-DK" sz="1400" b="0" dirty="0">
                <a:solidFill>
                  <a:srgbClr val="98C379"/>
                </a:solidFill>
                <a:effectLst/>
                <a:latin typeface="Fira Code" pitchFamily="49" charset="0"/>
              </a:rPr>
              <a:t>'</a:t>
            </a:r>
            <a:r>
              <a:rPr lang="da-DK" sz="1400" b="0" dirty="0">
                <a:solidFill>
                  <a:srgbClr val="ABB2BF"/>
                </a:solidFill>
                <a:effectLst/>
                <a:latin typeface="Fira Code" pitchFamily="49" charset="0"/>
              </a:rPr>
              <a:t>);</a:t>
            </a:r>
          </a:p>
          <a:p>
            <a:r>
              <a:rPr lang="da-DK" sz="1400" b="0" dirty="0">
                <a:solidFill>
                  <a:srgbClr val="ABB2BF"/>
                </a:solidFill>
                <a:effectLst/>
                <a:latin typeface="Fira Code" pitchFamily="49" charset="0"/>
              </a:rPr>
              <a:t>	    };</a:t>
            </a:r>
            <a:br>
              <a:rPr lang="da-DK" sz="1400" b="0" dirty="0">
                <a:solidFill>
                  <a:srgbClr val="ABB2BF"/>
                </a:solidFill>
                <a:effectLst/>
                <a:latin typeface="Fira Code" pitchFamily="49" charset="0"/>
              </a:rPr>
            </a:b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continue</a:t>
            </a:r>
            <a:r>
              <a:rPr lang="da-DK" sz="1400" b="0" dirty="0">
                <a:solidFill>
                  <a:srgbClr val="ABB2BF"/>
                </a:solidFill>
                <a:effectLst/>
                <a:latin typeface="Fira Code" pitchFamily="49" charset="0"/>
              </a:rPr>
              <a:t>();</a:t>
            </a:r>
          </a:p>
          <a:p>
            <a:r>
              <a:rPr lang="da-DK" sz="1400" b="0" dirty="0">
                <a:solidFill>
                  <a:srgbClr val="ABB2BF"/>
                </a:solidFill>
                <a:effectLst/>
                <a:latin typeface="Fira Code" pitchFamily="49" charset="0"/>
              </a:rPr>
              <a:t>	}</a:t>
            </a:r>
          </a:p>
          <a:p>
            <a:r>
              <a:rPr lang="da-DK" sz="1400" b="0" dirty="0">
                <a:solidFill>
                  <a:srgbClr val="ABB2BF"/>
                </a:solidFill>
                <a:effectLst/>
                <a:latin typeface="Fira Code" pitchFamily="49" charset="0"/>
              </a:rPr>
              <a:t>};</a:t>
            </a:r>
          </a:p>
        </p:txBody>
      </p:sp>
    </p:spTree>
    <p:extLst>
      <p:ext uri="{BB962C8B-B14F-4D97-AF65-F5344CB8AC3E}">
        <p14:creationId xmlns:p14="http://schemas.microsoft.com/office/powerpoint/2010/main" val="400134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Cursors: Delete</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US" dirty="0">
                <a:solidFill>
                  <a:srgbClr val="374151"/>
                </a:solidFill>
              </a:rPr>
              <a:t>Deleting a record using a cursor</a:t>
            </a:r>
            <a:endParaRPr lang="en-US" b="0" i="0" dirty="0">
              <a:solidFill>
                <a:srgbClr val="374151"/>
              </a:solidFill>
              <a:effectLst/>
            </a:endParaRPr>
          </a:p>
          <a:p>
            <a:pPr marL="0" indent="0">
              <a:buNone/>
            </a:pPr>
            <a:endParaRPr lang="da-DK" dirty="0"/>
          </a:p>
          <a:p>
            <a:pPr algn="l">
              <a:buFont typeface="Arial" panose="020B0604020202020204" pitchFamily="34" charset="0"/>
              <a:buChar char="•"/>
            </a:pPr>
            <a:r>
              <a:rPr lang="en-GB" dirty="0">
                <a:solidFill>
                  <a:srgbClr val="374151"/>
                </a:solidFill>
              </a:rPr>
              <a:t>Create a transaction</a:t>
            </a:r>
          </a:p>
          <a:p>
            <a:pPr algn="l">
              <a:buFont typeface="Arial" panose="020B0604020202020204" pitchFamily="34" charset="0"/>
              <a:buChar char="•"/>
            </a:pPr>
            <a:r>
              <a:rPr lang="en-GB" dirty="0">
                <a:solidFill>
                  <a:srgbClr val="374151"/>
                </a:solidFill>
              </a:rPr>
              <a:t>Open a cursor</a:t>
            </a:r>
          </a:p>
          <a:p>
            <a:pPr algn="l">
              <a:buFont typeface="Arial" panose="020B0604020202020204" pitchFamily="34" charset="0"/>
              <a:buChar char="•"/>
            </a:pPr>
            <a:r>
              <a:rPr lang="en-GB" dirty="0">
                <a:solidFill>
                  <a:srgbClr val="374151"/>
                </a:solidFill>
              </a:rPr>
              <a:t>Delete the record the cursor is currently pointing at</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26</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0" y="1749207"/>
            <a:ext cx="6096000" cy="3108543"/>
          </a:xfrm>
          <a:prstGeom prst="rect">
            <a:avLst/>
          </a:prstGeom>
          <a:noFill/>
        </p:spPr>
        <p:txBody>
          <a:bodyPr wrap="square">
            <a:spAutoFit/>
          </a:bodyPr>
          <a:lstStyle/>
          <a:p>
            <a:r>
              <a:rPr lang="da-DK" sz="1400" b="0" dirty="0">
                <a:solidFill>
                  <a:srgbClr val="C678DD"/>
                </a:solidFill>
                <a:effectLst/>
                <a:latin typeface="Fira Code" pitchFamily="49" charset="0"/>
              </a:rPr>
              <a:t>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cursorRequest</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objectStore.</a:t>
            </a:r>
            <a:r>
              <a:rPr lang="da-DK" sz="1400" b="0" dirty="0" err="1">
                <a:solidFill>
                  <a:srgbClr val="61AFEF"/>
                </a:solidFill>
                <a:effectLst/>
                <a:latin typeface="Fira Code" pitchFamily="49" charset="0"/>
              </a:rPr>
              <a:t>openCursor</a:t>
            </a:r>
            <a:r>
              <a:rPr lang="da-DK" sz="1400" b="0" dirty="0">
                <a:solidFill>
                  <a:srgbClr val="ABB2BF"/>
                </a:solidFill>
                <a:effectLst/>
                <a:latin typeface="Fira Code" pitchFamily="49" charset="0"/>
              </a:rPr>
              <a:t>();</a:t>
            </a:r>
          </a:p>
          <a:p>
            <a:pPr lvl="1"/>
            <a:br>
              <a:rPr lang="da-DK" sz="1400" b="0" dirty="0">
                <a:solidFill>
                  <a:srgbClr val="ABB2BF"/>
                </a:solidFill>
                <a:effectLst/>
                <a:latin typeface="Fira Code" pitchFamily="49" charset="0"/>
              </a:rPr>
            </a:br>
            <a:r>
              <a:rPr lang="da-DK" sz="1400" b="0" dirty="0" err="1">
                <a:solidFill>
                  <a:srgbClr val="ABB2BF"/>
                </a:solidFill>
                <a:effectLst/>
                <a:latin typeface="Fira Code" pitchFamily="49" charset="0"/>
              </a:rPr>
              <a:t>cursorRequest.</a:t>
            </a:r>
            <a:r>
              <a:rPr lang="da-DK" sz="1400" b="0" dirty="0" err="1">
                <a:solidFill>
                  <a:srgbClr val="61AFEF"/>
                </a:solidFill>
                <a:effectLst/>
                <a:latin typeface="Fira Code" pitchFamily="49" charset="0"/>
              </a:rPr>
              <a:t>onsuccess</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function</a:t>
            </a:r>
            <a:r>
              <a:rPr lang="da-DK" sz="1400" b="0" dirty="0">
                <a:solidFill>
                  <a:srgbClr val="ABB2BF"/>
                </a:solidFill>
                <a:effectLst/>
                <a:latin typeface="Fira Code" pitchFamily="49" charset="0"/>
              </a:rPr>
              <a:t>(event) {</a:t>
            </a:r>
          </a:p>
          <a:p>
            <a:pPr lvl="1"/>
            <a:r>
              <a:rPr lang="da-DK" sz="1400" b="0" dirty="0">
                <a:solidFill>
                  <a:srgbClr val="C678DD"/>
                </a:solidFill>
                <a:effectLst/>
                <a:latin typeface="Fira Code" pitchFamily="49" charset="0"/>
              </a:rPr>
              <a:t>	let</a:t>
            </a:r>
            <a:r>
              <a:rPr lang="da-DK" sz="1400" b="0" dirty="0">
                <a:solidFill>
                  <a:srgbClr val="ABB2BF"/>
                </a:solidFill>
                <a:effectLst/>
                <a:latin typeface="Fira Code" pitchFamily="49" charset="0"/>
              </a:rPr>
              <a:t> cursor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event.</a:t>
            </a:r>
            <a:r>
              <a:rPr lang="da-DK" sz="1400" b="0" dirty="0">
                <a:solidFill>
                  <a:srgbClr val="E06C75"/>
                </a:solidFill>
                <a:effectLst/>
                <a:latin typeface="Fira Code" pitchFamily="49" charset="0"/>
              </a:rPr>
              <a:t>target</a:t>
            </a:r>
            <a:r>
              <a:rPr lang="da-DK" sz="1400" b="0" dirty="0">
                <a:solidFill>
                  <a:srgbClr val="ABB2BF"/>
                </a:solidFill>
                <a:effectLst/>
                <a:latin typeface="Fira Code" pitchFamily="49" charset="0"/>
              </a:rPr>
              <a:t>.</a:t>
            </a:r>
            <a:r>
              <a:rPr lang="da-DK" sz="1400" b="0" dirty="0">
                <a:solidFill>
                  <a:srgbClr val="E06C75"/>
                </a:solidFill>
                <a:effectLst/>
                <a:latin typeface="Fira Code" pitchFamily="49" charset="0"/>
              </a:rPr>
              <a:t>result</a:t>
            </a:r>
            <a:r>
              <a:rPr lang="da-DK" sz="1400" b="0" dirty="0">
                <a:solidFill>
                  <a:srgbClr val="ABB2BF"/>
                </a:solidFill>
                <a:effectLst/>
                <a:latin typeface="Fira Code" pitchFamily="49" charset="0"/>
              </a:rPr>
              <a:t>;</a:t>
            </a:r>
          </a:p>
          <a:p>
            <a:pPr lvl="1"/>
            <a:br>
              <a:rPr lang="da-DK" sz="1400" b="0" dirty="0">
                <a:solidFill>
                  <a:srgbClr val="ABB2BF"/>
                </a:solidFill>
                <a:effectLst/>
                <a:latin typeface="Fira Code" pitchFamily="49" charset="0"/>
              </a:rPr>
            </a:b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if</a:t>
            </a:r>
            <a:r>
              <a:rPr lang="da-DK" sz="1400" b="0" dirty="0">
                <a:solidFill>
                  <a:srgbClr val="ABB2BF"/>
                </a:solidFill>
                <a:effectLst/>
                <a:latin typeface="Fira Code" pitchFamily="49" charset="0"/>
              </a:rPr>
              <a:t> (cursor) {</a:t>
            </a:r>
          </a:p>
          <a:p>
            <a:pPr lvl="1"/>
            <a:r>
              <a:rPr lang="da-DK" sz="1400" b="0" dirty="0">
                <a:solidFill>
                  <a:srgbClr val="C678DD"/>
                </a:solidFill>
                <a:effectLst/>
                <a:latin typeface="Fira Code" pitchFamily="49" charset="0"/>
              </a:rPr>
              <a:t>	    let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deleteRequest</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delete</a:t>
            </a:r>
            <a:r>
              <a:rPr lang="da-DK" sz="1400" b="0" dirty="0">
                <a:solidFill>
                  <a:srgbClr val="ABB2BF"/>
                </a:solidFill>
                <a:effectLst/>
                <a:latin typeface="Fira Code" pitchFamily="49" charset="0"/>
              </a:rPr>
              <a:t>();</a:t>
            </a:r>
          </a:p>
          <a:p>
            <a:pPr lvl="1"/>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deleteRequest.</a:t>
            </a:r>
            <a:r>
              <a:rPr lang="da-DK" sz="1400" b="0" dirty="0" err="1">
                <a:solidFill>
                  <a:srgbClr val="61AFEF"/>
                </a:solidFill>
                <a:effectLst/>
                <a:latin typeface="Fira Code" pitchFamily="49" charset="0"/>
              </a:rPr>
              <a:t>onsuccess</a:t>
            </a:r>
            <a:r>
              <a:rPr lang="da-DK" sz="1400" b="0" dirty="0">
                <a:solidFill>
                  <a:srgbClr val="ABB2BF"/>
                </a:solidFill>
                <a:effectLst/>
                <a:latin typeface="Fira Code" pitchFamily="49" charset="0"/>
              </a:rPr>
              <a:t> </a:t>
            </a:r>
            <a:r>
              <a:rPr lang="da-DK" sz="1400" b="0" dirty="0">
                <a:solidFill>
                  <a:srgbClr val="56B6C2"/>
                </a:solidFill>
                <a:effectLst/>
                <a:latin typeface="Fira Code" pitchFamily="49" charset="0"/>
              </a:rPr>
              <a:t>=</a:t>
            </a:r>
            <a:r>
              <a:rPr lang="da-DK" sz="1400" b="0" dirty="0">
                <a:solidFill>
                  <a:srgbClr val="ABB2BF"/>
                </a:solidFill>
                <a:effectLst/>
                <a:latin typeface="Fira Code" pitchFamily="49" charset="0"/>
              </a:rPr>
              <a:t> </a:t>
            </a:r>
            <a:r>
              <a:rPr lang="da-DK" sz="1400" b="0" dirty="0" err="1">
                <a:solidFill>
                  <a:srgbClr val="C678DD"/>
                </a:solidFill>
                <a:effectLst/>
                <a:latin typeface="Fira Code" pitchFamily="49" charset="0"/>
              </a:rPr>
              <a:t>function</a:t>
            </a:r>
            <a:r>
              <a:rPr lang="da-DK" sz="1400" b="0" dirty="0">
                <a:solidFill>
                  <a:srgbClr val="ABB2BF"/>
                </a:solidFill>
                <a:effectLst/>
                <a:latin typeface="Fira Code" pitchFamily="49" charset="0"/>
              </a:rPr>
              <a:t>() {</a:t>
            </a:r>
          </a:p>
          <a:p>
            <a:pPr lvl="1"/>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console.</a:t>
            </a:r>
            <a:r>
              <a:rPr lang="da-DK" sz="1400" b="0" dirty="0" err="1">
                <a:solidFill>
                  <a:srgbClr val="61AFEF"/>
                </a:solidFill>
                <a:effectLst/>
                <a:latin typeface="Fira Code" pitchFamily="49" charset="0"/>
              </a:rPr>
              <a:t>log</a:t>
            </a:r>
            <a:r>
              <a:rPr lang="da-DK" sz="1400" b="0" dirty="0">
                <a:solidFill>
                  <a:srgbClr val="ABB2BF"/>
                </a:solidFill>
                <a:effectLst/>
                <a:latin typeface="Fira Code" pitchFamily="49" charset="0"/>
              </a:rPr>
              <a:t>(</a:t>
            </a:r>
            <a:r>
              <a:rPr lang="da-DK" sz="1400" b="0" dirty="0">
                <a:solidFill>
                  <a:srgbClr val="98C379"/>
                </a:solidFill>
                <a:effectLst/>
                <a:latin typeface="Fira Code" pitchFamily="49" charset="0"/>
              </a:rPr>
              <a:t>'</a:t>
            </a:r>
            <a:r>
              <a:rPr lang="da-DK" sz="1400" b="0" dirty="0" err="1">
                <a:solidFill>
                  <a:srgbClr val="98C379"/>
                </a:solidFill>
                <a:effectLst/>
                <a:latin typeface="Fira Code" pitchFamily="49" charset="0"/>
              </a:rPr>
              <a:t>Record</a:t>
            </a:r>
            <a:r>
              <a:rPr lang="da-DK" sz="1400" b="0" dirty="0">
                <a:solidFill>
                  <a:srgbClr val="98C379"/>
                </a:solidFill>
                <a:effectLst/>
                <a:latin typeface="Fira Code" pitchFamily="49" charset="0"/>
              </a:rPr>
              <a:t> </a:t>
            </a:r>
            <a:r>
              <a:rPr lang="da-DK" sz="1400" b="0" dirty="0" err="1">
                <a:solidFill>
                  <a:srgbClr val="98C379"/>
                </a:solidFill>
                <a:effectLst/>
                <a:latin typeface="Fira Code" pitchFamily="49" charset="0"/>
              </a:rPr>
              <a:t>deleted</a:t>
            </a:r>
            <a:r>
              <a:rPr lang="da-DK" sz="1400" b="0" dirty="0">
                <a:solidFill>
                  <a:srgbClr val="98C379"/>
                </a:solidFill>
                <a:effectLst/>
                <a:latin typeface="Fira Code" pitchFamily="49" charset="0"/>
              </a:rPr>
              <a:t>'</a:t>
            </a:r>
            <a:r>
              <a:rPr lang="da-DK" sz="1400" b="0" dirty="0">
                <a:solidFill>
                  <a:srgbClr val="ABB2BF"/>
                </a:solidFill>
                <a:effectLst/>
                <a:latin typeface="Fira Code" pitchFamily="49" charset="0"/>
              </a:rPr>
              <a:t>);</a:t>
            </a:r>
          </a:p>
          <a:p>
            <a:pPr lvl="1"/>
            <a:r>
              <a:rPr lang="da-DK" sz="1400" b="0" dirty="0">
                <a:solidFill>
                  <a:srgbClr val="ABB2BF"/>
                </a:solidFill>
                <a:effectLst/>
                <a:latin typeface="Fira Code" pitchFamily="49" charset="0"/>
              </a:rPr>
              <a:t>	    };</a:t>
            </a:r>
          </a:p>
          <a:p>
            <a:pPr lvl="1"/>
            <a:br>
              <a:rPr lang="da-DK" sz="1400" b="0" dirty="0">
                <a:solidFill>
                  <a:srgbClr val="ABB2BF"/>
                </a:solidFill>
                <a:effectLst/>
                <a:latin typeface="Fira Code" pitchFamily="49" charset="0"/>
              </a:rPr>
            </a:br>
            <a:r>
              <a:rPr lang="da-DK" sz="1400" b="0" dirty="0">
                <a:solidFill>
                  <a:srgbClr val="ABB2BF"/>
                </a:solidFill>
                <a:effectLst/>
                <a:latin typeface="Fira Code" pitchFamily="49" charset="0"/>
              </a:rPr>
              <a:t>	    </a:t>
            </a:r>
            <a:r>
              <a:rPr lang="da-DK" sz="1400" b="0" dirty="0" err="1">
                <a:solidFill>
                  <a:srgbClr val="ABB2BF"/>
                </a:solidFill>
                <a:effectLst/>
                <a:latin typeface="Fira Code" pitchFamily="49" charset="0"/>
              </a:rPr>
              <a:t>cursor.</a:t>
            </a:r>
            <a:r>
              <a:rPr lang="da-DK" sz="1400" b="0" dirty="0" err="1">
                <a:solidFill>
                  <a:srgbClr val="61AFEF"/>
                </a:solidFill>
                <a:effectLst/>
                <a:latin typeface="Fira Code" pitchFamily="49" charset="0"/>
              </a:rPr>
              <a:t>continue</a:t>
            </a:r>
            <a:r>
              <a:rPr lang="da-DK" sz="1400" b="0" dirty="0">
                <a:solidFill>
                  <a:srgbClr val="ABB2BF"/>
                </a:solidFill>
                <a:effectLst/>
                <a:latin typeface="Fira Code" pitchFamily="49" charset="0"/>
              </a:rPr>
              <a:t>();</a:t>
            </a:r>
          </a:p>
          <a:p>
            <a:pPr lvl="1"/>
            <a:r>
              <a:rPr lang="da-DK" sz="1400" b="0" dirty="0">
                <a:solidFill>
                  <a:srgbClr val="ABB2BF"/>
                </a:solidFill>
                <a:effectLst/>
                <a:latin typeface="Fira Code" pitchFamily="49" charset="0"/>
              </a:rPr>
              <a:t>}</a:t>
            </a:r>
          </a:p>
          <a:p>
            <a:r>
              <a:rPr lang="da-DK" sz="1400" b="0" dirty="0">
                <a:solidFill>
                  <a:srgbClr val="ABB2BF"/>
                </a:solidFill>
                <a:effectLst/>
                <a:latin typeface="Fira Code" pitchFamily="49" charset="0"/>
              </a:rPr>
              <a:t>};</a:t>
            </a:r>
          </a:p>
        </p:txBody>
      </p:sp>
    </p:spTree>
    <p:extLst>
      <p:ext uri="{BB962C8B-B14F-4D97-AF65-F5344CB8AC3E}">
        <p14:creationId xmlns:p14="http://schemas.microsoft.com/office/powerpoint/2010/main" val="1993422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076FDEB-15D2-2175-4ABC-85E5DFE6F4EC}"/>
              </a:ext>
            </a:extLst>
          </p:cNvPr>
          <p:cNvSpPr>
            <a:spLocks noGrp="1"/>
          </p:cNvSpPr>
          <p:nvPr>
            <p:ph type="dt" sz="half" idx="10"/>
          </p:nvPr>
        </p:nvSpPr>
        <p:spPr/>
        <p:txBody>
          <a:bodyPr/>
          <a:lstStyle/>
          <a:p>
            <a:fld id="{1325F948-84CE-1D4D-8AB2-756CB67BE463}" type="datetime1">
              <a:rPr lang="en-GB" smtClean="0"/>
              <a:t>13/09/2024</a:t>
            </a:fld>
            <a:endParaRPr lang="en-GB" dirty="0"/>
          </a:p>
        </p:txBody>
      </p:sp>
      <p:sp>
        <p:nvSpPr>
          <p:cNvPr id="4" name="Footer Placeholder 3">
            <a:extLst>
              <a:ext uri="{FF2B5EF4-FFF2-40B4-BE49-F238E27FC236}">
                <a16:creationId xmlns:a16="http://schemas.microsoft.com/office/drawing/2014/main" id="{10F71AB0-9BA1-5C74-AD7B-86B2512993E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7F547CC-7A23-CD57-7D91-B7FFBB5744B6}"/>
              </a:ext>
            </a:extLst>
          </p:cNvPr>
          <p:cNvSpPr>
            <a:spLocks noGrp="1"/>
          </p:cNvSpPr>
          <p:nvPr>
            <p:ph type="sldNum" sz="quarter" idx="12"/>
          </p:nvPr>
        </p:nvSpPr>
        <p:spPr/>
        <p:txBody>
          <a:bodyPr/>
          <a:lstStyle/>
          <a:p>
            <a:fld id="{45D37B1E-C366-494F-A587-962AD9AABC83}" type="slidenum">
              <a:rPr lang="en-GB" smtClean="0"/>
              <a:pPr/>
              <a:t>27</a:t>
            </a:fld>
            <a:endParaRPr lang="en-GB" dirty="0"/>
          </a:p>
        </p:txBody>
      </p:sp>
      <p:sp>
        <p:nvSpPr>
          <p:cNvPr id="6" name="Title 2">
            <a:extLst>
              <a:ext uri="{FF2B5EF4-FFF2-40B4-BE49-F238E27FC236}">
                <a16:creationId xmlns:a16="http://schemas.microsoft.com/office/drawing/2014/main" id="{FD8AE2EF-E3D5-BE5D-AF45-AC639014F2EC}"/>
              </a:ext>
            </a:extLst>
          </p:cNvPr>
          <p:cNvSpPr txBox="1">
            <a:spLocks/>
          </p:cNvSpPr>
          <p:nvPr/>
        </p:nvSpPr>
        <p:spPr>
          <a:xfrm>
            <a:off x="254138" y="752282"/>
            <a:ext cx="4680000" cy="70189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tabLst>
                <a:tab pos="1438275" algn="l"/>
              </a:tabLst>
              <a:defRPr sz="3600" b="1" kern="1200">
                <a:solidFill>
                  <a:schemeClr val="tx1"/>
                </a:solidFill>
                <a:latin typeface="+mj-lt"/>
                <a:ea typeface="+mj-ea"/>
                <a:cs typeface="+mj-cs"/>
              </a:defRPr>
            </a:lvl1pPr>
          </a:lstStyle>
          <a:p>
            <a:r>
              <a:rPr lang="en-DK" dirty="0"/>
              <a:t>Exercise</a:t>
            </a:r>
          </a:p>
        </p:txBody>
      </p:sp>
      <p:sp>
        <p:nvSpPr>
          <p:cNvPr id="7" name="Content Placeholder 3">
            <a:extLst>
              <a:ext uri="{FF2B5EF4-FFF2-40B4-BE49-F238E27FC236}">
                <a16:creationId xmlns:a16="http://schemas.microsoft.com/office/drawing/2014/main" id="{76995761-C8B9-D9B9-F467-53A0508A4BA2}"/>
              </a:ext>
            </a:extLst>
          </p:cNvPr>
          <p:cNvSpPr txBox="1">
            <a:spLocks/>
          </p:cNvSpPr>
          <p:nvPr/>
        </p:nvSpPr>
        <p:spPr>
          <a:xfrm>
            <a:off x="209237" y="1348630"/>
            <a:ext cx="5426250" cy="4833509"/>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Font typeface="Wingdings" panose="05000000000000000000" pitchFamily="2" charset="2"/>
              <a:buNone/>
            </a:pPr>
            <a:r>
              <a:rPr lang="en-GB" dirty="0">
                <a:solidFill>
                  <a:srgbClr val="374151"/>
                </a:solidFill>
              </a:rPr>
              <a:t>Build a JavaScript Calculator</a:t>
            </a:r>
          </a:p>
          <a:p>
            <a:pPr marL="0" indent="0">
              <a:buFont typeface="Wingdings" panose="05000000000000000000" pitchFamily="2" charset="2"/>
              <a:buNone/>
            </a:pPr>
            <a:endParaRPr lang="en-DK" dirty="0"/>
          </a:p>
          <a:p>
            <a:pPr>
              <a:buFont typeface="+mj-lt"/>
              <a:buAutoNum type="arabicPeriod"/>
            </a:pPr>
            <a:r>
              <a:rPr lang="en-GB" dirty="0">
                <a:solidFill>
                  <a:srgbClr val="374151"/>
                </a:solidFill>
              </a:rPr>
              <a:t>Using the knowledge you have gained in this lecture, build a simple JavaScript calculator that can perform basic arithmetic operations (addition, subtraction, multiplication, and division).</a:t>
            </a:r>
          </a:p>
          <a:p>
            <a:pPr>
              <a:buFont typeface="+mj-lt"/>
              <a:buAutoNum type="arabicPeriod"/>
            </a:pPr>
            <a:r>
              <a:rPr lang="en-GB" dirty="0">
                <a:solidFill>
                  <a:srgbClr val="374151"/>
                </a:solidFill>
              </a:rPr>
              <a:t>Your calculator should have a simple user interface that allows the user to input two numbers and select the operation they want to perform.</a:t>
            </a:r>
          </a:p>
          <a:p>
            <a:pPr>
              <a:buFont typeface="+mj-lt"/>
              <a:buAutoNum type="arabicPeriod"/>
            </a:pPr>
            <a:r>
              <a:rPr lang="en-GB" dirty="0">
                <a:solidFill>
                  <a:srgbClr val="374151"/>
                </a:solidFill>
              </a:rPr>
              <a:t>When the user performs a calculation, your calculator should send an AJAX request to a server-side script that performs the calculation and returns the result.</a:t>
            </a:r>
          </a:p>
          <a:p>
            <a:pPr>
              <a:buFont typeface="+mj-lt"/>
              <a:buAutoNum type="arabicPeriod"/>
            </a:pPr>
            <a:r>
              <a:rPr lang="en-GB" dirty="0">
                <a:solidFill>
                  <a:srgbClr val="374151"/>
                </a:solidFill>
              </a:rPr>
              <a:t>Your calculator should display the result returned by the server-side script in a user-friendly format.</a:t>
            </a:r>
          </a:p>
        </p:txBody>
      </p:sp>
      <p:sp>
        <p:nvSpPr>
          <p:cNvPr id="9" name="Content Placeholder 3">
            <a:extLst>
              <a:ext uri="{FF2B5EF4-FFF2-40B4-BE49-F238E27FC236}">
                <a16:creationId xmlns:a16="http://schemas.microsoft.com/office/drawing/2014/main" id="{530F715A-63E0-B4F0-0AEF-0E8911293886}"/>
              </a:ext>
            </a:extLst>
          </p:cNvPr>
          <p:cNvSpPr txBox="1">
            <a:spLocks/>
          </p:cNvSpPr>
          <p:nvPr/>
        </p:nvSpPr>
        <p:spPr>
          <a:xfrm>
            <a:off x="6096000" y="229638"/>
            <a:ext cx="5426250" cy="6014278"/>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GB" dirty="0">
                <a:solidFill>
                  <a:srgbClr val="374151"/>
                </a:solidFill>
              </a:rPr>
              <a:t>5. You should implement the following concepts in your calculator:</a:t>
            </a:r>
          </a:p>
          <a:p>
            <a:pPr marL="800100" lvl="1" indent="-342900">
              <a:buFont typeface="+mj-lt"/>
              <a:buAutoNum type="alphaLcPeriod"/>
            </a:pPr>
            <a:r>
              <a:rPr lang="en-GB" dirty="0">
                <a:solidFill>
                  <a:srgbClr val="374151"/>
                </a:solidFill>
              </a:rPr>
              <a:t>Objects: Use an object to store the calculator's state and provide methods for performing calculations.</a:t>
            </a:r>
          </a:p>
          <a:p>
            <a:pPr marL="800100" lvl="1" indent="-342900">
              <a:buFont typeface="+mj-lt"/>
              <a:buAutoNum type="alphaLcPeriod"/>
            </a:pPr>
            <a:r>
              <a:rPr lang="en-GB" dirty="0">
                <a:solidFill>
                  <a:srgbClr val="374151"/>
                </a:solidFill>
              </a:rPr>
              <a:t>Arrow Functions: Use arrow functions to define the calculator's methods.</a:t>
            </a:r>
          </a:p>
          <a:p>
            <a:pPr marL="800100" lvl="1" indent="-342900">
              <a:buFont typeface="+mj-lt"/>
              <a:buAutoNum type="alphaLcPeriod"/>
            </a:pPr>
            <a:r>
              <a:rPr lang="en-GB" dirty="0">
                <a:solidFill>
                  <a:srgbClr val="374151"/>
                </a:solidFill>
              </a:rPr>
              <a:t>Closures: Use closures to encapsulate the calculator's state and protect it from external modification.</a:t>
            </a:r>
          </a:p>
          <a:p>
            <a:pPr marL="800100" lvl="1" indent="-342900">
              <a:buFont typeface="+mj-lt"/>
              <a:buAutoNum type="alphaLcPeriod"/>
            </a:pPr>
            <a:r>
              <a:rPr lang="en-GB" dirty="0">
                <a:solidFill>
                  <a:srgbClr val="374151"/>
                </a:solidFill>
              </a:rPr>
              <a:t>Template Literals: Use template literals to output the calculation result in a user-friendly format.</a:t>
            </a:r>
          </a:p>
          <a:p>
            <a:pPr marL="800100" lvl="1" indent="-342900">
              <a:buFont typeface="+mj-lt"/>
              <a:buAutoNum type="alphaLcPeriod"/>
            </a:pPr>
            <a:r>
              <a:rPr lang="en-GB" dirty="0">
                <a:solidFill>
                  <a:srgbClr val="374151"/>
                </a:solidFill>
              </a:rPr>
              <a:t>Error Handling &amp; Debugging: Implement error handling to handle invalid inputs and prevent the calculator from crashing.</a:t>
            </a:r>
          </a:p>
          <a:p>
            <a:pPr marL="800100" lvl="1" indent="-342900">
              <a:buFont typeface="+mj-lt"/>
              <a:buAutoNum type="alphaLcPeriod"/>
            </a:pPr>
            <a:r>
              <a:rPr lang="en-GB" dirty="0">
                <a:solidFill>
                  <a:srgbClr val="374151"/>
                </a:solidFill>
              </a:rPr>
              <a:t>AJAX: Use JavaScript's built-in </a:t>
            </a:r>
            <a:r>
              <a:rPr lang="en-GB" dirty="0" err="1">
                <a:solidFill>
                  <a:srgbClr val="374151"/>
                </a:solidFill>
              </a:rPr>
              <a:t>XMLHttpRequest</a:t>
            </a:r>
            <a:r>
              <a:rPr lang="en-GB" dirty="0">
                <a:solidFill>
                  <a:srgbClr val="374151"/>
                </a:solidFill>
              </a:rPr>
              <a:t> object to send an AJAX request to the server-side script that performs the calculation.</a:t>
            </a:r>
          </a:p>
          <a:p>
            <a:pPr marL="800100" lvl="1" indent="-342900">
              <a:buFont typeface="+mj-lt"/>
              <a:buAutoNum type="alphaLcPeriod"/>
            </a:pPr>
            <a:r>
              <a:rPr lang="en-GB" dirty="0" err="1">
                <a:solidFill>
                  <a:srgbClr val="374151"/>
                </a:solidFill>
              </a:rPr>
              <a:t>LocalStorage</a:t>
            </a:r>
            <a:r>
              <a:rPr lang="en-GB" dirty="0">
                <a:solidFill>
                  <a:srgbClr val="374151"/>
                </a:solidFill>
              </a:rPr>
              <a:t>: Store the result of the calculation in the </a:t>
            </a:r>
            <a:r>
              <a:rPr lang="en-GB" dirty="0" err="1">
                <a:solidFill>
                  <a:srgbClr val="374151"/>
                </a:solidFill>
              </a:rPr>
              <a:t>localStorage</a:t>
            </a:r>
            <a:r>
              <a:rPr lang="en-GB" dirty="0">
                <a:solidFill>
                  <a:srgbClr val="374151"/>
                </a:solidFill>
              </a:rPr>
              <a:t> and add the capability of using the stored result in the following calculation</a:t>
            </a:r>
          </a:p>
          <a:p>
            <a:pPr marL="800100" lvl="1" indent="-342900">
              <a:buFont typeface="+mj-lt"/>
              <a:buAutoNum type="alphaLcPeriod"/>
            </a:pPr>
            <a:r>
              <a:rPr lang="en-GB" dirty="0" err="1">
                <a:solidFill>
                  <a:srgbClr val="374151"/>
                </a:solidFill>
              </a:rPr>
              <a:t>IndexedDB</a:t>
            </a:r>
            <a:r>
              <a:rPr lang="en-GB" dirty="0">
                <a:solidFill>
                  <a:srgbClr val="374151"/>
                </a:solidFill>
              </a:rPr>
              <a:t>: Replace the </a:t>
            </a:r>
            <a:r>
              <a:rPr lang="en-GB" dirty="0" err="1">
                <a:solidFill>
                  <a:srgbClr val="374151"/>
                </a:solidFill>
              </a:rPr>
              <a:t>localStorage</a:t>
            </a:r>
            <a:r>
              <a:rPr lang="en-GB" dirty="0">
                <a:solidFill>
                  <a:srgbClr val="374151"/>
                </a:solidFill>
              </a:rPr>
              <a:t> and store an array of previous calculation. For every calculation add the result to that array.</a:t>
            </a:r>
          </a:p>
          <a:p>
            <a:pPr marL="0" indent="0">
              <a:buNone/>
            </a:pPr>
            <a:r>
              <a:rPr lang="en-GB" dirty="0">
                <a:solidFill>
                  <a:srgbClr val="374151"/>
                </a:solidFill>
              </a:rPr>
              <a:t>Once you have built your calculator, test it thoroughly to make sure it works as expected and handles edge cases correctly.</a:t>
            </a:r>
          </a:p>
        </p:txBody>
      </p:sp>
    </p:spTree>
    <p:extLst>
      <p:ext uri="{BB962C8B-B14F-4D97-AF65-F5344CB8AC3E}">
        <p14:creationId xmlns:p14="http://schemas.microsoft.com/office/powerpoint/2010/main" val="2042153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10915912" cy="701040"/>
          </a:xfrm>
        </p:spPr>
        <p:txBody>
          <a:bodyPr/>
          <a:lstStyle/>
          <a:p>
            <a:r>
              <a:rPr lang="en-GB" b="1" i="0" dirty="0">
                <a:effectLst/>
              </a:rPr>
              <a:t>Next time: Node.js</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GB" b="0" i="0">
                <a:solidFill>
                  <a:srgbClr val="374151"/>
                </a:solidFill>
                <a:effectLst/>
              </a:rPr>
              <a:t>Now </a:t>
            </a:r>
            <a:r>
              <a:rPr lang="en-GB" b="0" i="0" dirty="0">
                <a:solidFill>
                  <a:srgbClr val="374151"/>
                </a:solidFill>
                <a:effectLst/>
              </a:rPr>
              <a:t>that you’ve know Advanced JavaScript, it's time to prepare for our next lecture on Node.js. Here are a few things you need to know before diving in.</a:t>
            </a:r>
          </a:p>
          <a:p>
            <a:pPr marL="0" indent="0">
              <a:buNone/>
            </a:pPr>
            <a:endParaRPr lang="da-DK" dirty="0"/>
          </a:p>
          <a:p>
            <a:pPr algn="l">
              <a:buFont typeface="Arial" panose="020B0604020202020204" pitchFamily="34" charset="0"/>
              <a:buChar char="•"/>
            </a:pPr>
            <a:r>
              <a:rPr lang="en-GB" b="0" i="0" dirty="0">
                <a:solidFill>
                  <a:srgbClr val="374151"/>
                </a:solidFill>
                <a:effectLst/>
              </a:rPr>
              <a:t>Node.js is a server-side runtime environment for JavaScript that allows you to build scalable, high-performance applications using JavaScript.</a:t>
            </a:r>
          </a:p>
          <a:p>
            <a:pPr algn="l">
              <a:buFont typeface="Arial" panose="020B0604020202020204" pitchFamily="34" charset="0"/>
              <a:buChar char="•"/>
            </a:pPr>
            <a:r>
              <a:rPr lang="en-GB" b="0" i="0" dirty="0">
                <a:solidFill>
                  <a:srgbClr val="374151"/>
                </a:solidFill>
                <a:effectLst/>
              </a:rPr>
              <a:t>Node.js uses an event-driven, non-blocking I/O model, making it ideal for building real-time, data-intensive applications.</a:t>
            </a:r>
          </a:p>
          <a:p>
            <a:pPr algn="l">
              <a:buFont typeface="Arial" panose="020B0604020202020204" pitchFamily="34" charset="0"/>
              <a:buChar char="•"/>
            </a:pPr>
            <a:r>
              <a:rPr lang="en-GB" b="0" i="0" dirty="0">
                <a:solidFill>
                  <a:srgbClr val="374151"/>
                </a:solidFill>
                <a:effectLst/>
              </a:rPr>
              <a:t>To get started with Node.js, you'll need to install it on your local machine and become familiar with its core features and modules.</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28</a:t>
            </a:fld>
            <a:endParaRPr lang="en-GB" dirty="0"/>
          </a:p>
        </p:txBody>
      </p:sp>
      <p:sp>
        <p:nvSpPr>
          <p:cNvPr id="5" name="Pladsholder til indhold 2">
            <a:extLst>
              <a:ext uri="{FF2B5EF4-FFF2-40B4-BE49-F238E27FC236}">
                <a16:creationId xmlns:a16="http://schemas.microsoft.com/office/drawing/2014/main" id="{2E94A4D7-C89F-C00B-65F8-1990B6F4BECF}"/>
              </a:ext>
            </a:extLst>
          </p:cNvPr>
          <p:cNvSpPr txBox="1">
            <a:spLocks/>
          </p:cNvSpPr>
          <p:nvPr/>
        </p:nvSpPr>
        <p:spPr>
          <a:xfrm>
            <a:off x="6292133" y="1700213"/>
            <a:ext cx="5206876" cy="4318924"/>
          </a:xfrm>
          <a:prstGeom prst="rect">
            <a:avLst/>
          </a:prstGeom>
        </p:spPr>
        <p:txBody>
          <a:bodyPr vert="horz" lIns="0" tIns="0" rIns="0" bIns="0" rtlCol="0">
            <a:normAutofit/>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lgn="l">
              <a:buNone/>
            </a:pPr>
            <a:r>
              <a:rPr lang="en-GB" dirty="0">
                <a:solidFill>
                  <a:srgbClr val="374151"/>
                </a:solidFill>
              </a:rPr>
              <a:t>P</a:t>
            </a:r>
            <a:r>
              <a:rPr lang="en-GB" b="0" i="0" dirty="0">
                <a:solidFill>
                  <a:srgbClr val="374151"/>
                </a:solidFill>
                <a:effectLst/>
              </a:rPr>
              <a:t>repare for the next lecture:</a:t>
            </a:r>
          </a:p>
          <a:p>
            <a:pPr algn="l">
              <a:buFont typeface="+mj-lt"/>
              <a:buAutoNum type="arabicPeriod"/>
            </a:pPr>
            <a:r>
              <a:rPr lang="en-GB" b="0" i="0" dirty="0">
                <a:solidFill>
                  <a:srgbClr val="374151"/>
                </a:solidFill>
                <a:effectLst/>
              </a:rPr>
              <a:t>Install Node.js on your local machine:</a:t>
            </a:r>
          </a:p>
          <a:p>
            <a:pPr marL="742950" lvl="1" indent="-285750" algn="l">
              <a:buFont typeface="+mj-lt"/>
              <a:buAutoNum type="arabicPeriod"/>
            </a:pPr>
            <a:r>
              <a:rPr lang="en-GB" b="0" i="0" dirty="0">
                <a:solidFill>
                  <a:srgbClr val="374151"/>
                </a:solidFill>
                <a:effectLst/>
              </a:rPr>
              <a:t>Visit the official Node.js website (</a:t>
            </a:r>
            <a:r>
              <a:rPr lang="en-GB" b="0" i="0" u="sng" dirty="0">
                <a:solidFill>
                  <a:srgbClr val="374151"/>
                </a:solidFill>
                <a:effectLst/>
                <a:hlinkClick r:id="rId2"/>
              </a:rPr>
              <a:t>https://nodejs.org/</a:t>
            </a:r>
            <a:r>
              <a:rPr lang="en-GB" b="0" i="0" dirty="0">
                <a:solidFill>
                  <a:srgbClr val="374151"/>
                </a:solidFill>
                <a:effectLst/>
              </a:rPr>
              <a:t>) and download the appropriate installer for your operating system.</a:t>
            </a:r>
          </a:p>
          <a:p>
            <a:pPr marL="742950" lvl="1" indent="-285750" algn="l">
              <a:buFont typeface="+mj-lt"/>
              <a:buAutoNum type="arabicPeriod"/>
            </a:pPr>
            <a:r>
              <a:rPr lang="en-GB" b="0" i="0" dirty="0">
                <a:solidFill>
                  <a:srgbClr val="374151"/>
                </a:solidFill>
                <a:effectLst/>
              </a:rPr>
              <a:t>Follow the installation instructions to install Node.js and the accompanying package manager, </a:t>
            </a:r>
            <a:r>
              <a:rPr lang="en-GB" b="0" i="0" dirty="0" err="1">
                <a:solidFill>
                  <a:srgbClr val="374151"/>
                </a:solidFill>
                <a:effectLst/>
              </a:rPr>
              <a:t>npm</a:t>
            </a:r>
            <a:r>
              <a:rPr lang="en-GB" b="0" i="0" dirty="0">
                <a:solidFill>
                  <a:srgbClr val="374151"/>
                </a:solidFill>
                <a:effectLst/>
              </a:rPr>
              <a:t>.</a:t>
            </a:r>
          </a:p>
          <a:p>
            <a:pPr algn="l">
              <a:buFont typeface="+mj-lt"/>
              <a:buAutoNum type="arabicPeriod"/>
            </a:pPr>
            <a:r>
              <a:rPr lang="en-GB" b="0" i="0" dirty="0">
                <a:solidFill>
                  <a:srgbClr val="374151"/>
                </a:solidFill>
                <a:effectLst/>
              </a:rPr>
              <a:t>Familiarize yourself with the core features of Node.js:</a:t>
            </a:r>
          </a:p>
          <a:p>
            <a:pPr marL="742950" lvl="1" indent="-285750" algn="l">
              <a:buFont typeface="+mj-lt"/>
              <a:buAutoNum type="arabicPeriod"/>
            </a:pPr>
            <a:r>
              <a:rPr lang="en-GB" b="0" i="0" dirty="0">
                <a:solidFill>
                  <a:srgbClr val="374151"/>
                </a:solidFill>
                <a:effectLst/>
              </a:rPr>
              <a:t>Take some time to read through the official Node.js documentation (</a:t>
            </a:r>
            <a:r>
              <a:rPr lang="en-GB" b="0" i="0" u="sng" dirty="0">
                <a:solidFill>
                  <a:srgbClr val="374151"/>
                </a:solidFill>
                <a:effectLst/>
                <a:hlinkClick r:id="rId3"/>
              </a:rPr>
              <a:t>https://nodejs.org/en/docs/</a:t>
            </a:r>
            <a:r>
              <a:rPr lang="en-GB" b="0" i="0" dirty="0">
                <a:solidFill>
                  <a:srgbClr val="374151"/>
                </a:solidFill>
                <a:effectLst/>
              </a:rPr>
              <a:t>) and get a basic understanding of the key features and modules.</a:t>
            </a:r>
          </a:p>
          <a:p>
            <a:pPr marL="742950" lvl="1" indent="-285750" algn="l">
              <a:buFont typeface="+mj-lt"/>
              <a:buAutoNum type="arabicPeriod"/>
            </a:pPr>
            <a:r>
              <a:rPr lang="en-GB" b="0" i="0" dirty="0">
                <a:solidFill>
                  <a:srgbClr val="374151"/>
                </a:solidFill>
                <a:effectLst/>
              </a:rPr>
              <a:t>Consider building a simple application using Node.js to get a feel for how it works.</a:t>
            </a:r>
          </a:p>
          <a:p>
            <a:pPr marL="0" indent="0" algn="l">
              <a:buNone/>
            </a:pPr>
            <a:endParaRPr lang="en-GB" b="0" i="0" dirty="0">
              <a:solidFill>
                <a:srgbClr val="374151"/>
              </a:solidFill>
              <a:effectLst/>
            </a:endParaRPr>
          </a:p>
          <a:p>
            <a:pPr marL="0" indent="0" algn="l">
              <a:buNone/>
            </a:pPr>
            <a:r>
              <a:rPr lang="en-GB" b="0" i="0" dirty="0">
                <a:solidFill>
                  <a:srgbClr val="374151"/>
                </a:solidFill>
                <a:effectLst/>
              </a:rPr>
              <a:t>By taking these steps, you'll be well on your way to learning and mastering Node.js in our next lecture. Good luck, and happy coding!</a:t>
            </a:r>
          </a:p>
        </p:txBody>
      </p:sp>
    </p:spTree>
    <p:extLst>
      <p:ext uri="{BB962C8B-B14F-4D97-AF65-F5344CB8AC3E}">
        <p14:creationId xmlns:p14="http://schemas.microsoft.com/office/powerpoint/2010/main" val="362565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p:txBody>
          <a:bodyPr/>
          <a:lstStyle/>
          <a:p>
            <a:r>
              <a:rPr lang="da-DK" dirty="0"/>
              <a:t>Agenda</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79104"/>
            <a:ext cx="10952580" cy="4062896"/>
          </a:xfrm>
        </p:spPr>
        <p:txBody>
          <a:bodyPr>
            <a:normAutofit lnSpcReduction="10000"/>
          </a:bodyPr>
          <a:lstStyle/>
          <a:p>
            <a:r>
              <a:rPr lang="da-DK" dirty="0">
                <a:solidFill>
                  <a:schemeClr val="tx1">
                    <a:lumMod val="75000"/>
                    <a:lumOff val="25000"/>
                  </a:schemeClr>
                </a:solidFill>
              </a:rPr>
              <a:t>Update </a:t>
            </a:r>
            <a:r>
              <a:rPr lang="da-DK" dirty="0" err="1">
                <a:solidFill>
                  <a:schemeClr val="tx1">
                    <a:lumMod val="75000"/>
                    <a:lumOff val="25000"/>
                  </a:schemeClr>
                </a:solidFill>
              </a:rPr>
              <a:t>since</a:t>
            </a:r>
            <a:r>
              <a:rPr lang="da-DK" dirty="0">
                <a:solidFill>
                  <a:schemeClr val="tx1">
                    <a:lumMod val="75000"/>
                    <a:lumOff val="25000"/>
                  </a:schemeClr>
                </a:solidFill>
              </a:rPr>
              <a:t> last </a:t>
            </a:r>
            <a:r>
              <a:rPr lang="da-DK" dirty="0" err="1">
                <a:solidFill>
                  <a:schemeClr val="tx1">
                    <a:lumMod val="75000"/>
                    <a:lumOff val="25000"/>
                  </a:schemeClr>
                </a:solidFill>
              </a:rPr>
              <a:t>week</a:t>
            </a:r>
            <a:endParaRPr lang="da-DK" dirty="0">
              <a:solidFill>
                <a:schemeClr val="tx1">
                  <a:lumMod val="75000"/>
                  <a:lumOff val="25000"/>
                </a:schemeClr>
              </a:solidFill>
            </a:endParaRPr>
          </a:p>
          <a:p>
            <a:r>
              <a:rPr lang="da-DK" dirty="0" err="1">
                <a:solidFill>
                  <a:schemeClr val="tx1">
                    <a:lumMod val="75000"/>
                    <a:lumOff val="25000"/>
                  </a:schemeClr>
                </a:solidFill>
              </a:rPr>
              <a:t>Questions</a:t>
            </a:r>
            <a:r>
              <a:rPr lang="da-DK" dirty="0">
                <a:solidFill>
                  <a:schemeClr val="tx1">
                    <a:lumMod val="75000"/>
                    <a:lumOff val="25000"/>
                  </a:schemeClr>
                </a:solidFill>
              </a:rPr>
              <a:t> </a:t>
            </a:r>
            <a:r>
              <a:rPr lang="da-DK" dirty="0" err="1">
                <a:solidFill>
                  <a:schemeClr val="tx1">
                    <a:lumMod val="75000"/>
                    <a:lumOff val="25000"/>
                  </a:schemeClr>
                </a:solidFill>
              </a:rPr>
              <a:t>about</a:t>
            </a:r>
            <a:r>
              <a:rPr lang="da-DK" dirty="0">
                <a:solidFill>
                  <a:schemeClr val="tx1">
                    <a:lumMod val="75000"/>
                    <a:lumOff val="25000"/>
                  </a:schemeClr>
                </a:solidFill>
              </a:rPr>
              <a:t> JavaScript </a:t>
            </a:r>
            <a:r>
              <a:rPr lang="da-DK" dirty="0" err="1">
                <a:solidFill>
                  <a:schemeClr val="tx1">
                    <a:lumMod val="75000"/>
                    <a:lumOff val="25000"/>
                  </a:schemeClr>
                </a:solidFill>
              </a:rPr>
              <a:t>material</a:t>
            </a:r>
            <a:endParaRPr lang="da-DK" dirty="0">
              <a:solidFill>
                <a:schemeClr val="tx1">
                  <a:lumMod val="75000"/>
                  <a:lumOff val="25000"/>
                </a:schemeClr>
              </a:solidFill>
            </a:endParaRPr>
          </a:p>
          <a:p>
            <a:endParaRPr lang="da-DK" dirty="0">
              <a:solidFill>
                <a:schemeClr val="tx1">
                  <a:lumMod val="75000"/>
                  <a:lumOff val="25000"/>
                </a:schemeClr>
              </a:solidFill>
            </a:endParaRPr>
          </a:p>
          <a:p>
            <a:pPr lvl="1">
              <a:buFont typeface="+mj-lt"/>
              <a:buAutoNum type="arabicPeriod"/>
            </a:pPr>
            <a:r>
              <a:rPr lang="en-GB" b="0" i="0" dirty="0" err="1">
                <a:solidFill>
                  <a:schemeClr val="tx1">
                    <a:lumMod val="75000"/>
                    <a:lumOff val="25000"/>
                  </a:schemeClr>
                </a:solidFill>
                <a:effectLst/>
              </a:rPr>
              <a:t>Callback</a:t>
            </a:r>
            <a:r>
              <a:rPr lang="en-GB" b="0" i="0" dirty="0">
                <a:solidFill>
                  <a:schemeClr val="tx1">
                    <a:lumMod val="75000"/>
                    <a:lumOff val="25000"/>
                  </a:schemeClr>
                </a:solidFill>
                <a:effectLst/>
              </a:rPr>
              <a:t> functions</a:t>
            </a:r>
          </a:p>
          <a:p>
            <a:pPr lvl="1">
              <a:buFont typeface="+mj-lt"/>
              <a:buAutoNum type="arabicPeriod"/>
            </a:pPr>
            <a:r>
              <a:rPr lang="en-GB" b="0" i="0" dirty="0">
                <a:solidFill>
                  <a:schemeClr val="tx1">
                    <a:lumMod val="75000"/>
                    <a:lumOff val="25000"/>
                  </a:schemeClr>
                </a:solidFill>
                <a:effectLst/>
              </a:rPr>
              <a:t>Objects</a:t>
            </a:r>
          </a:p>
          <a:p>
            <a:pPr lvl="1">
              <a:buFont typeface="+mj-lt"/>
              <a:buAutoNum type="arabicPeriod"/>
            </a:pPr>
            <a:r>
              <a:rPr lang="en-GB" b="0" i="0" dirty="0">
                <a:solidFill>
                  <a:schemeClr val="tx1">
                    <a:lumMod val="75000"/>
                    <a:lumOff val="25000"/>
                  </a:schemeClr>
                </a:solidFill>
                <a:effectLst/>
              </a:rPr>
              <a:t>Arrow functions</a:t>
            </a:r>
          </a:p>
          <a:p>
            <a:pPr lvl="1">
              <a:buFont typeface="+mj-lt"/>
              <a:buAutoNum type="arabicPeriod"/>
            </a:pPr>
            <a:r>
              <a:rPr lang="en-GB" b="0" i="0" dirty="0">
                <a:solidFill>
                  <a:schemeClr val="tx1">
                    <a:lumMod val="75000"/>
                    <a:lumOff val="25000"/>
                  </a:schemeClr>
                </a:solidFill>
                <a:effectLst/>
              </a:rPr>
              <a:t>Closures</a:t>
            </a:r>
          </a:p>
          <a:p>
            <a:pPr lvl="1">
              <a:buFont typeface="+mj-lt"/>
              <a:buAutoNum type="arabicPeriod"/>
            </a:pPr>
            <a:r>
              <a:rPr lang="en-GB" b="0" i="0" dirty="0">
                <a:solidFill>
                  <a:schemeClr val="tx1">
                    <a:lumMod val="75000"/>
                    <a:lumOff val="25000"/>
                  </a:schemeClr>
                </a:solidFill>
                <a:effectLst/>
              </a:rPr>
              <a:t>Template literals</a:t>
            </a:r>
          </a:p>
          <a:p>
            <a:pPr lvl="1">
              <a:buFont typeface="+mj-lt"/>
              <a:buAutoNum type="arabicPeriod"/>
            </a:pPr>
            <a:r>
              <a:rPr lang="en-GB" b="0" i="0" dirty="0" err="1">
                <a:solidFill>
                  <a:schemeClr val="tx1">
                    <a:lumMod val="75000"/>
                    <a:lumOff val="25000"/>
                  </a:schemeClr>
                </a:solidFill>
                <a:effectLst/>
              </a:rPr>
              <a:t>Destructuring</a:t>
            </a:r>
            <a:endParaRPr lang="en-GB" b="0" i="0" dirty="0">
              <a:solidFill>
                <a:schemeClr val="tx1">
                  <a:lumMod val="75000"/>
                  <a:lumOff val="25000"/>
                </a:schemeClr>
              </a:solidFill>
              <a:effectLst/>
            </a:endParaRPr>
          </a:p>
          <a:p>
            <a:pPr lvl="1">
              <a:buFont typeface="+mj-lt"/>
              <a:buAutoNum type="arabicPeriod"/>
            </a:pPr>
            <a:r>
              <a:rPr lang="en-GB" b="0" i="0" dirty="0">
                <a:solidFill>
                  <a:schemeClr val="tx1">
                    <a:lumMod val="75000"/>
                    <a:lumOff val="25000"/>
                  </a:schemeClr>
                </a:solidFill>
                <a:effectLst/>
              </a:rPr>
              <a:t>Functional programming</a:t>
            </a:r>
          </a:p>
          <a:p>
            <a:pPr lvl="1">
              <a:buFont typeface="+mj-lt"/>
              <a:buAutoNum type="arabicPeriod"/>
            </a:pPr>
            <a:r>
              <a:rPr lang="en-GB" b="0" i="0" dirty="0">
                <a:solidFill>
                  <a:schemeClr val="tx1">
                    <a:lumMod val="75000"/>
                    <a:lumOff val="25000"/>
                  </a:schemeClr>
                </a:solidFill>
                <a:effectLst/>
              </a:rPr>
              <a:t>Asynchronous programming</a:t>
            </a:r>
          </a:p>
          <a:p>
            <a:pPr lvl="1">
              <a:buFont typeface="+mj-lt"/>
              <a:buAutoNum type="arabicPeriod"/>
            </a:pPr>
            <a:r>
              <a:rPr lang="en-GB" b="0" i="0" dirty="0">
                <a:solidFill>
                  <a:schemeClr val="tx1">
                    <a:lumMod val="75000"/>
                    <a:lumOff val="25000"/>
                  </a:schemeClr>
                </a:solidFill>
                <a:effectLst/>
              </a:rPr>
              <a:t>Promises</a:t>
            </a:r>
          </a:p>
          <a:p>
            <a:pPr lvl="1">
              <a:buFont typeface="+mj-lt"/>
              <a:buAutoNum type="arabicPeriod"/>
            </a:pPr>
            <a:r>
              <a:rPr lang="en-GB" b="0" i="0" dirty="0">
                <a:solidFill>
                  <a:schemeClr val="tx1">
                    <a:lumMod val="75000"/>
                    <a:lumOff val="25000"/>
                  </a:schemeClr>
                </a:solidFill>
                <a:effectLst/>
              </a:rPr>
              <a:t> Ajax</a:t>
            </a:r>
          </a:p>
          <a:p>
            <a:pPr lvl="1">
              <a:buFont typeface="+mj-lt"/>
              <a:buAutoNum type="arabicPeriod"/>
            </a:pPr>
            <a:r>
              <a:rPr lang="en-GB" b="0" i="0" dirty="0">
                <a:solidFill>
                  <a:schemeClr val="tx1">
                    <a:lumMod val="75000"/>
                    <a:lumOff val="25000"/>
                  </a:schemeClr>
                </a:solidFill>
                <a:effectLst/>
              </a:rPr>
              <a:t> Error handling and debugging</a:t>
            </a:r>
          </a:p>
          <a:p>
            <a:pPr lvl="1">
              <a:buFont typeface="+mj-lt"/>
              <a:buAutoNum type="arabicPeriod"/>
            </a:pPr>
            <a:r>
              <a:rPr lang="en-GB" dirty="0">
                <a:solidFill>
                  <a:schemeClr val="tx1">
                    <a:lumMod val="75000"/>
                    <a:lumOff val="25000"/>
                  </a:schemeClr>
                </a:solidFill>
              </a:rPr>
              <a:t> Local Storage</a:t>
            </a:r>
          </a:p>
          <a:p>
            <a:pPr lvl="1">
              <a:buFont typeface="+mj-lt"/>
              <a:buAutoNum type="arabicPeriod"/>
            </a:pPr>
            <a:r>
              <a:rPr lang="en-GB" b="0" i="0" dirty="0">
                <a:solidFill>
                  <a:schemeClr val="tx1">
                    <a:lumMod val="75000"/>
                    <a:lumOff val="25000"/>
                  </a:schemeClr>
                </a:solidFill>
                <a:effectLst/>
              </a:rPr>
              <a:t> Local Database…</a:t>
            </a:r>
          </a:p>
          <a:p>
            <a:endParaRPr lang="da-DK" dirty="0">
              <a:solidFill>
                <a:schemeClr val="tx1">
                  <a:lumMod val="75000"/>
                  <a:lumOff val="25000"/>
                </a:schemeClr>
              </a:solidFill>
            </a:endParaRPr>
          </a:p>
          <a:p>
            <a:r>
              <a:rPr lang="da-DK" dirty="0" err="1">
                <a:solidFill>
                  <a:schemeClr val="tx1">
                    <a:lumMod val="75000"/>
                    <a:lumOff val="25000"/>
                  </a:schemeClr>
                </a:solidFill>
              </a:rPr>
              <a:t>Next</a:t>
            </a:r>
            <a:r>
              <a:rPr lang="da-DK" dirty="0">
                <a:solidFill>
                  <a:schemeClr val="tx1">
                    <a:lumMod val="75000"/>
                    <a:lumOff val="25000"/>
                  </a:schemeClr>
                </a:solidFill>
              </a:rPr>
              <a:t> time: </a:t>
            </a:r>
            <a:r>
              <a:rPr lang="da-DK" dirty="0" err="1">
                <a:solidFill>
                  <a:schemeClr val="tx1">
                    <a:lumMod val="75000"/>
                    <a:lumOff val="25000"/>
                  </a:schemeClr>
                </a:solidFill>
              </a:rPr>
              <a:t>Node.js</a:t>
            </a:r>
            <a:endParaRPr lang="da-DK" dirty="0">
              <a:solidFill>
                <a:schemeClr val="tx1">
                  <a:lumMod val="75000"/>
                  <a:lumOff val="25000"/>
                </a:schemeClr>
              </a:solidFill>
            </a:endParaRP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5" name="Pladsholder til sidefod 4">
            <a:extLst>
              <a:ext uri="{FF2B5EF4-FFF2-40B4-BE49-F238E27FC236}">
                <a16:creationId xmlns:a16="http://schemas.microsoft.com/office/drawing/2014/main" id="{9F894B0C-BC09-4467-BC28-A63D490986B9}"/>
              </a:ext>
            </a:extLst>
          </p:cNvPr>
          <p:cNvSpPr>
            <a:spLocks noGrp="1"/>
          </p:cNvSpPr>
          <p:nvPr>
            <p:ph type="ftr" sz="quarter" idx="14"/>
          </p:nvPr>
        </p:nvSpPr>
        <p:spPr/>
        <p:txBody>
          <a:bodyPr/>
          <a:lstStyle/>
          <a:p>
            <a:r>
              <a:rPr lang="en-GB" dirty="0"/>
              <a:t>Henrik Lange Bendixen</a:t>
            </a:r>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3</a:t>
            </a:fld>
            <a:endParaRPr lang="en-GB" dirty="0"/>
          </a:p>
        </p:txBody>
      </p:sp>
    </p:spTree>
    <p:extLst>
      <p:ext uri="{BB962C8B-B14F-4D97-AF65-F5344CB8AC3E}">
        <p14:creationId xmlns:p14="http://schemas.microsoft.com/office/powerpoint/2010/main" val="212282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en-GB" b="1" i="0" dirty="0" err="1">
                <a:effectLst/>
              </a:rPr>
              <a:t>Callback</a:t>
            </a:r>
            <a:r>
              <a:rPr lang="en-GB" b="1" i="0" dirty="0">
                <a:effectLst/>
              </a:rPr>
              <a:t> Functions</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GB" b="0" i="0" dirty="0">
                <a:solidFill>
                  <a:srgbClr val="374151"/>
                </a:solidFill>
                <a:effectLst/>
              </a:rPr>
              <a:t>A </a:t>
            </a:r>
            <a:r>
              <a:rPr lang="en-GB" b="0" i="0" dirty="0" err="1">
                <a:solidFill>
                  <a:srgbClr val="374151"/>
                </a:solidFill>
                <a:effectLst/>
              </a:rPr>
              <a:t>callback</a:t>
            </a:r>
            <a:r>
              <a:rPr lang="en-GB" b="0" i="0" dirty="0">
                <a:solidFill>
                  <a:srgbClr val="374151"/>
                </a:solidFill>
                <a:effectLst/>
              </a:rPr>
              <a:t> function is a function that is passed as an argument to another function and is executed when that function has completed its task.</a:t>
            </a:r>
          </a:p>
          <a:p>
            <a:pPr marL="0" indent="0">
              <a:buNone/>
            </a:pPr>
            <a:endParaRPr lang="da-DK" dirty="0"/>
          </a:p>
          <a:p>
            <a:pPr algn="l">
              <a:buFont typeface="Arial" panose="020B0604020202020204" pitchFamily="34" charset="0"/>
              <a:buChar char="•"/>
            </a:pPr>
            <a:r>
              <a:rPr lang="en-GB" b="0" i="0" dirty="0" err="1">
                <a:solidFill>
                  <a:srgbClr val="374151"/>
                </a:solidFill>
                <a:effectLst/>
              </a:rPr>
              <a:t>Callback</a:t>
            </a:r>
            <a:r>
              <a:rPr lang="en-GB" b="0" i="0" dirty="0">
                <a:solidFill>
                  <a:srgbClr val="374151"/>
                </a:solidFill>
                <a:effectLst/>
              </a:rPr>
              <a:t> functions are commonly used in asynchronous programming to handle responses from server requests and other long-running operations.</a:t>
            </a:r>
          </a:p>
          <a:p>
            <a:pPr algn="l">
              <a:buFont typeface="Arial" panose="020B0604020202020204" pitchFamily="34" charset="0"/>
              <a:buChar char="•"/>
            </a:pPr>
            <a:r>
              <a:rPr lang="en-GB" b="0" i="0" dirty="0">
                <a:solidFill>
                  <a:srgbClr val="374151"/>
                </a:solidFill>
                <a:effectLst/>
              </a:rPr>
              <a:t>Often used in combination with the event loop to allow for non-blocking execution of code.</a:t>
            </a:r>
          </a:p>
          <a:p>
            <a:pPr algn="l">
              <a:buFont typeface="Arial" panose="020B0604020202020204" pitchFamily="34" charset="0"/>
              <a:buChar char="•"/>
            </a:pPr>
            <a:r>
              <a:rPr lang="en-GB" b="0" i="0" dirty="0">
                <a:solidFill>
                  <a:srgbClr val="374151"/>
                </a:solidFill>
                <a:effectLst/>
              </a:rPr>
              <a:t>Can be defined as anonymous functions or as named functions.</a:t>
            </a:r>
          </a:p>
          <a:p>
            <a:pPr algn="l">
              <a:buFont typeface="Arial" panose="020B0604020202020204" pitchFamily="34" charset="0"/>
              <a:buChar char="•"/>
            </a:pPr>
            <a:r>
              <a:rPr lang="en-GB" b="0" i="0" dirty="0">
                <a:solidFill>
                  <a:srgbClr val="374151"/>
                </a:solidFill>
                <a:effectLst/>
              </a:rPr>
              <a:t>Can be used to execute code in a specific order or to perform actions on the results of other functions.</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4</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209968" y="0"/>
            <a:ext cx="5868063" cy="6694140"/>
          </a:xfrm>
          <a:prstGeom prst="rect">
            <a:avLst/>
          </a:prstGeom>
          <a:noFill/>
        </p:spPr>
        <p:txBody>
          <a:bodyPr wrap="square">
            <a:spAutoFit/>
          </a:bodyPr>
          <a:lstStyle/>
          <a:p>
            <a:r>
              <a:rPr lang="en-GB" sz="1300" b="0" dirty="0">
                <a:solidFill>
                  <a:srgbClr val="6A9955"/>
                </a:solidFill>
                <a:effectLst/>
                <a:latin typeface="Menlo" panose="020B0609030804020204" pitchFamily="49" charset="0"/>
              </a:rPr>
              <a:t>// Example 1: Anonymous </a:t>
            </a:r>
            <a:r>
              <a:rPr lang="en-GB" sz="1300" b="0" dirty="0" err="1">
                <a:solidFill>
                  <a:srgbClr val="6A9955"/>
                </a:solidFill>
                <a:effectLst/>
                <a:latin typeface="Menlo" panose="020B0609030804020204" pitchFamily="49" charset="0"/>
              </a:rPr>
              <a:t>Callback</a:t>
            </a:r>
            <a:endParaRPr lang="en-GB" sz="1300" b="0" dirty="0">
              <a:solidFill>
                <a:srgbClr val="D4D4D4"/>
              </a:solidFill>
              <a:effectLst/>
              <a:latin typeface="Menlo" panose="020B0609030804020204" pitchFamily="49" charset="0"/>
            </a:endParaRPr>
          </a:p>
          <a:p>
            <a:r>
              <a:rPr lang="en-GB" sz="1300" b="0" dirty="0">
                <a:solidFill>
                  <a:srgbClr val="569CD6"/>
                </a:solidFill>
                <a:effectLst/>
                <a:latin typeface="Menlo" panose="020B0609030804020204" pitchFamily="49" charset="0"/>
              </a:rPr>
              <a:t>function</a:t>
            </a:r>
            <a:r>
              <a:rPr lang="en-GB" sz="1300" b="0" dirty="0">
                <a:solidFill>
                  <a:srgbClr val="D4D4D4"/>
                </a:solidFill>
                <a:effectLst/>
                <a:latin typeface="Menlo" panose="020B0609030804020204" pitchFamily="49" charset="0"/>
              </a:rPr>
              <a:t> </a:t>
            </a:r>
            <a:r>
              <a:rPr lang="en-GB" sz="1300" b="0" dirty="0" err="1">
                <a:solidFill>
                  <a:srgbClr val="DCDCAA"/>
                </a:solidFill>
                <a:effectLst/>
                <a:latin typeface="Menlo" panose="020B0609030804020204" pitchFamily="49" charset="0"/>
              </a:rPr>
              <a:t>fetchData</a:t>
            </a:r>
            <a:r>
              <a:rPr lang="en-GB" sz="1300" b="0" dirty="0">
                <a:solidFill>
                  <a:srgbClr val="D4D4D4"/>
                </a:solidFill>
                <a:effectLst/>
                <a:latin typeface="Menlo" panose="020B0609030804020204" pitchFamily="49" charset="0"/>
              </a:rPr>
              <a:t>(</a:t>
            </a:r>
            <a:r>
              <a:rPr lang="en-GB" sz="1300" b="0" dirty="0" err="1">
                <a:solidFill>
                  <a:srgbClr val="9CDCFE"/>
                </a:solidFill>
                <a:effectLst/>
                <a:latin typeface="Menlo" panose="020B0609030804020204" pitchFamily="49" charset="0"/>
              </a:rPr>
              <a:t>url</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callback</a:t>
            </a:r>
            <a:r>
              <a:rPr lang="en-GB" sz="1300" b="0" dirty="0">
                <a:solidFill>
                  <a:srgbClr val="D4D4D4"/>
                </a:solidFill>
                <a:effectLst/>
                <a:latin typeface="Menlo" panose="020B0609030804020204" pitchFamily="49" charset="0"/>
              </a:rPr>
              <a:t>) {</a:t>
            </a:r>
          </a:p>
          <a:p>
            <a:r>
              <a:rPr lang="en-GB" sz="1300" b="0" dirty="0">
                <a:solidFill>
                  <a:srgbClr val="569CD6"/>
                </a:solidFill>
                <a:effectLst/>
                <a:latin typeface="Menlo" panose="020B0609030804020204" pitchFamily="49" charset="0"/>
              </a:rPr>
              <a:t>  let</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xhr</a:t>
            </a:r>
            <a:r>
              <a:rPr lang="en-GB" sz="1300" b="0" dirty="0">
                <a:solidFill>
                  <a:srgbClr val="D4D4D4"/>
                </a:solidFill>
                <a:effectLst/>
                <a:latin typeface="Menlo" panose="020B0609030804020204" pitchFamily="49" charset="0"/>
              </a:rPr>
              <a:t> = </a:t>
            </a:r>
            <a:r>
              <a:rPr lang="en-GB" sz="1300" b="0" dirty="0">
                <a:solidFill>
                  <a:srgbClr val="569CD6"/>
                </a:solidFill>
                <a:effectLst/>
                <a:latin typeface="Menlo" panose="020B0609030804020204" pitchFamily="49" charset="0"/>
              </a:rPr>
              <a:t>new</a:t>
            </a:r>
            <a:r>
              <a:rPr lang="en-GB" sz="1300" b="0" dirty="0">
                <a:solidFill>
                  <a:srgbClr val="D4D4D4"/>
                </a:solidFill>
                <a:effectLst/>
                <a:latin typeface="Menlo" panose="020B0609030804020204" pitchFamily="49" charset="0"/>
              </a:rPr>
              <a:t> </a:t>
            </a:r>
            <a:r>
              <a:rPr lang="en-GB" sz="1300" b="0" dirty="0" err="1">
                <a:solidFill>
                  <a:srgbClr val="4EC9B0"/>
                </a:solidFill>
                <a:effectLst/>
                <a:latin typeface="Menlo" panose="020B0609030804020204" pitchFamily="49" charset="0"/>
              </a:rPr>
              <a:t>XMLHttpRequest</a:t>
            </a:r>
            <a:r>
              <a:rPr lang="en-GB" sz="1300" b="0" dirty="0">
                <a:solidFill>
                  <a:srgbClr val="D4D4D4"/>
                </a:solidFill>
                <a:effectLst/>
                <a:latin typeface="Menlo" panose="020B0609030804020204" pitchFamily="49" charset="0"/>
              </a:rPr>
              <a:t>();</a:t>
            </a:r>
          </a:p>
          <a:p>
            <a:r>
              <a:rPr lang="en-GB" sz="1300" b="0" dirty="0">
                <a:solidFill>
                  <a:srgbClr val="9CDCFE"/>
                </a:solidFill>
                <a:effectLst/>
                <a:latin typeface="Menlo" panose="020B0609030804020204" pitchFamily="49" charset="0"/>
              </a:rPr>
              <a:t>  </a:t>
            </a:r>
            <a:r>
              <a:rPr lang="en-GB" sz="1300" b="0" dirty="0" err="1">
                <a:solidFill>
                  <a:srgbClr val="9CDCFE"/>
                </a:solidFill>
                <a:effectLst/>
                <a:latin typeface="Menlo" panose="020B0609030804020204" pitchFamily="49" charset="0"/>
              </a:rPr>
              <a:t>xhr</a:t>
            </a:r>
            <a:r>
              <a:rPr lang="en-GB" sz="1300" b="0" dirty="0" err="1">
                <a:solidFill>
                  <a:srgbClr val="D4D4D4"/>
                </a:solidFill>
                <a:effectLst/>
                <a:latin typeface="Menlo" panose="020B0609030804020204" pitchFamily="49" charset="0"/>
              </a:rPr>
              <a:t>.</a:t>
            </a:r>
            <a:r>
              <a:rPr lang="en-GB" sz="1300" b="0" dirty="0" err="1">
                <a:solidFill>
                  <a:srgbClr val="DCDCAA"/>
                </a:solidFill>
                <a:effectLst/>
                <a:latin typeface="Menlo" panose="020B0609030804020204" pitchFamily="49" charset="0"/>
              </a:rPr>
              <a:t>onreadystatechange</a:t>
            </a:r>
            <a:r>
              <a:rPr lang="en-GB" sz="1300" b="0" dirty="0">
                <a:solidFill>
                  <a:srgbClr val="D4D4D4"/>
                </a:solidFill>
                <a:effectLst/>
                <a:latin typeface="Menlo" panose="020B0609030804020204" pitchFamily="49" charset="0"/>
              </a:rPr>
              <a:t> = </a:t>
            </a:r>
            <a:r>
              <a:rPr lang="en-GB" sz="1300" b="0" dirty="0">
                <a:solidFill>
                  <a:srgbClr val="569CD6"/>
                </a:solidFill>
                <a:effectLst/>
                <a:latin typeface="Menlo" panose="020B0609030804020204" pitchFamily="49" charset="0"/>
              </a:rPr>
              <a:t>function</a:t>
            </a:r>
            <a:r>
              <a:rPr lang="en-GB" sz="1300" b="0" dirty="0">
                <a:solidFill>
                  <a:srgbClr val="D4D4D4"/>
                </a:solidFill>
                <a:effectLst/>
                <a:latin typeface="Menlo" panose="020B0609030804020204" pitchFamily="49" charset="0"/>
              </a:rPr>
              <a:t>() {</a:t>
            </a:r>
          </a:p>
          <a:p>
            <a:r>
              <a:rPr lang="en-GB" sz="1300" b="0" dirty="0">
                <a:solidFill>
                  <a:srgbClr val="C586C0"/>
                </a:solidFill>
                <a:effectLst/>
                <a:latin typeface="Menlo" panose="020B0609030804020204" pitchFamily="49" charset="0"/>
              </a:rPr>
              <a:t>    if</a:t>
            </a:r>
            <a:r>
              <a:rPr lang="en-GB" sz="1300" b="0" dirty="0">
                <a:solidFill>
                  <a:srgbClr val="D4D4D4"/>
                </a:solidFill>
                <a:effectLst/>
                <a:latin typeface="Menlo" panose="020B0609030804020204" pitchFamily="49" charset="0"/>
              </a:rPr>
              <a:t> (</a:t>
            </a:r>
            <a:r>
              <a:rPr lang="en-GB" sz="1300" b="0" dirty="0" err="1">
                <a:solidFill>
                  <a:srgbClr val="569CD6"/>
                </a:solidFill>
                <a:effectLst/>
                <a:latin typeface="Menlo" panose="020B0609030804020204" pitchFamily="49" charset="0"/>
              </a:rPr>
              <a:t>this</a:t>
            </a:r>
            <a:r>
              <a:rPr lang="en-GB" sz="1300" b="0" dirty="0" err="1">
                <a:solidFill>
                  <a:srgbClr val="D4D4D4"/>
                </a:solidFill>
                <a:effectLst/>
                <a:latin typeface="Menlo" panose="020B0609030804020204" pitchFamily="49" charset="0"/>
              </a:rPr>
              <a:t>.</a:t>
            </a:r>
            <a:r>
              <a:rPr lang="en-GB" sz="1300" b="0" dirty="0" err="1">
                <a:solidFill>
                  <a:srgbClr val="4FC1FF"/>
                </a:solidFill>
                <a:effectLst/>
                <a:latin typeface="Menlo" panose="020B0609030804020204" pitchFamily="49" charset="0"/>
              </a:rPr>
              <a:t>readyState</a:t>
            </a:r>
            <a:r>
              <a:rPr lang="en-GB" sz="1300" b="0" dirty="0">
                <a:solidFill>
                  <a:srgbClr val="D4D4D4"/>
                </a:solidFill>
                <a:effectLst/>
                <a:latin typeface="Menlo" panose="020B0609030804020204" pitchFamily="49" charset="0"/>
              </a:rPr>
              <a:t> == </a:t>
            </a:r>
            <a:r>
              <a:rPr lang="en-GB" sz="1300" b="0" dirty="0">
                <a:solidFill>
                  <a:srgbClr val="B5CEA8"/>
                </a:solidFill>
                <a:effectLst/>
                <a:latin typeface="Menlo" panose="020B0609030804020204" pitchFamily="49" charset="0"/>
              </a:rPr>
              <a:t>4</a:t>
            </a:r>
            <a:r>
              <a:rPr lang="en-GB" sz="1300" b="0" dirty="0">
                <a:solidFill>
                  <a:srgbClr val="D4D4D4"/>
                </a:solidFill>
                <a:effectLst/>
                <a:latin typeface="Menlo" panose="020B0609030804020204" pitchFamily="49" charset="0"/>
              </a:rPr>
              <a:t> &amp;&amp; </a:t>
            </a:r>
            <a:r>
              <a:rPr lang="en-GB" sz="1300" b="0" dirty="0" err="1">
                <a:solidFill>
                  <a:srgbClr val="569CD6"/>
                </a:solidFill>
                <a:effectLst/>
                <a:latin typeface="Menlo" panose="020B0609030804020204" pitchFamily="49" charset="0"/>
              </a:rPr>
              <a:t>this</a:t>
            </a:r>
            <a:r>
              <a:rPr lang="en-GB" sz="1300" b="0" dirty="0" err="1">
                <a:solidFill>
                  <a:srgbClr val="D4D4D4"/>
                </a:solidFill>
                <a:effectLst/>
                <a:latin typeface="Menlo" panose="020B0609030804020204" pitchFamily="49" charset="0"/>
              </a:rPr>
              <a:t>.</a:t>
            </a:r>
            <a:r>
              <a:rPr lang="en-GB" sz="1300" b="0" dirty="0" err="1">
                <a:solidFill>
                  <a:srgbClr val="4FC1FF"/>
                </a:solidFill>
                <a:effectLst/>
                <a:latin typeface="Menlo" panose="020B0609030804020204" pitchFamily="49" charset="0"/>
              </a:rPr>
              <a:t>status</a:t>
            </a:r>
            <a:r>
              <a:rPr lang="en-GB" sz="1300" b="0" dirty="0">
                <a:solidFill>
                  <a:srgbClr val="D4D4D4"/>
                </a:solidFill>
                <a:effectLst/>
                <a:latin typeface="Menlo" panose="020B0609030804020204" pitchFamily="49" charset="0"/>
              </a:rPr>
              <a:t> == </a:t>
            </a:r>
            <a:r>
              <a:rPr lang="en-GB" sz="1300" b="0" dirty="0">
                <a:solidFill>
                  <a:srgbClr val="B5CEA8"/>
                </a:solidFill>
                <a:effectLst/>
                <a:latin typeface="Menlo" panose="020B0609030804020204" pitchFamily="49" charset="0"/>
              </a:rPr>
              <a:t>200</a:t>
            </a:r>
            <a:r>
              <a:rPr lang="en-GB" sz="1300" b="0" dirty="0">
                <a:solidFill>
                  <a:srgbClr val="D4D4D4"/>
                </a:solidFill>
                <a:effectLst/>
                <a:latin typeface="Menlo" panose="020B0609030804020204" pitchFamily="49" charset="0"/>
              </a:rPr>
              <a:t>) {</a:t>
            </a:r>
          </a:p>
          <a:p>
            <a:r>
              <a:rPr lang="en-GB" sz="1300" b="0" dirty="0">
                <a:solidFill>
                  <a:srgbClr val="DCDCAA"/>
                </a:solidFill>
                <a:effectLst/>
                <a:latin typeface="Menlo" panose="020B0609030804020204" pitchFamily="49" charset="0"/>
              </a:rPr>
              <a:t>      </a:t>
            </a:r>
            <a:r>
              <a:rPr lang="en-GB" sz="1300" b="0" dirty="0" err="1">
                <a:solidFill>
                  <a:srgbClr val="DCDCAA"/>
                </a:solidFill>
                <a:effectLst/>
                <a:latin typeface="Menlo" panose="020B0609030804020204" pitchFamily="49" charset="0"/>
              </a:rPr>
              <a:t>callback</a:t>
            </a:r>
            <a:r>
              <a:rPr lang="en-GB" sz="1300" b="0" dirty="0">
                <a:solidFill>
                  <a:srgbClr val="D4D4D4"/>
                </a:solidFill>
                <a:effectLst/>
                <a:latin typeface="Menlo" panose="020B0609030804020204" pitchFamily="49" charset="0"/>
              </a:rPr>
              <a:t>(</a:t>
            </a:r>
            <a:r>
              <a:rPr lang="en-GB" sz="1300" b="0" dirty="0" err="1">
                <a:solidFill>
                  <a:srgbClr val="569CD6"/>
                </a:solidFill>
                <a:effectLst/>
                <a:latin typeface="Menlo" panose="020B0609030804020204" pitchFamily="49" charset="0"/>
              </a:rPr>
              <a:t>this</a:t>
            </a:r>
            <a:r>
              <a:rPr lang="en-GB" sz="1300" b="0" dirty="0" err="1">
                <a:solidFill>
                  <a:srgbClr val="D4D4D4"/>
                </a:solidFill>
                <a:effectLst/>
                <a:latin typeface="Menlo" panose="020B0609030804020204" pitchFamily="49" charset="0"/>
              </a:rPr>
              <a:t>.</a:t>
            </a:r>
            <a:r>
              <a:rPr lang="en-GB" sz="1300" b="0" dirty="0" err="1">
                <a:solidFill>
                  <a:srgbClr val="4FC1FF"/>
                </a:solidFill>
                <a:effectLst/>
                <a:latin typeface="Menlo" panose="020B0609030804020204" pitchFamily="49" charset="0"/>
              </a:rPr>
              <a:t>responseText</a:t>
            </a:r>
            <a:r>
              <a:rPr lang="en-GB" sz="1300" b="0" dirty="0">
                <a:solidFill>
                  <a:srgbClr val="D4D4D4"/>
                </a:solidFill>
                <a:effectLst/>
                <a:latin typeface="Menlo" panose="020B0609030804020204" pitchFamily="49" charset="0"/>
              </a:rPr>
              <a:t>);</a:t>
            </a:r>
          </a:p>
          <a:p>
            <a:r>
              <a:rPr lang="en-GB" sz="1300" b="0" dirty="0">
                <a:solidFill>
                  <a:srgbClr val="D4D4D4"/>
                </a:solidFill>
                <a:effectLst/>
                <a:latin typeface="Menlo" panose="020B0609030804020204" pitchFamily="49" charset="0"/>
              </a:rPr>
              <a:t>    }</a:t>
            </a:r>
          </a:p>
          <a:p>
            <a:r>
              <a:rPr lang="en-GB" sz="1300" b="0" dirty="0">
                <a:solidFill>
                  <a:srgbClr val="D4D4D4"/>
                </a:solidFill>
                <a:effectLst/>
                <a:latin typeface="Menlo" panose="020B0609030804020204" pitchFamily="49" charset="0"/>
              </a:rPr>
              <a:t>  };</a:t>
            </a:r>
          </a:p>
          <a:p>
            <a:r>
              <a:rPr lang="en-GB" sz="1300" b="0" dirty="0">
                <a:solidFill>
                  <a:srgbClr val="9CDCFE"/>
                </a:solidFill>
                <a:effectLst/>
                <a:latin typeface="Menlo" panose="020B0609030804020204" pitchFamily="49" charset="0"/>
              </a:rPr>
              <a:t>  </a:t>
            </a:r>
            <a:r>
              <a:rPr lang="en-GB" sz="1300" b="0" dirty="0" err="1">
                <a:solidFill>
                  <a:srgbClr val="9CDCFE"/>
                </a:solidFill>
                <a:effectLst/>
                <a:latin typeface="Menlo" panose="020B0609030804020204" pitchFamily="49" charset="0"/>
              </a:rPr>
              <a:t>xhr</a:t>
            </a:r>
            <a:r>
              <a:rPr lang="en-GB" sz="1300" b="0" dirty="0" err="1">
                <a:solidFill>
                  <a:srgbClr val="D4D4D4"/>
                </a:solidFill>
                <a:effectLst/>
                <a:latin typeface="Menlo" panose="020B0609030804020204" pitchFamily="49" charset="0"/>
              </a:rPr>
              <a:t>.</a:t>
            </a:r>
            <a:r>
              <a:rPr lang="en-GB" sz="1300" b="0" dirty="0" err="1">
                <a:solidFill>
                  <a:srgbClr val="DCDCAA"/>
                </a:solidFill>
                <a:effectLst/>
                <a:latin typeface="Menlo" panose="020B0609030804020204" pitchFamily="49" charset="0"/>
              </a:rPr>
              <a:t>open</a:t>
            </a:r>
            <a:r>
              <a:rPr lang="en-GB" sz="1300" b="0" dirty="0">
                <a:solidFill>
                  <a:srgbClr val="D4D4D4"/>
                </a:solidFill>
                <a:effectLst/>
                <a:latin typeface="Menlo" panose="020B0609030804020204" pitchFamily="49" charset="0"/>
              </a:rPr>
              <a:t>(</a:t>
            </a:r>
            <a:r>
              <a:rPr lang="en-GB" sz="1300" b="0" dirty="0">
                <a:solidFill>
                  <a:srgbClr val="CE9178"/>
                </a:solidFill>
                <a:effectLst/>
                <a:latin typeface="Menlo" panose="020B0609030804020204" pitchFamily="49" charset="0"/>
              </a:rPr>
              <a:t>"GET"</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url</a:t>
            </a:r>
            <a:r>
              <a:rPr lang="en-GB" sz="1300" b="0" dirty="0">
                <a:solidFill>
                  <a:srgbClr val="D4D4D4"/>
                </a:solidFill>
                <a:effectLst/>
                <a:latin typeface="Menlo" panose="020B0609030804020204" pitchFamily="49" charset="0"/>
              </a:rPr>
              <a:t>, </a:t>
            </a:r>
            <a:r>
              <a:rPr lang="en-GB" sz="1300" b="0" dirty="0">
                <a:solidFill>
                  <a:srgbClr val="569CD6"/>
                </a:solidFill>
                <a:effectLst/>
                <a:latin typeface="Menlo" panose="020B0609030804020204" pitchFamily="49" charset="0"/>
              </a:rPr>
              <a:t>true</a:t>
            </a:r>
            <a:r>
              <a:rPr lang="en-GB" sz="1300" b="0" dirty="0">
                <a:solidFill>
                  <a:srgbClr val="D4D4D4"/>
                </a:solidFill>
                <a:effectLst/>
                <a:latin typeface="Menlo" panose="020B0609030804020204" pitchFamily="49" charset="0"/>
              </a:rPr>
              <a:t>);</a:t>
            </a:r>
          </a:p>
          <a:p>
            <a:r>
              <a:rPr lang="en-GB" sz="1300" b="0" dirty="0">
                <a:solidFill>
                  <a:srgbClr val="9CDCFE"/>
                </a:solidFill>
                <a:effectLst/>
                <a:latin typeface="Menlo" panose="020B0609030804020204" pitchFamily="49" charset="0"/>
              </a:rPr>
              <a:t>  </a:t>
            </a:r>
            <a:r>
              <a:rPr lang="en-GB" sz="1300" b="0" dirty="0" err="1">
                <a:solidFill>
                  <a:srgbClr val="9CDCFE"/>
                </a:solidFill>
                <a:effectLst/>
                <a:latin typeface="Menlo" panose="020B0609030804020204" pitchFamily="49" charset="0"/>
              </a:rPr>
              <a:t>xhr</a:t>
            </a:r>
            <a:r>
              <a:rPr lang="en-GB" sz="1300" b="0" dirty="0" err="1">
                <a:solidFill>
                  <a:srgbClr val="D4D4D4"/>
                </a:solidFill>
                <a:effectLst/>
                <a:latin typeface="Menlo" panose="020B0609030804020204" pitchFamily="49" charset="0"/>
              </a:rPr>
              <a:t>.</a:t>
            </a:r>
            <a:r>
              <a:rPr lang="en-GB" sz="1300" b="0" dirty="0" err="1">
                <a:solidFill>
                  <a:srgbClr val="DCDCAA"/>
                </a:solidFill>
                <a:effectLst/>
                <a:latin typeface="Menlo" panose="020B0609030804020204" pitchFamily="49" charset="0"/>
              </a:rPr>
              <a:t>send</a:t>
            </a:r>
            <a:r>
              <a:rPr lang="en-GB" sz="1300" b="0" dirty="0">
                <a:solidFill>
                  <a:srgbClr val="D4D4D4"/>
                </a:solidFill>
                <a:effectLst/>
                <a:latin typeface="Menlo" panose="020B0609030804020204" pitchFamily="49" charset="0"/>
              </a:rPr>
              <a:t>();</a:t>
            </a:r>
          </a:p>
          <a:p>
            <a:r>
              <a:rPr lang="en-GB" sz="1300" b="0" dirty="0">
                <a:solidFill>
                  <a:srgbClr val="D4D4D4"/>
                </a:solidFill>
                <a:effectLst/>
                <a:latin typeface="Menlo" panose="020B0609030804020204" pitchFamily="49" charset="0"/>
              </a:rPr>
              <a:t>}</a:t>
            </a:r>
          </a:p>
          <a:p>
            <a:br>
              <a:rPr lang="en-GB" sz="1300" b="0" dirty="0">
                <a:solidFill>
                  <a:srgbClr val="D4D4D4"/>
                </a:solidFill>
                <a:effectLst/>
                <a:latin typeface="Menlo" panose="020B0609030804020204" pitchFamily="49" charset="0"/>
              </a:rPr>
            </a:br>
            <a:r>
              <a:rPr lang="en-GB" sz="1300" b="0" dirty="0" err="1">
                <a:solidFill>
                  <a:srgbClr val="DCDCAA"/>
                </a:solidFill>
                <a:effectLst/>
                <a:latin typeface="Menlo" panose="020B0609030804020204" pitchFamily="49" charset="0"/>
              </a:rPr>
              <a:t>fetchData</a:t>
            </a:r>
            <a:r>
              <a:rPr lang="en-GB" sz="1300" b="0" dirty="0">
                <a:solidFill>
                  <a:srgbClr val="D4D4D4"/>
                </a:solidFill>
                <a:effectLst/>
                <a:latin typeface="Menlo" panose="020B0609030804020204" pitchFamily="49" charset="0"/>
              </a:rPr>
              <a:t>(</a:t>
            </a:r>
            <a:r>
              <a:rPr lang="en-GB" sz="1300" b="0" dirty="0">
                <a:solidFill>
                  <a:srgbClr val="CE9178"/>
                </a:solidFill>
                <a:effectLst/>
                <a:latin typeface="Menlo" panose="020B0609030804020204" pitchFamily="49" charset="0"/>
              </a:rPr>
              <a:t>"https://</a:t>
            </a:r>
            <a:r>
              <a:rPr lang="en-GB" sz="1300" b="0" dirty="0" err="1">
                <a:solidFill>
                  <a:srgbClr val="CE9178"/>
                </a:solidFill>
                <a:effectLst/>
                <a:latin typeface="Menlo" panose="020B0609030804020204" pitchFamily="49" charset="0"/>
              </a:rPr>
              <a:t>example.com</a:t>
            </a:r>
            <a:r>
              <a:rPr lang="en-GB" sz="1300" b="0" dirty="0">
                <a:solidFill>
                  <a:srgbClr val="CE9178"/>
                </a:solidFill>
                <a:effectLst/>
                <a:latin typeface="Menlo" panose="020B0609030804020204" pitchFamily="49" charset="0"/>
              </a:rPr>
              <a:t>/data"</a:t>
            </a:r>
            <a:r>
              <a:rPr lang="en-GB" sz="1300" b="0" dirty="0">
                <a:solidFill>
                  <a:srgbClr val="D4D4D4"/>
                </a:solidFill>
                <a:effectLst/>
                <a:latin typeface="Menlo" panose="020B0609030804020204" pitchFamily="49" charset="0"/>
              </a:rPr>
              <a:t>, </a:t>
            </a:r>
            <a:r>
              <a:rPr lang="en-GB" sz="1300" b="0" dirty="0">
                <a:solidFill>
                  <a:srgbClr val="569CD6"/>
                </a:solidFill>
                <a:effectLst/>
                <a:latin typeface="Menlo" panose="020B0609030804020204" pitchFamily="49" charset="0"/>
              </a:rPr>
              <a:t>function</a:t>
            </a:r>
            <a:r>
              <a:rPr lang="en-GB" sz="1300" b="0" dirty="0">
                <a:solidFill>
                  <a:srgbClr val="D4D4D4"/>
                </a:solidFill>
                <a:effectLst/>
                <a:latin typeface="Menlo" panose="020B0609030804020204" pitchFamily="49" charset="0"/>
              </a:rPr>
              <a:t>(</a:t>
            </a:r>
            <a:r>
              <a:rPr lang="en-GB" sz="1300" b="0" dirty="0">
                <a:solidFill>
                  <a:srgbClr val="9CDCFE"/>
                </a:solidFill>
                <a:effectLst/>
                <a:latin typeface="Menlo" panose="020B0609030804020204" pitchFamily="49" charset="0"/>
              </a:rPr>
              <a:t>data</a:t>
            </a:r>
            <a:r>
              <a:rPr lang="en-GB" sz="1300" b="0" dirty="0">
                <a:solidFill>
                  <a:srgbClr val="D4D4D4"/>
                </a:solidFill>
                <a:effectLst/>
                <a:latin typeface="Menlo" panose="020B0609030804020204" pitchFamily="49" charset="0"/>
              </a:rPr>
              <a:t>) {</a:t>
            </a:r>
          </a:p>
          <a:p>
            <a:r>
              <a:rPr lang="en-GB" sz="1300" b="0" dirty="0">
                <a:solidFill>
                  <a:srgbClr val="9CDCFE"/>
                </a:solidFill>
                <a:effectLst/>
                <a:latin typeface="Menlo" panose="020B0609030804020204" pitchFamily="49" charset="0"/>
              </a:rPr>
              <a:t>  </a:t>
            </a:r>
            <a:r>
              <a:rPr lang="en-GB" sz="1300" b="0" dirty="0" err="1">
                <a:solidFill>
                  <a:srgbClr val="9CDCFE"/>
                </a:solidFill>
                <a:effectLst/>
                <a:latin typeface="Menlo" panose="020B0609030804020204" pitchFamily="49" charset="0"/>
              </a:rPr>
              <a:t>console</a:t>
            </a:r>
            <a:r>
              <a:rPr lang="en-GB" sz="1300" b="0" dirty="0" err="1">
                <a:solidFill>
                  <a:srgbClr val="D4D4D4"/>
                </a:solidFill>
                <a:effectLst/>
                <a:latin typeface="Menlo" panose="020B0609030804020204" pitchFamily="49" charset="0"/>
              </a:rPr>
              <a:t>.</a:t>
            </a:r>
            <a:r>
              <a:rPr lang="en-GB" sz="1300" b="0" dirty="0" err="1">
                <a:solidFill>
                  <a:srgbClr val="DCDCAA"/>
                </a:solidFill>
                <a:effectLst/>
                <a:latin typeface="Menlo" panose="020B0609030804020204" pitchFamily="49" charset="0"/>
              </a:rPr>
              <a:t>log</a:t>
            </a:r>
            <a:r>
              <a:rPr lang="en-GB" sz="1300" b="0" dirty="0">
                <a:solidFill>
                  <a:srgbClr val="D4D4D4"/>
                </a:solidFill>
                <a:effectLst/>
                <a:latin typeface="Menlo" panose="020B0609030804020204" pitchFamily="49" charset="0"/>
              </a:rPr>
              <a:t>(</a:t>
            </a:r>
            <a:r>
              <a:rPr lang="en-GB" sz="1300" b="0" dirty="0">
                <a:solidFill>
                  <a:srgbClr val="9CDCFE"/>
                </a:solidFill>
                <a:effectLst/>
                <a:latin typeface="Menlo" panose="020B0609030804020204" pitchFamily="49" charset="0"/>
              </a:rPr>
              <a:t>data</a:t>
            </a:r>
            <a:r>
              <a:rPr lang="en-GB" sz="1300" b="0" dirty="0">
                <a:solidFill>
                  <a:srgbClr val="D4D4D4"/>
                </a:solidFill>
                <a:effectLst/>
                <a:latin typeface="Menlo" panose="020B0609030804020204" pitchFamily="49" charset="0"/>
              </a:rPr>
              <a:t>);</a:t>
            </a:r>
          </a:p>
          <a:p>
            <a:r>
              <a:rPr lang="en-GB" sz="1300" b="0" dirty="0">
                <a:solidFill>
                  <a:srgbClr val="D4D4D4"/>
                </a:solidFill>
                <a:effectLst/>
                <a:latin typeface="Menlo" panose="020B0609030804020204" pitchFamily="49" charset="0"/>
              </a:rPr>
              <a:t>});</a:t>
            </a:r>
          </a:p>
          <a:p>
            <a:br>
              <a:rPr lang="en-GB" sz="1300" b="0" dirty="0">
                <a:solidFill>
                  <a:srgbClr val="D4D4D4"/>
                </a:solidFill>
                <a:effectLst/>
                <a:latin typeface="Menlo" panose="020B0609030804020204" pitchFamily="49" charset="0"/>
              </a:rPr>
            </a:br>
            <a:r>
              <a:rPr lang="en-GB" sz="1300" b="0" dirty="0">
                <a:solidFill>
                  <a:srgbClr val="6A9955"/>
                </a:solidFill>
                <a:effectLst/>
                <a:latin typeface="Menlo" panose="020B0609030804020204" pitchFamily="49" charset="0"/>
              </a:rPr>
              <a:t>// Example 2: Named </a:t>
            </a:r>
            <a:r>
              <a:rPr lang="en-GB" sz="1300" b="0" dirty="0" err="1">
                <a:solidFill>
                  <a:srgbClr val="6A9955"/>
                </a:solidFill>
                <a:effectLst/>
                <a:latin typeface="Menlo" panose="020B0609030804020204" pitchFamily="49" charset="0"/>
              </a:rPr>
              <a:t>Callback</a:t>
            </a:r>
            <a:endParaRPr lang="en-GB" sz="1300" b="0" dirty="0">
              <a:solidFill>
                <a:srgbClr val="D4D4D4"/>
              </a:solidFill>
              <a:effectLst/>
              <a:latin typeface="Menlo" panose="020B0609030804020204" pitchFamily="49" charset="0"/>
            </a:endParaRPr>
          </a:p>
          <a:p>
            <a:r>
              <a:rPr lang="en-GB" sz="1300" b="0" dirty="0">
                <a:solidFill>
                  <a:srgbClr val="569CD6"/>
                </a:solidFill>
                <a:effectLst/>
                <a:latin typeface="Menlo" panose="020B0609030804020204" pitchFamily="49" charset="0"/>
              </a:rPr>
              <a:t>function</a:t>
            </a:r>
            <a:r>
              <a:rPr lang="en-GB" sz="1300" b="0" dirty="0">
                <a:solidFill>
                  <a:srgbClr val="D4D4D4"/>
                </a:solidFill>
                <a:effectLst/>
                <a:latin typeface="Menlo" panose="020B0609030804020204" pitchFamily="49" charset="0"/>
              </a:rPr>
              <a:t> </a:t>
            </a:r>
            <a:r>
              <a:rPr lang="en-GB" sz="1300" b="0" dirty="0" err="1">
                <a:solidFill>
                  <a:srgbClr val="DCDCAA"/>
                </a:solidFill>
                <a:effectLst/>
                <a:latin typeface="Menlo" panose="020B0609030804020204" pitchFamily="49" charset="0"/>
              </a:rPr>
              <a:t>processNumbers</a:t>
            </a:r>
            <a:r>
              <a:rPr lang="en-GB" sz="1300" b="0" dirty="0">
                <a:solidFill>
                  <a:srgbClr val="D4D4D4"/>
                </a:solidFill>
                <a:effectLst/>
                <a:latin typeface="Menlo" panose="020B0609030804020204" pitchFamily="49" charset="0"/>
              </a:rPr>
              <a:t>(</a:t>
            </a:r>
            <a:r>
              <a:rPr lang="en-GB" sz="1300" b="0" dirty="0">
                <a:solidFill>
                  <a:srgbClr val="9CDCFE"/>
                </a:solidFill>
                <a:effectLst/>
                <a:latin typeface="Menlo" panose="020B0609030804020204" pitchFamily="49" charset="0"/>
              </a:rPr>
              <a:t>numbers</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callback</a:t>
            </a:r>
            <a:r>
              <a:rPr lang="en-GB" sz="1300" b="0" dirty="0">
                <a:solidFill>
                  <a:srgbClr val="D4D4D4"/>
                </a:solidFill>
                <a:effectLst/>
                <a:latin typeface="Menlo" panose="020B0609030804020204" pitchFamily="49" charset="0"/>
              </a:rPr>
              <a:t>) {</a:t>
            </a:r>
          </a:p>
          <a:p>
            <a:r>
              <a:rPr lang="en-GB" sz="1300" b="0" dirty="0">
                <a:solidFill>
                  <a:srgbClr val="569CD6"/>
                </a:solidFill>
                <a:effectLst/>
                <a:latin typeface="Menlo" panose="020B0609030804020204" pitchFamily="49" charset="0"/>
              </a:rPr>
              <a:t>  let</a:t>
            </a:r>
            <a:r>
              <a:rPr lang="en-GB" sz="1300" b="0" dirty="0">
                <a:solidFill>
                  <a:srgbClr val="D4D4D4"/>
                </a:solidFill>
                <a:effectLst/>
                <a:latin typeface="Menlo" panose="020B0609030804020204" pitchFamily="49" charset="0"/>
              </a:rPr>
              <a:t> </a:t>
            </a:r>
            <a:r>
              <a:rPr lang="en-GB" sz="1300" b="0" dirty="0">
                <a:solidFill>
                  <a:srgbClr val="9CDCFE"/>
                </a:solidFill>
                <a:effectLst/>
                <a:latin typeface="Menlo" panose="020B0609030804020204" pitchFamily="49" charset="0"/>
              </a:rPr>
              <a:t>result</a:t>
            </a:r>
            <a:r>
              <a:rPr lang="en-GB" sz="1300" b="0" dirty="0">
                <a:solidFill>
                  <a:srgbClr val="D4D4D4"/>
                </a:solidFill>
                <a:effectLst/>
                <a:latin typeface="Menlo" panose="020B0609030804020204" pitchFamily="49" charset="0"/>
              </a:rPr>
              <a:t> = [];</a:t>
            </a:r>
          </a:p>
          <a:p>
            <a:r>
              <a:rPr lang="en-GB" sz="1300" b="0" dirty="0">
                <a:solidFill>
                  <a:srgbClr val="C586C0"/>
                </a:solidFill>
                <a:effectLst/>
                <a:latin typeface="Menlo" panose="020B0609030804020204" pitchFamily="49" charset="0"/>
              </a:rPr>
              <a:t>  for</a:t>
            </a:r>
            <a:r>
              <a:rPr lang="en-GB" sz="1300" b="0" dirty="0">
                <a:solidFill>
                  <a:srgbClr val="D4D4D4"/>
                </a:solidFill>
                <a:effectLst/>
                <a:latin typeface="Menlo" panose="020B0609030804020204" pitchFamily="49" charset="0"/>
              </a:rPr>
              <a:t> (</a:t>
            </a:r>
            <a:r>
              <a:rPr lang="en-GB" sz="1300" b="0" dirty="0">
                <a:solidFill>
                  <a:srgbClr val="569CD6"/>
                </a:solidFill>
                <a:effectLst/>
                <a:latin typeface="Menlo" panose="020B0609030804020204" pitchFamily="49" charset="0"/>
              </a:rPr>
              <a:t>let</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i</a:t>
            </a:r>
            <a:r>
              <a:rPr lang="en-GB" sz="1300" b="0" dirty="0">
                <a:solidFill>
                  <a:srgbClr val="D4D4D4"/>
                </a:solidFill>
                <a:effectLst/>
                <a:latin typeface="Menlo" panose="020B0609030804020204" pitchFamily="49" charset="0"/>
              </a:rPr>
              <a:t> = </a:t>
            </a:r>
            <a:r>
              <a:rPr lang="en-GB" sz="1300" b="0" dirty="0">
                <a:solidFill>
                  <a:srgbClr val="B5CEA8"/>
                </a:solidFill>
                <a:effectLst/>
                <a:latin typeface="Menlo" panose="020B0609030804020204" pitchFamily="49" charset="0"/>
              </a:rPr>
              <a:t>0</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i</a:t>
            </a:r>
            <a:r>
              <a:rPr lang="en-GB" sz="1300" b="0" dirty="0">
                <a:solidFill>
                  <a:srgbClr val="D4D4D4"/>
                </a:solidFill>
                <a:effectLst/>
                <a:latin typeface="Menlo" panose="020B0609030804020204" pitchFamily="49" charset="0"/>
              </a:rPr>
              <a:t> &lt; </a:t>
            </a:r>
            <a:r>
              <a:rPr lang="en-GB" sz="1300" b="0" dirty="0" err="1">
                <a:solidFill>
                  <a:srgbClr val="9CDCFE"/>
                </a:solidFill>
                <a:effectLst/>
                <a:latin typeface="Menlo" panose="020B0609030804020204" pitchFamily="49" charset="0"/>
              </a:rPr>
              <a:t>numbers</a:t>
            </a:r>
            <a:r>
              <a:rPr lang="en-GB" sz="1300" b="0" dirty="0" err="1">
                <a:solidFill>
                  <a:srgbClr val="D4D4D4"/>
                </a:solidFill>
                <a:effectLst/>
                <a:latin typeface="Menlo" panose="020B0609030804020204" pitchFamily="49" charset="0"/>
              </a:rPr>
              <a:t>.</a:t>
            </a:r>
            <a:r>
              <a:rPr lang="en-GB" sz="1300" b="0" dirty="0" err="1">
                <a:solidFill>
                  <a:srgbClr val="9CDCFE"/>
                </a:solidFill>
                <a:effectLst/>
                <a:latin typeface="Menlo" panose="020B0609030804020204" pitchFamily="49" charset="0"/>
              </a:rPr>
              <a:t>length</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i</a:t>
            </a:r>
            <a:r>
              <a:rPr lang="en-GB" sz="1300" b="0" dirty="0">
                <a:solidFill>
                  <a:srgbClr val="D4D4D4"/>
                </a:solidFill>
                <a:effectLst/>
                <a:latin typeface="Menlo" panose="020B0609030804020204" pitchFamily="49" charset="0"/>
              </a:rPr>
              <a:t>++) {</a:t>
            </a:r>
          </a:p>
          <a:p>
            <a:r>
              <a:rPr lang="en-GB" sz="1300" b="0" dirty="0">
                <a:solidFill>
                  <a:srgbClr val="569CD6"/>
                </a:solidFill>
                <a:effectLst/>
                <a:latin typeface="Menlo" panose="020B0609030804020204" pitchFamily="49" charset="0"/>
              </a:rPr>
              <a:t>    let</a:t>
            </a:r>
            <a:r>
              <a:rPr lang="en-GB" sz="1300" b="0" dirty="0">
                <a:solidFill>
                  <a:srgbClr val="D4D4D4"/>
                </a:solidFill>
                <a:effectLst/>
                <a:latin typeface="Menlo" panose="020B0609030804020204" pitchFamily="49" charset="0"/>
              </a:rPr>
              <a:t> </a:t>
            </a:r>
            <a:r>
              <a:rPr lang="en-GB" sz="1300" b="0" dirty="0">
                <a:solidFill>
                  <a:srgbClr val="9CDCFE"/>
                </a:solidFill>
                <a:effectLst/>
                <a:latin typeface="Menlo" panose="020B0609030804020204" pitchFamily="49" charset="0"/>
              </a:rPr>
              <a:t>value</a:t>
            </a:r>
            <a:r>
              <a:rPr lang="en-GB" sz="1300" b="0" dirty="0">
                <a:solidFill>
                  <a:srgbClr val="D4D4D4"/>
                </a:solidFill>
                <a:effectLst/>
                <a:latin typeface="Menlo" panose="020B0609030804020204" pitchFamily="49" charset="0"/>
              </a:rPr>
              <a:t> = </a:t>
            </a:r>
            <a:r>
              <a:rPr lang="en-GB" sz="1300" b="0" dirty="0" err="1">
                <a:solidFill>
                  <a:srgbClr val="DCDCAA"/>
                </a:solidFill>
                <a:effectLst/>
                <a:latin typeface="Menlo" panose="020B0609030804020204" pitchFamily="49" charset="0"/>
              </a:rPr>
              <a:t>callback</a:t>
            </a:r>
            <a:r>
              <a:rPr lang="en-GB" sz="1300" b="0" dirty="0">
                <a:solidFill>
                  <a:srgbClr val="D4D4D4"/>
                </a:solidFill>
                <a:effectLst/>
                <a:latin typeface="Menlo" panose="020B0609030804020204" pitchFamily="49" charset="0"/>
              </a:rPr>
              <a:t>(</a:t>
            </a:r>
            <a:r>
              <a:rPr lang="en-GB" sz="1300" b="0" dirty="0">
                <a:solidFill>
                  <a:srgbClr val="9CDCFE"/>
                </a:solidFill>
                <a:effectLst/>
                <a:latin typeface="Menlo" panose="020B0609030804020204" pitchFamily="49" charset="0"/>
              </a:rPr>
              <a:t>numbers</a:t>
            </a:r>
            <a:r>
              <a:rPr lang="en-GB" sz="1300" b="0" dirty="0">
                <a:solidFill>
                  <a:srgbClr val="D4D4D4"/>
                </a:solidFill>
                <a:effectLst/>
                <a:latin typeface="Menlo" panose="020B0609030804020204" pitchFamily="49" charset="0"/>
              </a:rPr>
              <a:t>[</a:t>
            </a:r>
            <a:r>
              <a:rPr lang="en-GB" sz="1300" b="0" dirty="0" err="1">
                <a:solidFill>
                  <a:srgbClr val="9CDCFE"/>
                </a:solidFill>
                <a:effectLst/>
                <a:latin typeface="Menlo" panose="020B0609030804020204" pitchFamily="49" charset="0"/>
              </a:rPr>
              <a:t>i</a:t>
            </a:r>
            <a:r>
              <a:rPr lang="en-GB" sz="1300" b="0" dirty="0">
                <a:solidFill>
                  <a:srgbClr val="D4D4D4"/>
                </a:solidFill>
                <a:effectLst/>
                <a:latin typeface="Menlo" panose="020B0609030804020204" pitchFamily="49" charset="0"/>
              </a:rPr>
              <a:t>]);</a:t>
            </a:r>
          </a:p>
          <a:p>
            <a:r>
              <a:rPr lang="en-GB" sz="1300" b="0" dirty="0">
                <a:solidFill>
                  <a:srgbClr val="9CDCFE"/>
                </a:solidFill>
                <a:effectLst/>
                <a:latin typeface="Menlo" panose="020B0609030804020204" pitchFamily="49" charset="0"/>
              </a:rPr>
              <a:t>    </a:t>
            </a:r>
            <a:r>
              <a:rPr lang="en-GB" sz="1300" b="0" dirty="0" err="1">
                <a:solidFill>
                  <a:srgbClr val="9CDCFE"/>
                </a:solidFill>
                <a:effectLst/>
                <a:latin typeface="Menlo" panose="020B0609030804020204" pitchFamily="49" charset="0"/>
              </a:rPr>
              <a:t>result</a:t>
            </a:r>
            <a:r>
              <a:rPr lang="en-GB" sz="1300" b="0" dirty="0" err="1">
                <a:solidFill>
                  <a:srgbClr val="D4D4D4"/>
                </a:solidFill>
                <a:effectLst/>
                <a:latin typeface="Menlo" panose="020B0609030804020204" pitchFamily="49" charset="0"/>
              </a:rPr>
              <a:t>.</a:t>
            </a:r>
            <a:r>
              <a:rPr lang="en-GB" sz="1300" b="0" dirty="0" err="1">
                <a:solidFill>
                  <a:srgbClr val="DCDCAA"/>
                </a:solidFill>
                <a:effectLst/>
                <a:latin typeface="Menlo" panose="020B0609030804020204" pitchFamily="49" charset="0"/>
              </a:rPr>
              <a:t>push</a:t>
            </a:r>
            <a:r>
              <a:rPr lang="en-GB" sz="1300" b="0" dirty="0">
                <a:solidFill>
                  <a:srgbClr val="D4D4D4"/>
                </a:solidFill>
                <a:effectLst/>
                <a:latin typeface="Menlo" panose="020B0609030804020204" pitchFamily="49" charset="0"/>
              </a:rPr>
              <a:t>(</a:t>
            </a:r>
            <a:r>
              <a:rPr lang="en-GB" sz="1300" b="0" dirty="0">
                <a:solidFill>
                  <a:srgbClr val="9CDCFE"/>
                </a:solidFill>
                <a:effectLst/>
                <a:latin typeface="Menlo" panose="020B0609030804020204" pitchFamily="49" charset="0"/>
              </a:rPr>
              <a:t>value</a:t>
            </a:r>
            <a:r>
              <a:rPr lang="en-GB" sz="1300" b="0" dirty="0">
                <a:solidFill>
                  <a:srgbClr val="D4D4D4"/>
                </a:solidFill>
                <a:effectLst/>
                <a:latin typeface="Menlo" panose="020B0609030804020204" pitchFamily="49" charset="0"/>
              </a:rPr>
              <a:t>);</a:t>
            </a:r>
          </a:p>
          <a:p>
            <a:r>
              <a:rPr lang="en-GB" sz="1300" b="0" dirty="0">
                <a:solidFill>
                  <a:srgbClr val="D4D4D4"/>
                </a:solidFill>
                <a:effectLst/>
                <a:latin typeface="Menlo" panose="020B0609030804020204" pitchFamily="49" charset="0"/>
              </a:rPr>
              <a:t>  }</a:t>
            </a:r>
          </a:p>
          <a:p>
            <a:r>
              <a:rPr lang="en-GB" sz="1300" b="0" dirty="0">
                <a:solidFill>
                  <a:srgbClr val="C586C0"/>
                </a:solidFill>
                <a:effectLst/>
                <a:latin typeface="Menlo" panose="020B0609030804020204" pitchFamily="49" charset="0"/>
              </a:rPr>
              <a:t>  return</a:t>
            </a:r>
            <a:r>
              <a:rPr lang="en-GB" sz="1300" b="0" dirty="0">
                <a:solidFill>
                  <a:srgbClr val="D4D4D4"/>
                </a:solidFill>
                <a:effectLst/>
                <a:latin typeface="Menlo" panose="020B0609030804020204" pitchFamily="49" charset="0"/>
              </a:rPr>
              <a:t> </a:t>
            </a:r>
            <a:r>
              <a:rPr lang="en-GB" sz="1300" b="0" dirty="0">
                <a:solidFill>
                  <a:srgbClr val="9CDCFE"/>
                </a:solidFill>
                <a:effectLst/>
                <a:latin typeface="Menlo" panose="020B0609030804020204" pitchFamily="49" charset="0"/>
              </a:rPr>
              <a:t>result</a:t>
            </a:r>
            <a:r>
              <a:rPr lang="en-GB" sz="1300" b="0" dirty="0">
                <a:solidFill>
                  <a:srgbClr val="D4D4D4"/>
                </a:solidFill>
                <a:effectLst/>
                <a:latin typeface="Menlo" panose="020B0609030804020204" pitchFamily="49" charset="0"/>
              </a:rPr>
              <a:t>;</a:t>
            </a:r>
          </a:p>
          <a:p>
            <a:r>
              <a:rPr lang="en-GB" sz="1300" b="0" dirty="0">
                <a:solidFill>
                  <a:srgbClr val="D4D4D4"/>
                </a:solidFill>
                <a:effectLst/>
                <a:latin typeface="Menlo" panose="020B0609030804020204" pitchFamily="49" charset="0"/>
              </a:rPr>
              <a:t>}</a:t>
            </a:r>
          </a:p>
          <a:p>
            <a:br>
              <a:rPr lang="en-GB" sz="1300" b="0" dirty="0">
                <a:solidFill>
                  <a:srgbClr val="D4D4D4"/>
                </a:solidFill>
                <a:effectLst/>
                <a:latin typeface="Menlo" panose="020B0609030804020204" pitchFamily="49" charset="0"/>
              </a:rPr>
            </a:br>
            <a:r>
              <a:rPr lang="en-GB" sz="1300" b="0" dirty="0">
                <a:solidFill>
                  <a:srgbClr val="569CD6"/>
                </a:solidFill>
                <a:effectLst/>
                <a:latin typeface="Menlo" panose="020B0609030804020204" pitchFamily="49" charset="0"/>
              </a:rPr>
              <a:t>function</a:t>
            </a:r>
            <a:r>
              <a:rPr lang="en-GB" sz="1300" b="0" dirty="0">
                <a:solidFill>
                  <a:srgbClr val="D4D4D4"/>
                </a:solidFill>
                <a:effectLst/>
                <a:latin typeface="Menlo" panose="020B0609030804020204" pitchFamily="49" charset="0"/>
              </a:rPr>
              <a:t> </a:t>
            </a:r>
            <a:r>
              <a:rPr lang="en-GB" sz="1300" b="0" dirty="0">
                <a:solidFill>
                  <a:srgbClr val="DCDCAA"/>
                </a:solidFill>
                <a:effectLst/>
                <a:latin typeface="Menlo" panose="020B0609030804020204" pitchFamily="49" charset="0"/>
              </a:rPr>
              <a:t>double</a:t>
            </a:r>
            <a:r>
              <a:rPr lang="en-GB" sz="1300" b="0" dirty="0">
                <a:solidFill>
                  <a:srgbClr val="D4D4D4"/>
                </a:solidFill>
                <a:effectLst/>
                <a:latin typeface="Menlo" panose="020B0609030804020204" pitchFamily="49" charset="0"/>
              </a:rPr>
              <a:t>(</a:t>
            </a:r>
            <a:r>
              <a:rPr lang="en-GB" sz="1300" b="0" dirty="0" err="1">
                <a:solidFill>
                  <a:srgbClr val="9CDCFE"/>
                </a:solidFill>
                <a:effectLst/>
                <a:latin typeface="Menlo" panose="020B0609030804020204" pitchFamily="49" charset="0"/>
              </a:rPr>
              <a:t>num</a:t>
            </a:r>
            <a:r>
              <a:rPr lang="en-GB" sz="1300" b="0" dirty="0">
                <a:solidFill>
                  <a:srgbClr val="D4D4D4"/>
                </a:solidFill>
                <a:effectLst/>
                <a:latin typeface="Menlo" panose="020B0609030804020204" pitchFamily="49" charset="0"/>
              </a:rPr>
              <a:t>) {</a:t>
            </a:r>
          </a:p>
          <a:p>
            <a:r>
              <a:rPr lang="en-GB" sz="1300" b="0" dirty="0">
                <a:solidFill>
                  <a:srgbClr val="C586C0"/>
                </a:solidFill>
                <a:effectLst/>
                <a:latin typeface="Menlo" panose="020B0609030804020204" pitchFamily="49" charset="0"/>
              </a:rPr>
              <a:t>    return</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num</a:t>
            </a:r>
            <a:r>
              <a:rPr lang="en-GB" sz="1300" b="0" dirty="0">
                <a:solidFill>
                  <a:srgbClr val="D4D4D4"/>
                </a:solidFill>
                <a:effectLst/>
                <a:latin typeface="Menlo" panose="020B0609030804020204" pitchFamily="49" charset="0"/>
              </a:rPr>
              <a:t> * </a:t>
            </a:r>
            <a:r>
              <a:rPr lang="en-GB" sz="1300" b="0" dirty="0">
                <a:solidFill>
                  <a:srgbClr val="B5CEA8"/>
                </a:solidFill>
                <a:effectLst/>
                <a:latin typeface="Menlo" panose="020B0609030804020204" pitchFamily="49" charset="0"/>
              </a:rPr>
              <a:t>2</a:t>
            </a:r>
            <a:r>
              <a:rPr lang="en-GB" sz="1300" b="0" dirty="0">
                <a:solidFill>
                  <a:srgbClr val="D4D4D4"/>
                </a:solidFill>
                <a:effectLst/>
                <a:latin typeface="Menlo" panose="020B0609030804020204" pitchFamily="49" charset="0"/>
              </a:rPr>
              <a:t>;</a:t>
            </a:r>
          </a:p>
          <a:p>
            <a:r>
              <a:rPr lang="en-GB" sz="1300" b="0" dirty="0">
                <a:solidFill>
                  <a:srgbClr val="D4D4D4"/>
                </a:solidFill>
                <a:effectLst/>
                <a:latin typeface="Menlo" panose="020B0609030804020204" pitchFamily="49" charset="0"/>
              </a:rPr>
              <a:t>}</a:t>
            </a:r>
          </a:p>
          <a:p>
            <a:br>
              <a:rPr lang="en-GB" sz="1300" b="0" dirty="0">
                <a:solidFill>
                  <a:srgbClr val="D4D4D4"/>
                </a:solidFill>
                <a:effectLst/>
                <a:latin typeface="Menlo" panose="020B0609030804020204" pitchFamily="49" charset="0"/>
              </a:rPr>
            </a:br>
            <a:r>
              <a:rPr lang="en-GB" sz="1300" b="0" dirty="0">
                <a:solidFill>
                  <a:srgbClr val="569CD6"/>
                </a:solidFill>
                <a:effectLst/>
                <a:latin typeface="Menlo" panose="020B0609030804020204" pitchFamily="49" charset="0"/>
              </a:rPr>
              <a:t>let</a:t>
            </a:r>
            <a:r>
              <a:rPr lang="en-GB" sz="1300" b="0" dirty="0">
                <a:solidFill>
                  <a:srgbClr val="D4D4D4"/>
                </a:solidFill>
                <a:effectLst/>
                <a:latin typeface="Menlo" panose="020B0609030804020204" pitchFamily="49" charset="0"/>
              </a:rPr>
              <a:t> </a:t>
            </a:r>
            <a:r>
              <a:rPr lang="en-GB" sz="1300" b="0" dirty="0">
                <a:solidFill>
                  <a:srgbClr val="9CDCFE"/>
                </a:solidFill>
                <a:effectLst/>
                <a:latin typeface="Menlo" panose="020B0609030804020204" pitchFamily="49" charset="0"/>
              </a:rPr>
              <a:t>numbers</a:t>
            </a:r>
            <a:r>
              <a:rPr lang="en-GB" sz="1300" b="0" dirty="0">
                <a:solidFill>
                  <a:srgbClr val="D4D4D4"/>
                </a:solidFill>
                <a:effectLst/>
                <a:latin typeface="Menlo" panose="020B0609030804020204" pitchFamily="49" charset="0"/>
              </a:rPr>
              <a:t> = [</a:t>
            </a:r>
            <a:r>
              <a:rPr lang="en-GB" sz="1300" b="0" dirty="0">
                <a:solidFill>
                  <a:srgbClr val="B5CEA8"/>
                </a:solidFill>
                <a:effectLst/>
                <a:latin typeface="Menlo" panose="020B0609030804020204" pitchFamily="49" charset="0"/>
              </a:rPr>
              <a:t>1</a:t>
            </a:r>
            <a:r>
              <a:rPr lang="en-GB" sz="1300" b="0" dirty="0">
                <a:solidFill>
                  <a:srgbClr val="D4D4D4"/>
                </a:solidFill>
                <a:effectLst/>
                <a:latin typeface="Menlo" panose="020B0609030804020204" pitchFamily="49" charset="0"/>
              </a:rPr>
              <a:t>, </a:t>
            </a:r>
            <a:r>
              <a:rPr lang="en-GB" sz="1300" b="0" dirty="0">
                <a:solidFill>
                  <a:srgbClr val="B5CEA8"/>
                </a:solidFill>
                <a:effectLst/>
                <a:latin typeface="Menlo" panose="020B0609030804020204" pitchFamily="49" charset="0"/>
              </a:rPr>
              <a:t>2</a:t>
            </a:r>
            <a:r>
              <a:rPr lang="en-GB" sz="1300" b="0" dirty="0">
                <a:solidFill>
                  <a:srgbClr val="D4D4D4"/>
                </a:solidFill>
                <a:effectLst/>
                <a:latin typeface="Menlo" panose="020B0609030804020204" pitchFamily="49" charset="0"/>
              </a:rPr>
              <a:t>, </a:t>
            </a:r>
            <a:r>
              <a:rPr lang="en-GB" sz="1300" b="0" dirty="0">
                <a:solidFill>
                  <a:srgbClr val="B5CEA8"/>
                </a:solidFill>
                <a:effectLst/>
                <a:latin typeface="Menlo" panose="020B0609030804020204" pitchFamily="49" charset="0"/>
              </a:rPr>
              <a:t>3</a:t>
            </a:r>
            <a:r>
              <a:rPr lang="en-GB" sz="1300" b="0" dirty="0">
                <a:solidFill>
                  <a:srgbClr val="D4D4D4"/>
                </a:solidFill>
                <a:effectLst/>
                <a:latin typeface="Menlo" panose="020B0609030804020204" pitchFamily="49" charset="0"/>
              </a:rPr>
              <a:t>, </a:t>
            </a:r>
            <a:r>
              <a:rPr lang="en-GB" sz="1300" b="0" dirty="0">
                <a:solidFill>
                  <a:srgbClr val="B5CEA8"/>
                </a:solidFill>
                <a:effectLst/>
                <a:latin typeface="Menlo" panose="020B0609030804020204" pitchFamily="49" charset="0"/>
              </a:rPr>
              <a:t>4</a:t>
            </a:r>
            <a:r>
              <a:rPr lang="en-GB" sz="1300" b="0" dirty="0">
                <a:solidFill>
                  <a:srgbClr val="D4D4D4"/>
                </a:solidFill>
                <a:effectLst/>
                <a:latin typeface="Menlo" panose="020B0609030804020204" pitchFamily="49" charset="0"/>
              </a:rPr>
              <a:t>, </a:t>
            </a:r>
            <a:r>
              <a:rPr lang="en-GB" sz="1300" b="0" dirty="0">
                <a:solidFill>
                  <a:srgbClr val="B5CEA8"/>
                </a:solidFill>
                <a:effectLst/>
                <a:latin typeface="Menlo" panose="020B0609030804020204" pitchFamily="49" charset="0"/>
              </a:rPr>
              <a:t>5</a:t>
            </a:r>
            <a:r>
              <a:rPr lang="en-GB" sz="1300" b="0" dirty="0">
                <a:solidFill>
                  <a:srgbClr val="D4D4D4"/>
                </a:solidFill>
                <a:effectLst/>
                <a:latin typeface="Menlo" panose="020B0609030804020204" pitchFamily="49" charset="0"/>
              </a:rPr>
              <a:t>];</a:t>
            </a:r>
          </a:p>
          <a:p>
            <a:r>
              <a:rPr lang="en-GB" sz="1300" b="0" dirty="0">
                <a:solidFill>
                  <a:srgbClr val="569CD6"/>
                </a:solidFill>
                <a:effectLst/>
                <a:latin typeface="Menlo" panose="020B0609030804020204" pitchFamily="49" charset="0"/>
              </a:rPr>
              <a:t>let</a:t>
            </a:r>
            <a:r>
              <a:rPr lang="en-GB" sz="1300" b="0" dirty="0">
                <a:solidFill>
                  <a:srgbClr val="D4D4D4"/>
                </a:solidFill>
                <a:effectLst/>
                <a:latin typeface="Menlo" panose="020B0609030804020204" pitchFamily="49" charset="0"/>
              </a:rPr>
              <a:t> </a:t>
            </a:r>
            <a:r>
              <a:rPr lang="en-GB" sz="1300" b="0" dirty="0" err="1">
                <a:solidFill>
                  <a:srgbClr val="9CDCFE"/>
                </a:solidFill>
                <a:effectLst/>
                <a:latin typeface="Menlo" panose="020B0609030804020204" pitchFamily="49" charset="0"/>
              </a:rPr>
              <a:t>doubledNumbers</a:t>
            </a:r>
            <a:r>
              <a:rPr lang="en-GB" sz="1300" b="0" dirty="0">
                <a:solidFill>
                  <a:srgbClr val="D4D4D4"/>
                </a:solidFill>
                <a:effectLst/>
                <a:latin typeface="Menlo" panose="020B0609030804020204" pitchFamily="49" charset="0"/>
              </a:rPr>
              <a:t> = </a:t>
            </a:r>
            <a:r>
              <a:rPr lang="en-GB" sz="1300" b="0" dirty="0" err="1">
                <a:solidFill>
                  <a:srgbClr val="DCDCAA"/>
                </a:solidFill>
                <a:effectLst/>
                <a:latin typeface="Menlo" panose="020B0609030804020204" pitchFamily="49" charset="0"/>
              </a:rPr>
              <a:t>processNumbers</a:t>
            </a:r>
            <a:r>
              <a:rPr lang="en-GB" sz="1300" b="0" dirty="0">
                <a:solidFill>
                  <a:srgbClr val="D4D4D4"/>
                </a:solidFill>
                <a:effectLst/>
                <a:latin typeface="Menlo" panose="020B0609030804020204" pitchFamily="49" charset="0"/>
              </a:rPr>
              <a:t>(</a:t>
            </a:r>
            <a:r>
              <a:rPr lang="en-GB" sz="1300" b="0" dirty="0">
                <a:solidFill>
                  <a:srgbClr val="9CDCFE"/>
                </a:solidFill>
                <a:effectLst/>
                <a:latin typeface="Menlo" panose="020B0609030804020204" pitchFamily="49" charset="0"/>
              </a:rPr>
              <a:t>numbers</a:t>
            </a:r>
            <a:r>
              <a:rPr lang="en-GB" sz="1300" b="0" dirty="0">
                <a:solidFill>
                  <a:srgbClr val="D4D4D4"/>
                </a:solidFill>
                <a:effectLst/>
                <a:latin typeface="Menlo" panose="020B0609030804020204" pitchFamily="49" charset="0"/>
              </a:rPr>
              <a:t>, </a:t>
            </a:r>
            <a:r>
              <a:rPr lang="en-GB" sz="1300" b="0" dirty="0">
                <a:solidFill>
                  <a:srgbClr val="DCDCAA"/>
                </a:solidFill>
                <a:effectLst/>
                <a:latin typeface="Menlo" panose="020B0609030804020204" pitchFamily="49" charset="0"/>
              </a:rPr>
              <a:t>double</a:t>
            </a:r>
            <a:r>
              <a:rPr lang="en-GB" sz="1300" b="0" dirty="0">
                <a:solidFill>
                  <a:srgbClr val="D4D4D4"/>
                </a:solidFill>
                <a:effectLst/>
                <a:latin typeface="Menlo" panose="020B0609030804020204" pitchFamily="49" charset="0"/>
              </a:rPr>
              <a:t>);</a:t>
            </a:r>
          </a:p>
          <a:p>
            <a:r>
              <a:rPr lang="en-GB" sz="1300" b="0" dirty="0" err="1">
                <a:solidFill>
                  <a:srgbClr val="9CDCFE"/>
                </a:solidFill>
                <a:effectLst/>
                <a:latin typeface="Menlo" panose="020B0609030804020204" pitchFamily="49" charset="0"/>
              </a:rPr>
              <a:t>console</a:t>
            </a:r>
            <a:r>
              <a:rPr lang="en-GB" sz="1300" b="0" dirty="0" err="1">
                <a:solidFill>
                  <a:srgbClr val="D4D4D4"/>
                </a:solidFill>
                <a:effectLst/>
                <a:latin typeface="Menlo" panose="020B0609030804020204" pitchFamily="49" charset="0"/>
              </a:rPr>
              <a:t>.</a:t>
            </a:r>
            <a:r>
              <a:rPr lang="en-GB" sz="1300" b="0" dirty="0" err="1">
                <a:solidFill>
                  <a:srgbClr val="DCDCAA"/>
                </a:solidFill>
                <a:effectLst/>
                <a:latin typeface="Menlo" panose="020B0609030804020204" pitchFamily="49" charset="0"/>
              </a:rPr>
              <a:t>log</a:t>
            </a:r>
            <a:r>
              <a:rPr lang="en-GB" sz="1300" b="0" dirty="0">
                <a:solidFill>
                  <a:srgbClr val="D4D4D4"/>
                </a:solidFill>
                <a:effectLst/>
                <a:latin typeface="Menlo" panose="020B0609030804020204" pitchFamily="49" charset="0"/>
              </a:rPr>
              <a:t>(</a:t>
            </a:r>
            <a:r>
              <a:rPr lang="en-GB" sz="1300" b="0" dirty="0" err="1">
                <a:solidFill>
                  <a:srgbClr val="9CDCFE"/>
                </a:solidFill>
                <a:effectLst/>
                <a:latin typeface="Menlo" panose="020B0609030804020204" pitchFamily="49" charset="0"/>
              </a:rPr>
              <a:t>doubledNumbers</a:t>
            </a:r>
            <a:r>
              <a:rPr lang="en-GB" sz="13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3930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Objects</a:t>
            </a:r>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lnSpcReduction="10000"/>
          </a:bodyPr>
          <a:lstStyle/>
          <a:p>
            <a:pPr marL="0" indent="0">
              <a:buNone/>
            </a:pPr>
            <a:r>
              <a:rPr lang="en-GB" b="0" i="0" dirty="0">
                <a:solidFill>
                  <a:srgbClr val="374151"/>
                </a:solidFill>
                <a:effectLst/>
              </a:rPr>
              <a:t>Objects are one of the most important data structures in JavaScript. They are used to represent complex entities, such as users, products, or orders, and consist of key-value pairs.</a:t>
            </a:r>
            <a:endParaRPr lang="da-DK" dirty="0"/>
          </a:p>
          <a:p>
            <a:endParaRPr lang="da-DK" dirty="0"/>
          </a:p>
          <a:p>
            <a:pPr algn="l">
              <a:buFont typeface="Arial" panose="020B0604020202020204" pitchFamily="34" charset="0"/>
              <a:buChar char="•"/>
            </a:pPr>
            <a:r>
              <a:rPr lang="en-GB" b="0" i="0" dirty="0">
                <a:solidFill>
                  <a:srgbClr val="374151"/>
                </a:solidFill>
                <a:effectLst/>
              </a:rPr>
              <a:t>Objects can be created using object literals or the Object() constructor.</a:t>
            </a:r>
          </a:p>
          <a:p>
            <a:pPr algn="l">
              <a:buFont typeface="Arial" panose="020B0604020202020204" pitchFamily="34" charset="0"/>
              <a:buChar char="•"/>
            </a:pPr>
            <a:r>
              <a:rPr lang="en-GB" b="0" i="0" dirty="0">
                <a:solidFill>
                  <a:srgbClr val="374151"/>
                </a:solidFill>
                <a:effectLst/>
              </a:rPr>
              <a:t>Properties can be added, modified, or deleted using dot notation or bracket notation.</a:t>
            </a:r>
          </a:p>
          <a:p>
            <a:pPr algn="l">
              <a:buFont typeface="Arial" panose="020B0604020202020204" pitchFamily="34" charset="0"/>
              <a:buChar char="•"/>
            </a:pPr>
            <a:r>
              <a:rPr lang="en-GB" b="0" i="0" dirty="0">
                <a:solidFill>
                  <a:srgbClr val="374151"/>
                </a:solidFill>
                <a:effectLst/>
              </a:rPr>
              <a:t>Objects can have methods, which are functions that are associated with the object.</a:t>
            </a:r>
          </a:p>
          <a:p>
            <a:pPr algn="l">
              <a:buFont typeface="Arial" panose="020B0604020202020204" pitchFamily="34" charset="0"/>
              <a:buChar char="•"/>
            </a:pPr>
            <a:r>
              <a:rPr lang="en-GB" b="0" i="0" dirty="0">
                <a:solidFill>
                  <a:srgbClr val="374151"/>
                </a:solidFill>
                <a:effectLst/>
              </a:rPr>
              <a:t>Properties can have different data types, such as strings, numbers, or other objects.</a:t>
            </a:r>
          </a:p>
          <a:p>
            <a:pPr algn="l">
              <a:buFont typeface="Arial" panose="020B0604020202020204" pitchFamily="34" charset="0"/>
              <a:buChar char="•"/>
            </a:pPr>
            <a:r>
              <a:rPr lang="en-GB" b="0" i="0" dirty="0">
                <a:solidFill>
                  <a:srgbClr val="374151"/>
                </a:solidFill>
                <a:effectLst/>
              </a:rPr>
              <a:t>Objects can be used to represent real-world entities or to organize and manipulate data.</a:t>
            </a:r>
          </a:p>
          <a:p>
            <a:pPr marL="0" indent="0">
              <a:buNone/>
            </a:pPr>
            <a:endParaRPr lang="da-DK" dirty="0"/>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5</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209968" y="999173"/>
            <a:ext cx="5868063" cy="4616648"/>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Creating an object using object literal notation</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user</a:t>
            </a:r>
            <a:r>
              <a:rPr lang="en-GB" sz="1400" b="0" dirty="0">
                <a:solidFill>
                  <a:srgbClr val="D4D4D4"/>
                </a:solidFill>
                <a:effectLst/>
                <a:latin typeface="Menlo" panose="020B0609030804020204" pitchFamily="49" charset="0"/>
              </a:rPr>
              <a:t> = {</a:t>
            </a:r>
          </a:p>
          <a:p>
            <a:r>
              <a:rPr lang="en-GB" sz="1400" b="0" dirty="0">
                <a:solidFill>
                  <a:srgbClr val="9CDCFE"/>
                </a:solidFill>
                <a:effectLst/>
                <a:latin typeface="Menlo" panose="020B0609030804020204" pitchFamily="49" charset="0"/>
              </a:rPr>
              <a:t>  name:</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"John"</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age:</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30</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email:</a:t>
            </a:r>
            <a:r>
              <a:rPr lang="en-GB" sz="1400" b="0" dirty="0">
                <a:solidFill>
                  <a:srgbClr val="D4D4D4"/>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john@example.com</a:t>
            </a:r>
            <a:r>
              <a:rPr lang="en-GB" sz="1400" b="0" dirty="0">
                <a:solidFill>
                  <a:srgbClr val="CE9178"/>
                </a:solidFill>
                <a:effectLst/>
                <a:latin typeface="Menlo" panose="020B0609030804020204" pitchFamily="49" charset="0"/>
              </a:rPr>
              <a:t>"</a:t>
            </a:r>
            <a:endParaRPr lang="en-GB" sz="1400" b="0" dirty="0">
              <a:solidFill>
                <a:srgbClr val="D4D4D4"/>
              </a:solidFill>
              <a:effectLst/>
              <a:latin typeface="Menlo" panose="020B0609030804020204" pitchFamily="49" charset="0"/>
            </a:endParaRP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Adding a property using dot notation</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user</a:t>
            </a:r>
            <a:r>
              <a:rPr lang="en-GB" sz="1400" b="0" dirty="0" err="1">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address</a:t>
            </a:r>
            <a:r>
              <a:rPr lang="en-GB" sz="1400" b="0" dirty="0">
                <a:solidFill>
                  <a:srgbClr val="D4D4D4"/>
                </a:solidFill>
                <a:effectLst/>
                <a:latin typeface="Menlo" panose="020B0609030804020204" pitchFamily="49" charset="0"/>
              </a:rPr>
              <a:t> = </a:t>
            </a:r>
            <a:r>
              <a:rPr lang="en-GB" sz="1400" b="0" dirty="0">
                <a:solidFill>
                  <a:srgbClr val="CE9178"/>
                </a:solidFill>
                <a:effectLst/>
                <a:latin typeface="Menlo" panose="020B0609030804020204" pitchFamily="49" charset="0"/>
              </a:rPr>
              <a:t>"123 Main St."</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Adding a property using bracket notation</a:t>
            </a:r>
            <a:endParaRPr lang="en-GB" sz="1400" b="0" dirty="0">
              <a:solidFill>
                <a:srgbClr val="D4D4D4"/>
              </a:solidFill>
              <a:effectLst/>
              <a:latin typeface="Menlo" panose="020B0609030804020204" pitchFamily="49" charset="0"/>
            </a:endParaRPr>
          </a:p>
          <a:p>
            <a:r>
              <a:rPr lang="en-GB" sz="1400" b="0" dirty="0">
                <a:solidFill>
                  <a:srgbClr val="9CDCFE"/>
                </a:solidFill>
                <a:effectLst/>
                <a:latin typeface="Menlo" panose="020B0609030804020204" pitchFamily="49" charset="0"/>
              </a:rPr>
              <a:t>user</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"phone"</a:t>
            </a:r>
            <a:r>
              <a:rPr lang="en-GB" sz="1400" b="0" dirty="0">
                <a:solidFill>
                  <a:srgbClr val="D4D4D4"/>
                </a:solidFill>
                <a:effectLst/>
                <a:latin typeface="Menlo" panose="020B0609030804020204" pitchFamily="49" charset="0"/>
              </a:rPr>
              <a:t>] = </a:t>
            </a:r>
            <a:r>
              <a:rPr lang="en-GB" sz="1400" b="0" dirty="0">
                <a:solidFill>
                  <a:srgbClr val="CE9178"/>
                </a:solidFill>
                <a:effectLst/>
                <a:latin typeface="Menlo" panose="020B0609030804020204" pitchFamily="49" charset="0"/>
              </a:rPr>
              <a:t>"555-1234"</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Adding a method</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user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sayHello</a:t>
            </a:r>
            <a:r>
              <a:rPr lang="en-GB" sz="1400" b="0" dirty="0">
                <a:solidFill>
                  <a:srgbClr val="D4D4D4"/>
                </a:solidFill>
                <a:effectLst/>
                <a:latin typeface="Menlo" panose="020B0609030804020204" pitchFamily="49" charset="0"/>
              </a:rPr>
              <a:t> =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`Hello, my name is </a:t>
            </a:r>
            <a:r>
              <a:rPr lang="en-GB" sz="1400" b="0" dirty="0">
                <a:solidFill>
                  <a:srgbClr val="569CD6"/>
                </a:solidFill>
                <a:effectLst/>
                <a:latin typeface="Menlo" panose="020B0609030804020204" pitchFamily="49" charset="0"/>
              </a:rPr>
              <a:t>${</a:t>
            </a:r>
            <a:r>
              <a:rPr lang="en-GB" sz="1400" b="0" dirty="0" err="1">
                <a:solidFill>
                  <a:srgbClr val="569CD6"/>
                </a:solidFill>
                <a:effectLst/>
                <a:latin typeface="Menlo" panose="020B0609030804020204" pitchFamily="49" charset="0"/>
              </a:rPr>
              <a:t>this</a:t>
            </a:r>
            <a:r>
              <a:rPr lang="en-GB" sz="1400" b="0" dirty="0" err="1">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name</a:t>
            </a:r>
            <a:r>
              <a:rPr lang="en-GB" sz="1400" b="0" dirty="0">
                <a:solidFill>
                  <a:srgbClr val="569CD6"/>
                </a:solidFill>
                <a:effectLst/>
                <a:latin typeface="Menlo" panose="020B0609030804020204" pitchFamily="49" charset="0"/>
              </a:rPr>
              <a:t>}</a:t>
            </a:r>
            <a:r>
              <a:rPr lang="en-GB" sz="1400" b="0" dirty="0">
                <a:solidFill>
                  <a:srgbClr val="CE9178"/>
                </a:solidFill>
                <a:effectLst/>
                <a:latin typeface="Menlo" panose="020B0609030804020204" pitchFamily="49" charset="0"/>
              </a:rPr>
              <a:t>.`</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Calling a method</a:t>
            </a:r>
            <a:endParaRPr lang="en-GB" sz="1400" b="0" dirty="0">
              <a:solidFill>
                <a:srgbClr val="D4D4D4"/>
              </a:solidFill>
              <a:effectLst/>
              <a:latin typeface="Menlo" panose="020B0609030804020204" pitchFamily="49" charset="0"/>
            </a:endParaRPr>
          </a:p>
          <a:p>
            <a:r>
              <a:rPr lang="en-GB" sz="1400" b="0" dirty="0" err="1">
                <a:solidFill>
                  <a:srgbClr val="9CDCFE"/>
                </a:solidFill>
                <a:effectLst/>
                <a:latin typeface="Menlo" panose="020B0609030804020204" pitchFamily="49" charset="0"/>
              </a:rPr>
              <a:t>user</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sayHello</a:t>
            </a:r>
            <a:r>
              <a:rPr lang="en-GB" sz="1400" b="0" dirty="0">
                <a:solidFill>
                  <a:srgbClr val="D4D4D4"/>
                </a:solidFill>
                <a:effectLst/>
                <a:latin typeface="Menlo" panose="020B0609030804020204" pitchFamily="49" charset="0"/>
              </a:rPr>
              <a:t>();</a:t>
            </a:r>
            <a:br>
              <a:rPr lang="en-GB" sz="1400" b="0" dirty="0">
                <a:solidFill>
                  <a:srgbClr val="D4D4D4"/>
                </a:solidFill>
                <a:effectLst/>
                <a:latin typeface="Menlo" panose="020B0609030804020204" pitchFamily="49" charset="0"/>
              </a:rPr>
            </a:b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2521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Arrow</a:t>
            </a:r>
            <a:r>
              <a:rPr lang="da-DK" dirty="0"/>
              <a:t> </a:t>
            </a:r>
            <a:r>
              <a:rPr lang="da-DK" dirty="0" err="1"/>
              <a:t>Functions</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lnSpcReduction="20000"/>
          </a:bodyPr>
          <a:lstStyle/>
          <a:p>
            <a:pPr marL="0" indent="0">
              <a:buNone/>
            </a:pPr>
            <a:r>
              <a:rPr lang="en-GB" b="0" i="0" dirty="0">
                <a:solidFill>
                  <a:srgbClr val="374151"/>
                </a:solidFill>
                <a:effectLst/>
              </a:rPr>
              <a:t>Arrow functions are a concise way to define functions in JavaScript. They were introduced in ES6 and have become increasingly popular due to their compact syntax and powerful features.</a:t>
            </a:r>
          </a:p>
          <a:p>
            <a:pPr marL="0" indent="0">
              <a:buNone/>
            </a:pPr>
            <a:endParaRPr lang="da-DK" dirty="0"/>
          </a:p>
          <a:p>
            <a:pPr algn="l">
              <a:buFont typeface="Arial" panose="020B0604020202020204" pitchFamily="34" charset="0"/>
              <a:buChar char="•"/>
            </a:pPr>
            <a:r>
              <a:rPr lang="en-GB" b="0" i="0" dirty="0">
                <a:solidFill>
                  <a:srgbClr val="374151"/>
                </a:solidFill>
                <a:effectLst/>
              </a:rPr>
              <a:t>Arrow functions are defined using the =&gt; syntax, and are sometimes called "fat arrow functions".</a:t>
            </a:r>
          </a:p>
          <a:p>
            <a:pPr algn="l">
              <a:buFont typeface="Arial" panose="020B0604020202020204" pitchFamily="34" charset="0"/>
              <a:buChar char="•"/>
            </a:pPr>
            <a:r>
              <a:rPr lang="en-GB" b="0" i="0" dirty="0">
                <a:solidFill>
                  <a:srgbClr val="374151"/>
                </a:solidFill>
                <a:effectLst/>
              </a:rPr>
              <a:t>They have a shorter syntax than regular functions, and do not require the “function” keyword or curly braces for single expressions.</a:t>
            </a:r>
          </a:p>
          <a:p>
            <a:pPr algn="l">
              <a:buFont typeface="Arial" panose="020B0604020202020204" pitchFamily="34" charset="0"/>
              <a:buChar char="•"/>
            </a:pPr>
            <a:r>
              <a:rPr lang="en-GB" b="0" i="0" dirty="0">
                <a:solidFill>
                  <a:srgbClr val="374151"/>
                </a:solidFill>
                <a:effectLst/>
              </a:rPr>
              <a:t>Arrow functions automatically bind to the “this” value of the surrounding context, which can simplify the code and avoid common errors.</a:t>
            </a:r>
          </a:p>
          <a:p>
            <a:pPr algn="l">
              <a:buFont typeface="Arial" panose="020B0604020202020204" pitchFamily="34" charset="0"/>
              <a:buChar char="•"/>
            </a:pPr>
            <a:r>
              <a:rPr lang="en-GB" b="0" i="0" dirty="0">
                <a:solidFill>
                  <a:srgbClr val="374151"/>
                </a:solidFill>
                <a:effectLst/>
              </a:rPr>
              <a:t>They can be used as </a:t>
            </a:r>
            <a:r>
              <a:rPr lang="en-GB" b="0" i="0" dirty="0" err="1">
                <a:solidFill>
                  <a:srgbClr val="374151"/>
                </a:solidFill>
                <a:effectLst/>
              </a:rPr>
              <a:t>callbacks</a:t>
            </a:r>
            <a:r>
              <a:rPr lang="en-GB" b="0" i="0" dirty="0">
                <a:solidFill>
                  <a:srgbClr val="374151"/>
                </a:solidFill>
                <a:effectLst/>
              </a:rPr>
              <a:t>, event handlers, and in many other contexts where functions are required.</a:t>
            </a:r>
          </a:p>
          <a:p>
            <a:pPr algn="l">
              <a:buFont typeface="Arial" panose="020B0604020202020204" pitchFamily="34" charset="0"/>
              <a:buChar char="•"/>
            </a:pPr>
            <a:r>
              <a:rPr lang="en-GB" b="0" i="0" dirty="0">
                <a:solidFill>
                  <a:srgbClr val="374151"/>
                </a:solidFill>
                <a:effectLst/>
              </a:rPr>
              <a:t>Arrow functions have implicit return, which means that the return value is automatically inferred from the expression.</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6</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151179"/>
            <a:ext cx="5868063" cy="6555641"/>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Regular function</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double</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p>
          <a:p>
            <a:r>
              <a:rPr lang="en-GB" sz="1400" b="0" dirty="0">
                <a:solidFill>
                  <a:srgbClr val="C586C0"/>
                </a:solidFill>
                <a:effectLst/>
                <a:latin typeface="Menlo" panose="020B0609030804020204" pitchFamily="49" charset="0"/>
              </a:rPr>
              <a:t>return</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Arrow function with single expression</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err="1">
                <a:solidFill>
                  <a:srgbClr val="DCDCAA"/>
                </a:solidFill>
                <a:effectLst/>
                <a:latin typeface="Menlo" panose="020B0609030804020204" pitchFamily="49" charset="0"/>
              </a:rPr>
              <a:t>doubleArrow</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Arrow function with multiple expressions</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DCDCAA"/>
                </a:solidFill>
                <a:effectLst/>
                <a:latin typeface="Menlo" panose="020B0609030804020204" pitchFamily="49" charset="0"/>
              </a:rPr>
              <a:t>add</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y</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sum</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y</a:t>
            </a:r>
            <a:r>
              <a:rPr lang="en-GB" sz="1400" b="0" dirty="0">
                <a:solidFill>
                  <a:srgbClr val="D4D4D4"/>
                </a:solidFill>
                <a:effectLst/>
                <a:latin typeface="Menlo" panose="020B0609030804020204" pitchFamily="49" charset="0"/>
              </a:rPr>
              <a:t>;</a:t>
            </a:r>
          </a:p>
          <a:p>
            <a:r>
              <a:rPr lang="en-GB" sz="1400" b="0" dirty="0">
                <a:solidFill>
                  <a:srgbClr val="C586C0"/>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sum</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Arrow function as a </a:t>
            </a:r>
            <a:r>
              <a:rPr lang="en-GB" sz="1400" b="0" dirty="0" err="1">
                <a:solidFill>
                  <a:srgbClr val="6A9955"/>
                </a:solidFill>
                <a:effectLst/>
                <a:latin typeface="Menlo" panose="020B0609030804020204" pitchFamily="49" charset="0"/>
              </a:rPr>
              <a:t>callback</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numbers</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3</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doubleNumbers</a:t>
            </a:r>
            <a:r>
              <a:rPr lang="en-GB" sz="1400" b="0" dirty="0">
                <a:solidFill>
                  <a:srgbClr val="D4D4D4"/>
                </a:solidFill>
                <a:effectLst/>
                <a:latin typeface="Menlo" panose="020B0609030804020204" pitchFamily="49" charset="0"/>
              </a:rPr>
              <a:t> = </a:t>
            </a:r>
            <a:r>
              <a:rPr lang="en-GB" sz="1400" b="0" dirty="0" err="1">
                <a:solidFill>
                  <a:srgbClr val="9CDCFE"/>
                </a:solidFill>
                <a:effectLst/>
                <a:latin typeface="Menlo" panose="020B0609030804020204" pitchFamily="49" charset="0"/>
              </a:rPr>
              <a:t>numbers</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map</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x</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2</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Arrow function with this binding</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err="1">
                <a:solidFill>
                  <a:srgbClr val="9CDCFE"/>
                </a:solidFill>
                <a:effectLst/>
                <a:latin typeface="Menlo" panose="020B0609030804020204" pitchFamily="49" charset="0"/>
              </a:rPr>
              <a:t>obj</a:t>
            </a:r>
            <a:r>
              <a:rPr lang="en-GB" sz="1400" b="0" dirty="0">
                <a:solidFill>
                  <a:srgbClr val="D4D4D4"/>
                </a:solidFill>
                <a:effectLst/>
                <a:latin typeface="Menlo" panose="020B0609030804020204" pitchFamily="49" charset="0"/>
              </a:rPr>
              <a:t> = {</a:t>
            </a:r>
          </a:p>
          <a:p>
            <a:r>
              <a:rPr lang="en-GB" sz="1400" b="0" dirty="0">
                <a:solidFill>
                  <a:srgbClr val="9CDCFE"/>
                </a:solidFill>
                <a:effectLst/>
                <a:latin typeface="Menlo" panose="020B0609030804020204" pitchFamily="49" charset="0"/>
              </a:rPr>
              <a:t>  value:</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10</a:t>
            </a:r>
            <a:r>
              <a:rPr lang="en-GB" sz="1400" b="0" dirty="0">
                <a:solidFill>
                  <a:srgbClr val="D4D4D4"/>
                </a:solidFill>
                <a:effectLst/>
                <a:latin typeface="Menlo" panose="020B0609030804020204" pitchFamily="49" charset="0"/>
              </a:rPr>
              <a:t>,</a:t>
            </a:r>
          </a:p>
          <a:p>
            <a:r>
              <a:rPr lang="en-GB" sz="1400" b="0" dirty="0">
                <a:solidFill>
                  <a:srgbClr val="DCDCAA"/>
                </a:solidFill>
                <a:effectLst/>
                <a:latin typeface="Menlo" panose="020B0609030804020204" pitchFamily="49" charset="0"/>
              </a:rPr>
              <a:t>  increment</a:t>
            </a:r>
            <a:r>
              <a:rPr lang="en-GB" sz="1400" b="0" dirty="0">
                <a:solidFill>
                  <a:srgbClr val="9CDCFE"/>
                </a:solidFill>
                <a:effectLst/>
                <a:latin typeface="Menlo" panose="020B0609030804020204" pitchFamily="49" charset="0"/>
              </a:rPr>
              <a:t>:</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function</a:t>
            </a:r>
            <a:r>
              <a:rPr lang="en-GB" sz="1400" b="0" dirty="0">
                <a:solidFill>
                  <a:srgbClr val="D4D4D4"/>
                </a:solidFill>
                <a:effectLst/>
                <a:latin typeface="Menlo" panose="020B0609030804020204" pitchFamily="49" charset="0"/>
              </a:rPr>
              <a:t>() {</a:t>
            </a:r>
          </a:p>
          <a:p>
            <a:r>
              <a:rPr lang="en-GB" sz="1400" b="0" dirty="0">
                <a:solidFill>
                  <a:srgbClr val="DCDCAA"/>
                </a:solidFill>
                <a:effectLst/>
                <a:latin typeface="Menlo" panose="020B0609030804020204" pitchFamily="49" charset="0"/>
              </a:rPr>
              <a:t>    </a:t>
            </a:r>
            <a:r>
              <a:rPr lang="en-GB" sz="1400" b="0" dirty="0" err="1">
                <a:solidFill>
                  <a:srgbClr val="DCDCAA"/>
                </a:solidFill>
                <a:effectLst/>
                <a:latin typeface="Menlo" panose="020B0609030804020204" pitchFamily="49" charset="0"/>
              </a:rPr>
              <a:t>setTimeout</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=&gt;</a:t>
            </a:r>
            <a:r>
              <a:rPr lang="en-GB" sz="1400" b="0" dirty="0">
                <a:solidFill>
                  <a:srgbClr val="D4D4D4"/>
                </a:solidFill>
                <a:effectLst/>
                <a:latin typeface="Menlo" panose="020B0609030804020204" pitchFamily="49" charset="0"/>
              </a:rPr>
              <a:t> {</a:t>
            </a:r>
          </a:p>
          <a:p>
            <a:r>
              <a:rPr lang="en-GB" sz="1400" b="0" dirty="0">
                <a:solidFill>
                  <a:srgbClr val="569CD6"/>
                </a:solidFill>
                <a:effectLst/>
                <a:latin typeface="Menlo" panose="020B0609030804020204" pitchFamily="49" charset="0"/>
              </a:rPr>
              <a:t>      </a:t>
            </a:r>
            <a:r>
              <a:rPr lang="en-GB" sz="1400" b="0" dirty="0" err="1">
                <a:solidFill>
                  <a:srgbClr val="569CD6"/>
                </a:solidFill>
                <a:effectLst/>
                <a:latin typeface="Menlo" panose="020B0609030804020204" pitchFamily="49" charset="0"/>
              </a:rPr>
              <a:t>this</a:t>
            </a:r>
            <a:r>
              <a:rPr lang="en-GB" sz="1400" b="0" dirty="0" err="1">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value</a:t>
            </a:r>
            <a:r>
              <a:rPr lang="en-GB" sz="1400" b="0" dirty="0">
                <a:solidFill>
                  <a:srgbClr val="D4D4D4"/>
                </a:solidFill>
                <a:effectLst/>
                <a:latin typeface="Menlo" panose="020B0609030804020204" pitchFamily="49" charset="0"/>
              </a:rPr>
              <a:t>++;</a:t>
            </a:r>
          </a:p>
          <a:p>
            <a:r>
              <a:rPr lang="en-GB" sz="1400" b="0" dirty="0">
                <a:solidFill>
                  <a:srgbClr val="9CDCFE"/>
                </a:solidFill>
                <a:effectLst/>
                <a:latin typeface="Menlo" panose="020B0609030804020204" pitchFamily="49" charset="0"/>
              </a:rPr>
              <a:t>      </a:t>
            </a:r>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err="1">
                <a:solidFill>
                  <a:srgbClr val="569CD6"/>
                </a:solidFill>
                <a:effectLst/>
                <a:latin typeface="Menlo" panose="020B0609030804020204" pitchFamily="49" charset="0"/>
              </a:rPr>
              <a:t>this</a:t>
            </a:r>
            <a:r>
              <a:rPr lang="en-GB" sz="1400" b="0" dirty="0" err="1">
                <a:solidFill>
                  <a:srgbClr val="D4D4D4"/>
                </a:solidFill>
                <a:effectLst/>
                <a:latin typeface="Menlo" panose="020B0609030804020204" pitchFamily="49" charset="0"/>
              </a:rPr>
              <a:t>.</a:t>
            </a:r>
            <a:r>
              <a:rPr lang="en-GB" sz="1400" b="0" dirty="0" err="1">
                <a:solidFill>
                  <a:srgbClr val="9CDCFE"/>
                </a:solidFill>
                <a:effectLst/>
                <a:latin typeface="Menlo" panose="020B0609030804020204" pitchFamily="49" charset="0"/>
              </a:rPr>
              <a:t>value</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1000</a:t>
            </a:r>
            <a:r>
              <a:rPr lang="en-GB" sz="1400" b="0" dirty="0">
                <a:solidFill>
                  <a:srgbClr val="D4D4D4"/>
                </a:solidFill>
                <a:effectLst/>
                <a:latin typeface="Menlo" panose="020B0609030804020204" pitchFamily="49" charset="0"/>
              </a:rPr>
              <a:t>);</a:t>
            </a:r>
          </a:p>
          <a:p>
            <a:r>
              <a:rPr lang="en-GB" sz="1400" b="0" dirty="0">
                <a:solidFill>
                  <a:srgbClr val="D4D4D4"/>
                </a:solidFill>
                <a:effectLst/>
                <a:latin typeface="Menlo" panose="020B0609030804020204" pitchFamily="49" charset="0"/>
              </a:rPr>
              <a:t>  }</a:t>
            </a:r>
          </a:p>
          <a:p>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err="1">
                <a:solidFill>
                  <a:srgbClr val="9CDCFE"/>
                </a:solidFill>
                <a:effectLst/>
                <a:latin typeface="Menlo" panose="020B0609030804020204" pitchFamily="49" charset="0"/>
              </a:rPr>
              <a:t>obj</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increment</a:t>
            </a:r>
            <a:r>
              <a:rPr lang="en-GB" sz="1400" b="0" dirty="0">
                <a:solidFill>
                  <a:srgbClr val="D4D4D4"/>
                </a:solidFill>
                <a:effectLst/>
                <a:latin typeface="Menlo" panose="020B0609030804020204" pitchFamily="49" charset="0"/>
              </a:rPr>
              <a:t>(); </a:t>
            </a:r>
            <a:r>
              <a:rPr lang="en-GB" sz="1400" b="0" dirty="0">
                <a:solidFill>
                  <a:srgbClr val="6A9955"/>
                </a:solidFill>
                <a:effectLst/>
                <a:latin typeface="Menlo" panose="020B0609030804020204" pitchFamily="49" charset="0"/>
              </a:rPr>
              <a:t>// prints 11 after 1 second</a:t>
            </a:r>
            <a:endParaRPr lang="en-GB"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08550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err="1"/>
              <a:t>Closures</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fontScale="92500" lnSpcReduction="10000"/>
          </a:bodyPr>
          <a:lstStyle/>
          <a:p>
            <a:pPr marL="0" indent="0">
              <a:buNone/>
            </a:pPr>
            <a:r>
              <a:rPr lang="en-GB" b="0" i="0" dirty="0">
                <a:solidFill>
                  <a:srgbClr val="374151"/>
                </a:solidFill>
                <a:effectLst/>
              </a:rPr>
              <a:t>Closures are a powerful and </a:t>
            </a:r>
            <a:r>
              <a:rPr lang="en-GB" b="0" i="0" u="sng" dirty="0">
                <a:solidFill>
                  <a:srgbClr val="374151"/>
                </a:solidFill>
                <a:effectLst/>
              </a:rPr>
              <a:t>often misunderstood</a:t>
            </a:r>
            <a:r>
              <a:rPr lang="en-GB" b="0" i="0" dirty="0">
                <a:solidFill>
                  <a:srgbClr val="374151"/>
                </a:solidFill>
                <a:effectLst/>
              </a:rPr>
              <a:t> feature of JavaScript. They allow you to create functions that remember and access variables from their original scope, even after that scope has closed.</a:t>
            </a:r>
          </a:p>
          <a:p>
            <a:pPr marL="0" indent="0">
              <a:buNone/>
            </a:pPr>
            <a:endParaRPr lang="da-DK" dirty="0"/>
          </a:p>
          <a:p>
            <a:pPr algn="l">
              <a:buFont typeface="Arial" panose="020B0604020202020204" pitchFamily="34" charset="0"/>
              <a:buChar char="•"/>
            </a:pPr>
            <a:r>
              <a:rPr lang="en-GB" b="0" i="0" dirty="0">
                <a:solidFill>
                  <a:srgbClr val="374151"/>
                </a:solidFill>
                <a:effectLst/>
              </a:rPr>
              <a:t>Closures are created when a function is defined inside another function and accesses variables from the outer function.</a:t>
            </a:r>
          </a:p>
          <a:p>
            <a:pPr algn="l">
              <a:buFont typeface="Arial" panose="020B0604020202020204" pitchFamily="34" charset="0"/>
              <a:buChar char="•"/>
            </a:pPr>
            <a:r>
              <a:rPr lang="en-GB" b="0" i="0" dirty="0">
                <a:solidFill>
                  <a:srgbClr val="374151"/>
                </a:solidFill>
                <a:effectLst/>
              </a:rPr>
              <a:t>The inner function has access to the outer function's variables even after the outer function has returned.</a:t>
            </a:r>
          </a:p>
          <a:p>
            <a:pPr algn="l">
              <a:buFont typeface="Arial" panose="020B0604020202020204" pitchFamily="34" charset="0"/>
              <a:buChar char="•"/>
            </a:pPr>
            <a:r>
              <a:rPr lang="en-GB" b="0" i="0" dirty="0">
                <a:solidFill>
                  <a:srgbClr val="374151"/>
                </a:solidFill>
                <a:effectLst/>
              </a:rPr>
              <a:t>Closures can be used to create private variables and functions, as well as to avoid naming conflicts and memory leaks.</a:t>
            </a:r>
          </a:p>
          <a:p>
            <a:pPr algn="l">
              <a:buFont typeface="Arial" panose="020B0604020202020204" pitchFamily="34" charset="0"/>
              <a:buChar char="•"/>
            </a:pPr>
            <a:r>
              <a:rPr lang="en-GB" b="0" i="0" dirty="0">
                <a:solidFill>
                  <a:srgbClr val="374151"/>
                </a:solidFill>
                <a:effectLst/>
              </a:rPr>
              <a:t>Closures can cause unexpected </a:t>
            </a:r>
            <a:r>
              <a:rPr lang="en-GB" b="0" i="0" dirty="0" err="1">
                <a:solidFill>
                  <a:srgbClr val="374151"/>
                </a:solidFill>
                <a:effectLst/>
              </a:rPr>
              <a:t>behavior</a:t>
            </a:r>
            <a:r>
              <a:rPr lang="en-GB" b="0" i="0" dirty="0">
                <a:solidFill>
                  <a:srgbClr val="374151"/>
                </a:solidFill>
                <a:effectLst/>
              </a:rPr>
              <a:t> if not used carefully, such as creating multiple instances of the same function with different variables.</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7</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096001" y="22488"/>
            <a:ext cx="6096000" cy="6924973"/>
          </a:xfrm>
          <a:prstGeom prst="rect">
            <a:avLst/>
          </a:prstGeom>
          <a:noFill/>
        </p:spPr>
        <p:txBody>
          <a:bodyPr wrap="square">
            <a:spAutoFit/>
          </a:bodyPr>
          <a:lstStyle/>
          <a:p>
            <a:r>
              <a:rPr lang="en-GB" sz="1200" b="0" dirty="0">
                <a:solidFill>
                  <a:srgbClr val="6A9955"/>
                </a:solidFill>
                <a:effectLst/>
                <a:latin typeface="Menlo" panose="020B0609030804020204" pitchFamily="49" charset="0"/>
              </a:rPr>
              <a:t>// Example 1: Closure with private variable</a:t>
            </a:r>
            <a:endParaRPr lang="en-GB" sz="1200" b="0" dirty="0">
              <a:solidFill>
                <a:srgbClr val="D4D4D4"/>
              </a:solidFill>
              <a:effectLst/>
              <a:latin typeface="Menlo" panose="020B0609030804020204" pitchFamily="49" charset="0"/>
            </a:endParaRPr>
          </a:p>
          <a:p>
            <a:r>
              <a:rPr lang="en-GB" sz="1200" b="0" dirty="0">
                <a:solidFill>
                  <a:srgbClr val="569CD6"/>
                </a:solidFill>
                <a:effectLst/>
                <a:latin typeface="Menlo" panose="020B0609030804020204" pitchFamily="49" charset="0"/>
              </a:rPr>
              <a:t>function</a:t>
            </a:r>
            <a:r>
              <a:rPr lang="en-GB" sz="1200" b="0" dirty="0">
                <a:solidFill>
                  <a:srgbClr val="D4D4D4"/>
                </a:solidFill>
                <a:effectLst/>
                <a:latin typeface="Menlo" panose="020B0609030804020204" pitchFamily="49" charset="0"/>
              </a:rPr>
              <a:t> </a:t>
            </a:r>
            <a:r>
              <a:rPr lang="en-GB" sz="1200" b="0" dirty="0">
                <a:solidFill>
                  <a:srgbClr val="DCDCAA"/>
                </a:solidFill>
                <a:effectLst/>
                <a:latin typeface="Menlo" panose="020B0609030804020204" pitchFamily="49" charset="0"/>
              </a:rPr>
              <a:t>counter</a:t>
            </a:r>
            <a:r>
              <a:rPr lang="en-GB" sz="1200" b="0" dirty="0">
                <a:solidFill>
                  <a:srgbClr val="D4D4D4"/>
                </a:solidFill>
                <a:effectLst/>
                <a:latin typeface="Menlo" panose="020B0609030804020204" pitchFamily="49" charset="0"/>
              </a:rPr>
              <a:t>() {</a:t>
            </a:r>
          </a:p>
          <a:p>
            <a:r>
              <a:rPr lang="en-GB" sz="1200" b="0" dirty="0">
                <a:solidFill>
                  <a:srgbClr val="569CD6"/>
                </a:solidFill>
                <a:effectLst/>
                <a:latin typeface="Menlo" panose="020B0609030804020204" pitchFamily="49" charset="0"/>
              </a:rPr>
              <a:t>  let</a:t>
            </a:r>
            <a:r>
              <a:rPr lang="en-GB" sz="1200" b="0" dirty="0">
                <a:solidFill>
                  <a:srgbClr val="D4D4D4"/>
                </a:solidFill>
                <a:effectLst/>
                <a:latin typeface="Menlo" panose="020B0609030804020204" pitchFamily="49" charset="0"/>
              </a:rPr>
              <a:t> </a:t>
            </a:r>
            <a:r>
              <a:rPr lang="en-GB" sz="1200" b="0" dirty="0">
                <a:solidFill>
                  <a:srgbClr val="9CDCFE"/>
                </a:solidFill>
                <a:effectLst/>
                <a:latin typeface="Menlo" panose="020B0609030804020204" pitchFamily="49" charset="0"/>
              </a:rPr>
              <a:t>count</a:t>
            </a:r>
            <a:r>
              <a:rPr lang="en-GB" sz="1200" b="0" dirty="0">
                <a:solidFill>
                  <a:srgbClr val="D4D4D4"/>
                </a:solidFill>
                <a:effectLst/>
                <a:latin typeface="Menlo" panose="020B0609030804020204" pitchFamily="49" charset="0"/>
              </a:rPr>
              <a:t> = </a:t>
            </a:r>
            <a:r>
              <a:rPr lang="en-GB" sz="1200" b="0" dirty="0">
                <a:solidFill>
                  <a:srgbClr val="B5CEA8"/>
                </a:solidFill>
                <a:effectLst/>
                <a:latin typeface="Menlo" panose="020B0609030804020204" pitchFamily="49" charset="0"/>
              </a:rPr>
              <a:t>0</a:t>
            </a:r>
            <a:r>
              <a:rPr lang="en-GB" sz="1200" b="0" dirty="0">
                <a:solidFill>
                  <a:srgbClr val="D4D4D4"/>
                </a:solidFill>
                <a:effectLst/>
                <a:latin typeface="Menlo" panose="020B0609030804020204" pitchFamily="49" charset="0"/>
              </a:rPr>
              <a:t>;</a:t>
            </a:r>
          </a:p>
          <a:p>
            <a:r>
              <a:rPr lang="en-GB" sz="1200" b="0" dirty="0">
                <a:solidFill>
                  <a:srgbClr val="C586C0"/>
                </a:solidFill>
                <a:effectLst/>
                <a:latin typeface="Menlo" panose="020B0609030804020204" pitchFamily="49" charset="0"/>
              </a:rPr>
              <a:t>  return</a:t>
            </a:r>
            <a:r>
              <a:rPr lang="en-GB" sz="1200" b="0" dirty="0">
                <a:solidFill>
                  <a:srgbClr val="D4D4D4"/>
                </a:solidFill>
                <a:effectLst/>
                <a:latin typeface="Menlo" panose="020B0609030804020204" pitchFamily="49" charset="0"/>
              </a:rPr>
              <a:t> </a:t>
            </a:r>
            <a:r>
              <a:rPr lang="en-GB" sz="1200" b="0" dirty="0">
                <a:solidFill>
                  <a:srgbClr val="569CD6"/>
                </a:solidFill>
                <a:effectLst/>
                <a:latin typeface="Menlo" panose="020B0609030804020204" pitchFamily="49" charset="0"/>
              </a:rPr>
              <a:t>function</a:t>
            </a:r>
            <a:r>
              <a:rPr lang="en-GB" sz="1200" b="0" dirty="0">
                <a:solidFill>
                  <a:srgbClr val="D4D4D4"/>
                </a:solidFill>
                <a:effectLst/>
                <a:latin typeface="Menlo" panose="020B0609030804020204" pitchFamily="49" charset="0"/>
              </a:rPr>
              <a:t>() {</a:t>
            </a:r>
          </a:p>
          <a:p>
            <a:r>
              <a:rPr lang="en-GB" sz="1200" b="0" dirty="0">
                <a:solidFill>
                  <a:srgbClr val="9CDCFE"/>
                </a:solidFill>
                <a:effectLst/>
                <a:latin typeface="Menlo" panose="020B0609030804020204" pitchFamily="49" charset="0"/>
              </a:rPr>
              <a:t>    count</a:t>
            </a:r>
            <a:r>
              <a:rPr lang="en-GB" sz="1200" b="0" dirty="0">
                <a:solidFill>
                  <a:srgbClr val="D4D4D4"/>
                </a:solidFill>
                <a:effectLst/>
                <a:latin typeface="Menlo" panose="020B0609030804020204" pitchFamily="49" charset="0"/>
              </a:rPr>
              <a:t>++;</a:t>
            </a:r>
          </a:p>
          <a:p>
            <a:r>
              <a:rPr lang="en-GB" sz="1200" b="0" dirty="0">
                <a:solidFill>
                  <a:srgbClr val="9CDCFE"/>
                </a:solidFill>
                <a:effectLst/>
                <a:latin typeface="Menlo" panose="020B0609030804020204" pitchFamily="49" charset="0"/>
              </a:rPr>
              <a:t>    </a:t>
            </a:r>
            <a:r>
              <a:rPr lang="en-GB" sz="1200" b="0" dirty="0" err="1">
                <a:solidFill>
                  <a:srgbClr val="9CDCFE"/>
                </a:solidFill>
                <a:effectLst/>
                <a:latin typeface="Menlo" panose="020B0609030804020204" pitchFamily="49" charset="0"/>
              </a:rPr>
              <a:t>console</a:t>
            </a:r>
            <a:r>
              <a:rPr lang="en-GB" sz="1200" b="0" dirty="0" err="1">
                <a:solidFill>
                  <a:srgbClr val="D4D4D4"/>
                </a:solidFill>
                <a:effectLst/>
                <a:latin typeface="Menlo" panose="020B0609030804020204" pitchFamily="49" charset="0"/>
              </a:rPr>
              <a:t>.</a:t>
            </a:r>
            <a:r>
              <a:rPr lang="en-GB" sz="1200" b="0" dirty="0" err="1">
                <a:solidFill>
                  <a:srgbClr val="DCDCAA"/>
                </a:solidFill>
                <a:effectLst/>
                <a:latin typeface="Menlo" panose="020B0609030804020204" pitchFamily="49" charset="0"/>
              </a:rPr>
              <a:t>log</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count</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  };</a:t>
            </a:r>
          </a:p>
          <a:p>
            <a:r>
              <a:rPr lang="en-GB" sz="1200" b="0" dirty="0">
                <a:solidFill>
                  <a:srgbClr val="D4D4D4"/>
                </a:solidFill>
                <a:effectLst/>
                <a:latin typeface="Menlo" panose="020B0609030804020204" pitchFamily="49" charset="0"/>
              </a:rPr>
              <a:t>}</a:t>
            </a:r>
          </a:p>
          <a:p>
            <a:br>
              <a:rPr lang="en-GB" sz="1200" b="0" dirty="0">
                <a:solidFill>
                  <a:srgbClr val="D4D4D4"/>
                </a:solidFill>
                <a:effectLst/>
                <a:latin typeface="Menlo" panose="020B0609030804020204" pitchFamily="49" charset="0"/>
              </a:rPr>
            </a:br>
            <a:r>
              <a:rPr lang="en-GB" sz="1200" b="0" dirty="0">
                <a:solidFill>
                  <a:srgbClr val="569CD6"/>
                </a:solidFill>
                <a:effectLst/>
                <a:latin typeface="Menlo" panose="020B0609030804020204" pitchFamily="49" charset="0"/>
              </a:rPr>
              <a:t>let</a:t>
            </a:r>
            <a:r>
              <a:rPr lang="en-GB" sz="1200" b="0" dirty="0">
                <a:solidFill>
                  <a:srgbClr val="D4D4D4"/>
                </a:solidFill>
                <a:effectLst/>
                <a:latin typeface="Menlo" panose="020B0609030804020204" pitchFamily="49" charset="0"/>
              </a:rPr>
              <a:t> </a:t>
            </a:r>
            <a:r>
              <a:rPr lang="en-GB" sz="1200" b="0" dirty="0">
                <a:solidFill>
                  <a:srgbClr val="DCDCAA"/>
                </a:solidFill>
                <a:effectLst/>
                <a:latin typeface="Menlo" panose="020B0609030804020204" pitchFamily="49" charset="0"/>
              </a:rPr>
              <a:t>c</a:t>
            </a:r>
            <a:r>
              <a:rPr lang="en-GB" sz="1200" b="0" dirty="0">
                <a:solidFill>
                  <a:srgbClr val="D4D4D4"/>
                </a:solidFill>
                <a:effectLst/>
                <a:latin typeface="Menlo" panose="020B0609030804020204" pitchFamily="49" charset="0"/>
              </a:rPr>
              <a:t> = </a:t>
            </a:r>
            <a:r>
              <a:rPr lang="en-GB" sz="1200" b="0" dirty="0">
                <a:solidFill>
                  <a:srgbClr val="DCDCAA"/>
                </a:solidFill>
                <a:effectLst/>
                <a:latin typeface="Menlo" panose="020B0609030804020204" pitchFamily="49" charset="0"/>
              </a:rPr>
              <a:t>counter</a:t>
            </a:r>
            <a:r>
              <a:rPr lang="en-GB" sz="1200" b="0" dirty="0">
                <a:solidFill>
                  <a:srgbClr val="D4D4D4"/>
                </a:solidFill>
                <a:effectLst/>
                <a:latin typeface="Menlo" panose="020B0609030804020204" pitchFamily="49" charset="0"/>
              </a:rPr>
              <a:t>();</a:t>
            </a:r>
          </a:p>
          <a:p>
            <a:r>
              <a:rPr lang="en-GB" sz="1200" b="0" dirty="0">
                <a:solidFill>
                  <a:srgbClr val="DCDCAA"/>
                </a:solidFill>
                <a:effectLst/>
                <a:latin typeface="Menlo" panose="020B0609030804020204" pitchFamily="49" charset="0"/>
              </a:rPr>
              <a:t>c</a:t>
            </a:r>
            <a:r>
              <a:rPr lang="en-GB" sz="1200" b="0" dirty="0">
                <a:solidFill>
                  <a:srgbClr val="D4D4D4"/>
                </a:solidFill>
                <a:effectLst/>
                <a:latin typeface="Menlo" panose="020B0609030804020204" pitchFamily="49" charset="0"/>
              </a:rPr>
              <a:t>(); </a:t>
            </a:r>
            <a:r>
              <a:rPr lang="en-GB" sz="1200" b="0" dirty="0">
                <a:solidFill>
                  <a:srgbClr val="6A9955"/>
                </a:solidFill>
                <a:effectLst/>
                <a:latin typeface="Menlo" panose="020B0609030804020204" pitchFamily="49" charset="0"/>
              </a:rPr>
              <a:t>// prints 1</a:t>
            </a:r>
            <a:endParaRPr lang="en-GB" sz="1200" b="0" dirty="0">
              <a:solidFill>
                <a:srgbClr val="D4D4D4"/>
              </a:solidFill>
              <a:effectLst/>
              <a:latin typeface="Menlo" panose="020B0609030804020204" pitchFamily="49" charset="0"/>
            </a:endParaRPr>
          </a:p>
          <a:p>
            <a:r>
              <a:rPr lang="en-GB" sz="1200" b="0" dirty="0">
                <a:solidFill>
                  <a:srgbClr val="DCDCAA"/>
                </a:solidFill>
                <a:effectLst/>
                <a:latin typeface="Menlo" panose="020B0609030804020204" pitchFamily="49" charset="0"/>
              </a:rPr>
              <a:t>c</a:t>
            </a:r>
            <a:r>
              <a:rPr lang="en-GB" sz="1200" b="0" dirty="0">
                <a:solidFill>
                  <a:srgbClr val="D4D4D4"/>
                </a:solidFill>
                <a:effectLst/>
                <a:latin typeface="Menlo" panose="020B0609030804020204" pitchFamily="49" charset="0"/>
              </a:rPr>
              <a:t>(); </a:t>
            </a:r>
            <a:r>
              <a:rPr lang="en-GB" sz="1200" b="0" dirty="0">
                <a:solidFill>
                  <a:srgbClr val="6A9955"/>
                </a:solidFill>
                <a:effectLst/>
                <a:latin typeface="Menlo" panose="020B0609030804020204" pitchFamily="49" charset="0"/>
              </a:rPr>
              <a:t>// prints 2</a:t>
            </a:r>
            <a:endParaRPr lang="en-GB" sz="1200" b="0" dirty="0">
              <a:solidFill>
                <a:srgbClr val="D4D4D4"/>
              </a:solidFill>
              <a:effectLst/>
              <a:latin typeface="Menlo" panose="020B0609030804020204" pitchFamily="49" charset="0"/>
            </a:endParaRPr>
          </a:p>
          <a:p>
            <a:r>
              <a:rPr lang="en-GB" sz="1200" b="0" dirty="0">
                <a:solidFill>
                  <a:srgbClr val="DCDCAA"/>
                </a:solidFill>
                <a:effectLst/>
                <a:latin typeface="Menlo" panose="020B0609030804020204" pitchFamily="49" charset="0"/>
              </a:rPr>
              <a:t>c</a:t>
            </a:r>
            <a:r>
              <a:rPr lang="en-GB" sz="1200" b="0" dirty="0">
                <a:solidFill>
                  <a:srgbClr val="D4D4D4"/>
                </a:solidFill>
                <a:effectLst/>
                <a:latin typeface="Menlo" panose="020B0609030804020204" pitchFamily="49" charset="0"/>
              </a:rPr>
              <a:t>(); </a:t>
            </a:r>
            <a:r>
              <a:rPr lang="en-GB" sz="1200" b="0" dirty="0">
                <a:solidFill>
                  <a:srgbClr val="6A9955"/>
                </a:solidFill>
                <a:effectLst/>
                <a:latin typeface="Menlo" panose="020B0609030804020204" pitchFamily="49" charset="0"/>
              </a:rPr>
              <a:t>// prints 3</a:t>
            </a:r>
            <a:endParaRPr lang="en-GB" sz="1200" b="0" dirty="0">
              <a:solidFill>
                <a:srgbClr val="D4D4D4"/>
              </a:solidFill>
              <a:effectLst/>
              <a:latin typeface="Menlo" panose="020B0609030804020204" pitchFamily="49" charset="0"/>
            </a:endParaRPr>
          </a:p>
          <a:p>
            <a:br>
              <a:rPr lang="en-GB" sz="1200" b="0" dirty="0">
                <a:solidFill>
                  <a:srgbClr val="D4D4D4"/>
                </a:solidFill>
                <a:effectLst/>
                <a:latin typeface="Menlo" panose="020B0609030804020204" pitchFamily="49" charset="0"/>
              </a:rPr>
            </a:br>
            <a:r>
              <a:rPr lang="en-GB" sz="1200" b="0" dirty="0">
                <a:solidFill>
                  <a:srgbClr val="6A9955"/>
                </a:solidFill>
                <a:effectLst/>
                <a:latin typeface="Menlo" panose="020B0609030804020204" pitchFamily="49" charset="0"/>
              </a:rPr>
              <a:t>// Example 2: Closure with </a:t>
            </a:r>
            <a:r>
              <a:rPr lang="en-GB" sz="1200" b="0" dirty="0" err="1">
                <a:solidFill>
                  <a:srgbClr val="6A9955"/>
                </a:solidFill>
                <a:effectLst/>
                <a:latin typeface="Menlo" panose="020B0609030804020204" pitchFamily="49" charset="0"/>
              </a:rPr>
              <a:t>callback</a:t>
            </a:r>
            <a:endParaRPr lang="en-GB" sz="1200" b="0" dirty="0">
              <a:solidFill>
                <a:srgbClr val="D4D4D4"/>
              </a:solidFill>
              <a:effectLst/>
              <a:latin typeface="Menlo" panose="020B0609030804020204" pitchFamily="49" charset="0"/>
            </a:endParaRPr>
          </a:p>
          <a:p>
            <a:r>
              <a:rPr lang="en-GB" sz="1200" b="0" dirty="0">
                <a:solidFill>
                  <a:srgbClr val="569CD6"/>
                </a:solidFill>
                <a:effectLst/>
                <a:latin typeface="Menlo" panose="020B0609030804020204" pitchFamily="49" charset="0"/>
              </a:rPr>
              <a:t>function</a:t>
            </a:r>
            <a:r>
              <a:rPr lang="en-GB" sz="1200" b="0" dirty="0">
                <a:solidFill>
                  <a:srgbClr val="D4D4D4"/>
                </a:solidFill>
                <a:effectLst/>
                <a:latin typeface="Menlo" panose="020B0609030804020204" pitchFamily="49" charset="0"/>
              </a:rPr>
              <a:t> </a:t>
            </a:r>
            <a:r>
              <a:rPr lang="en-GB" sz="1200" b="0" dirty="0" err="1">
                <a:solidFill>
                  <a:srgbClr val="DCDCAA"/>
                </a:solidFill>
                <a:effectLst/>
                <a:latin typeface="Menlo" panose="020B0609030804020204" pitchFamily="49" charset="0"/>
              </a:rPr>
              <a:t>fetchData</a:t>
            </a:r>
            <a:r>
              <a:rPr lang="en-GB" sz="1200" b="0" dirty="0">
                <a:solidFill>
                  <a:srgbClr val="D4D4D4"/>
                </a:solidFill>
                <a:effectLst/>
                <a:latin typeface="Menlo" panose="020B0609030804020204" pitchFamily="49" charset="0"/>
              </a:rPr>
              <a:t>(</a:t>
            </a:r>
            <a:r>
              <a:rPr lang="en-GB" sz="1200" b="0" dirty="0" err="1">
                <a:solidFill>
                  <a:srgbClr val="9CDCFE"/>
                </a:solidFill>
                <a:effectLst/>
                <a:latin typeface="Menlo" panose="020B0609030804020204" pitchFamily="49" charset="0"/>
              </a:rPr>
              <a:t>url</a:t>
            </a:r>
            <a:r>
              <a:rPr lang="en-GB" sz="1200" b="0" dirty="0">
                <a:solidFill>
                  <a:srgbClr val="D4D4D4"/>
                </a:solidFill>
                <a:effectLst/>
                <a:latin typeface="Menlo" panose="020B0609030804020204" pitchFamily="49" charset="0"/>
              </a:rPr>
              <a:t>, </a:t>
            </a:r>
            <a:r>
              <a:rPr lang="en-GB" sz="1200" b="0" dirty="0" err="1">
                <a:solidFill>
                  <a:srgbClr val="9CDCFE"/>
                </a:solidFill>
                <a:effectLst/>
                <a:latin typeface="Menlo" panose="020B0609030804020204" pitchFamily="49" charset="0"/>
              </a:rPr>
              <a:t>callback</a:t>
            </a:r>
            <a:r>
              <a:rPr lang="en-GB" sz="1200" b="0" dirty="0">
                <a:solidFill>
                  <a:srgbClr val="D4D4D4"/>
                </a:solidFill>
                <a:effectLst/>
                <a:latin typeface="Menlo" panose="020B0609030804020204" pitchFamily="49" charset="0"/>
              </a:rPr>
              <a:t>) {</a:t>
            </a:r>
          </a:p>
          <a:p>
            <a:r>
              <a:rPr lang="en-GB" sz="1200" b="0" dirty="0">
                <a:solidFill>
                  <a:srgbClr val="DCDCAA"/>
                </a:solidFill>
                <a:effectLst/>
                <a:latin typeface="Menlo" panose="020B0609030804020204" pitchFamily="49" charset="0"/>
              </a:rPr>
              <a:t>    fetch</a:t>
            </a:r>
            <a:r>
              <a:rPr lang="en-GB" sz="1200" b="0" dirty="0">
                <a:solidFill>
                  <a:srgbClr val="D4D4D4"/>
                </a:solidFill>
                <a:effectLst/>
                <a:latin typeface="Menlo" panose="020B0609030804020204" pitchFamily="49" charset="0"/>
              </a:rPr>
              <a:t>(</a:t>
            </a:r>
            <a:r>
              <a:rPr lang="en-GB" sz="1200" b="0" dirty="0" err="1">
                <a:solidFill>
                  <a:srgbClr val="9CDCFE"/>
                </a:solidFill>
                <a:effectLst/>
                <a:latin typeface="Menlo" panose="020B0609030804020204" pitchFamily="49" charset="0"/>
              </a:rPr>
              <a:t>url</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    .</a:t>
            </a:r>
            <a:r>
              <a:rPr lang="en-GB" sz="1200" b="0" dirty="0">
                <a:solidFill>
                  <a:srgbClr val="DCDCAA"/>
                </a:solidFill>
                <a:effectLst/>
                <a:latin typeface="Menlo" panose="020B0609030804020204" pitchFamily="49" charset="0"/>
              </a:rPr>
              <a:t>then</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response</a:t>
            </a:r>
            <a:r>
              <a:rPr lang="en-GB" sz="1200" b="0" dirty="0">
                <a:solidFill>
                  <a:srgbClr val="D4D4D4"/>
                </a:solidFill>
                <a:effectLst/>
                <a:latin typeface="Menlo" panose="020B0609030804020204" pitchFamily="49" charset="0"/>
              </a:rPr>
              <a:t> </a:t>
            </a:r>
            <a:r>
              <a:rPr lang="en-GB" sz="1200" b="0" dirty="0">
                <a:solidFill>
                  <a:srgbClr val="569CD6"/>
                </a:solidFill>
                <a:effectLst/>
                <a:latin typeface="Menlo" panose="020B0609030804020204" pitchFamily="49" charset="0"/>
              </a:rPr>
              <a:t>=&gt;</a:t>
            </a:r>
            <a:r>
              <a:rPr lang="en-GB" sz="1200" b="0" dirty="0">
                <a:solidFill>
                  <a:srgbClr val="D4D4D4"/>
                </a:solidFill>
                <a:effectLst/>
                <a:latin typeface="Menlo" panose="020B0609030804020204" pitchFamily="49" charset="0"/>
              </a:rPr>
              <a:t> </a:t>
            </a:r>
            <a:r>
              <a:rPr lang="en-GB" sz="1200" b="0" dirty="0" err="1">
                <a:solidFill>
                  <a:srgbClr val="9CDCFE"/>
                </a:solidFill>
                <a:effectLst/>
                <a:latin typeface="Menlo" panose="020B0609030804020204" pitchFamily="49" charset="0"/>
              </a:rPr>
              <a:t>response</a:t>
            </a:r>
            <a:r>
              <a:rPr lang="en-GB" sz="1200" b="0" dirty="0" err="1">
                <a:solidFill>
                  <a:srgbClr val="D4D4D4"/>
                </a:solidFill>
                <a:effectLst/>
                <a:latin typeface="Menlo" panose="020B0609030804020204" pitchFamily="49" charset="0"/>
              </a:rPr>
              <a:t>.</a:t>
            </a:r>
            <a:r>
              <a:rPr lang="en-GB" sz="1200" b="0" dirty="0" err="1">
                <a:solidFill>
                  <a:srgbClr val="DCDCAA"/>
                </a:solidFill>
                <a:effectLst/>
                <a:latin typeface="Menlo" panose="020B0609030804020204" pitchFamily="49" charset="0"/>
              </a:rPr>
              <a:t>json</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    .</a:t>
            </a:r>
            <a:r>
              <a:rPr lang="en-GB" sz="1200" b="0" dirty="0">
                <a:solidFill>
                  <a:srgbClr val="DCDCAA"/>
                </a:solidFill>
                <a:effectLst/>
                <a:latin typeface="Menlo" panose="020B0609030804020204" pitchFamily="49" charset="0"/>
              </a:rPr>
              <a:t>then</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data</a:t>
            </a:r>
            <a:r>
              <a:rPr lang="en-GB" sz="1200" b="0" dirty="0">
                <a:solidFill>
                  <a:srgbClr val="D4D4D4"/>
                </a:solidFill>
                <a:effectLst/>
                <a:latin typeface="Menlo" panose="020B0609030804020204" pitchFamily="49" charset="0"/>
              </a:rPr>
              <a:t> </a:t>
            </a:r>
            <a:r>
              <a:rPr lang="en-GB" sz="1200" b="0" dirty="0">
                <a:solidFill>
                  <a:srgbClr val="569CD6"/>
                </a:solidFill>
                <a:effectLst/>
                <a:latin typeface="Menlo" panose="020B0609030804020204" pitchFamily="49" charset="0"/>
              </a:rPr>
              <a:t>=&gt;</a:t>
            </a:r>
            <a:r>
              <a:rPr lang="en-GB" sz="1200" b="0" dirty="0">
                <a:solidFill>
                  <a:srgbClr val="D4D4D4"/>
                </a:solidFill>
                <a:effectLst/>
                <a:latin typeface="Menlo" panose="020B0609030804020204" pitchFamily="49" charset="0"/>
              </a:rPr>
              <a:t> </a:t>
            </a:r>
            <a:r>
              <a:rPr lang="en-GB" sz="1200" b="0" dirty="0" err="1">
                <a:solidFill>
                  <a:srgbClr val="DCDCAA"/>
                </a:solidFill>
                <a:effectLst/>
                <a:latin typeface="Menlo" panose="020B0609030804020204" pitchFamily="49" charset="0"/>
              </a:rPr>
              <a:t>callback</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data</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    .</a:t>
            </a:r>
            <a:r>
              <a:rPr lang="en-GB" sz="1200" b="0" dirty="0">
                <a:solidFill>
                  <a:srgbClr val="DCDCAA"/>
                </a:solidFill>
                <a:effectLst/>
                <a:latin typeface="Menlo" panose="020B0609030804020204" pitchFamily="49" charset="0"/>
              </a:rPr>
              <a:t>catch</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error</a:t>
            </a:r>
            <a:r>
              <a:rPr lang="en-GB" sz="1200" b="0" dirty="0">
                <a:solidFill>
                  <a:srgbClr val="D4D4D4"/>
                </a:solidFill>
                <a:effectLst/>
                <a:latin typeface="Menlo" panose="020B0609030804020204" pitchFamily="49" charset="0"/>
              </a:rPr>
              <a:t> </a:t>
            </a:r>
            <a:r>
              <a:rPr lang="en-GB" sz="1200" b="0" dirty="0">
                <a:solidFill>
                  <a:srgbClr val="569CD6"/>
                </a:solidFill>
                <a:effectLst/>
                <a:latin typeface="Menlo" panose="020B0609030804020204" pitchFamily="49" charset="0"/>
              </a:rPr>
              <a:t>=&gt;</a:t>
            </a:r>
            <a:r>
              <a:rPr lang="en-GB" sz="1200" b="0" dirty="0">
                <a:solidFill>
                  <a:srgbClr val="D4D4D4"/>
                </a:solidFill>
                <a:effectLst/>
                <a:latin typeface="Menlo" panose="020B0609030804020204" pitchFamily="49" charset="0"/>
              </a:rPr>
              <a:t> </a:t>
            </a:r>
            <a:r>
              <a:rPr lang="en-GB" sz="1200" b="0" dirty="0" err="1">
                <a:solidFill>
                  <a:srgbClr val="9CDCFE"/>
                </a:solidFill>
                <a:effectLst/>
                <a:latin typeface="Menlo" panose="020B0609030804020204" pitchFamily="49" charset="0"/>
              </a:rPr>
              <a:t>console</a:t>
            </a:r>
            <a:r>
              <a:rPr lang="en-GB" sz="1200" b="0" dirty="0" err="1">
                <a:solidFill>
                  <a:srgbClr val="D4D4D4"/>
                </a:solidFill>
                <a:effectLst/>
                <a:latin typeface="Menlo" panose="020B0609030804020204" pitchFamily="49" charset="0"/>
              </a:rPr>
              <a:t>.</a:t>
            </a:r>
            <a:r>
              <a:rPr lang="en-GB" sz="1200" b="0" dirty="0" err="1">
                <a:solidFill>
                  <a:srgbClr val="DCDCAA"/>
                </a:solidFill>
                <a:effectLst/>
                <a:latin typeface="Menlo" panose="020B0609030804020204" pitchFamily="49" charset="0"/>
              </a:rPr>
              <a:t>log</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error</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a:t>
            </a:r>
          </a:p>
          <a:p>
            <a:br>
              <a:rPr lang="en-GB" sz="1200" b="0" dirty="0">
                <a:solidFill>
                  <a:srgbClr val="D4D4D4"/>
                </a:solidFill>
                <a:effectLst/>
                <a:latin typeface="Menlo" panose="020B0609030804020204" pitchFamily="49" charset="0"/>
              </a:rPr>
            </a:br>
            <a:r>
              <a:rPr lang="en-GB" sz="1200" b="0" dirty="0">
                <a:solidFill>
                  <a:srgbClr val="569CD6"/>
                </a:solidFill>
                <a:effectLst/>
                <a:latin typeface="Menlo" panose="020B0609030804020204" pitchFamily="49" charset="0"/>
              </a:rPr>
              <a:t>function</a:t>
            </a:r>
            <a:r>
              <a:rPr lang="en-GB" sz="1200" b="0" dirty="0">
                <a:solidFill>
                  <a:srgbClr val="D4D4D4"/>
                </a:solidFill>
                <a:effectLst/>
                <a:latin typeface="Menlo" panose="020B0609030804020204" pitchFamily="49" charset="0"/>
              </a:rPr>
              <a:t> </a:t>
            </a:r>
            <a:r>
              <a:rPr lang="en-GB" sz="1200" b="0" dirty="0" err="1">
                <a:solidFill>
                  <a:srgbClr val="DCDCAA"/>
                </a:solidFill>
                <a:effectLst/>
                <a:latin typeface="Menlo" panose="020B0609030804020204" pitchFamily="49" charset="0"/>
              </a:rPr>
              <a:t>displayData</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data</a:t>
            </a:r>
            <a:r>
              <a:rPr lang="en-GB" sz="1200" b="0" dirty="0">
                <a:solidFill>
                  <a:srgbClr val="D4D4D4"/>
                </a:solidFill>
                <a:effectLst/>
                <a:latin typeface="Menlo" panose="020B0609030804020204" pitchFamily="49" charset="0"/>
              </a:rPr>
              <a:t>) {</a:t>
            </a:r>
          </a:p>
          <a:p>
            <a:r>
              <a:rPr lang="en-GB" sz="1200" b="0" dirty="0">
                <a:solidFill>
                  <a:srgbClr val="9CDCFE"/>
                </a:solidFill>
                <a:effectLst/>
                <a:latin typeface="Menlo" panose="020B0609030804020204" pitchFamily="49" charset="0"/>
              </a:rPr>
              <a:t>    </a:t>
            </a:r>
            <a:r>
              <a:rPr lang="en-GB" sz="1200" b="0" dirty="0" err="1">
                <a:solidFill>
                  <a:srgbClr val="9CDCFE"/>
                </a:solidFill>
                <a:effectLst/>
                <a:latin typeface="Menlo" panose="020B0609030804020204" pitchFamily="49" charset="0"/>
              </a:rPr>
              <a:t>console</a:t>
            </a:r>
            <a:r>
              <a:rPr lang="en-GB" sz="1200" b="0" dirty="0" err="1">
                <a:solidFill>
                  <a:srgbClr val="D4D4D4"/>
                </a:solidFill>
                <a:effectLst/>
                <a:latin typeface="Menlo" panose="020B0609030804020204" pitchFamily="49" charset="0"/>
              </a:rPr>
              <a:t>.</a:t>
            </a:r>
            <a:r>
              <a:rPr lang="en-GB" sz="1200" b="0" dirty="0" err="1">
                <a:solidFill>
                  <a:srgbClr val="DCDCAA"/>
                </a:solidFill>
                <a:effectLst/>
                <a:latin typeface="Menlo" panose="020B0609030804020204" pitchFamily="49" charset="0"/>
              </a:rPr>
              <a:t>log</a:t>
            </a:r>
            <a:r>
              <a:rPr lang="en-GB" sz="1200" b="0" dirty="0">
                <a:solidFill>
                  <a:srgbClr val="D4D4D4"/>
                </a:solidFill>
                <a:effectLst/>
                <a:latin typeface="Menlo" panose="020B0609030804020204" pitchFamily="49" charset="0"/>
              </a:rPr>
              <a:t>(</a:t>
            </a:r>
            <a:r>
              <a:rPr lang="en-GB" sz="1200" b="0" dirty="0">
                <a:solidFill>
                  <a:srgbClr val="9CDCFE"/>
                </a:solidFill>
                <a:effectLst/>
                <a:latin typeface="Menlo" panose="020B0609030804020204" pitchFamily="49" charset="0"/>
              </a:rPr>
              <a:t>data</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a:t>
            </a:r>
          </a:p>
          <a:p>
            <a:br>
              <a:rPr lang="en-GB" sz="1200" b="0" dirty="0">
                <a:solidFill>
                  <a:srgbClr val="D4D4D4"/>
                </a:solidFill>
                <a:effectLst/>
                <a:latin typeface="Menlo" panose="020B0609030804020204" pitchFamily="49" charset="0"/>
              </a:rPr>
            </a:br>
            <a:r>
              <a:rPr lang="en-GB" sz="1200" b="0" dirty="0" err="1">
                <a:solidFill>
                  <a:srgbClr val="DCDCAA"/>
                </a:solidFill>
                <a:effectLst/>
                <a:latin typeface="Menlo" panose="020B0609030804020204" pitchFamily="49" charset="0"/>
              </a:rPr>
              <a:t>fetchData</a:t>
            </a:r>
            <a:r>
              <a:rPr lang="en-GB" sz="1200" b="0" dirty="0">
                <a:solidFill>
                  <a:srgbClr val="D4D4D4"/>
                </a:solidFill>
                <a:effectLst/>
                <a:latin typeface="Menlo" panose="020B0609030804020204" pitchFamily="49" charset="0"/>
              </a:rPr>
              <a:t>(</a:t>
            </a:r>
            <a:r>
              <a:rPr lang="en-GB" sz="1200" b="0" dirty="0">
                <a:solidFill>
                  <a:srgbClr val="CE9178"/>
                </a:solidFill>
                <a:effectLst/>
                <a:latin typeface="Menlo" panose="020B0609030804020204" pitchFamily="49" charset="0"/>
              </a:rPr>
              <a:t>"https://</a:t>
            </a:r>
            <a:r>
              <a:rPr lang="en-GB" sz="1200" b="0" dirty="0" err="1">
                <a:solidFill>
                  <a:srgbClr val="CE9178"/>
                </a:solidFill>
                <a:effectLst/>
                <a:latin typeface="Menlo" panose="020B0609030804020204" pitchFamily="49" charset="0"/>
              </a:rPr>
              <a:t>api.example.com</a:t>
            </a:r>
            <a:r>
              <a:rPr lang="en-GB" sz="1200" b="0" dirty="0">
                <a:solidFill>
                  <a:srgbClr val="CE9178"/>
                </a:solidFill>
                <a:effectLst/>
                <a:latin typeface="Menlo" panose="020B0609030804020204" pitchFamily="49" charset="0"/>
              </a:rPr>
              <a:t>/data"</a:t>
            </a:r>
            <a:r>
              <a:rPr lang="en-GB" sz="1200" b="0" dirty="0">
                <a:solidFill>
                  <a:srgbClr val="D4D4D4"/>
                </a:solidFill>
                <a:effectLst/>
                <a:latin typeface="Menlo" panose="020B0609030804020204" pitchFamily="49" charset="0"/>
              </a:rPr>
              <a:t>, </a:t>
            </a:r>
            <a:r>
              <a:rPr lang="en-GB" sz="1200" b="0" dirty="0" err="1">
                <a:solidFill>
                  <a:srgbClr val="DCDCAA"/>
                </a:solidFill>
                <a:effectLst/>
                <a:latin typeface="Menlo" panose="020B0609030804020204" pitchFamily="49" charset="0"/>
              </a:rPr>
              <a:t>displayData</a:t>
            </a:r>
            <a:r>
              <a:rPr lang="en-GB" sz="1200" b="0" dirty="0">
                <a:solidFill>
                  <a:srgbClr val="D4D4D4"/>
                </a:solidFill>
                <a:effectLst/>
                <a:latin typeface="Menlo" panose="020B0609030804020204" pitchFamily="49" charset="0"/>
              </a:rPr>
              <a:t>);</a:t>
            </a:r>
          </a:p>
          <a:p>
            <a:br>
              <a:rPr lang="en-GB" sz="1200" b="0" dirty="0">
                <a:solidFill>
                  <a:srgbClr val="D4D4D4"/>
                </a:solidFill>
                <a:effectLst/>
                <a:latin typeface="Menlo" panose="020B0609030804020204" pitchFamily="49" charset="0"/>
              </a:rPr>
            </a:br>
            <a:r>
              <a:rPr lang="en-GB" sz="1200" b="0" dirty="0">
                <a:solidFill>
                  <a:srgbClr val="6A9955"/>
                </a:solidFill>
                <a:effectLst/>
                <a:latin typeface="Menlo" panose="020B0609030804020204" pitchFamily="49" charset="0"/>
              </a:rPr>
              <a:t>// Example 3: Closure with IIFE</a:t>
            </a:r>
            <a:endParaRPr lang="en-GB" sz="1200" b="0" dirty="0">
              <a:solidFill>
                <a:srgbClr val="D4D4D4"/>
              </a:solidFill>
              <a:effectLst/>
              <a:latin typeface="Menlo" panose="020B0609030804020204" pitchFamily="49" charset="0"/>
            </a:endParaRPr>
          </a:p>
          <a:p>
            <a:r>
              <a:rPr lang="en-GB" sz="1200" b="0" dirty="0">
                <a:solidFill>
                  <a:srgbClr val="569CD6"/>
                </a:solidFill>
                <a:effectLst/>
                <a:latin typeface="Menlo" panose="020B0609030804020204" pitchFamily="49" charset="0"/>
              </a:rPr>
              <a:t>let</a:t>
            </a:r>
            <a:r>
              <a:rPr lang="en-GB" sz="1200" b="0" dirty="0">
                <a:solidFill>
                  <a:srgbClr val="D4D4D4"/>
                </a:solidFill>
                <a:effectLst/>
                <a:latin typeface="Menlo" panose="020B0609030804020204" pitchFamily="49" charset="0"/>
              </a:rPr>
              <a:t> </a:t>
            </a:r>
            <a:r>
              <a:rPr lang="en-GB" sz="1200" b="0" dirty="0">
                <a:solidFill>
                  <a:srgbClr val="DCDCAA"/>
                </a:solidFill>
                <a:effectLst/>
                <a:latin typeface="Menlo" panose="020B0609030804020204" pitchFamily="49" charset="0"/>
              </a:rPr>
              <a:t>message</a:t>
            </a:r>
            <a:r>
              <a:rPr lang="en-GB" sz="1200" b="0" dirty="0">
                <a:solidFill>
                  <a:srgbClr val="D4D4D4"/>
                </a:solidFill>
                <a:effectLst/>
                <a:latin typeface="Menlo" panose="020B0609030804020204" pitchFamily="49" charset="0"/>
              </a:rPr>
              <a:t> = (</a:t>
            </a:r>
            <a:r>
              <a:rPr lang="en-GB" sz="1200" b="0" dirty="0">
                <a:solidFill>
                  <a:srgbClr val="569CD6"/>
                </a:solidFill>
                <a:effectLst/>
                <a:latin typeface="Menlo" panose="020B0609030804020204" pitchFamily="49" charset="0"/>
              </a:rPr>
              <a:t>function</a:t>
            </a:r>
            <a:r>
              <a:rPr lang="en-GB" sz="1200" b="0" dirty="0">
                <a:solidFill>
                  <a:srgbClr val="D4D4D4"/>
                </a:solidFill>
                <a:effectLst/>
                <a:latin typeface="Menlo" panose="020B0609030804020204" pitchFamily="49" charset="0"/>
              </a:rPr>
              <a:t>() {</a:t>
            </a:r>
          </a:p>
          <a:p>
            <a:r>
              <a:rPr lang="en-GB" sz="1200" b="0" dirty="0">
                <a:solidFill>
                  <a:srgbClr val="569CD6"/>
                </a:solidFill>
                <a:effectLst/>
                <a:latin typeface="Menlo" panose="020B0609030804020204" pitchFamily="49" charset="0"/>
              </a:rPr>
              <a:t>  let</a:t>
            </a:r>
            <a:r>
              <a:rPr lang="en-GB" sz="1200" b="0" dirty="0">
                <a:solidFill>
                  <a:srgbClr val="D4D4D4"/>
                </a:solidFill>
                <a:effectLst/>
                <a:latin typeface="Menlo" panose="020B0609030804020204" pitchFamily="49" charset="0"/>
              </a:rPr>
              <a:t> </a:t>
            </a:r>
            <a:r>
              <a:rPr lang="en-GB" sz="1200" b="0" dirty="0">
                <a:solidFill>
                  <a:srgbClr val="9CDCFE"/>
                </a:solidFill>
                <a:effectLst/>
                <a:latin typeface="Menlo" panose="020B0609030804020204" pitchFamily="49" charset="0"/>
              </a:rPr>
              <a:t>secret</a:t>
            </a:r>
            <a:r>
              <a:rPr lang="en-GB" sz="1200" b="0" dirty="0">
                <a:solidFill>
                  <a:srgbClr val="D4D4D4"/>
                </a:solidFill>
                <a:effectLst/>
                <a:latin typeface="Menlo" panose="020B0609030804020204" pitchFamily="49" charset="0"/>
              </a:rPr>
              <a:t> = </a:t>
            </a:r>
            <a:r>
              <a:rPr lang="en-GB" sz="1200" b="0" dirty="0">
                <a:solidFill>
                  <a:srgbClr val="CE9178"/>
                </a:solidFill>
                <a:effectLst/>
                <a:latin typeface="Menlo" panose="020B0609030804020204" pitchFamily="49" charset="0"/>
              </a:rPr>
              <a:t>"42"</a:t>
            </a:r>
            <a:r>
              <a:rPr lang="en-GB" sz="1200" b="0" dirty="0">
                <a:solidFill>
                  <a:srgbClr val="D4D4D4"/>
                </a:solidFill>
                <a:effectLst/>
                <a:latin typeface="Menlo" panose="020B0609030804020204" pitchFamily="49" charset="0"/>
              </a:rPr>
              <a:t>;</a:t>
            </a:r>
          </a:p>
          <a:p>
            <a:r>
              <a:rPr lang="en-GB" sz="1200" b="0" dirty="0">
                <a:solidFill>
                  <a:srgbClr val="C586C0"/>
                </a:solidFill>
                <a:effectLst/>
                <a:latin typeface="Menlo" panose="020B0609030804020204" pitchFamily="49" charset="0"/>
              </a:rPr>
              <a:t>  return</a:t>
            </a:r>
            <a:r>
              <a:rPr lang="en-GB" sz="1200" b="0" dirty="0">
                <a:solidFill>
                  <a:srgbClr val="D4D4D4"/>
                </a:solidFill>
                <a:effectLst/>
                <a:latin typeface="Menlo" panose="020B0609030804020204" pitchFamily="49" charset="0"/>
              </a:rPr>
              <a:t> </a:t>
            </a:r>
            <a:r>
              <a:rPr lang="en-GB" sz="1200" b="0" dirty="0">
                <a:solidFill>
                  <a:srgbClr val="569CD6"/>
                </a:solidFill>
                <a:effectLst/>
                <a:latin typeface="Menlo" panose="020B0609030804020204" pitchFamily="49" charset="0"/>
              </a:rPr>
              <a:t>function</a:t>
            </a:r>
            <a:r>
              <a:rPr lang="en-GB" sz="1200" b="0" dirty="0">
                <a:solidFill>
                  <a:srgbClr val="D4D4D4"/>
                </a:solidFill>
                <a:effectLst/>
                <a:latin typeface="Menlo" panose="020B0609030804020204" pitchFamily="49" charset="0"/>
              </a:rPr>
              <a:t>() {</a:t>
            </a:r>
          </a:p>
          <a:p>
            <a:r>
              <a:rPr lang="en-GB" sz="1200" b="0" dirty="0">
                <a:solidFill>
                  <a:srgbClr val="9CDCFE"/>
                </a:solidFill>
                <a:effectLst/>
                <a:latin typeface="Menlo" panose="020B0609030804020204" pitchFamily="49" charset="0"/>
              </a:rPr>
              <a:t>    </a:t>
            </a:r>
            <a:r>
              <a:rPr lang="en-GB" sz="1200" b="0" dirty="0" err="1">
                <a:solidFill>
                  <a:srgbClr val="9CDCFE"/>
                </a:solidFill>
                <a:effectLst/>
                <a:latin typeface="Menlo" panose="020B0609030804020204" pitchFamily="49" charset="0"/>
              </a:rPr>
              <a:t>console</a:t>
            </a:r>
            <a:r>
              <a:rPr lang="en-GB" sz="1200" b="0" dirty="0" err="1">
                <a:solidFill>
                  <a:srgbClr val="D4D4D4"/>
                </a:solidFill>
                <a:effectLst/>
                <a:latin typeface="Menlo" panose="020B0609030804020204" pitchFamily="49" charset="0"/>
              </a:rPr>
              <a:t>.</a:t>
            </a:r>
            <a:r>
              <a:rPr lang="en-GB" sz="1200" b="0" dirty="0" err="1">
                <a:solidFill>
                  <a:srgbClr val="DCDCAA"/>
                </a:solidFill>
                <a:effectLst/>
                <a:latin typeface="Menlo" panose="020B0609030804020204" pitchFamily="49" charset="0"/>
              </a:rPr>
              <a:t>log</a:t>
            </a:r>
            <a:r>
              <a:rPr lang="en-GB" sz="1200" b="0" dirty="0">
                <a:solidFill>
                  <a:srgbClr val="D4D4D4"/>
                </a:solidFill>
                <a:effectLst/>
                <a:latin typeface="Menlo" panose="020B0609030804020204" pitchFamily="49" charset="0"/>
              </a:rPr>
              <a:t>(</a:t>
            </a:r>
            <a:r>
              <a:rPr lang="en-GB" sz="1200" b="0" dirty="0">
                <a:solidFill>
                  <a:srgbClr val="CE9178"/>
                </a:solidFill>
                <a:effectLst/>
                <a:latin typeface="Menlo" panose="020B0609030804020204" pitchFamily="49" charset="0"/>
              </a:rPr>
              <a:t>`The answer is </a:t>
            </a:r>
            <a:r>
              <a:rPr lang="en-GB" sz="1200" b="0" dirty="0">
                <a:solidFill>
                  <a:srgbClr val="569CD6"/>
                </a:solidFill>
                <a:effectLst/>
                <a:latin typeface="Menlo" panose="020B0609030804020204" pitchFamily="49" charset="0"/>
              </a:rPr>
              <a:t>${</a:t>
            </a:r>
            <a:r>
              <a:rPr lang="en-GB" sz="1200" b="0" dirty="0">
                <a:solidFill>
                  <a:srgbClr val="9CDCFE"/>
                </a:solidFill>
                <a:effectLst/>
                <a:latin typeface="Menlo" panose="020B0609030804020204" pitchFamily="49" charset="0"/>
              </a:rPr>
              <a:t>secret</a:t>
            </a:r>
            <a:r>
              <a:rPr lang="en-GB" sz="1200" b="0" dirty="0">
                <a:solidFill>
                  <a:srgbClr val="569CD6"/>
                </a:solidFill>
                <a:effectLst/>
                <a:latin typeface="Menlo" panose="020B0609030804020204" pitchFamily="49" charset="0"/>
              </a:rPr>
              <a:t>}</a:t>
            </a:r>
            <a:r>
              <a:rPr lang="en-GB" sz="1200" b="0" dirty="0">
                <a:solidFill>
                  <a:srgbClr val="CE9178"/>
                </a:solidFill>
                <a:effectLst/>
                <a:latin typeface="Menlo" panose="020B0609030804020204" pitchFamily="49" charset="0"/>
              </a:rPr>
              <a:t>.`</a:t>
            </a:r>
            <a:r>
              <a:rPr lang="en-GB" sz="1200" b="0" dirty="0">
                <a:solidFill>
                  <a:srgbClr val="D4D4D4"/>
                </a:solidFill>
                <a:effectLst/>
                <a:latin typeface="Menlo" panose="020B0609030804020204" pitchFamily="49" charset="0"/>
              </a:rPr>
              <a:t>);</a:t>
            </a:r>
          </a:p>
          <a:p>
            <a:r>
              <a:rPr lang="en-GB" sz="1200" b="0" dirty="0">
                <a:solidFill>
                  <a:srgbClr val="D4D4D4"/>
                </a:solidFill>
                <a:effectLst/>
                <a:latin typeface="Menlo" panose="020B0609030804020204" pitchFamily="49" charset="0"/>
              </a:rPr>
              <a:t>  };</a:t>
            </a:r>
          </a:p>
          <a:p>
            <a:r>
              <a:rPr lang="en-GB" sz="1200" b="0" dirty="0">
                <a:solidFill>
                  <a:srgbClr val="D4D4D4"/>
                </a:solidFill>
                <a:effectLst/>
                <a:latin typeface="Menlo" panose="020B0609030804020204" pitchFamily="49" charset="0"/>
              </a:rPr>
              <a:t>})();</a:t>
            </a:r>
          </a:p>
          <a:p>
            <a:br>
              <a:rPr lang="en-GB" sz="1200" b="0" dirty="0">
                <a:solidFill>
                  <a:srgbClr val="D4D4D4"/>
                </a:solidFill>
                <a:effectLst/>
                <a:latin typeface="Menlo" panose="020B0609030804020204" pitchFamily="49" charset="0"/>
              </a:rPr>
            </a:br>
            <a:r>
              <a:rPr lang="en-GB" sz="1200" b="0" dirty="0">
                <a:solidFill>
                  <a:srgbClr val="DCDCAA"/>
                </a:solidFill>
                <a:effectLst/>
                <a:latin typeface="Menlo" panose="020B0609030804020204" pitchFamily="49" charset="0"/>
              </a:rPr>
              <a:t>message</a:t>
            </a:r>
            <a:r>
              <a:rPr lang="en-GB" sz="1200" b="0" dirty="0">
                <a:solidFill>
                  <a:srgbClr val="D4D4D4"/>
                </a:solidFill>
                <a:effectLst/>
                <a:latin typeface="Menlo" panose="020B0609030804020204" pitchFamily="49" charset="0"/>
              </a:rPr>
              <a:t>(); </a:t>
            </a:r>
            <a:r>
              <a:rPr lang="en-GB" sz="1200" b="0" dirty="0">
                <a:solidFill>
                  <a:srgbClr val="6A9955"/>
                </a:solidFill>
                <a:effectLst/>
                <a:latin typeface="Menlo" panose="020B0609030804020204" pitchFamily="49" charset="0"/>
              </a:rPr>
              <a:t>// prints "The answer is 42."</a:t>
            </a:r>
            <a:endParaRPr lang="en-GB"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4544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076FDEB-15D2-2175-4ABC-85E5DFE6F4EC}"/>
              </a:ext>
            </a:extLst>
          </p:cNvPr>
          <p:cNvSpPr>
            <a:spLocks noGrp="1"/>
          </p:cNvSpPr>
          <p:nvPr>
            <p:ph type="dt" sz="half" idx="10"/>
          </p:nvPr>
        </p:nvSpPr>
        <p:spPr/>
        <p:txBody>
          <a:bodyPr/>
          <a:lstStyle/>
          <a:p>
            <a:fld id="{1325F948-84CE-1D4D-8AB2-756CB67BE463}" type="datetime1">
              <a:rPr lang="en-GB" smtClean="0"/>
              <a:t>13/09/2024</a:t>
            </a:fld>
            <a:endParaRPr lang="en-GB" dirty="0"/>
          </a:p>
        </p:txBody>
      </p:sp>
      <p:sp>
        <p:nvSpPr>
          <p:cNvPr id="4" name="Footer Placeholder 3">
            <a:extLst>
              <a:ext uri="{FF2B5EF4-FFF2-40B4-BE49-F238E27FC236}">
                <a16:creationId xmlns:a16="http://schemas.microsoft.com/office/drawing/2014/main" id="{10F71AB0-9BA1-5C74-AD7B-86B2512993E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7F547CC-7A23-CD57-7D91-B7FFBB5744B6}"/>
              </a:ext>
            </a:extLst>
          </p:cNvPr>
          <p:cNvSpPr>
            <a:spLocks noGrp="1"/>
          </p:cNvSpPr>
          <p:nvPr>
            <p:ph type="sldNum" sz="quarter" idx="12"/>
          </p:nvPr>
        </p:nvSpPr>
        <p:spPr/>
        <p:txBody>
          <a:bodyPr/>
          <a:lstStyle/>
          <a:p>
            <a:fld id="{45D37B1E-C366-494F-A587-962AD9AABC83}" type="slidenum">
              <a:rPr lang="en-GB" smtClean="0"/>
              <a:pPr/>
              <a:t>8</a:t>
            </a:fld>
            <a:endParaRPr lang="en-GB" dirty="0"/>
          </a:p>
        </p:txBody>
      </p:sp>
      <p:sp>
        <p:nvSpPr>
          <p:cNvPr id="6" name="Title 2">
            <a:extLst>
              <a:ext uri="{FF2B5EF4-FFF2-40B4-BE49-F238E27FC236}">
                <a16:creationId xmlns:a16="http://schemas.microsoft.com/office/drawing/2014/main" id="{FD8AE2EF-E3D5-BE5D-AF45-AC639014F2EC}"/>
              </a:ext>
            </a:extLst>
          </p:cNvPr>
          <p:cNvSpPr txBox="1">
            <a:spLocks/>
          </p:cNvSpPr>
          <p:nvPr/>
        </p:nvSpPr>
        <p:spPr>
          <a:xfrm>
            <a:off x="254138" y="752282"/>
            <a:ext cx="4680000" cy="70189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tabLst>
                <a:tab pos="1438275" algn="l"/>
              </a:tabLst>
              <a:defRPr sz="3600" b="1" kern="1200">
                <a:solidFill>
                  <a:schemeClr val="tx1"/>
                </a:solidFill>
                <a:latin typeface="+mj-lt"/>
                <a:ea typeface="+mj-ea"/>
                <a:cs typeface="+mj-cs"/>
              </a:defRPr>
            </a:lvl1pPr>
          </a:lstStyle>
          <a:p>
            <a:r>
              <a:rPr lang="en-DK" dirty="0"/>
              <a:t>Exercise</a:t>
            </a:r>
          </a:p>
        </p:txBody>
      </p:sp>
      <p:sp>
        <p:nvSpPr>
          <p:cNvPr id="7" name="Content Placeholder 3">
            <a:extLst>
              <a:ext uri="{FF2B5EF4-FFF2-40B4-BE49-F238E27FC236}">
                <a16:creationId xmlns:a16="http://schemas.microsoft.com/office/drawing/2014/main" id="{76995761-C8B9-D9B9-F467-53A0508A4BA2}"/>
              </a:ext>
            </a:extLst>
          </p:cNvPr>
          <p:cNvSpPr txBox="1">
            <a:spLocks/>
          </p:cNvSpPr>
          <p:nvPr/>
        </p:nvSpPr>
        <p:spPr>
          <a:xfrm>
            <a:off x="209237" y="1348630"/>
            <a:ext cx="5426250" cy="4833509"/>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Font typeface="Wingdings" panose="05000000000000000000" pitchFamily="2" charset="2"/>
              <a:buNone/>
            </a:pPr>
            <a:r>
              <a:rPr lang="en-GB" dirty="0">
                <a:solidFill>
                  <a:srgbClr val="374151"/>
                </a:solidFill>
              </a:rPr>
              <a:t>Build a JavaScript Calculator</a:t>
            </a:r>
          </a:p>
          <a:p>
            <a:pPr marL="0" indent="0">
              <a:buFont typeface="Wingdings" panose="05000000000000000000" pitchFamily="2" charset="2"/>
              <a:buNone/>
            </a:pPr>
            <a:endParaRPr lang="en-DK" dirty="0"/>
          </a:p>
          <a:p>
            <a:pPr>
              <a:buFont typeface="+mj-lt"/>
              <a:buAutoNum type="arabicPeriod"/>
            </a:pPr>
            <a:r>
              <a:rPr lang="en-GB" dirty="0">
                <a:solidFill>
                  <a:srgbClr val="374151"/>
                </a:solidFill>
              </a:rPr>
              <a:t>Using the knowledge you have gained in this lecture, build a simple JavaScript calculator that can perform basic arithmetic operations (addition, subtraction, multiplication, and division).</a:t>
            </a:r>
          </a:p>
          <a:p>
            <a:pPr>
              <a:buFont typeface="+mj-lt"/>
              <a:buAutoNum type="arabicPeriod"/>
            </a:pPr>
            <a:r>
              <a:rPr lang="en-GB" dirty="0">
                <a:solidFill>
                  <a:srgbClr val="374151"/>
                </a:solidFill>
              </a:rPr>
              <a:t>Your calculator should have a simple user interface that allows the user to input two numbers and select the operation they want to perform.</a:t>
            </a:r>
          </a:p>
          <a:p>
            <a:pPr>
              <a:buFont typeface="+mj-lt"/>
              <a:buAutoNum type="arabicPeriod"/>
            </a:pPr>
            <a:r>
              <a:rPr lang="en-GB" dirty="0">
                <a:solidFill>
                  <a:srgbClr val="374151"/>
                </a:solidFill>
              </a:rPr>
              <a:t>When the user performs a calculation, your calculator should send an AJAX request to a server-side script that performs the calculation and returns the result.</a:t>
            </a:r>
          </a:p>
          <a:p>
            <a:pPr>
              <a:buFont typeface="+mj-lt"/>
              <a:buAutoNum type="arabicPeriod"/>
            </a:pPr>
            <a:r>
              <a:rPr lang="en-GB" dirty="0">
                <a:solidFill>
                  <a:srgbClr val="374151"/>
                </a:solidFill>
              </a:rPr>
              <a:t>Your calculator should display the result returned by the server-side script in a user-friendly format.</a:t>
            </a:r>
          </a:p>
          <a:p>
            <a:pPr>
              <a:buFont typeface="+mj-lt"/>
              <a:buAutoNum type="arabicPeriod"/>
            </a:pPr>
            <a:r>
              <a:rPr lang="en-GB" dirty="0">
                <a:solidFill>
                  <a:srgbClr val="374151"/>
                </a:solidFill>
              </a:rPr>
              <a:t>You should implement the following concepts in your calculator:</a:t>
            </a:r>
          </a:p>
        </p:txBody>
      </p:sp>
      <p:sp>
        <p:nvSpPr>
          <p:cNvPr id="9" name="Content Placeholder 3">
            <a:extLst>
              <a:ext uri="{FF2B5EF4-FFF2-40B4-BE49-F238E27FC236}">
                <a16:creationId xmlns:a16="http://schemas.microsoft.com/office/drawing/2014/main" id="{530F715A-63E0-B4F0-0AEF-0E8911293886}"/>
              </a:ext>
            </a:extLst>
          </p:cNvPr>
          <p:cNvSpPr txBox="1">
            <a:spLocks/>
          </p:cNvSpPr>
          <p:nvPr/>
        </p:nvSpPr>
        <p:spPr>
          <a:xfrm>
            <a:off x="6017002" y="1338912"/>
            <a:ext cx="5426250" cy="6014278"/>
          </a:xfrm>
          <a:prstGeom prst="rect">
            <a:avLst/>
          </a:prstGeom>
        </p:spPr>
        <p:txBody>
          <a:bodyPr/>
          <a:lstStyle>
            <a:lvl1pPr marL="252000" indent="-252000" algn="l" defTabSz="914400" rtl="0" eaLnBrk="1" latinLnBrk="0" hangingPunct="1">
              <a:lnSpc>
                <a:spcPct val="110000"/>
              </a:lnSpc>
              <a:spcBef>
                <a:spcPts val="0"/>
              </a:spcBef>
              <a:buFont typeface="Wingdings" panose="05000000000000000000" pitchFamily="2" charset="2"/>
              <a:buChar char=""/>
              <a:defRPr sz="1600" kern="1200">
                <a:solidFill>
                  <a:schemeClr val="tx1"/>
                </a:solidFill>
                <a:latin typeface="+mn-lt"/>
                <a:ea typeface="+mn-ea"/>
                <a:cs typeface="+mn-cs"/>
              </a:defRPr>
            </a:lvl1pPr>
            <a:lvl2pPr marL="504000" indent="-252000" algn="l" defTabSz="914400" rtl="0" eaLnBrk="1" latinLnBrk="0" hangingPunct="1">
              <a:lnSpc>
                <a:spcPct val="110000"/>
              </a:lnSpc>
              <a:spcBef>
                <a:spcPts val="0"/>
              </a:spcBef>
              <a:buFont typeface="Wingdings" panose="05000000000000000000" pitchFamily="2" charset="2"/>
              <a:buChar char="à"/>
              <a:defRPr sz="1400" kern="1200">
                <a:solidFill>
                  <a:schemeClr val="tx1"/>
                </a:solidFill>
                <a:latin typeface="+mn-lt"/>
                <a:ea typeface="+mn-ea"/>
                <a:cs typeface="+mn-cs"/>
              </a:defRPr>
            </a:lvl2pPr>
            <a:lvl3pPr marL="756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1200"/>
              </a:spcAft>
              <a:buFont typeface="Arial" panose="020B0604020202020204" pitchFamily="34" charset="0"/>
              <a:buChar char="​"/>
              <a:defRPr sz="1600" b="1"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Arial" panose="020B0604020202020204" pitchFamily="34" charset="0"/>
              <a:buChar char="​"/>
              <a:defRPr sz="1600" kern="1200" baseline="0">
                <a:solidFill>
                  <a:schemeClr val="tx1"/>
                </a:solidFill>
                <a:latin typeface="+mn-lt"/>
                <a:ea typeface="+mn-ea"/>
                <a:cs typeface="+mn-cs"/>
              </a:defRPr>
            </a:lvl5pPr>
            <a:lvl6pPr marL="252000" indent="-252000" algn="l" defTabSz="914400" rtl="0" eaLnBrk="1" latinLnBrk="0" hangingPunct="1">
              <a:lnSpc>
                <a:spcPct val="110000"/>
              </a:lnSpc>
              <a:spcBef>
                <a:spcPts val="0"/>
              </a:spcBef>
              <a:buFont typeface="Wingdings" panose="05000000000000000000" pitchFamily="2" charset="2"/>
              <a:buChar char="à"/>
              <a:defRPr sz="1200" kern="1200" baseline="0">
                <a:solidFill>
                  <a:schemeClr val="tx1"/>
                </a:solidFill>
                <a:latin typeface="+mn-lt"/>
                <a:ea typeface="+mn-ea"/>
                <a:cs typeface="+mn-cs"/>
              </a:defRPr>
            </a:lvl6pPr>
            <a:lvl7pPr marL="504000" indent="-252000" algn="l" defTabSz="914400" rtl="0" eaLnBrk="1" latinLnBrk="0" hangingPunct="1">
              <a:lnSpc>
                <a:spcPct val="110000"/>
              </a:lnSpc>
              <a:spcBef>
                <a:spcPts val="0"/>
              </a:spcBef>
              <a:buFont typeface="Wingdings" panose="05000000000000000000" pitchFamily="2" charset="2"/>
              <a:buChar char="à"/>
              <a:defRPr sz="1200" kern="1200">
                <a:solidFill>
                  <a:schemeClr val="tx1"/>
                </a:solidFill>
                <a:latin typeface="+mn-lt"/>
                <a:ea typeface="+mn-ea"/>
                <a:cs typeface="+mn-cs"/>
              </a:defRPr>
            </a:lvl7pPr>
            <a:lvl8pPr marL="0" indent="0" algn="l" defTabSz="914400" rtl="0" eaLnBrk="1" latinLnBrk="0" hangingPunct="1">
              <a:lnSpc>
                <a:spcPct val="110000"/>
              </a:lnSpc>
              <a:spcBef>
                <a:spcPts val="0"/>
              </a:spcBef>
              <a:spcAft>
                <a:spcPts val="1200"/>
              </a:spcAft>
              <a:buFont typeface="Arial" panose="020B0604020202020204" pitchFamily="34" charset="0"/>
              <a:buChar char="​"/>
              <a:defRPr sz="1200" b="1" kern="1200">
                <a:solidFill>
                  <a:schemeClr val="tx1"/>
                </a:solidFill>
                <a:latin typeface="+mn-lt"/>
                <a:ea typeface="+mn-ea"/>
                <a:cs typeface="+mn-cs"/>
              </a:defRPr>
            </a:lvl8pPr>
            <a:lvl9pPr marL="0" indent="0" algn="l" defTabSz="914400" rtl="0" eaLnBrk="1" latinLnBrk="0" hangingPunct="1">
              <a:lnSpc>
                <a:spcPct val="110000"/>
              </a:lnSpc>
              <a:spcBef>
                <a:spcPts val="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GB" dirty="0">
                <a:solidFill>
                  <a:srgbClr val="374151"/>
                </a:solidFill>
              </a:rPr>
              <a:t>5. You should implement the following concepts in your calculator:</a:t>
            </a:r>
          </a:p>
          <a:p>
            <a:pPr marL="800100" lvl="1" indent="-342900">
              <a:buFont typeface="+mj-lt"/>
              <a:buAutoNum type="alphaLcPeriod"/>
            </a:pPr>
            <a:r>
              <a:rPr lang="en-GB" dirty="0">
                <a:solidFill>
                  <a:srgbClr val="374151"/>
                </a:solidFill>
              </a:rPr>
              <a:t>Objects: Use an object to store the calculator's state and provide methods for performing calculations.</a:t>
            </a:r>
          </a:p>
          <a:p>
            <a:pPr marL="800100" lvl="1" indent="-342900">
              <a:buFont typeface="+mj-lt"/>
              <a:buAutoNum type="alphaLcPeriod"/>
            </a:pPr>
            <a:r>
              <a:rPr lang="en-GB" dirty="0">
                <a:solidFill>
                  <a:srgbClr val="374151"/>
                </a:solidFill>
              </a:rPr>
              <a:t>Arrow Functions: Use arrow functions to define the calculator's methods.</a:t>
            </a:r>
          </a:p>
          <a:p>
            <a:pPr marL="800100" lvl="1" indent="-342900">
              <a:buFont typeface="+mj-lt"/>
              <a:buAutoNum type="alphaLcPeriod"/>
            </a:pPr>
            <a:r>
              <a:rPr lang="en-GB" dirty="0">
                <a:solidFill>
                  <a:srgbClr val="374151"/>
                </a:solidFill>
              </a:rPr>
              <a:t>Closures: Use closures to encapsulate the calculator's state and protect it from external modification.</a:t>
            </a:r>
          </a:p>
        </p:txBody>
      </p:sp>
    </p:spTree>
    <p:extLst>
      <p:ext uri="{BB962C8B-B14F-4D97-AF65-F5344CB8AC3E}">
        <p14:creationId xmlns:p14="http://schemas.microsoft.com/office/powerpoint/2010/main" val="109067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1BF8CD-DA3F-180B-F078-1597E310DDEE}"/>
              </a:ext>
            </a:extLst>
          </p:cNvPr>
          <p:cNvSpPr/>
          <p:nvPr/>
        </p:nvSpPr>
        <p:spPr>
          <a:xfrm>
            <a:off x="6096000" y="0"/>
            <a:ext cx="6096000" cy="6858000"/>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DK" sz="1600" dirty="0" err="1"/>
          </a:p>
        </p:txBody>
      </p:sp>
      <p:sp>
        <p:nvSpPr>
          <p:cNvPr id="2" name="Titel 1">
            <a:extLst>
              <a:ext uri="{FF2B5EF4-FFF2-40B4-BE49-F238E27FC236}">
                <a16:creationId xmlns:a16="http://schemas.microsoft.com/office/drawing/2014/main" id="{1983AFD6-C0BD-4C9D-ABAC-F755777D2A80}"/>
              </a:ext>
            </a:extLst>
          </p:cNvPr>
          <p:cNvSpPr>
            <a:spLocks noGrp="1"/>
          </p:cNvSpPr>
          <p:nvPr>
            <p:ph type="ctrTitle"/>
          </p:nvPr>
        </p:nvSpPr>
        <p:spPr>
          <a:xfrm>
            <a:off x="414697" y="999173"/>
            <a:ext cx="5485172" cy="701040"/>
          </a:xfrm>
        </p:spPr>
        <p:txBody>
          <a:bodyPr/>
          <a:lstStyle/>
          <a:p>
            <a:r>
              <a:rPr lang="da-DK" dirty="0"/>
              <a:t>Template </a:t>
            </a:r>
            <a:r>
              <a:rPr lang="da-DK" dirty="0" err="1"/>
              <a:t>Literals</a:t>
            </a:r>
            <a:endParaRPr lang="da-DK" dirty="0"/>
          </a:p>
        </p:txBody>
      </p:sp>
      <p:sp>
        <p:nvSpPr>
          <p:cNvPr id="3" name="Pladsholder til indhold 2">
            <a:extLst>
              <a:ext uri="{FF2B5EF4-FFF2-40B4-BE49-F238E27FC236}">
                <a16:creationId xmlns:a16="http://schemas.microsoft.com/office/drawing/2014/main" id="{BDDE4E86-A4BC-4B05-8094-F1C0CC7D2909}"/>
              </a:ext>
            </a:extLst>
          </p:cNvPr>
          <p:cNvSpPr>
            <a:spLocks noGrp="1"/>
          </p:cNvSpPr>
          <p:nvPr>
            <p:ph sz="quarter" idx="13"/>
          </p:nvPr>
        </p:nvSpPr>
        <p:spPr>
          <a:xfrm>
            <a:off x="414696" y="1700213"/>
            <a:ext cx="5206876" cy="3852862"/>
          </a:xfrm>
        </p:spPr>
        <p:txBody>
          <a:bodyPr>
            <a:normAutofit/>
          </a:bodyPr>
          <a:lstStyle/>
          <a:p>
            <a:pPr marL="0" indent="0">
              <a:buNone/>
            </a:pPr>
            <a:r>
              <a:rPr lang="en-GB" b="0" i="0" dirty="0">
                <a:solidFill>
                  <a:srgbClr val="374151"/>
                </a:solidFill>
                <a:effectLst/>
              </a:rPr>
              <a:t>Template literals are a new way to create strings in JavaScript. They allow you to embed variables and expressions directly inside the string, using backticks instead of quotes.</a:t>
            </a:r>
          </a:p>
          <a:p>
            <a:pPr marL="0" indent="0">
              <a:buNone/>
            </a:pPr>
            <a:endParaRPr lang="da-DK" dirty="0"/>
          </a:p>
          <a:p>
            <a:pPr algn="l">
              <a:buFont typeface="Arial" panose="020B0604020202020204" pitchFamily="34" charset="0"/>
              <a:buChar char="•"/>
            </a:pPr>
            <a:r>
              <a:rPr lang="en-GB" b="0" i="0" dirty="0">
                <a:solidFill>
                  <a:srgbClr val="374151"/>
                </a:solidFill>
                <a:effectLst/>
              </a:rPr>
              <a:t>Template literals are enclosed in backticks (``), instead of single or double quotes.</a:t>
            </a:r>
          </a:p>
          <a:p>
            <a:pPr algn="l">
              <a:buFont typeface="Arial" panose="020B0604020202020204" pitchFamily="34" charset="0"/>
              <a:buChar char="•"/>
            </a:pPr>
            <a:r>
              <a:rPr lang="en-GB" b="0" i="0" dirty="0">
                <a:solidFill>
                  <a:srgbClr val="374151"/>
                </a:solidFill>
                <a:effectLst/>
              </a:rPr>
              <a:t>You can embed variables and expressions inside a template literal by enclosing them in ${}.</a:t>
            </a:r>
          </a:p>
          <a:p>
            <a:pPr algn="l">
              <a:buFont typeface="Arial" panose="020B0604020202020204" pitchFamily="34" charset="0"/>
              <a:buChar char="•"/>
            </a:pPr>
            <a:r>
              <a:rPr lang="en-GB" b="0" i="0" dirty="0">
                <a:solidFill>
                  <a:srgbClr val="374151"/>
                </a:solidFill>
                <a:effectLst/>
              </a:rPr>
              <a:t>Template literals can span multiple lines, making them ideal for multiline strings.</a:t>
            </a:r>
          </a:p>
          <a:p>
            <a:pPr algn="l">
              <a:buFont typeface="Arial" panose="020B0604020202020204" pitchFamily="34" charset="0"/>
              <a:buChar char="•"/>
            </a:pPr>
            <a:r>
              <a:rPr lang="en-GB" b="0" i="0" dirty="0">
                <a:solidFill>
                  <a:srgbClr val="374151"/>
                </a:solidFill>
                <a:effectLst/>
              </a:rPr>
              <a:t>They can be used for complex string formatting, such as concatenating variables and static text.</a:t>
            </a:r>
          </a:p>
        </p:txBody>
      </p:sp>
      <p:sp>
        <p:nvSpPr>
          <p:cNvPr id="4" name="Pladsholder til dato 3">
            <a:extLst>
              <a:ext uri="{FF2B5EF4-FFF2-40B4-BE49-F238E27FC236}">
                <a16:creationId xmlns:a16="http://schemas.microsoft.com/office/drawing/2014/main" id="{E072C3F0-7583-4F5E-9FDB-F3D9CA0252B5}"/>
              </a:ext>
            </a:extLst>
          </p:cNvPr>
          <p:cNvSpPr>
            <a:spLocks noGrp="1"/>
          </p:cNvSpPr>
          <p:nvPr>
            <p:ph type="dt" sz="half" idx="2"/>
          </p:nvPr>
        </p:nvSpPr>
        <p:spPr/>
        <p:txBody>
          <a:bodyPr/>
          <a:lstStyle/>
          <a:p>
            <a:fld id="{EF24DA42-04FB-4B25-978A-D9F9569C3D42}" type="datetime1">
              <a:rPr lang="en-GB" smtClean="0"/>
              <a:t>13/09/2024</a:t>
            </a:fld>
            <a:endParaRPr lang="en-GB" dirty="0"/>
          </a:p>
        </p:txBody>
      </p:sp>
      <p:sp>
        <p:nvSpPr>
          <p:cNvPr id="6" name="Pladsholder til slidenummer 5">
            <a:extLst>
              <a:ext uri="{FF2B5EF4-FFF2-40B4-BE49-F238E27FC236}">
                <a16:creationId xmlns:a16="http://schemas.microsoft.com/office/drawing/2014/main" id="{BE17FC59-F894-44A4-8361-83A75B4C206D}"/>
              </a:ext>
            </a:extLst>
          </p:cNvPr>
          <p:cNvSpPr>
            <a:spLocks noGrp="1"/>
          </p:cNvSpPr>
          <p:nvPr>
            <p:ph type="sldNum" sz="quarter" idx="15"/>
          </p:nvPr>
        </p:nvSpPr>
        <p:spPr/>
        <p:txBody>
          <a:bodyPr/>
          <a:lstStyle/>
          <a:p>
            <a:fld id="{45D37B1E-C366-494F-A587-962AD9AABC83}" type="slidenum">
              <a:rPr lang="en-GB" smtClean="0"/>
              <a:pPr/>
              <a:t>9</a:t>
            </a:fld>
            <a:endParaRPr lang="en-GB" dirty="0"/>
          </a:p>
        </p:txBody>
      </p:sp>
      <p:sp>
        <p:nvSpPr>
          <p:cNvPr id="8" name="TextBox 7">
            <a:extLst>
              <a:ext uri="{FF2B5EF4-FFF2-40B4-BE49-F238E27FC236}">
                <a16:creationId xmlns:a16="http://schemas.microsoft.com/office/drawing/2014/main" id="{F8133F48-4629-25B2-9DA2-0FD9A423FB5A}"/>
              </a:ext>
            </a:extLst>
          </p:cNvPr>
          <p:cNvSpPr txBox="1"/>
          <p:nvPr/>
        </p:nvSpPr>
        <p:spPr>
          <a:xfrm>
            <a:off x="6323937" y="999173"/>
            <a:ext cx="5868063" cy="3323987"/>
          </a:xfrm>
          <a:prstGeom prst="rect">
            <a:avLst/>
          </a:prstGeom>
          <a:noFill/>
        </p:spPr>
        <p:txBody>
          <a:bodyPr wrap="square">
            <a:spAutoFit/>
          </a:bodyPr>
          <a:lstStyle/>
          <a:p>
            <a:r>
              <a:rPr lang="en-GB" sz="1400" b="0" dirty="0">
                <a:solidFill>
                  <a:srgbClr val="6A9955"/>
                </a:solidFill>
                <a:effectLst/>
                <a:latin typeface="Menlo" panose="020B0609030804020204" pitchFamily="49" charset="0"/>
              </a:rPr>
              <a:t>// Example 1: Simple string interpolation</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name</a:t>
            </a:r>
            <a:r>
              <a:rPr lang="en-GB" sz="1400" b="0" dirty="0">
                <a:solidFill>
                  <a:srgbClr val="D4D4D4"/>
                </a:solidFill>
                <a:effectLst/>
                <a:latin typeface="Menlo" panose="020B0609030804020204" pitchFamily="49" charset="0"/>
              </a:rPr>
              <a:t> = </a:t>
            </a:r>
            <a:r>
              <a:rPr lang="en-GB" sz="1400" b="0" dirty="0">
                <a:solidFill>
                  <a:srgbClr val="CE9178"/>
                </a:solidFill>
                <a:effectLst/>
                <a:latin typeface="Menlo" panose="020B0609030804020204" pitchFamily="49" charset="0"/>
              </a:rPr>
              <a:t>"Alice"</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`Hello, </a:t>
            </a:r>
            <a:r>
              <a:rPr lang="en-GB" sz="1400" b="0" dirty="0">
                <a:solidFill>
                  <a:srgbClr val="569CD6"/>
                </a:solidFill>
                <a:effectLst/>
                <a:latin typeface="Menlo" panose="020B0609030804020204" pitchFamily="49" charset="0"/>
              </a:rPr>
              <a:t>${</a:t>
            </a:r>
            <a:r>
              <a:rPr lang="en-GB" sz="1400" b="0" dirty="0">
                <a:solidFill>
                  <a:srgbClr val="9CDCFE"/>
                </a:solidFill>
                <a:effectLst/>
                <a:latin typeface="Menlo" panose="020B0609030804020204" pitchFamily="49" charset="0"/>
              </a:rPr>
              <a:t>name</a:t>
            </a:r>
            <a:r>
              <a:rPr lang="en-GB" sz="1400" b="0" dirty="0">
                <a:solidFill>
                  <a:srgbClr val="569CD6"/>
                </a:solidFill>
                <a:effectLst/>
                <a:latin typeface="Menlo" panose="020B0609030804020204" pitchFamily="49" charset="0"/>
              </a:rPr>
              <a:t>}</a:t>
            </a:r>
            <a:r>
              <a:rPr lang="en-GB" sz="1400" b="0" dirty="0">
                <a:solidFill>
                  <a:srgbClr val="CE9178"/>
                </a:solidFill>
                <a:effectLst/>
                <a:latin typeface="Menlo" panose="020B0609030804020204" pitchFamily="49" charset="0"/>
              </a:rPr>
              <a:t>!`</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2: Multiline strings</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message</a:t>
            </a:r>
            <a:r>
              <a:rPr lang="en-GB" sz="1400" b="0" dirty="0">
                <a:solidFill>
                  <a:srgbClr val="D4D4D4"/>
                </a:solidFill>
                <a:effectLst/>
                <a:latin typeface="Menlo" panose="020B0609030804020204" pitchFamily="49" charset="0"/>
              </a:rPr>
              <a:t> = </a:t>
            </a:r>
            <a:r>
              <a:rPr lang="en-GB" sz="1400" b="0" dirty="0">
                <a:solidFill>
                  <a:srgbClr val="CE9178"/>
                </a:solidFill>
                <a:effectLst/>
                <a:latin typeface="Menlo" panose="020B0609030804020204" pitchFamily="49" charset="0"/>
              </a:rPr>
              <a:t>`</a:t>
            </a:r>
            <a:endParaRPr lang="en-GB" sz="1400" b="0" dirty="0">
              <a:solidFill>
                <a:srgbClr val="D4D4D4"/>
              </a:solidFill>
              <a:effectLst/>
              <a:latin typeface="Menlo" panose="020B0609030804020204" pitchFamily="49" charset="0"/>
            </a:endParaRPr>
          </a:p>
          <a:p>
            <a:r>
              <a:rPr lang="en-GB" sz="1400" b="0" dirty="0">
                <a:solidFill>
                  <a:srgbClr val="CE9178"/>
                </a:solidFill>
                <a:effectLst/>
                <a:latin typeface="Menlo" panose="020B0609030804020204" pitchFamily="49" charset="0"/>
              </a:rPr>
              <a:t>This is a</a:t>
            </a:r>
            <a:endParaRPr lang="en-GB" sz="1400" b="0" dirty="0">
              <a:solidFill>
                <a:srgbClr val="D4D4D4"/>
              </a:solidFill>
              <a:effectLst/>
              <a:latin typeface="Menlo" panose="020B0609030804020204" pitchFamily="49" charset="0"/>
            </a:endParaRPr>
          </a:p>
          <a:p>
            <a:r>
              <a:rPr lang="en-GB" sz="1400" b="0" dirty="0">
                <a:solidFill>
                  <a:srgbClr val="CE9178"/>
                </a:solidFill>
                <a:effectLst/>
                <a:latin typeface="Menlo" panose="020B0609030804020204" pitchFamily="49" charset="0"/>
              </a:rPr>
              <a:t>multiline</a:t>
            </a:r>
            <a:endParaRPr lang="en-GB" sz="1400" b="0" dirty="0">
              <a:solidFill>
                <a:srgbClr val="D4D4D4"/>
              </a:solidFill>
              <a:effectLst/>
              <a:latin typeface="Menlo" panose="020B0609030804020204" pitchFamily="49" charset="0"/>
            </a:endParaRPr>
          </a:p>
          <a:p>
            <a:r>
              <a:rPr lang="en-GB" sz="1400" b="0" dirty="0">
                <a:solidFill>
                  <a:srgbClr val="CE9178"/>
                </a:solidFill>
                <a:effectLst/>
                <a:latin typeface="Menlo" panose="020B0609030804020204" pitchFamily="49" charset="0"/>
              </a:rPr>
              <a:t>string.`</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9CDCFE"/>
                </a:solidFill>
                <a:effectLst/>
                <a:latin typeface="Menlo" panose="020B0609030804020204" pitchFamily="49" charset="0"/>
              </a:rPr>
              <a:t>message</a:t>
            </a:r>
            <a:r>
              <a:rPr lang="en-GB" sz="1400" b="0" dirty="0">
                <a:solidFill>
                  <a:srgbClr val="D4D4D4"/>
                </a:solidFill>
                <a:effectLst/>
                <a:latin typeface="Menlo" panose="020B0609030804020204" pitchFamily="49" charset="0"/>
              </a:rPr>
              <a:t>);</a:t>
            </a:r>
          </a:p>
          <a:p>
            <a:br>
              <a:rPr lang="en-GB" sz="1400" b="0" dirty="0">
                <a:solidFill>
                  <a:srgbClr val="D4D4D4"/>
                </a:solidFill>
                <a:effectLst/>
                <a:latin typeface="Menlo" panose="020B0609030804020204" pitchFamily="49" charset="0"/>
              </a:rPr>
            </a:br>
            <a:r>
              <a:rPr lang="en-GB" sz="1400" b="0" dirty="0">
                <a:solidFill>
                  <a:srgbClr val="6A9955"/>
                </a:solidFill>
                <a:effectLst/>
                <a:latin typeface="Menlo" panose="020B0609030804020204" pitchFamily="49" charset="0"/>
              </a:rPr>
              <a:t>// Example 3: Complex string formatting</a:t>
            </a:r>
            <a:endParaRPr lang="en-GB" sz="1400" b="0" dirty="0">
              <a:solidFill>
                <a:srgbClr val="D4D4D4"/>
              </a:solidFill>
              <a:effectLst/>
              <a:latin typeface="Menlo" panose="020B0609030804020204" pitchFamily="49" charset="0"/>
            </a:endParaRP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price</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19.99</a:t>
            </a:r>
            <a:r>
              <a:rPr lang="en-GB" sz="1400" b="0" dirty="0">
                <a:solidFill>
                  <a:srgbClr val="D4D4D4"/>
                </a:solidFill>
                <a:effectLst/>
                <a:latin typeface="Menlo" panose="020B0609030804020204" pitchFamily="49" charset="0"/>
              </a:rPr>
              <a:t>;</a:t>
            </a:r>
          </a:p>
          <a:p>
            <a:r>
              <a:rPr lang="en-GB" sz="1400" b="0" dirty="0">
                <a:solidFill>
                  <a:srgbClr val="569CD6"/>
                </a:solidFill>
                <a:effectLst/>
                <a:latin typeface="Menlo" panose="020B0609030804020204" pitchFamily="49" charset="0"/>
              </a:rPr>
              <a:t>let</a:t>
            </a:r>
            <a:r>
              <a:rPr lang="en-GB" sz="1400" b="0" dirty="0">
                <a:solidFill>
                  <a:srgbClr val="D4D4D4"/>
                </a:solidFill>
                <a:effectLst/>
                <a:latin typeface="Menlo" panose="020B0609030804020204" pitchFamily="49" charset="0"/>
              </a:rPr>
              <a:t> </a:t>
            </a:r>
            <a:r>
              <a:rPr lang="en-GB" sz="1400" b="0" dirty="0">
                <a:solidFill>
                  <a:srgbClr val="9CDCFE"/>
                </a:solidFill>
                <a:effectLst/>
                <a:latin typeface="Menlo" panose="020B0609030804020204" pitchFamily="49" charset="0"/>
              </a:rPr>
              <a:t>quantity</a:t>
            </a:r>
            <a:r>
              <a:rPr lang="en-GB" sz="1400" b="0" dirty="0">
                <a:solidFill>
                  <a:srgbClr val="D4D4D4"/>
                </a:solidFill>
                <a:effectLst/>
                <a:latin typeface="Menlo" panose="020B0609030804020204" pitchFamily="49" charset="0"/>
              </a:rPr>
              <a:t> = </a:t>
            </a:r>
            <a:r>
              <a:rPr lang="en-GB" sz="1400" b="0" dirty="0">
                <a:solidFill>
                  <a:srgbClr val="B5CEA8"/>
                </a:solidFill>
                <a:effectLst/>
                <a:latin typeface="Menlo" panose="020B0609030804020204" pitchFamily="49" charset="0"/>
              </a:rPr>
              <a:t>3</a:t>
            </a:r>
            <a:r>
              <a:rPr lang="en-GB" sz="1400" b="0" dirty="0">
                <a:solidFill>
                  <a:srgbClr val="D4D4D4"/>
                </a:solidFill>
                <a:effectLst/>
                <a:latin typeface="Menlo" panose="020B0609030804020204" pitchFamily="49" charset="0"/>
              </a:rPr>
              <a:t>;</a:t>
            </a:r>
          </a:p>
          <a:p>
            <a:r>
              <a:rPr lang="en-GB" sz="1400" b="0" dirty="0" err="1">
                <a:solidFill>
                  <a:srgbClr val="9CDCFE"/>
                </a:solidFill>
                <a:effectLst/>
                <a:latin typeface="Menlo" panose="020B0609030804020204" pitchFamily="49" charset="0"/>
              </a:rPr>
              <a:t>console</a:t>
            </a:r>
            <a:r>
              <a:rPr lang="en-GB" sz="1400" b="0" dirty="0" err="1">
                <a:solidFill>
                  <a:srgbClr val="D4D4D4"/>
                </a:solidFill>
                <a:effectLst/>
                <a:latin typeface="Menlo" panose="020B0609030804020204" pitchFamily="49" charset="0"/>
              </a:rPr>
              <a:t>.</a:t>
            </a:r>
            <a:r>
              <a:rPr lang="en-GB" sz="1400" b="0" dirty="0" err="1">
                <a:solidFill>
                  <a:srgbClr val="DCDCAA"/>
                </a:solidFill>
                <a:effectLst/>
                <a:latin typeface="Menlo" panose="020B0609030804020204" pitchFamily="49" charset="0"/>
              </a:rPr>
              <a:t>log</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`Total cost: $</a:t>
            </a:r>
            <a:r>
              <a:rPr lang="en-GB" sz="1400" b="0" dirty="0">
                <a:solidFill>
                  <a:srgbClr val="569CD6"/>
                </a:solidFill>
                <a:effectLst/>
                <a:latin typeface="Menlo" panose="020B0609030804020204" pitchFamily="49" charset="0"/>
              </a:rPr>
              <a:t>${</a:t>
            </a:r>
            <a:r>
              <a:rPr lang="en-GB" sz="1400" b="0" dirty="0">
                <a:solidFill>
                  <a:srgbClr val="9CDCFE"/>
                </a:solidFill>
                <a:effectLst/>
                <a:latin typeface="Menlo" panose="020B0609030804020204" pitchFamily="49" charset="0"/>
              </a:rPr>
              <a:t>price</a:t>
            </a:r>
            <a:r>
              <a:rPr lang="en-GB" sz="1400" b="0" dirty="0">
                <a:solidFill>
                  <a:srgbClr val="D4D4D4"/>
                </a:solidFill>
                <a:effectLst/>
                <a:latin typeface="Menlo" panose="020B0609030804020204" pitchFamily="49" charset="0"/>
              </a:rPr>
              <a:t> * </a:t>
            </a:r>
            <a:r>
              <a:rPr lang="en-GB" sz="1400" b="0" dirty="0">
                <a:solidFill>
                  <a:srgbClr val="9CDCFE"/>
                </a:solidFill>
                <a:effectLst/>
                <a:latin typeface="Menlo" panose="020B0609030804020204" pitchFamily="49" charset="0"/>
              </a:rPr>
              <a:t>quantity</a:t>
            </a:r>
            <a:r>
              <a:rPr lang="en-GB" sz="1400" b="0" dirty="0">
                <a:solidFill>
                  <a:srgbClr val="569CD6"/>
                </a:solidFill>
                <a:effectLst/>
                <a:latin typeface="Menlo" panose="020B0609030804020204" pitchFamily="49" charset="0"/>
              </a:rPr>
              <a:t>}</a:t>
            </a:r>
            <a:r>
              <a:rPr lang="en-GB" sz="1400" b="0" dirty="0">
                <a:solidFill>
                  <a:srgbClr val="CE9178"/>
                </a:solidFill>
                <a:effectLst/>
                <a:latin typeface="Menlo" panose="020B0609030804020204" pitchFamily="49" charset="0"/>
              </a:rPr>
              <a:t>.`</a:t>
            </a:r>
            <a:r>
              <a:rPr lang="en-GB" sz="14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20142971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a56b0fb8-d552-4215-bd97-31ad12d99a5c"/>
</p:tagLst>
</file>

<file path=ppt/tags/tag2.xml><?xml version="1.0" encoding="utf-8"?>
<p:tagLst xmlns:a="http://schemas.openxmlformats.org/drawingml/2006/main" xmlns:r="http://schemas.openxmlformats.org/officeDocument/2006/relationships" xmlns:p="http://schemas.openxmlformats.org/presentationml/2006/main">
  <p:tag name="TEMPLAFYSLIDEID" val="a56b0fb8-d552-4215-bd97-31ad12d99a5c"/>
</p:tagLst>
</file>

<file path=ppt/theme/theme1.xml><?xml version="1.0" encoding="utf-8"?>
<a:theme xmlns:a="http://schemas.openxmlformats.org/drawingml/2006/main" name="Blank">
  <a:themeElements>
    <a:clrScheme name="SDU">
      <a:dk1>
        <a:srgbClr val="000000"/>
      </a:dk1>
      <a:lt1>
        <a:srgbClr val="FFFFFF"/>
      </a:lt1>
      <a:dk2>
        <a:srgbClr val="7A6040"/>
      </a:dk2>
      <a:lt2>
        <a:srgbClr val="DDCBA4"/>
      </a:lt2>
      <a:accent1>
        <a:srgbClr val="AEB862"/>
      </a:accent1>
      <a:accent2>
        <a:srgbClr val="789D4A"/>
      </a:accent2>
      <a:accent3>
        <a:srgbClr val="F2C75C"/>
      </a:accent3>
      <a:accent4>
        <a:srgbClr val="E07E3C"/>
      </a:accent4>
      <a:accent5>
        <a:srgbClr val="E1BBB4"/>
      </a:accent5>
      <a:accent6>
        <a:srgbClr val="D05A57"/>
      </a:accent6>
      <a:hlink>
        <a:srgbClr val="0563C1"/>
      </a:hlink>
      <a:folHlink>
        <a:srgbClr val="954F72"/>
      </a:folHlink>
    </a:clrScheme>
    <a:fontScheme name="SD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solidFill>
            <a:schemeClr val="accent1"/>
          </a:solidFill>
        </a:ln>
      </a:spPr>
      <a:bodyPr lIns="72000" tIns="72000" rIns="72000" bIns="72000" rtlCol="0" anchor="ctr"/>
      <a:lstStyle>
        <a:defPPr algn="ctr">
          <a:defRPr sz="160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custClrLst>
    <a:custClr name="Grøn 1">
      <a:srgbClr val="4E5B31"/>
    </a:custClr>
    <a:custClr name="Grøn 2">
      <a:srgbClr val="789D4A"/>
    </a:custClr>
    <a:custClr name="Grøn 3">
      <a:srgbClr val="AEB862"/>
    </a:custClr>
    <a:custClr name="Grøn 4">
      <a:srgbClr val="EAE7B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Orange 1">
      <a:srgbClr val="D38235"/>
    </a:custClr>
    <a:custClr name="Orange 2">
      <a:srgbClr val="E0A526"/>
    </a:custClr>
    <a:custClr name="Orange 3">
      <a:srgbClr val="EED484"/>
    </a:custClr>
    <a:custClr name="Orange 4">
      <a:srgbClr val="FCF0C4"/>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Rød 1">
      <a:srgbClr val="862633"/>
    </a:custClr>
    <a:custClr name="Rød 2">
      <a:srgbClr val="D05A57"/>
    </a:custClr>
    <a:custClr name="Rød 3">
      <a:srgbClr val="E1BBB4"/>
    </a:custClr>
    <a:custClr name="Rød 4">
      <a:srgbClr val="F4E2DE"/>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Brun 1">
      <a:srgbClr val="473729"/>
    </a:custClr>
    <a:custClr name="Brun 2">
      <a:srgbClr val="946037"/>
    </a:custClr>
    <a:custClr name="Brun 3">
      <a:srgbClr val="DDCBA4"/>
    </a:custClr>
    <a:custClr name="Brun 4">
      <a:srgbClr val="EFE5D1"/>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Sort">
      <a:srgbClr val="000000"/>
    </a:custClr>
    <a:custClr name="Hvid">
      <a:srgbClr val="FFFFFF"/>
    </a:custClr>
  </a:custClrLst>
  <a:extLst>
    <a:ext uri="{05A4C25C-085E-4340-85A3-A5531E510DB2}">
      <thm15:themeFamily xmlns:thm15="http://schemas.microsoft.com/office/thememl/2012/main" name="SDU widescreen.potx" id="{1C4F8E8D-0334-4267-96F7-9CAC143C1229}" vid="{6887ADA9-E5D5-4F4B-ACE2-4324069191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øn 1">
      <a:srgbClr val="4E5B31"/>
    </a:custClr>
    <a:custClr name="Grøn 2">
      <a:srgbClr val="789D4A"/>
    </a:custClr>
    <a:custClr name="Grøn 3">
      <a:srgbClr val="AEB862"/>
    </a:custClr>
    <a:custClr name="Grøn 4">
      <a:srgbClr val="EAE7B9"/>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Orange 1">
      <a:srgbClr val="D38235"/>
    </a:custClr>
    <a:custClr name="Orange 2">
      <a:srgbClr val="E0A526"/>
    </a:custClr>
    <a:custClr name="Orange 3">
      <a:srgbClr val="EED484"/>
    </a:custClr>
    <a:custClr name="Orange 4">
      <a:srgbClr val="FCF0C4"/>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Rød 1">
      <a:srgbClr val="862633"/>
    </a:custClr>
    <a:custClr name="Rød 2">
      <a:srgbClr val="D05A57"/>
    </a:custClr>
    <a:custClr name="Rød 3">
      <a:srgbClr val="E1BBB4"/>
    </a:custClr>
    <a:custClr name="Rød 4">
      <a:srgbClr val="F4E2DE"/>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Brun 1">
      <a:srgbClr val="473729"/>
    </a:custClr>
    <a:custClr name="Brun 2">
      <a:srgbClr val="946037"/>
    </a:custClr>
    <a:custClr name="Brun 3">
      <a:srgbClr val="DDCBA4"/>
    </a:custClr>
    <a:custClr name="Brun 4">
      <a:srgbClr val="EFE5D1"/>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Color has no name">
      <a:srgbClr val="FFFFFF"/>
    </a:custClr>
    <a:custClr name="Sort">
      <a:srgbClr val="000000"/>
    </a:custClr>
    <a:custClr name="Hvid">
      <a:srgbClr val="FFFFF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documentContentValidatorConfiguration":{"enableDocumentContentValidator":false,"documentContentValidatorVersion":0},"elementsMetadata":[],"slideId":"636891895635073635","enableDocumentContentUpdater":true,"version":"1.3"}]]></TemplafySlideTemplateConfiguration>
</file>

<file path=customXml/item10.xml><?xml version="1.0" encoding="utf-8"?>
<TemplafySlideTemplateConfiguration><![CDATA[{"documentContentValidatorConfiguration":{"enableDocumentContentValidator":false,"documentContentValidatorVersion":0},"elementsMetadata":[],"slideId":"636891895635699094","enableDocumentContentUpdater":true,"version":"1.3"}]]></TemplafySlideTemplateConfiguration>
</file>

<file path=customXml/item11.xml><?xml version="1.0" encoding="utf-8"?>
<TemplafySlideTemplateConfiguration><![CDATA[{"documentContentValidatorConfiguration":{"enableDocumentContentValidator":false,"documentContentValidatorVersion":0},"elementsMetadata":[],"slideId":"636891895636792758","enableDocumentContentUpdater":true,"version":"1.3"}]]></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TemplateConfiguration><![CDATA[{"documentContentValidatorConfiguration":{"enableDocumentContentValidator":false,"documentContentValidatorVersion":0},"elementsMetadata":[],"slideId":"636891895634761137","enableDocumentContentUpdater":true,"version":"1.3"}]]></TemplafySlideTemplateConfiguration>
</file>

<file path=customXml/item15.xml><?xml version="1.0" encoding="utf-8"?>
<TemplafyFormConfiguration><![CDATA[{"formFields":[{"required":false,"type":"datePicker","name":"Date","label":"Date","helpTexts":{"prefix":"","postfix":""},"spacing":{},"fullyQualifiedName":"Date"}],"formDataEntries":[{"name":"Date","value":"2Ix+bEfKiBgFPlbzHV5hwA=="}]}]]></TemplafyFormConfiguration>
</file>

<file path=customXml/item16.xml><?xml version="1.0" encoding="utf-8"?>
<TemplafySlideFormConfiguration><![CDATA[{"formFields":[],"formDataEntries":[]}]]></TemplafySlideFormConfiguration>
</file>

<file path=customXml/item17.xml><?xml version="1.0" encoding="utf-8"?>
<TemplafySlideTemplateConfiguration><![CDATA[{"documentContentValidatorConfiguration":{"enableDocumentContentValidator":false,"documentContentValidatorVersion":0},"elementsMetadata":[],"slideId":"636891895635386589","enableDocumentContentUpdater":true,"version":"1.3"}]]></TemplafySlideTemplateConfiguration>
</file>

<file path=customXml/item18.xml><?xml version="1.0" encoding="utf-8"?>
<TemplafySlideFormConfiguration><![CDATA[{"formFields":[],"formDataEntries":[]}]]></TemplafySlideFormConfiguration>
</file>

<file path=customXml/item19.xml><?xml version="1.0" encoding="utf-8"?>
<TemplafyTemplateConfiguration><![CDATA[{"elementsMetadata":[{"type":"shape","id":"d572fa25-8edd-43b8-9b55-27d872b6b1fc","elementConfiguration":{"format":"{{DateFormats.MonthYear}}","binding":"Form.Date","disableUpdates":false,"type":"date"}},{"type":"shape","id":"bbb50dc8-a7c0-4554-930d-663460fed123","elementConfiguration":{"binding":"UserProfile.Institut.InstituteDCU_{{DocumentLanguage}}","disableUpdates":false,"type":"text"}},{"type":"shape","id":"f39ab476-473e-4cbc-a735-08e8467cfb7b","elementConfiguration":{"binding":"UserProfile.Institut.InstituteDCU_{{DocumentLanguage}}","disableUpdates":false,"type":"text"}},{"type":"shape","id":"8f4f5ab2-38ae-4794-9556-95edf115af0a","elementConfiguration":{"format":"{{DateFormats.MonthYear}}","binding":"Form.Date","disableUpdates":false,"type":"date"}},{"type":"shape","id":"535c2e69-01e7-4dce-95a6-4de9d99d38ac","elementConfiguration":{"binding":"UserProfile.Institut.InstituteDCU_{{DocumentLanguage}}","disableUpdates":false,"type":"text"}},{"type":"shape","id":"4580039a-6a0b-47c3-8582-fb9e2e105f97","elementConfiguration":{"format":"{{DateFormats.MonthYear}}","binding":"Form.Date","disableUpdates":false,"type":"date"}},{"type":"shape","id":"9e66ba45-e00c-4751-bf02-a4956d240516","elementConfiguration":{"binding":"UserProfile.Institut.InstituteDCU_{{DocumentLanguage}}","disableUpdates":false,"type":"text"}},{"type":"shape","id":"e93eeae9-b581-4184-9cc7-9a0f9897d348","elementConfiguration":{"format":"{{DateFormats.MonthYear}}","binding":"Form.Date","disableUpdates":false,"type":"date"}},{"type":"shape","id":"b451176b-5c0c-4d4d-9060-3837f3de11a8","elementConfiguration":{"format":"{{DateFormats.MonthYear}}","binding":"Form.Date","disableUpdates":false,"type":"date"}},{"type":"shape","id":"c68689c9-e668-4c96-a109-f982a524f861","elementConfiguration":{"binding":"UserProfile.Institut.InstituteDCU_{{DocumentLanguage}}","disableUpdates":false,"type":"text"}},{"type":"shape","id":"c5e3364f-695b-4164-8ae0-df0baedf3be1","elementConfiguration":{"binding":"UserProfile.Institut.InstituteDCU_{{DocumentLanguage}}","disableUpdates":false,"type":"text"}},{"type":"shape","id":"19392b15-c614-4755-aea8-28d38b6bbe91","elementConfiguration":{"binding":"UserProfile.Institut.InstituteDCU_{{DocumentLanguage}}","disableUpdates":false,"type":"text"}},{"type":"shape","id":"7c8a4e8f-f1eb-4af7-b254-c88f4a86ec48","elementConfiguration":{"format":"{{DateFormats.MonthYear}}","binding":"Form.Date","disableUpdates":false,"type":"date"}}],"transformationConfigurations":[{"language":"{{DocumentLanguage}}","disableUpdates":false,"type":"proofingLanguage"}],"templateName":"SDU widescreen 16:9 template","templateDescription":"Tom bredformat skabelon til Powerpoint med enhed, dato og links","enableDocumentContentUpdater":true,"version":"1.3"}]]></TemplafyTemplateConfiguration>
</file>

<file path=customXml/item2.xml><?xml version="1.0" encoding="utf-8"?>
<TemplafySlideTemplateConfiguration><![CDATA[{"documentContentValidatorConfiguration":{"enableDocumentContentValidator":false,"documentContentValidatorVersion":0},"elementsMetadata":[],"slideId":"636891895634292862","enableDocumentContentUpdater":true,"version":"1.3"}]]></TemplafySlideTemplateConfiguration>
</file>

<file path=customXml/item20.xml><?xml version="1.0" encoding="utf-8"?>
<TemplafySlideTemplateConfiguration><![CDATA[{"documentContentValidatorConfiguration":{"enableDocumentContentValidator":false,"documentContentValidatorVersion":0},"elementsMetadata":[],"slideId":"636891895636636524","enableDocumentContentUpdater":true,"version":"1.3"}]]></TemplafySlideTemplateConfiguration>
</file>

<file path=customXml/item21.xml><?xml version="1.0" encoding="utf-8"?>
<TemplafySlideFormConfiguration><![CDATA[{"formFields":[],"formDataEntries":[]}]]></TemplafySlideFormConfiguration>
</file>

<file path=customXml/item22.xml><?xml version="1.0" encoding="utf-8"?>
<TemplafySlideTemplateConfiguration><![CDATA[{"documentContentValidatorConfiguration":{"enableDocumentContentValidator":false,"documentContentValidatorVersion":0},"elementsMetadata":[],"slideId":"636891895636479881","enableDocumentContentUpdater":true,"version":"1.3"}]]></TemplafySlideTemplateConfiguration>
</file>

<file path=customXml/item23.xml><?xml version="1.0" encoding="utf-8"?>
<TemplafySlideFormConfiguration><![CDATA[{"formFields":[],"formDataEntries":[]}]]></TemplafySlideFormConfiguration>
</file>

<file path=customXml/item24.xml><?xml version="1.0" encoding="utf-8"?>
<TemplafySlideFormConfiguration><![CDATA[{"formFields":[],"formDataEntries":[]}]]></TemplafySlideFormConfiguration>
</file>

<file path=customXml/item25.xml><?xml version="1.0" encoding="utf-8"?>
<TemplafySlideTemplateConfiguration><![CDATA[{"documentContentValidatorConfiguration":{"enableDocumentContentValidator":false,"documentContentValidatorVersion":0},"elementsMetadata":[],"slideId":"636891895637261154","enableDocumentContentUpdater":true,"version":"1.3"}]]></TemplafySlideTemplateConfiguration>
</file>

<file path=customXml/item26.xml><?xml version="1.0" encoding="utf-8"?>
<TemplafySlideFormConfiguration><![CDATA[{"formFields":[],"formDataEntries":[]}]]></TemplafySlideFormConfiguration>
</file>

<file path=customXml/item27.xml><?xml version="1.0" encoding="utf-8"?>
<TemplafySlideFormConfiguration><![CDATA[{"formFields":[],"formDataEntries":[]}]]></TemplafySlideFormConfiguration>
</file>

<file path=customXml/item28.xml><?xml version="1.0" encoding="utf-8"?>
<TemplafySlideTemplateConfiguration><![CDATA[{"documentContentValidatorConfiguration":{"enableDocumentContentValidator":false,"documentContentValidatorVersion":0},"elementsMetadata":[],"slideId":"636891895634292863","enableDocumentContentUpdater":true,"version":"1.3"}]]></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31.xml><?xml version="1.0" encoding="utf-8"?>
<TemplafySlideFormConfiguration><![CDATA[{"formFields":[],"formDataEntries":[]}]]></TemplafySlideFormConfiguration>
</file>

<file path=customXml/item32.xml><?xml version="1.0" encoding="utf-8"?>
<TemplafySlideTemplateConfiguration><![CDATA[{"documentContentValidatorConfiguration":{"enableDocumentContentValidator":false,"documentContentValidatorVersion":0},"elementsMetadata":[],"slideId":"636891895634292863","enableDocumentContentUpdater":true,"version":"1.3"}]]></TemplafySlideTemplateConfiguration>
</file>

<file path=customXml/item4.xml><?xml version="1.0" encoding="utf-8"?>
<TemplafySlideTemplateConfiguration><![CDATA[{"documentContentValidatorConfiguration":{"enableDocumentContentValidator":false,"documentContentValidatorVersion":0},"elementsMetadata":[],"slideId":"636891895636167766","enableDocumentContentUpdater":true,"version":"1.3"}]]></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TemplateConfiguration><![CDATA[{"documentContentValidatorConfiguration":{"enableDocumentContentValidator":false,"documentContentValidatorVersion":0},"elementsMetadata":[],"slideId":"636891895636011205","enableDocumentContentUpdater":true,"version":"1.3"}]]></TemplafySlideTemplateConfiguration>
</file>

<file path=customXml/item8.xml><?xml version="1.0" encoding="utf-8"?>
<TemplafySlideTemplateConfiguration><![CDATA[{"documentContentValidatorConfiguration":{"enableDocumentContentValidator":false,"documentContentValidatorVersion":0},"elementsMetadata":[],"slideId":"636891895636949350","enableDocumentContentUpdater":true,"version":"1.3"}]]></TemplafySlideTemplateConfiguration>
</file>

<file path=customXml/item9.xml><?xml version="1.0" encoding="utf-8"?>
<TemplafySlideTemplateConfiguration><![CDATA[{"documentContentValidatorConfiguration":{"enableDocumentContentValidator":false,"documentContentValidatorVersion":0},"elementsMetadata":[],"slideId":"636891895637105316","enableDocumentContentUpdater":true,"version":"1.3"}]]></TemplafySlideTemplateConfiguration>
</file>

<file path=customXml/itemProps1.xml><?xml version="1.0" encoding="utf-8"?>
<ds:datastoreItem xmlns:ds="http://schemas.openxmlformats.org/officeDocument/2006/customXml" ds:itemID="{FE87C2BA-4D9C-4A03-8ACC-AC033380FDD9}">
  <ds:schemaRefs/>
</ds:datastoreItem>
</file>

<file path=customXml/itemProps10.xml><?xml version="1.0" encoding="utf-8"?>
<ds:datastoreItem xmlns:ds="http://schemas.openxmlformats.org/officeDocument/2006/customXml" ds:itemID="{61049392-9824-46E8-B53B-071ADFE52D03}">
  <ds:schemaRefs/>
</ds:datastoreItem>
</file>

<file path=customXml/itemProps11.xml><?xml version="1.0" encoding="utf-8"?>
<ds:datastoreItem xmlns:ds="http://schemas.openxmlformats.org/officeDocument/2006/customXml" ds:itemID="{AD853561-0684-44E3-AD44-5FC2461A9BA1}">
  <ds:schemaRefs/>
</ds:datastoreItem>
</file>

<file path=customXml/itemProps12.xml><?xml version="1.0" encoding="utf-8"?>
<ds:datastoreItem xmlns:ds="http://schemas.openxmlformats.org/officeDocument/2006/customXml" ds:itemID="{13904DEA-8253-4BF3-9310-8891F043FA29}">
  <ds:schemaRefs/>
</ds:datastoreItem>
</file>

<file path=customXml/itemProps13.xml><?xml version="1.0" encoding="utf-8"?>
<ds:datastoreItem xmlns:ds="http://schemas.openxmlformats.org/officeDocument/2006/customXml" ds:itemID="{CFC7CD9E-B387-47DD-A892-194586C4B0A8}">
  <ds:schemaRefs/>
</ds:datastoreItem>
</file>

<file path=customXml/itemProps14.xml><?xml version="1.0" encoding="utf-8"?>
<ds:datastoreItem xmlns:ds="http://schemas.openxmlformats.org/officeDocument/2006/customXml" ds:itemID="{1DA5F47D-14F9-49C7-BB6D-79A6A719F13C}">
  <ds:schemaRefs/>
</ds:datastoreItem>
</file>

<file path=customXml/itemProps15.xml><?xml version="1.0" encoding="utf-8"?>
<ds:datastoreItem xmlns:ds="http://schemas.openxmlformats.org/officeDocument/2006/customXml" ds:itemID="{C5CD5A01-6378-494D-B71B-D23DEC9A120C}">
  <ds:schemaRefs/>
</ds:datastoreItem>
</file>

<file path=customXml/itemProps16.xml><?xml version="1.0" encoding="utf-8"?>
<ds:datastoreItem xmlns:ds="http://schemas.openxmlformats.org/officeDocument/2006/customXml" ds:itemID="{6328992E-AE26-492A-B96B-B12F18AF1702}">
  <ds:schemaRefs/>
</ds:datastoreItem>
</file>

<file path=customXml/itemProps17.xml><?xml version="1.0" encoding="utf-8"?>
<ds:datastoreItem xmlns:ds="http://schemas.openxmlformats.org/officeDocument/2006/customXml" ds:itemID="{D40B8ABF-BCDE-4BFC-8014-3E62B1CE21F5}">
  <ds:schemaRefs/>
</ds:datastoreItem>
</file>

<file path=customXml/itemProps18.xml><?xml version="1.0" encoding="utf-8"?>
<ds:datastoreItem xmlns:ds="http://schemas.openxmlformats.org/officeDocument/2006/customXml" ds:itemID="{EACF0A14-ED2E-4A19-ADF3-0D0A3222E90D}">
  <ds:schemaRefs/>
</ds:datastoreItem>
</file>

<file path=customXml/itemProps19.xml><?xml version="1.0" encoding="utf-8"?>
<ds:datastoreItem xmlns:ds="http://schemas.openxmlformats.org/officeDocument/2006/customXml" ds:itemID="{C484C70F-0F64-4774-853F-19FDF7E1F81D}">
  <ds:schemaRefs/>
</ds:datastoreItem>
</file>

<file path=customXml/itemProps2.xml><?xml version="1.0" encoding="utf-8"?>
<ds:datastoreItem xmlns:ds="http://schemas.openxmlformats.org/officeDocument/2006/customXml" ds:itemID="{B01C8A0A-9C31-4B7B-950D-DD9959F2B8E1}">
  <ds:schemaRefs/>
</ds:datastoreItem>
</file>

<file path=customXml/itemProps20.xml><?xml version="1.0" encoding="utf-8"?>
<ds:datastoreItem xmlns:ds="http://schemas.openxmlformats.org/officeDocument/2006/customXml" ds:itemID="{75EE5595-EB9F-41D4-B2D4-51D62F570062}">
  <ds:schemaRefs/>
</ds:datastoreItem>
</file>

<file path=customXml/itemProps21.xml><?xml version="1.0" encoding="utf-8"?>
<ds:datastoreItem xmlns:ds="http://schemas.openxmlformats.org/officeDocument/2006/customXml" ds:itemID="{D0688CFD-82DB-43CD-8984-E850371D850F}">
  <ds:schemaRefs/>
</ds:datastoreItem>
</file>

<file path=customXml/itemProps22.xml><?xml version="1.0" encoding="utf-8"?>
<ds:datastoreItem xmlns:ds="http://schemas.openxmlformats.org/officeDocument/2006/customXml" ds:itemID="{12AAEFAA-488B-4613-B61C-8C050760FBEC}">
  <ds:schemaRefs/>
</ds:datastoreItem>
</file>

<file path=customXml/itemProps23.xml><?xml version="1.0" encoding="utf-8"?>
<ds:datastoreItem xmlns:ds="http://schemas.openxmlformats.org/officeDocument/2006/customXml" ds:itemID="{59413F36-46DB-4441-9E33-4CC730A14BA9}">
  <ds:schemaRefs/>
</ds:datastoreItem>
</file>

<file path=customXml/itemProps24.xml><?xml version="1.0" encoding="utf-8"?>
<ds:datastoreItem xmlns:ds="http://schemas.openxmlformats.org/officeDocument/2006/customXml" ds:itemID="{AB6030D5-BCDD-426E-8913-152EAE6D3877}">
  <ds:schemaRefs/>
</ds:datastoreItem>
</file>

<file path=customXml/itemProps25.xml><?xml version="1.0" encoding="utf-8"?>
<ds:datastoreItem xmlns:ds="http://schemas.openxmlformats.org/officeDocument/2006/customXml" ds:itemID="{80B8C55C-E564-418E-A10D-CDA99D5F3EE8}">
  <ds:schemaRefs/>
</ds:datastoreItem>
</file>

<file path=customXml/itemProps26.xml><?xml version="1.0" encoding="utf-8"?>
<ds:datastoreItem xmlns:ds="http://schemas.openxmlformats.org/officeDocument/2006/customXml" ds:itemID="{B052E437-0E37-4BD0-B658-F410C70F086D}">
  <ds:schemaRefs/>
</ds:datastoreItem>
</file>

<file path=customXml/itemProps27.xml><?xml version="1.0" encoding="utf-8"?>
<ds:datastoreItem xmlns:ds="http://schemas.openxmlformats.org/officeDocument/2006/customXml" ds:itemID="{6851A85B-2F43-457A-A79C-603DD5A77068}">
  <ds:schemaRefs/>
</ds:datastoreItem>
</file>

<file path=customXml/itemProps28.xml><?xml version="1.0" encoding="utf-8"?>
<ds:datastoreItem xmlns:ds="http://schemas.openxmlformats.org/officeDocument/2006/customXml" ds:itemID="{BBAB0D6C-E008-4FE2-8B70-5C5246D8A525}">
  <ds:schemaRefs/>
</ds:datastoreItem>
</file>

<file path=customXml/itemProps29.xml><?xml version="1.0" encoding="utf-8"?>
<ds:datastoreItem xmlns:ds="http://schemas.openxmlformats.org/officeDocument/2006/customXml" ds:itemID="{F684AA90-C329-4C50-9AD6-76E97F24E028}">
  <ds:schemaRefs/>
</ds:datastoreItem>
</file>

<file path=customXml/itemProps3.xml><?xml version="1.0" encoding="utf-8"?>
<ds:datastoreItem xmlns:ds="http://schemas.openxmlformats.org/officeDocument/2006/customXml" ds:itemID="{537D50E1-E116-4E1F-BBA2-BF976DC0D71C}">
  <ds:schemaRefs/>
</ds:datastoreItem>
</file>

<file path=customXml/itemProps30.xml><?xml version="1.0" encoding="utf-8"?>
<ds:datastoreItem xmlns:ds="http://schemas.openxmlformats.org/officeDocument/2006/customXml" ds:itemID="{7742661A-7DA4-440D-9F17-A42C45E5F282}">
  <ds:schemaRefs/>
</ds:datastoreItem>
</file>

<file path=customXml/itemProps31.xml><?xml version="1.0" encoding="utf-8"?>
<ds:datastoreItem xmlns:ds="http://schemas.openxmlformats.org/officeDocument/2006/customXml" ds:itemID="{15345BB6-FFF0-4812-9AF7-D4DE0D3D596A}">
  <ds:schemaRefs/>
</ds:datastoreItem>
</file>

<file path=customXml/itemProps32.xml><?xml version="1.0" encoding="utf-8"?>
<ds:datastoreItem xmlns:ds="http://schemas.openxmlformats.org/officeDocument/2006/customXml" ds:itemID="{BEC07CCD-EE9A-034C-A1BE-A09B65B90BFB}">
  <ds:schemaRefs/>
</ds:datastoreItem>
</file>

<file path=customXml/itemProps4.xml><?xml version="1.0" encoding="utf-8"?>
<ds:datastoreItem xmlns:ds="http://schemas.openxmlformats.org/officeDocument/2006/customXml" ds:itemID="{3C302438-84D4-4410-883F-41F2AB7D30E2}">
  <ds:schemaRefs/>
</ds:datastoreItem>
</file>

<file path=customXml/itemProps5.xml><?xml version="1.0" encoding="utf-8"?>
<ds:datastoreItem xmlns:ds="http://schemas.openxmlformats.org/officeDocument/2006/customXml" ds:itemID="{1B1139FE-D24A-2B46-87A8-6684A2195EE4}">
  <ds:schemaRefs/>
</ds:datastoreItem>
</file>

<file path=customXml/itemProps6.xml><?xml version="1.0" encoding="utf-8"?>
<ds:datastoreItem xmlns:ds="http://schemas.openxmlformats.org/officeDocument/2006/customXml" ds:itemID="{6B0D700A-B574-468F-8B57-017D5DD2185D}">
  <ds:schemaRefs/>
</ds:datastoreItem>
</file>

<file path=customXml/itemProps7.xml><?xml version="1.0" encoding="utf-8"?>
<ds:datastoreItem xmlns:ds="http://schemas.openxmlformats.org/officeDocument/2006/customXml" ds:itemID="{F31277A9-97EE-4BA1-BCFA-B539C538A774}">
  <ds:schemaRefs/>
</ds:datastoreItem>
</file>

<file path=customXml/itemProps8.xml><?xml version="1.0" encoding="utf-8"?>
<ds:datastoreItem xmlns:ds="http://schemas.openxmlformats.org/officeDocument/2006/customXml" ds:itemID="{220EA0D0-DB51-4BFA-9F4B-DA1208570F35}">
  <ds:schemaRefs/>
</ds:datastoreItem>
</file>

<file path=customXml/itemProps9.xml><?xml version="1.0" encoding="utf-8"?>
<ds:datastoreItem xmlns:ds="http://schemas.openxmlformats.org/officeDocument/2006/customXml" ds:itemID="{563840C0-0BDF-4F63-86E4-16B670C857E2}">
  <ds:schemaRefs/>
</ds:datastoreItem>
</file>

<file path=docProps/app.xml><?xml version="1.0" encoding="utf-8"?>
<Properties xmlns="http://schemas.openxmlformats.org/officeDocument/2006/extended-properties" xmlns:vt="http://schemas.openxmlformats.org/officeDocument/2006/docPropsVTypes">
  <TotalTime>0</TotalTime>
  <Words>5992</Words>
  <Application>Microsoft Macintosh PowerPoint</Application>
  <PresentationFormat>Widescreen</PresentationFormat>
  <Paragraphs>681</Paragraphs>
  <Slides>28</Slides>
  <Notes>2</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28</vt:i4>
      </vt:variant>
    </vt:vector>
  </HeadingPairs>
  <TitlesOfParts>
    <vt:vector size="34" baseType="lpstr">
      <vt:lpstr>Arial</vt:lpstr>
      <vt:lpstr>Consolas</vt:lpstr>
      <vt:lpstr>Fira Code</vt:lpstr>
      <vt:lpstr>Menlo</vt:lpstr>
      <vt:lpstr>Wingdings</vt:lpstr>
      <vt:lpstr>Blank</vt:lpstr>
      <vt:lpstr>PowerPoint-præsentation</vt:lpstr>
      <vt:lpstr>Web Programming 2  Advanced Javascript  by Henrik Lange Bendixen</vt:lpstr>
      <vt:lpstr>Agenda</vt:lpstr>
      <vt:lpstr>Callback Functions</vt:lpstr>
      <vt:lpstr>Objects</vt:lpstr>
      <vt:lpstr>Arrow Functions</vt:lpstr>
      <vt:lpstr>Closures</vt:lpstr>
      <vt:lpstr>PowerPoint-præsentation</vt:lpstr>
      <vt:lpstr>Template Literals</vt:lpstr>
      <vt:lpstr>Destructuring</vt:lpstr>
      <vt:lpstr>Functional Programming</vt:lpstr>
      <vt:lpstr>PowerPoint-præsentation</vt:lpstr>
      <vt:lpstr>Ajax</vt:lpstr>
      <vt:lpstr>Asynchronous Programming</vt:lpstr>
      <vt:lpstr>Promises</vt:lpstr>
      <vt:lpstr>Async/await</vt:lpstr>
      <vt:lpstr>PowerPoint-præsentation</vt:lpstr>
      <vt:lpstr>Error Handling &amp; Debugging</vt:lpstr>
      <vt:lpstr>PowerPoint-præsentation</vt:lpstr>
      <vt:lpstr>Local Storage</vt:lpstr>
      <vt:lpstr>IndexedDB</vt:lpstr>
      <vt:lpstr>Accessing IndexedDB</vt:lpstr>
      <vt:lpstr>Cursors in IndexedDB</vt:lpstr>
      <vt:lpstr>Cursors in IndexedDB</vt:lpstr>
      <vt:lpstr>Cursors: Update</vt:lpstr>
      <vt:lpstr>Cursors: Delete</vt:lpstr>
      <vt:lpstr>PowerPoint-præsentation</vt:lpstr>
      <vt:lpstr>Next time: Node.js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2020-09-13T18:31:53Z</dcterms:created>
  <dcterms:modified xsi:type="dcterms:W3CDTF">2024-09-13T11:06:28Z</dcterms:modified>
</cp:coreProperties>
</file>