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6" r:id="rId2"/>
    <p:sldId id="287" r:id="rId3"/>
    <p:sldId id="257" r:id="rId4"/>
    <p:sldId id="282" r:id="rId5"/>
    <p:sldId id="258" r:id="rId6"/>
    <p:sldId id="259" r:id="rId7"/>
    <p:sldId id="260" r:id="rId8"/>
    <p:sldId id="261" r:id="rId9"/>
    <p:sldId id="284" r:id="rId10"/>
    <p:sldId id="262" r:id="rId11"/>
    <p:sldId id="264" r:id="rId12"/>
    <p:sldId id="263" r:id="rId13"/>
    <p:sldId id="265" r:id="rId14"/>
    <p:sldId id="280" r:id="rId15"/>
    <p:sldId id="267" r:id="rId16"/>
    <p:sldId id="268" r:id="rId17"/>
    <p:sldId id="270" r:id="rId18"/>
    <p:sldId id="271" r:id="rId19"/>
    <p:sldId id="272" r:id="rId20"/>
    <p:sldId id="273" r:id="rId21"/>
    <p:sldId id="274" r:id="rId22"/>
    <p:sldId id="288" r:id="rId23"/>
    <p:sldId id="290" r:id="rId24"/>
    <p:sldId id="291" r:id="rId25"/>
    <p:sldId id="292" r:id="rId26"/>
    <p:sldId id="293" r:id="rId27"/>
    <p:sldId id="295" r:id="rId28"/>
    <p:sldId id="276" r:id="rId29"/>
    <p:sldId id="277" r:id="rId30"/>
    <p:sldId id="278" r:id="rId31"/>
    <p:sldId id="279" r:id="rId32"/>
    <p:sldId id="266" r:id="rId33"/>
    <p:sldId id="283" r:id="rId34"/>
    <p:sldId id="286" r:id="rId35"/>
  </p:sldIdLst>
  <p:sldSz cx="9144000" cy="6858000" type="screen4x3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472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3CF8AE-2A90-4E29-A20E-A857E1C24EC1}" type="datetimeFigureOut">
              <a:rPr lang="da-DK" smtClean="0"/>
              <a:t>18-09-2025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F5CC2B-F68F-46E5-9122-986172729D0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149827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Listing</a:t>
            </a:r>
            <a:r>
              <a:rPr lang="da-DK" dirty="0"/>
              <a:t> elements </a:t>
            </a:r>
            <a:r>
              <a:rPr lang="da-DK" dirty="0" err="1"/>
              <a:t>ordered</a:t>
            </a:r>
            <a:r>
              <a:rPr lang="da-DK" dirty="0"/>
              <a:t> and </a:t>
            </a:r>
            <a:r>
              <a:rPr lang="da-DK" dirty="0" err="1"/>
              <a:t>functions</a:t>
            </a:r>
            <a:r>
              <a:rPr lang="da-DK" dirty="0"/>
              <a:t> </a:t>
            </a:r>
            <a:r>
              <a:rPr lang="da-DK" dirty="0" err="1"/>
              <a:t>such</a:t>
            </a:r>
            <a:r>
              <a:rPr lang="da-DK" dirty="0"/>
              <a:t> as </a:t>
            </a:r>
            <a:r>
              <a:rPr lang="da-DK" dirty="0" err="1"/>
              <a:t>findMin</a:t>
            </a:r>
            <a:r>
              <a:rPr lang="da-DK" dirty="0"/>
              <a:t> and </a:t>
            </a:r>
            <a:r>
              <a:rPr lang="da-DK" dirty="0" err="1"/>
              <a:t>findMax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 in a </a:t>
            </a:r>
            <a:r>
              <a:rPr lang="da-DK" dirty="0" err="1"/>
              <a:t>feasible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CC2B-F68F-46E5-9122-986172729D0B}" type="slidenum">
              <a:rPr lang="da-DK" smtClean="0"/>
              <a:t>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64410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This is perhaps the most </a:t>
            </a:r>
            <a:r>
              <a:rPr lang="da-DK" dirty="0" err="1"/>
              <a:t>important</a:t>
            </a:r>
            <a:r>
              <a:rPr lang="da-DK" dirty="0"/>
              <a:t> slide.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CC2B-F68F-46E5-9122-986172729D0B}" type="slidenum">
              <a:rPr lang="da-DK" smtClean="0"/>
              <a:t>14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275798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lidebille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dsholder til no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If </a:t>
            </a:r>
            <a:r>
              <a:rPr lang="da-DK" dirty="0" err="1"/>
              <a:t>there</a:t>
            </a:r>
            <a:r>
              <a:rPr lang="da-DK" dirty="0"/>
              <a:t> is a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collision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hash2(x)*2 etc.</a:t>
            </a:r>
          </a:p>
        </p:txBody>
      </p:sp>
      <p:sp>
        <p:nvSpPr>
          <p:cNvPr id="4" name="Pladsholder til sli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1F5CC2B-F68F-46E5-9122-986172729D0B}" type="slidenum">
              <a:rPr lang="da-DK" smtClean="0"/>
              <a:t>15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016999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lodret tite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4" name="Pladsholder til ind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6" name="Pladsholder til ind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8" name="Pladsholder til sidefod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dias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4" name="Pladsholder til sidefod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dias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3" name="Pladsholder til sidefod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dias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bille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typografi i masteren</a:t>
            </a:r>
          </a:p>
        </p:txBody>
      </p:sp>
      <p:sp>
        <p:nvSpPr>
          <p:cNvPr id="5" name="Pladsholder til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dias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 i masteren</a:t>
            </a:r>
          </a:p>
        </p:txBody>
      </p:sp>
      <p:sp>
        <p:nvSpPr>
          <p:cNvPr id="3" name="Pladsholder til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typografi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E923DE-E94F-4927-AA18-260896A7EA74}" type="datetimeFigureOut">
              <a:rPr lang="da-DK" smtClean="0"/>
              <a:pPr/>
              <a:t>18-09-2025</a:t>
            </a:fld>
            <a:endParaRPr lang="da-DK"/>
          </a:p>
        </p:txBody>
      </p:sp>
      <p:sp>
        <p:nvSpPr>
          <p:cNvPr id="5" name="Pladsholder til sidefod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dias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BE5A36-88CD-4298-868D-68DEBA190639}" type="slidenum">
              <a:rPr lang="da-DK" smtClean="0"/>
              <a:pPr/>
              <a:t>‹nr.›</a:t>
            </a:fld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w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Algoritmer &amp; Datastrukturer </a:t>
            </a:r>
            <a:br>
              <a:rPr lang="da-DK" dirty="0"/>
            </a:br>
            <a:r>
              <a:rPr lang="da-DK" dirty="0"/>
              <a:t>19. september 2025</a:t>
            </a:r>
          </a:p>
        </p:txBody>
      </p:sp>
      <p:sp>
        <p:nvSpPr>
          <p:cNvPr id="3" name="Undertitel 2"/>
          <p:cNvSpPr>
            <a:spLocks noGrp="1"/>
          </p:cNvSpPr>
          <p:nvPr>
            <p:ph type="subTitle" idx="1"/>
          </p:nvPr>
        </p:nvSpPr>
        <p:spPr>
          <a:xfrm>
            <a:off x="1371600" y="3861048"/>
            <a:ext cx="6400800" cy="1752600"/>
          </a:xfrm>
        </p:spPr>
        <p:txBody>
          <a:bodyPr/>
          <a:lstStyle/>
          <a:p>
            <a:r>
              <a:rPr lang="da-DK" sz="6000" dirty="0" err="1"/>
              <a:t>Hashing</a:t>
            </a:r>
            <a:endParaRPr lang="da-DK" sz="6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probing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a-DK" dirty="0"/>
              <a:t>Ideen er, at når en </a:t>
            </a:r>
            <a:r>
              <a:rPr lang="da-DK" dirty="0" err="1"/>
              <a:t>kolission</a:t>
            </a:r>
            <a:r>
              <a:rPr lang="da-DK" dirty="0"/>
              <a:t> konstateres, placeres objektet på den næste ledige plads.</a:t>
            </a:r>
          </a:p>
          <a:p>
            <a:r>
              <a:rPr lang="da-DK" dirty="0"/>
              <a:t>Problemet med den løsning er, at der vil opstå </a:t>
            </a:r>
            <a:r>
              <a:rPr lang="da-DK" i="1" dirty="0"/>
              <a:t>klyngedannelse </a:t>
            </a:r>
            <a:r>
              <a:rPr lang="da-DK" dirty="0"/>
              <a:t>(</a:t>
            </a:r>
            <a:r>
              <a:rPr lang="da-DK" dirty="0" err="1"/>
              <a:t>clustering</a:t>
            </a:r>
            <a:r>
              <a:rPr lang="da-DK" dirty="0"/>
              <a:t>) – lidt lige som klynger af lastbiler på motorvejen.</a:t>
            </a:r>
          </a:p>
          <a:p>
            <a:r>
              <a:rPr lang="da-DK" dirty="0"/>
              <a:t>Fænomenet kaldes ofte </a:t>
            </a:r>
            <a:r>
              <a:rPr lang="da-DK" i="1" dirty="0" err="1"/>
              <a:t>primary</a:t>
            </a:r>
            <a:r>
              <a:rPr lang="da-DK" i="1" dirty="0"/>
              <a:t> </a:t>
            </a:r>
            <a:r>
              <a:rPr lang="da-DK" dirty="0" err="1"/>
              <a:t>clustering</a:t>
            </a:r>
            <a:r>
              <a:rPr lang="da-DK" i="1" dirty="0"/>
              <a:t>.</a:t>
            </a:r>
            <a:endParaRPr lang="da-DK" dirty="0"/>
          </a:p>
          <a:p>
            <a:r>
              <a:rPr lang="da-DK" dirty="0"/>
              <a:t>Dette kan medføre uacceptable læse- og skrive-tider afhængig af </a:t>
            </a:r>
            <a:r>
              <a:rPr lang="da-DK" dirty="0" err="1"/>
              <a:t>loadfaktoren</a:t>
            </a:r>
            <a:r>
              <a:rPr lang="da-DK" dirty="0"/>
              <a:t>, </a:t>
            </a:r>
            <a:r>
              <a:rPr lang="el-GR" dirty="0"/>
              <a:t>λ</a:t>
            </a:r>
            <a:r>
              <a:rPr lang="da-DK" dirty="0"/>
              <a:t>.</a:t>
            </a:r>
          </a:p>
          <a:p>
            <a:pPr>
              <a:buNone/>
            </a:pP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da-DK" dirty="0"/>
              <a:t>Et eksempel på </a:t>
            </a:r>
            <a:r>
              <a:rPr lang="da-DK" dirty="0" err="1"/>
              <a:t>primar</a:t>
            </a:r>
            <a:r>
              <a:rPr lang="da-DK" dirty="0"/>
              <a:t> </a:t>
            </a:r>
            <a:r>
              <a:rPr lang="da-DK" dirty="0" err="1"/>
              <a:t>clustering</a:t>
            </a:r>
            <a:r>
              <a:rPr lang="da-DK" dirty="0"/>
              <a:t> ved </a:t>
            </a:r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probing</a:t>
            </a:r>
            <a:r>
              <a:rPr lang="da-DK" dirty="0"/>
              <a:t> og hash funktion % 10</a:t>
            </a:r>
          </a:p>
        </p:txBody>
      </p:sp>
      <p:pic>
        <p:nvPicPr>
          <p:cNvPr id="2050" name="Picture 2" descr="C:\Dokumenter\Arbejde\E2011\ADA5\Figurer, kapitel 1-6\0321395670_pt1\ch05\ch05gif\fig05_11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1796256"/>
            <a:ext cx="8077200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Prisen for </a:t>
            </a:r>
            <a:r>
              <a:rPr lang="da-DK" dirty="0" err="1"/>
              <a:t>primary</a:t>
            </a:r>
            <a:r>
              <a:rPr lang="da-DK" dirty="0"/>
              <a:t> </a:t>
            </a:r>
            <a:r>
              <a:rPr lang="da-DK" dirty="0" err="1"/>
              <a:t>clustering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/>
              <a:t>				Forsøg		Forsøg</a:t>
            </a:r>
          </a:p>
          <a:p>
            <a:pPr>
              <a:buNone/>
            </a:pPr>
            <a:r>
              <a:rPr lang="da-DK" dirty="0"/>
              <a:t>	</a:t>
            </a:r>
            <a:r>
              <a:rPr lang="el-GR" dirty="0"/>
              <a:t>λ</a:t>
            </a:r>
            <a:r>
              <a:rPr lang="da-DK" dirty="0"/>
              <a:t>			med PC		uden PC</a:t>
            </a:r>
          </a:p>
          <a:p>
            <a:pPr>
              <a:buNone/>
            </a:pPr>
            <a:r>
              <a:rPr lang="da-DK" dirty="0"/>
              <a:t>	</a:t>
            </a:r>
          </a:p>
          <a:p>
            <a:pPr>
              <a:buNone/>
            </a:pPr>
            <a:r>
              <a:rPr lang="da-DK" dirty="0"/>
              <a:t>	0,2			1,28			1,12</a:t>
            </a:r>
          </a:p>
          <a:p>
            <a:pPr>
              <a:buNone/>
            </a:pPr>
            <a:r>
              <a:rPr lang="da-DK" dirty="0"/>
              <a:t>	0,8			13			2</a:t>
            </a:r>
          </a:p>
          <a:p>
            <a:pPr>
              <a:buNone/>
            </a:pPr>
            <a:r>
              <a:rPr lang="da-DK" dirty="0"/>
              <a:t>	0,95		200			3,15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probing</a:t>
            </a:r>
            <a:r>
              <a:rPr lang="da-DK" dirty="0"/>
              <a:t> – hash funktion % 10</a:t>
            </a:r>
            <a:br>
              <a:rPr lang="da-DK" dirty="0"/>
            </a:br>
            <a:r>
              <a:rPr lang="da-DK" dirty="0"/>
              <a:t>(~prøv næste kvadrattal)</a:t>
            </a:r>
          </a:p>
        </p:txBody>
      </p:sp>
      <p:pic>
        <p:nvPicPr>
          <p:cNvPr id="3074" name="Picture 2" descr="C:\Dokumenter\Arbejde\E2011\ADA5\Figurer, kapitel 1-6\0321395670_pt1\ch05\ch05gif\fig05_13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66737" y="1796256"/>
            <a:ext cx="8010525" cy="4133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probing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dirty="0"/>
              <a:t>Hvis </a:t>
            </a:r>
            <a:r>
              <a:rPr lang="da-DK" i="1" dirty="0" err="1"/>
              <a:t>TableSize</a:t>
            </a:r>
            <a:r>
              <a:rPr lang="da-DK" dirty="0"/>
              <a:t> er et primtal større end 3 og </a:t>
            </a:r>
            <a:r>
              <a:rPr lang="da-DK" dirty="0" err="1"/>
              <a:t>loadfaktoren</a:t>
            </a:r>
            <a:r>
              <a:rPr lang="da-DK" dirty="0"/>
              <a:t> er mindre end 0,5, så kan der </a:t>
            </a:r>
            <a:r>
              <a:rPr lang="da-DK" b="1" dirty="0"/>
              <a:t>altid </a:t>
            </a:r>
            <a:r>
              <a:rPr lang="da-DK" dirty="0"/>
              <a:t>findes en ledig plads, hvis der anvendes </a:t>
            </a:r>
            <a:r>
              <a:rPr lang="da-DK" dirty="0" err="1"/>
              <a:t>quadra</a:t>
            </a:r>
            <a:r>
              <a:rPr lang="da-DK" dirty="0"/>
              <a:t>-tic </a:t>
            </a:r>
            <a:r>
              <a:rPr lang="da-DK" dirty="0" err="1"/>
              <a:t>probing</a:t>
            </a:r>
            <a:r>
              <a:rPr lang="da-DK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4817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Double </a:t>
            </a:r>
            <a:r>
              <a:rPr lang="da-DK" dirty="0" err="1"/>
              <a:t>hashing</a:t>
            </a:r>
            <a:endParaRPr lang="da-DK" dirty="0"/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sp>
        <p:nvSpPr>
          <p:cNvPr id="4102" name="Rectangle 6"/>
          <p:cNvSpPr>
            <a:spLocks noChangeArrowheads="1"/>
          </p:cNvSpPr>
          <p:nvPr/>
        </p:nvSpPr>
        <p:spPr bwMode="auto">
          <a:xfrm>
            <a:off x="0" y="0"/>
            <a:ext cx="9144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da-DK"/>
          </a:p>
        </p:txBody>
      </p:sp>
      <p:pic>
        <p:nvPicPr>
          <p:cNvPr id="4101" name="Picture 5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2915816" y="6093296"/>
            <a:ext cx="3312368" cy="334516"/>
          </a:xfrm>
          <a:prstGeom prst="rect">
            <a:avLst/>
          </a:prstGeom>
          <a:noFill/>
        </p:spPr>
      </p:pic>
      <p:pic>
        <p:nvPicPr>
          <p:cNvPr id="4103" name="Picture 7" descr="C:\Dokumenter\Arbejde\E2011\ADA5\Figurer, kapitel 1-6\0321395670_pt1\ch05\ch05gif\fig05_18.gif"/>
          <p:cNvPicPr>
            <a:picLocks noGrp="1" noChangeAspect="1" noChangeArrowheads="1"/>
          </p:cNvPicPr>
          <p:nvPr>
            <p:ph idx="1"/>
          </p:nvPr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3400" y="1796256"/>
            <a:ext cx="8077200" cy="408101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Rehashing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da-DK" dirty="0"/>
              <a:t>Når </a:t>
            </a:r>
            <a:r>
              <a:rPr lang="el-GR" dirty="0"/>
              <a:t>λ</a:t>
            </a:r>
            <a:r>
              <a:rPr lang="da-DK" dirty="0"/>
              <a:t> bliver for stor, skal tabellen udvides.</a:t>
            </a:r>
          </a:p>
          <a:p>
            <a:r>
              <a:rPr lang="da-DK" dirty="0"/>
              <a:t>Aktiviteten kaldes </a:t>
            </a:r>
            <a:r>
              <a:rPr lang="da-DK" i="1" dirty="0" err="1"/>
              <a:t>rehashing</a:t>
            </a:r>
            <a:r>
              <a:rPr lang="da-DK" i="1" dirty="0"/>
              <a:t>.</a:t>
            </a:r>
          </a:p>
          <a:p>
            <a:r>
              <a:rPr lang="da-DK" dirty="0"/>
              <a:t>Det kan gøres på forskellige måder</a:t>
            </a:r>
          </a:p>
          <a:p>
            <a:pPr lvl="1"/>
            <a:r>
              <a:rPr lang="da-DK" dirty="0"/>
              <a:t>Når </a:t>
            </a:r>
            <a:r>
              <a:rPr lang="el-GR" dirty="0"/>
              <a:t>λ</a:t>
            </a:r>
            <a:r>
              <a:rPr lang="da-DK" dirty="0"/>
              <a:t> &gt;= 0,5.</a:t>
            </a:r>
          </a:p>
          <a:p>
            <a:pPr lvl="1"/>
            <a:r>
              <a:rPr lang="da-DK" dirty="0"/>
              <a:t>Når en indsættelse fejler.</a:t>
            </a:r>
          </a:p>
          <a:p>
            <a:r>
              <a:rPr lang="da-DK" dirty="0"/>
              <a:t>Tabelstørrelsen fordobles </a:t>
            </a:r>
          </a:p>
          <a:p>
            <a:r>
              <a:rPr lang="da-DK" dirty="0"/>
              <a:t>Til det næste primtal (23-&gt;47).</a:t>
            </a:r>
          </a:p>
          <a:p>
            <a:r>
              <a:rPr lang="da-DK" dirty="0" err="1"/>
              <a:t>Rehashing</a:t>
            </a:r>
            <a:r>
              <a:rPr lang="da-DK" dirty="0"/>
              <a:t> er O(N). Hvorfor?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Extendible hashing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/>
              <a:t>Hvad skal man gøre, hvis der ikke er plads nok til hashtabellen i </a:t>
            </a:r>
            <a:r>
              <a:rPr lang="da-DK" dirty="0" err="1"/>
              <a:t>main</a:t>
            </a:r>
            <a:r>
              <a:rPr lang="da-DK" dirty="0"/>
              <a:t> </a:t>
            </a:r>
            <a:r>
              <a:rPr lang="da-DK" dirty="0" err="1"/>
              <a:t>memory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102590525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EH – de originale data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13378" y="1910203"/>
            <a:ext cx="3917244" cy="39059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162618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EH – 100100 indsat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2642" y="1894344"/>
            <a:ext cx="6018715" cy="393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88168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AC30EEA-8E84-333E-4D88-E6472E20C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274638"/>
            <a:ext cx="8579296" cy="1143000"/>
          </a:xfrm>
        </p:spPr>
        <p:txBody>
          <a:bodyPr>
            <a:normAutofit fontScale="90000"/>
          </a:bodyPr>
          <a:lstStyle/>
          <a:p>
            <a:r>
              <a:rPr lang="da-DK" dirty="0"/>
              <a:t>Hvor lang tid tager det at hente ting?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FE7B51D-D4F2-B29A-6EA0-ED9365935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Sorteret tabel – logaritmisk tid O(log N).</a:t>
            </a:r>
          </a:p>
          <a:p>
            <a:r>
              <a:rPr lang="da-DK" dirty="0"/>
              <a:t>Ikke sorteret tabel – lineær tid O(N).</a:t>
            </a:r>
          </a:p>
          <a:p>
            <a:r>
              <a:rPr lang="da-DK" dirty="0" err="1"/>
              <a:t>Linked</a:t>
            </a:r>
            <a:r>
              <a:rPr lang="da-DK" dirty="0"/>
              <a:t> list – lineær tid O(N).</a:t>
            </a:r>
          </a:p>
          <a:p>
            <a:r>
              <a:rPr lang="da-DK" dirty="0"/>
              <a:t>I både stak og kø kan det gøres i konstant tid O(1); men anvendelsesmulighederne er også stærkt begrænsede.</a:t>
            </a:r>
          </a:p>
        </p:txBody>
      </p:sp>
    </p:spTree>
    <p:extLst>
      <p:ext uri="{BB962C8B-B14F-4D97-AF65-F5344CB8AC3E}">
        <p14:creationId xmlns:p14="http://schemas.microsoft.com/office/powerpoint/2010/main" val="3712540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EH – 000000 indsat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7558" y="1944827"/>
            <a:ext cx="5928884" cy="38367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3069347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State-of-the-art hashing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 err="1"/>
              <a:t>Cuckoo-hashing</a:t>
            </a:r>
            <a:endParaRPr lang="da-DK" dirty="0"/>
          </a:p>
          <a:p>
            <a:pPr>
              <a:buNone/>
            </a:pPr>
            <a:endParaRPr lang="da-DK" dirty="0"/>
          </a:p>
          <a:p>
            <a:pPr>
              <a:buNone/>
            </a:pPr>
            <a:r>
              <a:rPr lang="da-DK" dirty="0" err="1"/>
              <a:t>Hopscotch</a:t>
            </a:r>
            <a:r>
              <a:rPr lang="da-DK" dirty="0"/>
              <a:t> </a:t>
            </a:r>
            <a:r>
              <a:rPr lang="da-DK" dirty="0" err="1"/>
              <a:t>hashing</a:t>
            </a:r>
            <a:endParaRPr lang="da-DK" dirty="0"/>
          </a:p>
          <a:p>
            <a:pPr>
              <a:buNone/>
            </a:pPr>
            <a:endParaRPr lang="da-DK" sz="3600" dirty="0"/>
          </a:p>
          <a:p>
            <a:pPr>
              <a:buNone/>
            </a:pPr>
            <a:r>
              <a:rPr lang="da-DK" sz="3600" dirty="0"/>
              <a:t>Dokumenter i mappen ‘</a:t>
            </a:r>
            <a:r>
              <a:rPr lang="da-DK" sz="3600"/>
              <a:t>Ekstra Materialer’, </a:t>
            </a:r>
            <a:r>
              <a:rPr lang="da-DK" sz="3600" dirty="0"/>
              <a:t>på </a:t>
            </a:r>
            <a:r>
              <a:rPr lang="da-DK" sz="3600" i="1" dirty="0"/>
              <a:t>itslearning.</a:t>
            </a:r>
            <a:endParaRPr lang="da-DK" sz="3600" dirty="0"/>
          </a:p>
        </p:txBody>
      </p:sp>
    </p:spTree>
    <p:extLst>
      <p:ext uri="{BB962C8B-B14F-4D97-AF65-F5344CB8AC3E}">
        <p14:creationId xmlns:p14="http://schemas.microsoft.com/office/powerpoint/2010/main" val="425048518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E46D7F4-FFBE-60C9-6C76-8C5CC5B455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The power of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choices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0693A18D-FC3F-BEC3-6F4C-64349F85A6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da-DK" dirty="0"/>
          </a:p>
          <a:p>
            <a:pPr marL="0" indent="0">
              <a:buNone/>
            </a:pPr>
            <a:r>
              <a:rPr lang="da-DK" u="sng"/>
              <a:t>Basic problem</a:t>
            </a:r>
            <a:r>
              <a:rPr lang="da-DK" dirty="0"/>
              <a:t>: </a:t>
            </a:r>
          </a:p>
          <a:p>
            <a:pPr marL="0" indent="0">
              <a:buNone/>
            </a:pPr>
            <a:r>
              <a:rPr lang="da-DK" dirty="0" err="1"/>
              <a:t>You</a:t>
            </a:r>
            <a:r>
              <a:rPr lang="da-DK" dirty="0"/>
              <a:t> have N (65,536) bins in </a:t>
            </a:r>
            <a:r>
              <a:rPr lang="da-DK" dirty="0" err="1"/>
              <a:t>which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wish</a:t>
            </a:r>
            <a:r>
              <a:rPr lang="da-DK" dirty="0"/>
              <a:t> to </a:t>
            </a:r>
            <a:r>
              <a:rPr lang="da-DK" dirty="0" err="1"/>
              <a:t>place</a:t>
            </a:r>
            <a:r>
              <a:rPr lang="da-DK" dirty="0"/>
              <a:t> N (65,536) </a:t>
            </a:r>
            <a:r>
              <a:rPr lang="da-DK" dirty="0" err="1"/>
              <a:t>balls</a:t>
            </a:r>
            <a:r>
              <a:rPr lang="da-DK" dirty="0"/>
              <a:t>.</a:t>
            </a:r>
          </a:p>
          <a:p>
            <a:pPr marL="0" indent="0">
              <a:buNone/>
            </a:pPr>
            <a:r>
              <a:rPr lang="da-DK" dirty="0"/>
              <a:t>How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balls</a:t>
            </a:r>
            <a:r>
              <a:rPr lang="da-DK" dirty="0"/>
              <a:t> do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</a:t>
            </a:r>
            <a:r>
              <a:rPr lang="da-DK" dirty="0" err="1"/>
              <a:t>room</a:t>
            </a:r>
            <a:r>
              <a:rPr lang="da-DK" dirty="0"/>
              <a:t> for in </a:t>
            </a:r>
            <a:r>
              <a:rPr lang="da-DK" dirty="0" err="1"/>
              <a:t>each</a:t>
            </a:r>
            <a:r>
              <a:rPr lang="da-DK" dirty="0"/>
              <a:t> bin to </a:t>
            </a:r>
            <a:r>
              <a:rPr lang="da-DK" dirty="0" err="1"/>
              <a:t>avoid</a:t>
            </a:r>
            <a:r>
              <a:rPr lang="da-DK" dirty="0"/>
              <a:t> </a:t>
            </a:r>
            <a:r>
              <a:rPr lang="da-DK" dirty="0" err="1"/>
              <a:t>overflow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265693314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1: Single Random Choice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dirty="0"/>
              <a:t>Each ball picks one random bin</a:t>
            </a:r>
          </a:p>
          <a:p>
            <a:r>
              <a:rPr dirty="0"/>
              <a:t>Maximum load (with high probability):</a:t>
            </a:r>
          </a:p>
          <a:p>
            <a:r>
              <a:rPr dirty="0"/>
              <a:t> L₁ ≈ ln(N) / ln(ln(N))</a:t>
            </a:r>
          </a:p>
          <a:p>
            <a:endParaRPr dirty="0"/>
          </a:p>
          <a:p>
            <a:r>
              <a:rPr dirty="0"/>
              <a:t>Example (N = 65536):</a:t>
            </a:r>
          </a:p>
          <a:p>
            <a:r>
              <a:rPr dirty="0"/>
              <a:t>ln(N) ≈ 11.09</a:t>
            </a:r>
          </a:p>
          <a:p>
            <a:r>
              <a:rPr dirty="0"/>
              <a:t>ln ln(N) ≈ 2.40</a:t>
            </a:r>
          </a:p>
          <a:p>
            <a:r>
              <a:rPr dirty="0"/>
              <a:t>L₁ ≈ 4.6 → fullest bin ≈ 4–5 balls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Case 2: Power of Two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dirty="0"/>
              <a:t>Each ball picks two random bins</a:t>
            </a:r>
          </a:p>
          <a:p>
            <a:r>
              <a:rPr dirty="0"/>
              <a:t>Goes into the less loaded one</a:t>
            </a:r>
          </a:p>
          <a:p>
            <a:r>
              <a:rPr dirty="0"/>
              <a:t>Maximum load (with high probability):</a:t>
            </a:r>
          </a:p>
          <a:p>
            <a:r>
              <a:rPr dirty="0"/>
              <a:t> L₂ ≈ ln(ln(N)) / ln(2) + O(1)</a:t>
            </a:r>
          </a:p>
          <a:p>
            <a:endParaRPr dirty="0"/>
          </a:p>
          <a:p>
            <a:r>
              <a:rPr dirty="0"/>
              <a:t>Example (N = 65536):</a:t>
            </a:r>
          </a:p>
          <a:p>
            <a:r>
              <a:rPr dirty="0"/>
              <a:t>ln ln(N) ≈ 2.40</a:t>
            </a:r>
          </a:p>
          <a:p>
            <a:r>
              <a:rPr dirty="0"/>
              <a:t>ln(2) ≈ 0.693</a:t>
            </a:r>
          </a:p>
          <a:p>
            <a:r>
              <a:rPr dirty="0"/>
              <a:t>L₂ ≈ 3.5 → fullest bin ≈ 3–4 balls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467344" cy="4525963"/>
          </a:xfrm>
        </p:spPr>
        <p:txBody>
          <a:bodyPr/>
          <a:lstStyle/>
          <a:p>
            <a:r>
              <a:rPr dirty="0"/>
              <a:t>1 choice: max load ~ ln(N) / ln ln(N)</a:t>
            </a:r>
          </a:p>
          <a:p>
            <a:r>
              <a:rPr dirty="0"/>
              <a:t>2 choices: max load ~ ln ln(N)</a:t>
            </a:r>
          </a:p>
          <a:p>
            <a:endParaRPr dirty="0"/>
          </a:p>
          <a:p>
            <a:r>
              <a:rPr dirty="0"/>
              <a:t>📈 As N grows:</a:t>
            </a:r>
          </a:p>
          <a:p>
            <a:r>
              <a:rPr dirty="0"/>
              <a:t>1 choice → imbalance grows quickly</a:t>
            </a:r>
          </a:p>
          <a:p>
            <a:r>
              <a:rPr dirty="0"/>
              <a:t>2 choices → imbalance grows extremely slowly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Load Balancing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With N = 65536 servers:</a:t>
            </a:r>
          </a:p>
          <a:p>
            <a:r>
              <a:rPr dirty="0"/>
              <a:t>Random assignment (1 choice): busiest server ≈ 5× average</a:t>
            </a:r>
          </a:p>
          <a:p>
            <a:r>
              <a:rPr dirty="0"/>
              <a:t>Two-choice assignment: busiest server ≈ 3× average</a:t>
            </a:r>
          </a:p>
          <a:p>
            <a:endParaRPr dirty="0"/>
          </a:p>
          <a:p>
            <a:r>
              <a:rPr dirty="0"/>
              <a:t>For millions of servers, improvement is dramatic!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Growth of Maximum Load</a:t>
            </a:r>
          </a:p>
        </p:txBody>
      </p:sp>
      <p:pic>
        <p:nvPicPr>
          <p:cNvPr id="3" name="Picture 2" descr="growth_curv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486400" cy="4049850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Cuckoo-hashing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da-DK" dirty="0"/>
              <a:t>The power of </a:t>
            </a:r>
            <a:r>
              <a:rPr lang="da-DK" dirty="0" err="1"/>
              <a:t>two</a:t>
            </a:r>
            <a:r>
              <a:rPr lang="da-DK" dirty="0"/>
              <a:t> </a:t>
            </a:r>
            <a:r>
              <a:rPr lang="da-DK" dirty="0" err="1"/>
              <a:t>choices</a:t>
            </a:r>
            <a:r>
              <a:rPr lang="da-DK" dirty="0"/>
              <a:t>.</a:t>
            </a:r>
          </a:p>
          <a:p>
            <a:r>
              <a:rPr lang="da-DK" dirty="0"/>
              <a:t>To tabeller; to hash-funktioner (måske).</a:t>
            </a:r>
          </a:p>
          <a:p>
            <a:r>
              <a:rPr lang="da-DK" dirty="0"/>
              <a:t>Hvis pladsen er optaget, så smid beboeren ud (derfor navnet).</a:t>
            </a:r>
          </a:p>
          <a:p>
            <a:r>
              <a:rPr lang="da-DK" dirty="0"/>
              <a:t>Egenskaber:</a:t>
            </a:r>
          </a:p>
          <a:p>
            <a:pPr lvl="1"/>
            <a:r>
              <a:rPr lang="da-DK" dirty="0"/>
              <a:t>Risiko for cykler; dog, meget lille, hvis </a:t>
            </a:r>
            <a:r>
              <a:rPr lang="el-GR" dirty="0"/>
              <a:t>λ</a:t>
            </a:r>
            <a:r>
              <a:rPr lang="da-DK" dirty="0"/>
              <a:t> &lt; 0,5.</a:t>
            </a:r>
          </a:p>
          <a:p>
            <a:pPr lvl="1"/>
            <a:r>
              <a:rPr lang="da-DK" dirty="0"/>
              <a:t>Det duer ikke, hvis </a:t>
            </a:r>
            <a:r>
              <a:rPr lang="el-GR" dirty="0"/>
              <a:t>λ</a:t>
            </a:r>
            <a:r>
              <a:rPr lang="da-DK" dirty="0"/>
              <a:t> &gt; 0,5.</a:t>
            </a:r>
          </a:p>
          <a:p>
            <a:r>
              <a:rPr lang="da-DK" dirty="0"/>
              <a:t>Adskillige ændringer og forbedringer.</a:t>
            </a:r>
          </a:p>
          <a:p>
            <a:r>
              <a:rPr lang="da-DK" dirty="0"/>
              <a:t>Tilskrevet </a:t>
            </a:r>
            <a:r>
              <a:rPr lang="da-DK" i="1" dirty="0"/>
              <a:t>Rasmus Pagh</a:t>
            </a:r>
            <a:r>
              <a:rPr lang="da-DK" dirty="0"/>
              <a:t>, IT </a:t>
            </a:r>
            <a:r>
              <a:rPr lang="da-DK" dirty="0" err="1"/>
              <a:t>Univ</a:t>
            </a:r>
            <a:r>
              <a:rPr lang="da-DK" dirty="0"/>
              <a:t>., </a:t>
            </a:r>
            <a:r>
              <a:rPr lang="da-DK" dirty="0" err="1"/>
              <a:t>Kbh</a:t>
            </a:r>
            <a:r>
              <a:rPr lang="da-DK" dirty="0"/>
              <a:t>, 2004 (o.a.).</a:t>
            </a:r>
          </a:p>
        </p:txBody>
      </p:sp>
    </p:spTree>
    <p:extLst>
      <p:ext uri="{BB962C8B-B14F-4D97-AF65-F5344CB8AC3E}">
        <p14:creationId xmlns:p14="http://schemas.microsoft.com/office/powerpoint/2010/main" val="59665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6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Hopscotch-hashing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En forbedring af </a:t>
            </a:r>
            <a:r>
              <a:rPr lang="da-DK" i="1" dirty="0" err="1"/>
              <a:t>linear</a:t>
            </a:r>
            <a:r>
              <a:rPr lang="da-DK" i="1" dirty="0"/>
              <a:t> </a:t>
            </a:r>
            <a:r>
              <a:rPr lang="da-DK" i="1" dirty="0" err="1"/>
              <a:t>probing</a:t>
            </a:r>
            <a:r>
              <a:rPr lang="da-DK" dirty="0"/>
              <a:t>.</a:t>
            </a:r>
          </a:p>
          <a:p>
            <a:r>
              <a:rPr lang="da-DK" dirty="0"/>
              <a:t>I visse moderne arkitekturer er nærhed (</a:t>
            </a:r>
            <a:r>
              <a:rPr lang="da-DK" dirty="0" err="1"/>
              <a:t>proximity</a:t>
            </a:r>
            <a:r>
              <a:rPr lang="da-DK" dirty="0"/>
              <a:t>) vigtigere end antallet af forsøg.</a:t>
            </a:r>
          </a:p>
          <a:p>
            <a:r>
              <a:rPr lang="da-DK" dirty="0"/>
              <a:t>Stort set ikke behov for </a:t>
            </a:r>
            <a:r>
              <a:rPr lang="da-DK" dirty="0" err="1"/>
              <a:t>rehashing</a:t>
            </a:r>
            <a:r>
              <a:rPr lang="da-DK" dirty="0"/>
              <a:t> hvis </a:t>
            </a:r>
            <a:r>
              <a:rPr lang="el-GR" dirty="0"/>
              <a:t>λ</a:t>
            </a:r>
            <a:r>
              <a:rPr lang="da-DK" dirty="0"/>
              <a:t> &lt; 0,5.</a:t>
            </a:r>
          </a:p>
          <a:p>
            <a:r>
              <a:rPr lang="da-DK" dirty="0"/>
              <a:t>Er </a:t>
            </a:r>
            <a:r>
              <a:rPr lang="da-DK" dirty="0" err="1"/>
              <a:t>Cuckoo-hashing</a:t>
            </a:r>
            <a:r>
              <a:rPr lang="da-DK" dirty="0"/>
              <a:t> overlegen på de fleste parametre.</a:t>
            </a:r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696917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 – kort fortalt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Abstrakt datatype, hvor objekter kan hentes og gemmes i konstant tid – O(1) – eller næsten.</a:t>
            </a:r>
          </a:p>
          <a:p>
            <a:r>
              <a:rPr lang="da-DK" dirty="0"/>
              <a:t>Kræver at hvert objekt har en éntydig nøgle; ellers er genfinding umulig.</a:t>
            </a:r>
          </a:p>
          <a:p>
            <a:r>
              <a:rPr lang="da-DK" dirty="0"/>
              <a:t>I traditionelle løsninger er objekterne lagret i et array hvis størrelse er et primtal.</a:t>
            </a:r>
          </a:p>
          <a:p>
            <a:r>
              <a:rPr lang="da-DK" dirty="0"/>
              <a:t>High performance kræver, at objekterne er ensartet distribueret i arrayet.</a:t>
            </a:r>
          </a:p>
          <a:p>
            <a:r>
              <a:rPr lang="da-DK" dirty="0" err="1"/>
              <a:t>Loadfaktoren</a:t>
            </a:r>
            <a:r>
              <a:rPr lang="da-DK" dirty="0"/>
              <a:t> betegnes som </a:t>
            </a:r>
            <a:r>
              <a:rPr lang="el-GR" dirty="0"/>
              <a:t>λ</a:t>
            </a:r>
            <a:r>
              <a:rPr lang="da-DK" dirty="0"/>
              <a:t> og er lig med antallet af elementer i tabellen divideret med tabellens størrelse og derfor altid &lt;= 1,00.</a:t>
            </a:r>
          </a:p>
          <a:p>
            <a:r>
              <a:rPr lang="da-DK" dirty="0"/>
              <a:t>I de fleste løsninger bør </a:t>
            </a:r>
            <a:r>
              <a:rPr lang="da-DK" dirty="0" err="1"/>
              <a:t>loadfaktoren</a:t>
            </a:r>
            <a:r>
              <a:rPr lang="da-DK" dirty="0"/>
              <a:t> være &lt; 0,50.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Hopscotch</a:t>
            </a:r>
            <a:r>
              <a:rPr lang="da-DK" dirty="0"/>
              <a:t> eksempel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68400" y="1740870"/>
            <a:ext cx="6807200" cy="42446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359395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Hopscotch</a:t>
            </a:r>
            <a:r>
              <a:rPr lang="da-DK" dirty="0"/>
              <a:t> eksempel</a:t>
            </a:r>
          </a:p>
        </p:txBody>
      </p:sp>
      <p:pic>
        <p:nvPicPr>
          <p:cNvPr id="4" name="Picture 4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24944"/>
            <a:ext cx="6807200" cy="37817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0290275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algn="ctr">
              <a:buNone/>
            </a:pPr>
            <a:r>
              <a:rPr lang="da-DK" dirty="0"/>
              <a:t>1</a:t>
            </a:r>
          </a:p>
          <a:p>
            <a:pPr>
              <a:buNone/>
            </a:pPr>
            <a:r>
              <a:rPr lang="da-DK" dirty="0"/>
              <a:t>	En hashtabel har plads til 16 elementer.</a:t>
            </a:r>
          </a:p>
          <a:p>
            <a:pPr>
              <a:buNone/>
            </a:pPr>
            <a:r>
              <a:rPr lang="da-DK" dirty="0"/>
              <a:t>	Indsæt fem elementer, som alle </a:t>
            </a:r>
            <a:r>
              <a:rPr lang="da-DK" dirty="0" err="1"/>
              <a:t>hasher</a:t>
            </a:r>
            <a:r>
              <a:rPr lang="da-DK" dirty="0"/>
              <a:t> til samme position i tabellen med </a:t>
            </a:r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probing</a:t>
            </a:r>
            <a:r>
              <a:rPr lang="da-DK" dirty="0"/>
              <a:t>.</a:t>
            </a:r>
          </a:p>
          <a:p>
            <a:pPr algn="ctr">
              <a:buNone/>
            </a:pPr>
            <a:r>
              <a:rPr lang="da-DK" dirty="0"/>
              <a:t>2</a:t>
            </a:r>
          </a:p>
          <a:p>
            <a:pPr>
              <a:buNone/>
            </a:pPr>
            <a:r>
              <a:rPr lang="da-DK" dirty="0"/>
              <a:t>	En hashtabel har plads til 11 elementer.</a:t>
            </a:r>
          </a:p>
          <a:p>
            <a:pPr>
              <a:buNone/>
            </a:pPr>
            <a:r>
              <a:rPr lang="da-DK" dirty="0"/>
              <a:t>	Indsæt seks elementer, som alle </a:t>
            </a:r>
            <a:r>
              <a:rPr lang="da-DK" dirty="0" err="1"/>
              <a:t>hasher</a:t>
            </a:r>
            <a:r>
              <a:rPr lang="da-DK" dirty="0"/>
              <a:t> til samme position i tabellen med </a:t>
            </a:r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probing</a:t>
            </a:r>
            <a:r>
              <a:rPr lang="da-DK" dirty="0"/>
              <a:t>.</a:t>
            </a:r>
          </a:p>
          <a:p>
            <a:pPr algn="ctr">
              <a:buNone/>
            </a:pPr>
            <a:r>
              <a:rPr lang="da-DK" dirty="0"/>
              <a:t>3</a:t>
            </a:r>
          </a:p>
          <a:p>
            <a:pPr>
              <a:buNone/>
            </a:pPr>
            <a:r>
              <a:rPr lang="da-DK" dirty="0"/>
              <a:t>	Hvordan skal man håndtere </a:t>
            </a:r>
            <a:r>
              <a:rPr lang="da-DK" i="1" dirty="0"/>
              <a:t>sletninger</a:t>
            </a:r>
            <a:r>
              <a:rPr lang="da-DK" dirty="0"/>
              <a:t>, hvis der anvendes </a:t>
            </a:r>
            <a:r>
              <a:rPr lang="da-DK" dirty="0" err="1"/>
              <a:t>probing</a:t>
            </a:r>
            <a:r>
              <a:rPr lang="da-DK" dirty="0"/>
              <a:t>/open </a:t>
            </a:r>
            <a:r>
              <a:rPr lang="da-DK" dirty="0" err="1"/>
              <a:t>addressing</a:t>
            </a:r>
            <a:r>
              <a:rPr lang="da-DK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4077669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DE85F3E-9BA9-4C58-A941-A8480688C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Øvelser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C8E1E75F-A240-4938-A107-0AEDBCA6E0A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/>
              <a:t>Dokument på </a:t>
            </a:r>
            <a:r>
              <a:rPr lang="da-DK" i="1"/>
              <a:t>itslearning </a:t>
            </a:r>
            <a:r>
              <a:rPr lang="da-DK"/>
              <a:t>med flere </a:t>
            </a:r>
            <a:r>
              <a:rPr lang="da-DK" dirty="0"/>
              <a:t>øvelser.</a:t>
            </a:r>
          </a:p>
          <a:p>
            <a:pPr marL="0" indent="0" algn="ctr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25235158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A8FA79-CBE9-92F7-7EF2-045F4DC0F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Vigtigste slides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95CA3A3-5457-8B46-41F0-770D33E007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endParaRPr lang="da-DK" dirty="0"/>
          </a:p>
          <a:p>
            <a:pPr marL="0" indent="0" algn="ctr">
              <a:buNone/>
            </a:pPr>
            <a:r>
              <a:rPr lang="da-DK" dirty="0"/>
              <a:t>3</a:t>
            </a:r>
          </a:p>
          <a:p>
            <a:pPr marL="0" indent="0" algn="ctr">
              <a:buNone/>
            </a:pPr>
            <a:r>
              <a:rPr lang="da-DK" dirty="0"/>
              <a:t>4</a:t>
            </a:r>
          </a:p>
          <a:p>
            <a:pPr marL="0" indent="0" algn="ctr">
              <a:buNone/>
            </a:pPr>
            <a:r>
              <a:rPr lang="da-DK" dirty="0"/>
              <a:t>6</a:t>
            </a:r>
          </a:p>
          <a:p>
            <a:pPr marL="0" indent="0" algn="ctr">
              <a:buNone/>
            </a:pPr>
            <a:r>
              <a:rPr lang="da-DK" b="1" dirty="0"/>
              <a:t>14</a:t>
            </a:r>
          </a:p>
          <a:p>
            <a:pPr marL="0" indent="0" algn="ctr">
              <a:buNone/>
            </a:pPr>
            <a:r>
              <a:rPr lang="da-DK" dirty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9136132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190A796-EC63-4E30-911F-F57D184CD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</a:t>
            </a:r>
            <a:r>
              <a:rPr lang="da-DK" dirty="0"/>
              <a:t>	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F2AB8CE-628C-4775-9EB3-56AEA1D64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da-DK" dirty="0"/>
              <a:t>… er et typisk eksempel på </a:t>
            </a:r>
            <a:r>
              <a:rPr lang="da-DK" b="1" i="1" dirty="0" err="1"/>
              <a:t>tradeoff</a:t>
            </a:r>
            <a:r>
              <a:rPr lang="da-DK" i="1" dirty="0"/>
              <a:t>, </a:t>
            </a:r>
            <a:r>
              <a:rPr lang="da-DK" dirty="0"/>
              <a:t>hvilket betyder, at man får noget på bekostning af noget andet.</a:t>
            </a:r>
          </a:p>
          <a:p>
            <a:pPr marL="0" indent="0" algn="just">
              <a:buNone/>
            </a:pPr>
            <a:r>
              <a:rPr lang="da-DK" dirty="0"/>
              <a:t>I dette tilfælde opnår man </a:t>
            </a:r>
            <a:r>
              <a:rPr lang="da-DK" i="1" dirty="0"/>
              <a:t>fart </a:t>
            </a:r>
            <a:r>
              <a:rPr lang="da-DK" dirty="0"/>
              <a:t>ved at ofre  </a:t>
            </a:r>
            <a:r>
              <a:rPr lang="da-DK" i="1" dirty="0"/>
              <a:t>plads</a:t>
            </a:r>
            <a:r>
              <a:rPr lang="da-DK" dirty="0"/>
              <a:t>.</a:t>
            </a:r>
          </a:p>
          <a:p>
            <a:pPr marL="0" indent="0" algn="just">
              <a:buNone/>
            </a:pPr>
            <a:r>
              <a:rPr lang="da-DK" dirty="0"/>
              <a:t>De fleste </a:t>
            </a:r>
            <a:r>
              <a:rPr lang="da-DK" dirty="0" err="1"/>
              <a:t>hashing</a:t>
            </a:r>
            <a:r>
              <a:rPr lang="da-DK" dirty="0"/>
              <a:t> implementeringer kræver, som nævnt, dobbelt så meget plads, som data for at opnå nogenlunde konstant tid ved indsættelse og læsning af objekter.</a:t>
            </a:r>
            <a:endParaRPr lang="da-DK" i="1" dirty="0"/>
          </a:p>
          <a:p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914464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Hash </a:t>
            </a:r>
            <a:r>
              <a:rPr lang="da-DK" dirty="0" err="1"/>
              <a:t>Function</a:t>
            </a:r>
            <a:endParaRPr lang="da-DK" dirty="0"/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da-DK" sz="4000" dirty="0"/>
              <a:t>Den mekanisme, som placerer et objekt i </a:t>
            </a:r>
            <a:r>
              <a:rPr lang="da-DK" sz="4000" dirty="0" err="1"/>
              <a:t>arraet</a:t>
            </a:r>
            <a:r>
              <a:rPr lang="da-DK" sz="4000" dirty="0"/>
              <a:t>, kaldes en   </a:t>
            </a:r>
            <a:r>
              <a:rPr lang="da-DK" sz="4000" i="1" dirty="0"/>
              <a:t>hash funktion.</a:t>
            </a:r>
            <a:endParaRPr lang="da-DK" sz="4000" dirty="0"/>
          </a:p>
          <a:p>
            <a:r>
              <a:rPr lang="da-DK" sz="4000" dirty="0"/>
              <a:t>Der findes gode og dårlige hash funktioner.</a:t>
            </a:r>
          </a:p>
          <a:p>
            <a:r>
              <a:rPr lang="da-DK" sz="4000" dirty="0"/>
              <a:t>Java-eksempel, hvor nøglen er en </a:t>
            </a:r>
            <a:r>
              <a:rPr lang="da-DK" sz="4000" dirty="0" err="1">
                <a:latin typeface="Courier" pitchFamily="49" charset="0"/>
              </a:rPr>
              <a:t>String</a:t>
            </a:r>
            <a:r>
              <a:rPr lang="da-DK" sz="4000" dirty="0">
                <a:latin typeface="Courier" pitchFamily="49" charset="0"/>
              </a:rPr>
              <a:t>:</a:t>
            </a:r>
          </a:p>
          <a:p>
            <a:pPr lvl="1">
              <a:buNone/>
            </a:pPr>
            <a:r>
              <a:rPr lang="da-DK" dirty="0"/>
              <a:t>		</a:t>
            </a:r>
            <a:r>
              <a:rPr lang="da-DK" sz="2600" dirty="0">
                <a:latin typeface="Courier" pitchFamily="49" charset="0"/>
              </a:rPr>
              <a:t>public </a:t>
            </a:r>
            <a:r>
              <a:rPr lang="da-DK" sz="2600" dirty="0" err="1">
                <a:latin typeface="Courier" pitchFamily="49" charset="0"/>
              </a:rPr>
              <a:t>static</a:t>
            </a:r>
            <a:r>
              <a:rPr lang="da-DK" sz="2600" dirty="0">
                <a:latin typeface="Courier" pitchFamily="49" charset="0"/>
              </a:rPr>
              <a:t> </a:t>
            </a:r>
            <a:r>
              <a:rPr lang="da-DK" sz="2600" dirty="0" err="1">
                <a:latin typeface="Courier" pitchFamily="49" charset="0"/>
              </a:rPr>
              <a:t>int</a:t>
            </a:r>
            <a:r>
              <a:rPr lang="da-DK" sz="2600" dirty="0">
                <a:latin typeface="Courier" pitchFamily="49" charset="0"/>
              </a:rPr>
              <a:t> hash( </a:t>
            </a:r>
            <a:r>
              <a:rPr lang="da-DK" sz="2600" dirty="0" err="1">
                <a:latin typeface="Courier" pitchFamily="49" charset="0"/>
              </a:rPr>
              <a:t>String</a:t>
            </a:r>
            <a:r>
              <a:rPr lang="da-DK" sz="2600" dirty="0">
                <a:latin typeface="Courier" pitchFamily="49" charset="0"/>
              </a:rPr>
              <a:t> </a:t>
            </a:r>
            <a:r>
              <a:rPr lang="da-DK" sz="2600" dirty="0" err="1">
                <a:latin typeface="Courier" pitchFamily="49" charset="0"/>
              </a:rPr>
              <a:t>key</a:t>
            </a:r>
            <a:r>
              <a:rPr lang="da-DK" sz="2600" dirty="0">
                <a:latin typeface="Courier" pitchFamily="49" charset="0"/>
              </a:rPr>
              <a:t>, </a:t>
            </a:r>
            <a:r>
              <a:rPr lang="da-DK" sz="2600" dirty="0" err="1">
                <a:latin typeface="Courier" pitchFamily="49" charset="0"/>
              </a:rPr>
              <a:t>int</a:t>
            </a:r>
            <a:r>
              <a:rPr lang="da-DK" sz="2600" dirty="0">
                <a:latin typeface="Courier" pitchFamily="49" charset="0"/>
              </a:rPr>
              <a:t> </a:t>
            </a:r>
            <a:r>
              <a:rPr lang="da-DK" sz="2600" dirty="0" err="1">
                <a:latin typeface="Courier" pitchFamily="49" charset="0"/>
              </a:rPr>
              <a:t>tableSize</a:t>
            </a:r>
            <a:r>
              <a:rPr lang="da-DK" sz="2600" dirty="0">
                <a:latin typeface="Courier" pitchFamily="49" charset="0"/>
              </a:rPr>
              <a:t> )</a:t>
            </a:r>
          </a:p>
          <a:p>
            <a:pPr lvl="1">
              <a:buNone/>
            </a:pPr>
            <a:r>
              <a:rPr lang="da-DK" sz="2600" dirty="0">
                <a:latin typeface="Courier" pitchFamily="49" charset="0"/>
              </a:rPr>
              <a:t>   {</a:t>
            </a:r>
          </a:p>
          <a:p>
            <a:pPr lvl="1">
              <a:buNone/>
            </a:pPr>
            <a:r>
              <a:rPr lang="da-DK" sz="2600" dirty="0">
                <a:latin typeface="Courier" pitchFamily="49" charset="0"/>
              </a:rPr>
              <a:t>            </a:t>
            </a:r>
            <a:r>
              <a:rPr lang="da-DK" sz="2600" dirty="0" err="1">
                <a:latin typeface="Courier" pitchFamily="49" charset="0"/>
              </a:rPr>
              <a:t>int</a:t>
            </a:r>
            <a:r>
              <a:rPr lang="da-DK" sz="2600" dirty="0">
                <a:latin typeface="Courier" pitchFamily="49" charset="0"/>
              </a:rPr>
              <a:t> </a:t>
            </a:r>
            <a:r>
              <a:rPr lang="da-DK" sz="2600" dirty="0" err="1">
                <a:latin typeface="Courier" pitchFamily="49" charset="0"/>
              </a:rPr>
              <a:t>hashVal</a:t>
            </a:r>
            <a:r>
              <a:rPr lang="da-DK" sz="2600" dirty="0">
                <a:latin typeface="Courier" pitchFamily="49" charset="0"/>
              </a:rPr>
              <a:t> = 0;</a:t>
            </a:r>
          </a:p>
          <a:p>
            <a:pPr lvl="1">
              <a:buNone/>
            </a:pPr>
            <a:endParaRPr lang="da-DK" sz="2600" dirty="0">
              <a:latin typeface="Courier" pitchFamily="49" charset="0"/>
            </a:endParaRPr>
          </a:p>
          <a:p>
            <a:pPr lvl="1">
              <a:buNone/>
            </a:pPr>
            <a:r>
              <a:rPr lang="da-DK" sz="2600" dirty="0">
                <a:latin typeface="Courier" pitchFamily="49" charset="0"/>
              </a:rPr>
              <a:t>            for( </a:t>
            </a:r>
            <a:r>
              <a:rPr lang="da-DK" sz="2600" dirty="0" err="1">
                <a:latin typeface="Courier" pitchFamily="49" charset="0"/>
              </a:rPr>
              <a:t>int</a:t>
            </a:r>
            <a:r>
              <a:rPr lang="da-DK" sz="2600" dirty="0">
                <a:latin typeface="Courier" pitchFamily="49" charset="0"/>
              </a:rPr>
              <a:t> i = 0; i &lt; </a:t>
            </a:r>
            <a:r>
              <a:rPr lang="da-DK" sz="2600" dirty="0" err="1">
                <a:latin typeface="Courier" pitchFamily="49" charset="0"/>
              </a:rPr>
              <a:t>key.length</a:t>
            </a:r>
            <a:r>
              <a:rPr lang="da-DK" sz="2600" dirty="0">
                <a:latin typeface="Courier" pitchFamily="49" charset="0"/>
              </a:rPr>
              <a:t>( ); i++ )</a:t>
            </a:r>
          </a:p>
          <a:p>
            <a:pPr lvl="1">
              <a:buNone/>
            </a:pPr>
            <a:r>
              <a:rPr lang="da-DK" sz="2600" dirty="0">
                <a:latin typeface="Courier" pitchFamily="49" charset="0"/>
              </a:rPr>
              <a:t>                </a:t>
            </a:r>
            <a:r>
              <a:rPr lang="da-DK" sz="2600" dirty="0" err="1">
                <a:latin typeface="Courier" pitchFamily="49" charset="0"/>
              </a:rPr>
              <a:t>hashVal</a:t>
            </a:r>
            <a:r>
              <a:rPr lang="da-DK" sz="2600" dirty="0">
                <a:latin typeface="Courier" pitchFamily="49" charset="0"/>
              </a:rPr>
              <a:t> += </a:t>
            </a:r>
            <a:r>
              <a:rPr lang="da-DK" sz="2600" dirty="0" err="1">
                <a:latin typeface="Courier" pitchFamily="49" charset="0"/>
              </a:rPr>
              <a:t>key.charAt</a:t>
            </a:r>
            <a:r>
              <a:rPr lang="da-DK" sz="2600" dirty="0">
                <a:latin typeface="Courier" pitchFamily="49" charset="0"/>
              </a:rPr>
              <a:t>( i );</a:t>
            </a:r>
          </a:p>
          <a:p>
            <a:pPr lvl="1">
              <a:buNone/>
            </a:pPr>
            <a:endParaRPr lang="da-DK" sz="2600" dirty="0">
              <a:latin typeface="Courier" pitchFamily="49" charset="0"/>
            </a:endParaRPr>
          </a:p>
          <a:p>
            <a:pPr lvl="1">
              <a:buNone/>
            </a:pPr>
            <a:r>
              <a:rPr lang="da-DK" sz="2600" dirty="0">
                <a:latin typeface="Courier" pitchFamily="49" charset="0"/>
              </a:rPr>
              <a:t>            </a:t>
            </a:r>
            <a:r>
              <a:rPr lang="da-DK" sz="2600" dirty="0" err="1">
                <a:latin typeface="Courier" pitchFamily="49" charset="0"/>
              </a:rPr>
              <a:t>return</a:t>
            </a:r>
            <a:r>
              <a:rPr lang="da-DK" sz="2600" dirty="0">
                <a:latin typeface="Courier" pitchFamily="49" charset="0"/>
              </a:rPr>
              <a:t> </a:t>
            </a:r>
            <a:r>
              <a:rPr lang="da-DK" sz="2600" dirty="0" err="1">
                <a:latin typeface="Courier" pitchFamily="49" charset="0"/>
              </a:rPr>
              <a:t>hashVal</a:t>
            </a:r>
            <a:r>
              <a:rPr lang="da-DK" sz="2600" dirty="0">
                <a:latin typeface="Courier" pitchFamily="49" charset="0"/>
              </a:rPr>
              <a:t> % </a:t>
            </a:r>
            <a:r>
              <a:rPr lang="da-DK" sz="2600" dirty="0" err="1">
                <a:latin typeface="Courier" pitchFamily="49" charset="0"/>
              </a:rPr>
              <a:t>tableSize</a:t>
            </a:r>
            <a:r>
              <a:rPr lang="da-DK" sz="2600" dirty="0">
                <a:latin typeface="Courier" pitchFamily="49" charset="0"/>
              </a:rPr>
              <a:t>;</a:t>
            </a:r>
          </a:p>
          <a:p>
            <a:pPr lvl="1">
              <a:buNone/>
            </a:pPr>
            <a:r>
              <a:rPr lang="da-DK" sz="2600" dirty="0">
                <a:latin typeface="Courier" pitchFamily="49" charset="0"/>
              </a:rPr>
              <a:t>   }</a:t>
            </a:r>
          </a:p>
          <a:p>
            <a:r>
              <a:rPr lang="da-DK" sz="4000" dirty="0"/>
              <a:t>Hvad nu hvis nøglen har længden 8 og tabelstørrelsen er 10.007?	</a:t>
            </a:r>
            <a:r>
              <a:rPr lang="da-DK" sz="2200" dirty="0">
                <a:latin typeface="Courier" pitchFamily="49" charset="0"/>
              </a:rPr>
              <a:t>	:</a:t>
            </a:r>
          </a:p>
          <a:p>
            <a:pPr lvl="1">
              <a:buNone/>
            </a:pPr>
            <a:endParaRPr lang="da-DK" sz="2600" dirty="0">
              <a:latin typeface="Courier" pitchFamily="49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1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7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3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4" dur="500" fill="hold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a-DK" dirty="0"/>
              <a:t>Simpel og effektiv hash funktion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buNone/>
            </a:pPr>
            <a:r>
              <a:rPr lang="da-DK" sz="1800" dirty="0">
                <a:latin typeface="Courier" pitchFamily="49" charset="0"/>
              </a:rPr>
              <a:t>    // Java  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	  public </a:t>
            </a:r>
            <a:r>
              <a:rPr lang="da-DK" sz="1800" dirty="0" err="1">
                <a:latin typeface="Courier" pitchFamily="49" charset="0"/>
              </a:rPr>
              <a:t>static</a:t>
            </a:r>
            <a:r>
              <a:rPr lang="da-DK" sz="1800" dirty="0">
                <a:latin typeface="Courier" pitchFamily="49" charset="0"/>
              </a:rPr>
              <a:t> </a:t>
            </a:r>
            <a:r>
              <a:rPr lang="da-DK" sz="1800" dirty="0" err="1">
                <a:latin typeface="Courier" pitchFamily="49" charset="0"/>
              </a:rPr>
              <a:t>int</a:t>
            </a:r>
            <a:r>
              <a:rPr lang="da-DK" sz="1800" dirty="0">
                <a:latin typeface="Courier" pitchFamily="49" charset="0"/>
              </a:rPr>
              <a:t> hash( </a:t>
            </a:r>
            <a:r>
              <a:rPr lang="da-DK" sz="1800" dirty="0" err="1">
                <a:latin typeface="Courier" pitchFamily="49" charset="0"/>
              </a:rPr>
              <a:t>String</a:t>
            </a:r>
            <a:r>
              <a:rPr lang="da-DK" sz="1800" dirty="0">
                <a:latin typeface="Courier" pitchFamily="49" charset="0"/>
              </a:rPr>
              <a:t> </a:t>
            </a:r>
            <a:r>
              <a:rPr lang="da-DK" sz="1800" dirty="0" err="1">
                <a:latin typeface="Courier" pitchFamily="49" charset="0"/>
              </a:rPr>
              <a:t>key</a:t>
            </a:r>
            <a:r>
              <a:rPr lang="da-DK" sz="1800" dirty="0">
                <a:latin typeface="Courier" pitchFamily="49" charset="0"/>
              </a:rPr>
              <a:t>, </a:t>
            </a:r>
            <a:r>
              <a:rPr lang="da-DK" sz="1800" dirty="0" err="1">
                <a:latin typeface="Courier" pitchFamily="49" charset="0"/>
              </a:rPr>
              <a:t>int</a:t>
            </a:r>
            <a:r>
              <a:rPr lang="da-DK" sz="1800" dirty="0">
                <a:latin typeface="Courier" pitchFamily="49" charset="0"/>
              </a:rPr>
              <a:t> </a:t>
            </a:r>
            <a:r>
              <a:rPr lang="da-DK" sz="1800" dirty="0" err="1">
                <a:latin typeface="Courier" pitchFamily="49" charset="0"/>
              </a:rPr>
              <a:t>tableSize</a:t>
            </a:r>
            <a:r>
              <a:rPr lang="da-DK" sz="1800" dirty="0">
                <a:latin typeface="Courier" pitchFamily="49" charset="0"/>
              </a:rPr>
              <a:t> )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{	 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</a:t>
            </a:r>
            <a:r>
              <a:rPr lang="da-DK" sz="1800" dirty="0" err="1">
                <a:latin typeface="Courier" pitchFamily="49" charset="0"/>
              </a:rPr>
              <a:t>int</a:t>
            </a:r>
            <a:r>
              <a:rPr lang="da-DK" sz="1800" dirty="0">
                <a:latin typeface="Courier" pitchFamily="49" charset="0"/>
              </a:rPr>
              <a:t>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 = 0;</a:t>
            </a:r>
          </a:p>
          <a:p>
            <a:pPr>
              <a:buNone/>
            </a:pPr>
            <a:endParaRPr lang="da-DK" sz="1800" dirty="0">
              <a:latin typeface="Courier" pitchFamily="49" charset="0"/>
            </a:endParaRP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for( </a:t>
            </a:r>
            <a:r>
              <a:rPr lang="da-DK" sz="1800" dirty="0" err="1">
                <a:latin typeface="Courier" pitchFamily="49" charset="0"/>
              </a:rPr>
              <a:t>int</a:t>
            </a:r>
            <a:r>
              <a:rPr lang="da-DK" sz="1800" dirty="0">
                <a:latin typeface="Courier" pitchFamily="49" charset="0"/>
              </a:rPr>
              <a:t> i = 0; i &lt; </a:t>
            </a:r>
            <a:r>
              <a:rPr lang="da-DK" sz="1800" dirty="0" err="1">
                <a:latin typeface="Courier" pitchFamily="49" charset="0"/>
              </a:rPr>
              <a:t>key.length</a:t>
            </a:r>
            <a:r>
              <a:rPr lang="da-DK" sz="1800" dirty="0">
                <a:latin typeface="Courier" pitchFamily="49" charset="0"/>
              </a:rPr>
              <a:t>( ); i++ )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   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 = 37 *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 + </a:t>
            </a:r>
            <a:r>
              <a:rPr lang="da-DK" sz="1800" dirty="0" err="1">
                <a:latin typeface="Courier" pitchFamily="49" charset="0"/>
              </a:rPr>
              <a:t>key.charAt</a:t>
            </a:r>
            <a:r>
              <a:rPr lang="da-DK" sz="1800" dirty="0">
                <a:latin typeface="Courier" pitchFamily="49" charset="0"/>
              </a:rPr>
              <a:t>( i );</a:t>
            </a:r>
          </a:p>
          <a:p>
            <a:pPr>
              <a:buNone/>
            </a:pPr>
            <a:endParaRPr lang="da-DK" sz="1800" dirty="0">
              <a:latin typeface="Courier" pitchFamily="49" charset="0"/>
            </a:endParaRP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 %= </a:t>
            </a:r>
            <a:r>
              <a:rPr lang="da-DK" sz="1800" dirty="0" err="1">
                <a:latin typeface="Courier" pitchFamily="49" charset="0"/>
              </a:rPr>
              <a:t>tableSize</a:t>
            </a:r>
            <a:r>
              <a:rPr lang="da-DK" sz="1800" dirty="0">
                <a:latin typeface="Courier" pitchFamily="49" charset="0"/>
              </a:rPr>
              <a:t>;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</a:t>
            </a:r>
            <a:r>
              <a:rPr lang="da-DK" sz="1800" dirty="0" err="1">
                <a:latin typeface="Courier" pitchFamily="49" charset="0"/>
              </a:rPr>
              <a:t>if</a:t>
            </a:r>
            <a:r>
              <a:rPr lang="da-DK" sz="1800" dirty="0">
                <a:latin typeface="Courier" pitchFamily="49" charset="0"/>
              </a:rPr>
              <a:t>(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 &lt; 0 )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   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 += </a:t>
            </a:r>
            <a:r>
              <a:rPr lang="da-DK" sz="1800" dirty="0" err="1">
                <a:latin typeface="Courier" pitchFamily="49" charset="0"/>
              </a:rPr>
              <a:t>tableSize</a:t>
            </a:r>
            <a:r>
              <a:rPr lang="da-DK" sz="1800" dirty="0">
                <a:latin typeface="Courier" pitchFamily="49" charset="0"/>
              </a:rPr>
              <a:t>;</a:t>
            </a:r>
          </a:p>
          <a:p>
            <a:pPr>
              <a:buNone/>
            </a:pPr>
            <a:endParaRPr lang="da-DK" sz="1800" dirty="0">
              <a:latin typeface="Courier" pitchFamily="49" charset="0"/>
            </a:endParaRP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    </a:t>
            </a:r>
            <a:r>
              <a:rPr lang="da-DK" sz="1800" dirty="0" err="1">
                <a:latin typeface="Courier" pitchFamily="49" charset="0"/>
              </a:rPr>
              <a:t>return</a:t>
            </a:r>
            <a:r>
              <a:rPr lang="da-DK" sz="1800" dirty="0">
                <a:latin typeface="Courier" pitchFamily="49" charset="0"/>
              </a:rPr>
              <a:t> </a:t>
            </a:r>
            <a:r>
              <a:rPr lang="da-DK" sz="1800" dirty="0" err="1">
                <a:latin typeface="Courier" pitchFamily="49" charset="0"/>
              </a:rPr>
              <a:t>hashVal</a:t>
            </a:r>
            <a:r>
              <a:rPr lang="da-DK" sz="1800" dirty="0">
                <a:latin typeface="Courier" pitchFamily="49" charset="0"/>
              </a:rPr>
              <a:t>;</a:t>
            </a:r>
          </a:p>
          <a:p>
            <a:pPr>
              <a:buNone/>
            </a:pPr>
            <a:r>
              <a:rPr lang="da-DK" sz="1800" dirty="0">
                <a:latin typeface="Courier" pitchFamily="49" charset="0"/>
              </a:rPr>
              <a:t>    }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Hashings</a:t>
            </a:r>
            <a:r>
              <a:rPr lang="da-DK" dirty="0"/>
              <a:t> problem</a:t>
            </a:r>
          </a:p>
        </p:txBody>
      </p:sp>
      <p:sp>
        <p:nvSpPr>
          <p:cNvPr id="3" name="Pladsholder til indhol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da-DK" dirty="0"/>
              <a:t>Uanset hvor god en hashfunktion man vælger, så vil det forekomme, at to eller flere objekter </a:t>
            </a:r>
            <a:r>
              <a:rPr lang="da-DK" dirty="0" err="1"/>
              <a:t>hasher</a:t>
            </a:r>
            <a:r>
              <a:rPr lang="da-DK" dirty="0"/>
              <a:t> til det samme indeks i tabellen.</a:t>
            </a:r>
          </a:p>
          <a:p>
            <a:r>
              <a:rPr lang="da-DK" dirty="0"/>
              <a:t>Dette kaldes en k</a:t>
            </a:r>
            <a:r>
              <a:rPr lang="da-DK" i="1" dirty="0"/>
              <a:t>ollision.</a:t>
            </a:r>
          </a:p>
          <a:p>
            <a:r>
              <a:rPr lang="da-DK" dirty="0"/>
              <a:t>Kollisioner kan løses på forskellige måder:</a:t>
            </a:r>
          </a:p>
          <a:p>
            <a:pPr lvl="1"/>
            <a:r>
              <a:rPr lang="da-DK" dirty="0"/>
              <a:t>Separate </a:t>
            </a:r>
            <a:r>
              <a:rPr lang="da-DK" dirty="0" err="1"/>
              <a:t>chaining</a:t>
            </a:r>
            <a:endParaRPr lang="da-DK" dirty="0"/>
          </a:p>
          <a:p>
            <a:pPr lvl="1"/>
            <a:r>
              <a:rPr lang="da-DK" dirty="0" err="1"/>
              <a:t>Linear</a:t>
            </a:r>
            <a:r>
              <a:rPr lang="da-DK" dirty="0"/>
              <a:t> </a:t>
            </a:r>
            <a:r>
              <a:rPr lang="da-DK" dirty="0" err="1"/>
              <a:t>probing</a:t>
            </a:r>
            <a:endParaRPr lang="da-DK" dirty="0"/>
          </a:p>
          <a:p>
            <a:pPr lvl="1"/>
            <a:r>
              <a:rPr lang="da-DK" dirty="0" err="1"/>
              <a:t>Quadratic</a:t>
            </a:r>
            <a:r>
              <a:rPr lang="da-DK" dirty="0"/>
              <a:t> </a:t>
            </a:r>
            <a:r>
              <a:rPr lang="da-DK" dirty="0" err="1"/>
              <a:t>probing</a:t>
            </a:r>
            <a:endParaRPr lang="da-DK" dirty="0"/>
          </a:p>
          <a:p>
            <a:pPr lvl="1"/>
            <a:r>
              <a:rPr lang="da-DK" dirty="0"/>
              <a:t>Double </a:t>
            </a:r>
            <a:r>
              <a:rPr lang="da-DK" dirty="0" err="1"/>
              <a:t>hashing</a:t>
            </a:r>
            <a:endParaRPr lang="da-DK" dirty="0"/>
          </a:p>
          <a:p>
            <a:r>
              <a:rPr lang="da-DK" dirty="0"/>
              <a:t>Der er her tale om relativt simple strategier. Der findes andre, som er mere komplekse. Dem vender </a:t>
            </a:r>
            <a:r>
              <a:rPr lang="da-DK"/>
              <a:t>vi tilbage til.</a:t>
            </a:r>
            <a:endParaRPr lang="da-DK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7504" y="274638"/>
            <a:ext cx="8928992" cy="1143000"/>
          </a:xfrm>
        </p:spPr>
        <p:txBody>
          <a:bodyPr>
            <a:normAutofit fontScale="90000"/>
          </a:bodyPr>
          <a:lstStyle/>
          <a:p>
            <a:r>
              <a:rPr lang="da-DK" dirty="0"/>
              <a:t>Separate </a:t>
            </a:r>
            <a:r>
              <a:rPr lang="da-DK" dirty="0" err="1"/>
              <a:t>chaining</a:t>
            </a:r>
            <a:r>
              <a:rPr lang="da-DK" dirty="0"/>
              <a:t> – hash funktion % 10</a:t>
            </a:r>
          </a:p>
        </p:txBody>
      </p:sp>
      <p:pic>
        <p:nvPicPr>
          <p:cNvPr id="1026" name="Picture 2" descr="C:\Dokumenter\Arbejde\E2011\ADA5\Figurer, kapitel 1-6\0321395670_pt1\ch05\ch05gif\fig05_05.gif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947987" y="1929606"/>
            <a:ext cx="3248025" cy="38671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FA7CAB-ED7B-4638-88FC-9478F3BE5E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Separate </a:t>
            </a:r>
            <a:r>
              <a:rPr lang="da-DK" dirty="0" err="1"/>
              <a:t>chaining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E813E4D0-3FDE-490B-B78D-7D740C7301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Hvor meget plads har man brug for til listerne i  separate </a:t>
            </a:r>
            <a:r>
              <a:rPr lang="da-DK" dirty="0" err="1"/>
              <a:t>chaining</a:t>
            </a:r>
            <a:r>
              <a:rPr lang="da-DK" dirty="0"/>
              <a:t>?</a:t>
            </a:r>
          </a:p>
          <a:p>
            <a:r>
              <a:rPr lang="da-DK" dirty="0"/>
              <a:t>Begrænset plads – her gælder reglen om double-up </a:t>
            </a:r>
            <a:r>
              <a:rPr lang="da-DK" i="1" dirty="0"/>
              <a:t>ikke.</a:t>
            </a:r>
            <a:endParaRPr lang="da-DK" dirty="0"/>
          </a:p>
          <a:p>
            <a:r>
              <a:rPr lang="da-DK" dirty="0"/>
              <a:t>Hvor lange bliver disse lister under ‘normale’ omstændigheder?</a:t>
            </a:r>
          </a:p>
          <a:p>
            <a:r>
              <a:rPr lang="da-DK" dirty="0"/>
              <a:t>Disse problemer behandles i sektionerne 5.7 og 5.7.1.</a:t>
            </a:r>
          </a:p>
          <a:p>
            <a:pPr marL="0" indent="0">
              <a:buNone/>
            </a:pP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365945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theme/theme1.xml><?xml version="1.0" encoding="utf-8"?>
<a:theme xmlns:a="http://schemas.openxmlformats.org/drawingml/2006/main" name="Kontortema">
  <a:themeElements>
    <a:clrScheme name="Kont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ont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ont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10863</TotalTime>
  <Words>1336</Words>
  <Application>Microsoft Office PowerPoint</Application>
  <PresentationFormat>Skærmshow (4:3)</PresentationFormat>
  <Paragraphs>184</Paragraphs>
  <Slides>34</Slides>
  <Notes>3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34</vt:i4>
      </vt:variant>
    </vt:vector>
  </HeadingPairs>
  <TitlesOfParts>
    <vt:vector size="38" baseType="lpstr">
      <vt:lpstr>Arial</vt:lpstr>
      <vt:lpstr>Calibri</vt:lpstr>
      <vt:lpstr>Courier</vt:lpstr>
      <vt:lpstr>Kontortema</vt:lpstr>
      <vt:lpstr>Algoritmer &amp; Datastrukturer  19. september 2025</vt:lpstr>
      <vt:lpstr>Hvor lang tid tager det at hente ting? </vt:lpstr>
      <vt:lpstr>Hashing – kort fortalt</vt:lpstr>
      <vt:lpstr>Hashing </vt:lpstr>
      <vt:lpstr>Hash Function</vt:lpstr>
      <vt:lpstr>Simpel og effektiv hash funktion</vt:lpstr>
      <vt:lpstr>Hashings problem</vt:lpstr>
      <vt:lpstr>Separate chaining – hash funktion % 10</vt:lpstr>
      <vt:lpstr>Separate chaining</vt:lpstr>
      <vt:lpstr>Linear probing</vt:lpstr>
      <vt:lpstr>Et eksempel på primar clustering ved linear probing og hash funktion % 10</vt:lpstr>
      <vt:lpstr>Prisen for primary clustering</vt:lpstr>
      <vt:lpstr>Quadratic probing – hash funktion % 10 (~prøv næste kvadrattal)</vt:lpstr>
      <vt:lpstr>Quadratic probing</vt:lpstr>
      <vt:lpstr>Double hashing</vt:lpstr>
      <vt:lpstr>Rehashing</vt:lpstr>
      <vt:lpstr>Extendible hashing</vt:lpstr>
      <vt:lpstr>EH – de originale data</vt:lpstr>
      <vt:lpstr>EH – 100100 indsat</vt:lpstr>
      <vt:lpstr>EH – 000000 indsat</vt:lpstr>
      <vt:lpstr>State-of-the-art hashing</vt:lpstr>
      <vt:lpstr>The power of two choices</vt:lpstr>
      <vt:lpstr>Case 1: Single Random Choice</vt:lpstr>
      <vt:lpstr>Case 2: Power of Two Choices</vt:lpstr>
      <vt:lpstr>Key Takeaway</vt:lpstr>
      <vt:lpstr>Load Balancing Example</vt:lpstr>
      <vt:lpstr>Growth of Maximum Load</vt:lpstr>
      <vt:lpstr>Cuckoo-hashing</vt:lpstr>
      <vt:lpstr>Hopscotch-hashing</vt:lpstr>
      <vt:lpstr>Hopscotch eksempel</vt:lpstr>
      <vt:lpstr>Hopscotch eksempel</vt:lpstr>
      <vt:lpstr>Øvelser</vt:lpstr>
      <vt:lpstr>Øvelser</vt:lpstr>
      <vt:lpstr>Vigtigste slides</vt:lpstr>
    </vt:vector>
  </TitlesOfParts>
  <Company>Syddansk Unversitet - University of Southern Denmark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ADA/VPR 22. sept. 2011</dc:title>
  <dc:creator>Ole Dolriis</dc:creator>
  <cp:lastModifiedBy>Ole Dolriis</cp:lastModifiedBy>
  <cp:revision>123</cp:revision>
  <dcterms:created xsi:type="dcterms:W3CDTF">2011-09-15T07:56:37Z</dcterms:created>
  <dcterms:modified xsi:type="dcterms:W3CDTF">2025-09-18T16:04:21Z</dcterms:modified>
</cp:coreProperties>
</file>