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7" r:id="rId5"/>
    <p:sldId id="313" r:id="rId6"/>
    <p:sldId id="315" r:id="rId7"/>
    <p:sldId id="314" r:id="rId8"/>
    <p:sldId id="321" r:id="rId9"/>
    <p:sldId id="322" r:id="rId10"/>
    <p:sldId id="323" r:id="rId11"/>
    <p:sldId id="319" r:id="rId12"/>
    <p:sldId id="259" r:id="rId13"/>
    <p:sldId id="260" r:id="rId14"/>
    <p:sldId id="262" r:id="rId15"/>
    <p:sldId id="261" r:id="rId16"/>
    <p:sldId id="263" r:id="rId17"/>
    <p:sldId id="264" r:id="rId18"/>
    <p:sldId id="269" r:id="rId19"/>
    <p:sldId id="265" r:id="rId20"/>
    <p:sldId id="266" r:id="rId21"/>
    <p:sldId id="267" r:id="rId22"/>
    <p:sldId id="291" r:id="rId23"/>
    <p:sldId id="268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96" r:id="rId32"/>
    <p:sldId id="324" r:id="rId33"/>
    <p:sldId id="292" r:id="rId34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47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75A0-B243-4DD8-B3B7-07869A547018}" type="datetimeFigureOut">
              <a:rPr lang="da-DK" smtClean="0"/>
              <a:pPr/>
              <a:t>24-09-2025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4DBD-036B-4E30-8E81-79AE5C56B39F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75A0-B243-4DD8-B3B7-07869A547018}" type="datetimeFigureOut">
              <a:rPr lang="da-DK" smtClean="0"/>
              <a:pPr/>
              <a:t>24-09-2025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4DBD-036B-4E30-8E81-79AE5C56B39F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75A0-B243-4DD8-B3B7-07869A547018}" type="datetimeFigureOut">
              <a:rPr lang="da-DK" smtClean="0"/>
              <a:pPr/>
              <a:t>24-09-2025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4DBD-036B-4E30-8E81-79AE5C56B39F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75A0-B243-4DD8-B3B7-07869A547018}" type="datetimeFigureOut">
              <a:rPr lang="da-DK" smtClean="0"/>
              <a:pPr/>
              <a:t>24-09-2025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4DBD-036B-4E30-8E81-79AE5C56B39F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75A0-B243-4DD8-B3B7-07869A547018}" type="datetimeFigureOut">
              <a:rPr lang="da-DK" smtClean="0"/>
              <a:pPr/>
              <a:t>24-09-2025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4DBD-036B-4E30-8E81-79AE5C56B39F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75A0-B243-4DD8-B3B7-07869A547018}" type="datetimeFigureOut">
              <a:rPr lang="da-DK" smtClean="0"/>
              <a:pPr/>
              <a:t>24-09-2025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4DBD-036B-4E30-8E81-79AE5C56B39F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75A0-B243-4DD8-B3B7-07869A547018}" type="datetimeFigureOut">
              <a:rPr lang="da-DK" smtClean="0"/>
              <a:pPr/>
              <a:t>24-09-2025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4DBD-036B-4E30-8E81-79AE5C56B39F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75A0-B243-4DD8-B3B7-07869A547018}" type="datetimeFigureOut">
              <a:rPr lang="da-DK" smtClean="0"/>
              <a:pPr/>
              <a:t>24-09-2025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4DBD-036B-4E30-8E81-79AE5C56B39F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75A0-B243-4DD8-B3B7-07869A547018}" type="datetimeFigureOut">
              <a:rPr lang="da-DK" smtClean="0"/>
              <a:pPr/>
              <a:t>24-09-2025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4DBD-036B-4E30-8E81-79AE5C56B39F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75A0-B243-4DD8-B3B7-07869A547018}" type="datetimeFigureOut">
              <a:rPr lang="da-DK" smtClean="0"/>
              <a:pPr/>
              <a:t>24-09-2025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4DBD-036B-4E30-8E81-79AE5C56B39F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75A0-B243-4DD8-B3B7-07869A547018}" type="datetimeFigureOut">
              <a:rPr lang="da-DK" smtClean="0"/>
              <a:pPr/>
              <a:t>24-09-2025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4DBD-036B-4E30-8E81-79AE5C56B39F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175A0-B243-4DD8-B3B7-07869A547018}" type="datetimeFigureOut">
              <a:rPr lang="da-DK" smtClean="0"/>
              <a:pPr/>
              <a:t>24-09-2025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4DBD-036B-4E30-8E81-79AE5C56B39F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Algoritmer og Datastrukturer </a:t>
            </a:r>
            <a:br>
              <a:rPr lang="da-DK" dirty="0"/>
            </a:br>
            <a:r>
              <a:rPr lang="da-DK" dirty="0"/>
              <a:t>26. september 2024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a-DK" sz="6000" dirty="0"/>
              <a:t>Prioritetskøer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285E1D-7536-46D5-2666-67A9A8E6F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Balanceret binært træ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CD4714A-32F0-0B35-1508-F8F5F3CAC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 algn="ctr">
              <a:buNone/>
            </a:pPr>
            <a:r>
              <a:rPr lang="da-DK" dirty="0"/>
              <a:t>Højdeforskellen mellem subtræer må ikke være større end 1 (en).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1A70B33C-94B7-199A-DC3F-31DA403D3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663034"/>
            <a:ext cx="6277123" cy="309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09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Binært Træ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 class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BinaryNode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  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	Object     element;      // The data in the node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BinaryNode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left;         // Left child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BinaryNode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right;        // Right child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>
                <a:cs typeface="Courier New" pitchFamily="49" charset="0"/>
              </a:rPr>
              <a:t>Der </a:t>
            </a:r>
            <a:r>
              <a:rPr lang="en-US" sz="2400" dirty="0" err="1">
                <a:cs typeface="Courier New" pitchFamily="49" charset="0"/>
              </a:rPr>
              <a:t>behøver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cs typeface="Courier New" pitchFamily="49" charset="0"/>
              </a:rPr>
              <a:t>kun</a:t>
            </a:r>
            <a:r>
              <a:rPr lang="en-US" sz="2400" dirty="0">
                <a:cs typeface="Courier New" pitchFamily="49" charset="0"/>
              </a:rPr>
              <a:t> at </a:t>
            </a:r>
            <a:r>
              <a:rPr lang="en-US" sz="2400" dirty="0" err="1">
                <a:cs typeface="Courier New" pitchFamily="49" charset="0"/>
              </a:rPr>
              <a:t>være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cs typeface="Courier New" pitchFamily="49" charset="0"/>
              </a:rPr>
              <a:t>ét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cs typeface="Courier New" pitchFamily="49" charset="0"/>
              </a:rPr>
              <a:t>dataelement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cs typeface="Courier New" pitchFamily="49" charset="0"/>
              </a:rPr>
              <a:t>i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cs typeface="Courier New" pitchFamily="49" charset="0"/>
              </a:rPr>
              <a:t>klassen</a:t>
            </a:r>
            <a:r>
              <a:rPr lang="en-US" sz="2400" dirty="0">
                <a:cs typeface="Courier New" pitchFamily="49" charset="0"/>
              </a:rPr>
              <a:t> </a:t>
            </a:r>
          </a:p>
          <a:p>
            <a:pPr algn="ctr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BinaryTree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400" dirty="0">
              <a:cs typeface="Courier New" pitchFamily="49" charset="0"/>
            </a:endParaRPr>
          </a:p>
          <a:p>
            <a:pPr algn="ctr">
              <a:buNone/>
            </a:pPr>
            <a:r>
              <a:rPr lang="en-US" sz="2400" dirty="0" err="1">
                <a:latin typeface="+mj-lt"/>
                <a:cs typeface="Courier New" pitchFamily="49" charset="0"/>
              </a:rPr>
              <a:t>Hvilket</a:t>
            </a:r>
            <a:r>
              <a:rPr lang="en-US" sz="2400" dirty="0">
                <a:latin typeface="+mj-lt"/>
                <a:cs typeface="Courier New" pitchFamily="49" charset="0"/>
              </a:rPr>
              <a:t>?</a:t>
            </a:r>
            <a:endParaRPr lang="en-US" sz="1600" dirty="0">
              <a:latin typeface="+mj-lt"/>
              <a:cs typeface="Courier New" pitchFamily="49" charset="0"/>
            </a:endParaRPr>
          </a:p>
          <a:p>
            <a:pPr>
              <a:buNone/>
            </a:pPr>
            <a:endParaRPr lang="da-DK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688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/>
          </a:bodyPr>
          <a:lstStyle/>
          <a:p>
            <a:r>
              <a:rPr lang="da-DK" dirty="0" err="1"/>
              <a:t>Prioritetskø</a:t>
            </a:r>
            <a:r>
              <a:rPr lang="da-DK" dirty="0"/>
              <a:t> – komplet binært træ</a:t>
            </a:r>
            <a:br>
              <a:rPr lang="da-DK" dirty="0"/>
            </a:br>
            <a:r>
              <a:rPr lang="da-DK" sz="2400" dirty="0"/>
              <a:t>køen vokser fra venstre mod højre på laveste niveau</a:t>
            </a:r>
            <a:endParaRPr lang="da-DK" dirty="0"/>
          </a:p>
        </p:txBody>
      </p:sp>
      <p:pic>
        <p:nvPicPr>
          <p:cNvPr id="2050" name="Picture 2" descr="C:\Dokumenter\Arbejde\E2011\ADA5\Figurer, kapitel 1-6\0321395670_pt1\ch06\ch06gif\fig06_02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4912" y="1805781"/>
            <a:ext cx="6734175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Implementering</a:t>
            </a:r>
            <a:br>
              <a:rPr lang="da-DK" dirty="0"/>
            </a:br>
            <a:r>
              <a:rPr lang="da-DK" sz="2400" dirty="0"/>
              <a:t>Almindeligt array hvor indeks 0 ikke benyttes</a:t>
            </a:r>
            <a:endParaRPr lang="da-DK" dirty="0"/>
          </a:p>
        </p:txBody>
      </p:sp>
      <p:pic>
        <p:nvPicPr>
          <p:cNvPr id="3074" name="Picture 2" descr="C:\Dokumenter\Arbejde\E2011\ADA5\Figurer, kapitel 1-6\0321395670_pt1\ch06\ch06gif\fig06_03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471505"/>
            <a:ext cx="8229600" cy="7833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Heap</a:t>
            </a:r>
            <a:r>
              <a:rPr lang="da-DK" dirty="0"/>
              <a:t> </a:t>
            </a:r>
            <a:r>
              <a:rPr lang="da-DK" dirty="0" err="1"/>
              <a:t>order</a:t>
            </a:r>
            <a:r>
              <a:rPr lang="da-DK" dirty="0"/>
              <a:t> </a:t>
            </a:r>
            <a:r>
              <a:rPr lang="da-DK" dirty="0" err="1"/>
              <a:t>property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r>
              <a:rPr lang="da-DK" dirty="0"/>
              <a:t>Roden indeholder det mindste element.</a:t>
            </a:r>
          </a:p>
          <a:p>
            <a:r>
              <a:rPr lang="da-DK" dirty="0"/>
              <a:t>Enhver node er mindre end alle dens efterkommere.</a:t>
            </a:r>
          </a:p>
          <a:p>
            <a:r>
              <a:rPr lang="da-DK" dirty="0"/>
              <a:t>En </a:t>
            </a:r>
            <a:r>
              <a:rPr lang="da-DK" dirty="0" err="1"/>
              <a:t>prioritetskø</a:t>
            </a:r>
            <a:r>
              <a:rPr lang="da-DK" dirty="0"/>
              <a:t> kaldes sommetider for en  </a:t>
            </a:r>
            <a:r>
              <a:rPr lang="da-DK" dirty="0" err="1"/>
              <a:t>binary</a:t>
            </a:r>
            <a:r>
              <a:rPr lang="da-DK" dirty="0"/>
              <a:t> </a:t>
            </a:r>
            <a:r>
              <a:rPr lang="da-DK" i="1" dirty="0" err="1"/>
              <a:t>heap</a:t>
            </a:r>
            <a:r>
              <a:rPr lang="da-DK" dirty="0"/>
              <a:t>.</a:t>
            </a:r>
          </a:p>
          <a:p>
            <a:r>
              <a:rPr lang="da-DK" dirty="0"/>
              <a:t>Dette må ikke forveksles med </a:t>
            </a:r>
            <a:r>
              <a:rPr lang="da-DK" i="1" dirty="0" err="1"/>
              <a:t>heapen</a:t>
            </a:r>
            <a:r>
              <a:rPr lang="da-DK" dirty="0"/>
              <a:t> i C++ </a:t>
            </a:r>
            <a:r>
              <a:rPr lang="da-DK" dirty="0" err="1"/>
              <a:t>runtime</a:t>
            </a:r>
            <a:r>
              <a:rPr lang="da-DK" dirty="0"/>
              <a:t> </a:t>
            </a:r>
            <a:r>
              <a:rPr lang="da-DK" dirty="0" err="1"/>
              <a:t>environment</a:t>
            </a:r>
            <a:r>
              <a:rPr lang="da-DK"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Komplette binære træer; </a:t>
            </a:r>
            <a:r>
              <a:rPr lang="da-DK" dirty="0" err="1"/>
              <a:t>heaps</a:t>
            </a:r>
            <a:r>
              <a:rPr lang="da-DK" dirty="0"/>
              <a:t>?</a:t>
            </a:r>
          </a:p>
        </p:txBody>
      </p:sp>
      <p:pic>
        <p:nvPicPr>
          <p:cNvPr id="4099" name="Picture 3" descr="C:\Dokumenter\Arbejde\E2011\ADA5\Figurer, kapitel 1-6\0321395670_pt1\ch06\ch06gif\fig06_05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38497"/>
            <a:ext cx="8229600" cy="26493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Insert</a:t>
            </a:r>
            <a:r>
              <a:rPr lang="da-DK" dirty="0"/>
              <a:t> 14 – step 1 &amp; 2</a:t>
            </a:r>
          </a:p>
        </p:txBody>
      </p:sp>
      <p:pic>
        <p:nvPicPr>
          <p:cNvPr id="5122" name="Picture 2" descr="C:\Dokumenter\Arbejde\E2011\ADA5\Figurer, kapitel 1-6\0321395670_pt1\ch06\ch06gif\fig06_06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33145"/>
            <a:ext cx="8229600" cy="26600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Insert</a:t>
            </a:r>
            <a:r>
              <a:rPr lang="da-DK" dirty="0"/>
              <a:t> 14 – step 3 &amp; 4</a:t>
            </a:r>
          </a:p>
        </p:txBody>
      </p:sp>
      <p:pic>
        <p:nvPicPr>
          <p:cNvPr id="6146" name="Picture 2" descr="C:\Dokumenter\Arbejde\E2011\ADA5\Figurer, kapitel 1-6\0321395670_pt1\ch06\ch06gif\fig06_07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28989"/>
            <a:ext cx="8229600" cy="26683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Courier New" pitchFamily="49" charset="0"/>
                <a:cs typeface="Courier New" pitchFamily="49" charset="0"/>
              </a:rPr>
              <a:t>Insert</a:t>
            </a:r>
            <a:r>
              <a:rPr lang="da-DK" dirty="0">
                <a:latin typeface="+mn-lt"/>
              </a:rPr>
              <a:t>() - Java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a-DK" sz="16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da-DK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da-DK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600" dirty="0" err="1">
                <a:latin typeface="Courier New" pitchFamily="49" charset="0"/>
                <a:cs typeface="Courier New" pitchFamily="49" charset="0"/>
              </a:rPr>
              <a:t>insert</a:t>
            </a:r>
            <a:r>
              <a:rPr lang="da-DK" sz="16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da-DK" sz="1600" dirty="0" err="1">
                <a:latin typeface="Courier New" pitchFamily="49" charset="0"/>
                <a:cs typeface="Courier New" pitchFamily="49" charset="0"/>
              </a:rPr>
              <a:t>AnyType</a:t>
            </a:r>
            <a:r>
              <a:rPr lang="da-DK" sz="1600" dirty="0">
                <a:latin typeface="Courier New" pitchFamily="49" charset="0"/>
                <a:cs typeface="Courier New" pitchFamily="49" charset="0"/>
              </a:rPr>
              <a:t> x )</a:t>
            </a:r>
          </a:p>
          <a:p>
            <a:pPr>
              <a:buNone/>
            </a:pPr>
            <a:r>
              <a:rPr lang="da-DK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da-DK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da-DK" sz="16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da-DK" sz="16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da-DK" sz="1600" dirty="0" err="1">
                <a:latin typeface="Courier New" pitchFamily="49" charset="0"/>
                <a:cs typeface="Courier New" pitchFamily="49" charset="0"/>
              </a:rPr>
              <a:t>currentSize</a:t>
            </a:r>
            <a:r>
              <a:rPr lang="da-DK" sz="16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da-DK" sz="1600" dirty="0" err="1">
                <a:latin typeface="Courier New" pitchFamily="49" charset="0"/>
                <a:cs typeface="Courier New" pitchFamily="49" charset="0"/>
              </a:rPr>
              <a:t>array.length</a:t>
            </a:r>
            <a:r>
              <a:rPr lang="da-DK" sz="1600" dirty="0">
                <a:latin typeface="Courier New" pitchFamily="49" charset="0"/>
                <a:cs typeface="Courier New" pitchFamily="49" charset="0"/>
              </a:rPr>
              <a:t> - 1 )</a:t>
            </a:r>
          </a:p>
          <a:p>
            <a:pPr>
              <a:buNone/>
            </a:pPr>
            <a:r>
              <a:rPr lang="da-DK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a-DK" sz="1600" dirty="0" err="1">
                <a:latin typeface="Courier New" pitchFamily="49" charset="0"/>
                <a:cs typeface="Courier New" pitchFamily="49" charset="0"/>
              </a:rPr>
              <a:t>enlargeArray</a:t>
            </a:r>
            <a:r>
              <a:rPr lang="da-DK" sz="16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da-DK" sz="1600" dirty="0" err="1">
                <a:latin typeface="Courier New" pitchFamily="49" charset="0"/>
                <a:cs typeface="Courier New" pitchFamily="49" charset="0"/>
              </a:rPr>
              <a:t>array.length</a:t>
            </a:r>
            <a:r>
              <a:rPr lang="da-DK" sz="1600" dirty="0">
                <a:latin typeface="Courier New" pitchFamily="49" charset="0"/>
                <a:cs typeface="Courier New" pitchFamily="49" charset="0"/>
              </a:rPr>
              <a:t> * 2 + 1 );</a:t>
            </a:r>
          </a:p>
          <a:p>
            <a:pPr>
              <a:buNone/>
            </a:pPr>
            <a:endParaRPr lang="da-DK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a-DK" sz="1600" dirty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da-DK" sz="1600" dirty="0" err="1">
                <a:latin typeface="Courier New" pitchFamily="49" charset="0"/>
                <a:cs typeface="Courier New" pitchFamily="49" charset="0"/>
              </a:rPr>
              <a:t>Percolate</a:t>
            </a:r>
            <a:r>
              <a:rPr lang="da-DK" sz="1600" dirty="0">
                <a:latin typeface="Courier New" pitchFamily="49" charset="0"/>
                <a:cs typeface="Courier New" pitchFamily="49" charset="0"/>
              </a:rPr>
              <a:t> up</a:t>
            </a:r>
          </a:p>
          <a:p>
            <a:pPr>
              <a:buNone/>
            </a:pPr>
            <a:r>
              <a:rPr lang="da-DK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da-DK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a-DK" sz="1600" dirty="0">
                <a:latin typeface="Courier New" pitchFamily="49" charset="0"/>
                <a:cs typeface="Courier New" pitchFamily="49" charset="0"/>
              </a:rPr>
              <a:t> hole = ++</a:t>
            </a:r>
            <a:r>
              <a:rPr lang="da-DK" sz="1600" dirty="0" err="1">
                <a:latin typeface="Courier New" pitchFamily="49" charset="0"/>
                <a:cs typeface="Courier New" pitchFamily="49" charset="0"/>
              </a:rPr>
              <a:t>currentSize</a:t>
            </a:r>
            <a:r>
              <a:rPr lang="da-DK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da-DK" sz="1600" dirty="0">
                <a:latin typeface="Courier New" pitchFamily="49" charset="0"/>
                <a:cs typeface="Courier New" pitchFamily="49" charset="0"/>
              </a:rPr>
              <a:t>    for( ; hole &gt; 1 &amp;&amp; </a:t>
            </a:r>
            <a:r>
              <a:rPr lang="da-DK" sz="1600" dirty="0" err="1">
                <a:latin typeface="Courier New" pitchFamily="49" charset="0"/>
                <a:cs typeface="Courier New" pitchFamily="49" charset="0"/>
              </a:rPr>
              <a:t>x.compareTo</a:t>
            </a:r>
            <a:r>
              <a:rPr lang="da-DK" sz="1600" dirty="0">
                <a:latin typeface="Courier New" pitchFamily="49" charset="0"/>
                <a:cs typeface="Courier New" pitchFamily="49" charset="0"/>
              </a:rPr>
              <a:t>( array[ hole / 2 ] ) &lt; 0; hole /= 2 )</a:t>
            </a:r>
          </a:p>
          <a:p>
            <a:pPr>
              <a:buNone/>
            </a:pPr>
            <a:r>
              <a:rPr lang="da-DK" sz="1600" dirty="0">
                <a:latin typeface="Courier New" pitchFamily="49" charset="0"/>
                <a:cs typeface="Courier New" pitchFamily="49" charset="0"/>
              </a:rPr>
              <a:t>        array[ hole ] = array[ hole / 2 ];</a:t>
            </a:r>
          </a:p>
          <a:p>
            <a:pPr>
              <a:buNone/>
            </a:pPr>
            <a:r>
              <a:rPr lang="da-DK" sz="1600" dirty="0">
                <a:latin typeface="Courier New" pitchFamily="49" charset="0"/>
                <a:cs typeface="Courier New" pitchFamily="49" charset="0"/>
              </a:rPr>
              <a:t>    array[ hole ] = x;</a:t>
            </a:r>
          </a:p>
          <a:p>
            <a:pPr>
              <a:buNone/>
            </a:pPr>
            <a:r>
              <a:rPr lang="da-DK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DeleteMin</a:t>
            </a:r>
            <a:r>
              <a:rPr lang="da-DK" dirty="0"/>
              <a:t> – step 1 &amp; 2</a:t>
            </a:r>
          </a:p>
        </p:txBody>
      </p:sp>
      <p:pic>
        <p:nvPicPr>
          <p:cNvPr id="7170" name="Picture 2" descr="C:\Dokumenter\Arbejde\E2011\ADA5\Figurer, kapitel 1-6\0321395670_pt1\ch06\ch06gif\fig06_09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33145"/>
            <a:ext cx="8229600" cy="26600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Prioritetskø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da-DK" dirty="0"/>
              <a:t>Baggrund: behovet for at kunne afvikle køer efter et andet princip end FIFO.</a:t>
            </a:r>
          </a:p>
          <a:p>
            <a:r>
              <a:rPr lang="da-DK" dirty="0"/>
              <a:t>Eksempler: printjobs, CPU-</a:t>
            </a:r>
            <a:r>
              <a:rPr lang="da-DK" dirty="0" err="1"/>
              <a:t>schedulering</a:t>
            </a:r>
            <a:r>
              <a:rPr lang="da-DK" dirty="0"/>
              <a:t>, hasteordre.</a:t>
            </a:r>
          </a:p>
          <a:p>
            <a:r>
              <a:rPr lang="da-DK" dirty="0"/>
              <a:t>Nødvendige operationer: </a:t>
            </a:r>
            <a:r>
              <a:rPr lang="da-DK" dirty="0" err="1">
                <a:latin typeface="Courier New" pitchFamily="49" charset="0"/>
                <a:cs typeface="Courier New" pitchFamily="49" charset="0"/>
              </a:rPr>
              <a:t>insert</a:t>
            </a:r>
            <a:r>
              <a:rPr lang="da-DK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dirty="0">
                <a:latin typeface="Calibri" panose="020F0502020204030204" pitchFamily="34" charset="0"/>
                <a:cs typeface="Courier New" pitchFamily="49" charset="0"/>
              </a:rPr>
              <a:t>og</a:t>
            </a:r>
            <a:r>
              <a:rPr lang="da-DK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dirty="0" err="1">
                <a:latin typeface="Courier New" pitchFamily="49" charset="0"/>
                <a:cs typeface="Courier New" pitchFamily="49" charset="0"/>
              </a:rPr>
              <a:t>deleteMin</a:t>
            </a:r>
            <a:r>
              <a:rPr lang="da-DK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da-DK" dirty="0">
                <a:latin typeface="+mj-lt"/>
                <a:cs typeface="Courier New" pitchFamily="49" charset="0"/>
              </a:rPr>
              <a:t>Elegant ADT kan tilsikre </a:t>
            </a:r>
            <a:r>
              <a:rPr lang="da-DK" dirty="0" err="1">
                <a:latin typeface="Courier New" pitchFamily="49" charset="0"/>
                <a:cs typeface="Courier New" pitchFamily="49" charset="0"/>
              </a:rPr>
              <a:t>insert</a:t>
            </a:r>
            <a:r>
              <a:rPr lang="da-DK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dirty="0">
                <a:latin typeface="Calibri" panose="020F0502020204030204" pitchFamily="34" charset="0"/>
                <a:cs typeface="Courier New" pitchFamily="49" charset="0"/>
              </a:rPr>
              <a:t>with</a:t>
            </a:r>
            <a:r>
              <a:rPr lang="da-DK" dirty="0">
                <a:latin typeface="+mj-lt"/>
                <a:cs typeface="Courier New" pitchFamily="49" charset="0"/>
              </a:rPr>
              <a:t> O(log N) i modsætning til forventet O(N).</a:t>
            </a:r>
            <a:endParaRPr lang="da-DK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DeleteMin</a:t>
            </a:r>
            <a:r>
              <a:rPr lang="da-DK" dirty="0"/>
              <a:t> – step 3 &amp; 4</a:t>
            </a:r>
          </a:p>
        </p:txBody>
      </p:sp>
      <p:pic>
        <p:nvPicPr>
          <p:cNvPr id="8194" name="Picture 2" descr="C:\Dokumenter\Arbejde\E2011\ADA5\Figurer, kapitel 1-6\0321395670_pt1\ch06\ch06gif\fig06_10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33145"/>
            <a:ext cx="8229600" cy="26600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DeleteMin</a:t>
            </a:r>
            <a:r>
              <a:rPr lang="da-DK" dirty="0"/>
              <a:t> – step 5 &amp; 6</a:t>
            </a:r>
          </a:p>
        </p:txBody>
      </p:sp>
      <p:pic>
        <p:nvPicPr>
          <p:cNvPr id="9218" name="Picture 2" descr="C:\Dokumenter\Arbejde\E2011\ADA5\Figurer, kapitel 1-6\0321395670_pt1\ch06\ch06gif\fig06_11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33145"/>
            <a:ext cx="8229600" cy="26600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Courier New" pitchFamily="49" charset="0"/>
                <a:cs typeface="Courier New" pitchFamily="49" charset="0"/>
              </a:rPr>
              <a:t>deleteMin</a:t>
            </a:r>
            <a:r>
              <a:rPr lang="da-DK">
                <a:latin typeface="Courier New" pitchFamily="49" charset="0"/>
                <a:cs typeface="Courier New" pitchFamily="49" charset="0"/>
              </a:rPr>
              <a:t>()- </a:t>
            </a:r>
            <a:r>
              <a:rPr lang="da-DK">
                <a:latin typeface="Calibri" panose="020F0502020204030204" pitchFamily="34" charset="0"/>
                <a:cs typeface="Calibri" panose="020F0502020204030204" pitchFamily="34" charset="0"/>
              </a:rPr>
              <a:t>Java</a:t>
            </a:r>
            <a:endParaRPr 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a-DK" sz="20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da-DK" sz="2000" dirty="0" err="1">
                <a:latin typeface="Courier New" pitchFamily="49" charset="0"/>
                <a:cs typeface="Courier New" pitchFamily="49" charset="0"/>
              </a:rPr>
              <a:t>AnyType</a:t>
            </a:r>
            <a:r>
              <a:rPr lang="da-DK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2000" dirty="0" err="1">
                <a:latin typeface="Courier New" pitchFamily="49" charset="0"/>
                <a:cs typeface="Courier New" pitchFamily="49" charset="0"/>
              </a:rPr>
              <a:t>deleteMin</a:t>
            </a:r>
            <a:r>
              <a:rPr lang="da-DK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da-DK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da-DK" sz="2000" dirty="0">
                <a:latin typeface="Courier New" pitchFamily="49" charset="0"/>
                <a:cs typeface="Courier New" pitchFamily="49" charset="0"/>
              </a:rPr>
              <a:t>      if (</a:t>
            </a:r>
            <a:r>
              <a:rPr lang="da-DK" sz="2000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da-DK" sz="20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buNone/>
            </a:pPr>
            <a:r>
              <a:rPr lang="da-DK" sz="2000" dirty="0">
                <a:latin typeface="Courier New" pitchFamily="49" charset="0"/>
                <a:cs typeface="Courier New" pitchFamily="49" charset="0"/>
              </a:rPr>
              <a:t>		    </a:t>
            </a:r>
            <a:r>
              <a:rPr lang="da-DK" sz="2000" dirty="0" err="1">
                <a:latin typeface="Courier New" pitchFamily="49" charset="0"/>
                <a:cs typeface="Courier New" pitchFamily="49" charset="0"/>
              </a:rPr>
              <a:t>throw</a:t>
            </a:r>
            <a:r>
              <a:rPr lang="da-DK" sz="2000" dirty="0">
                <a:latin typeface="Courier New" pitchFamily="49" charset="0"/>
                <a:cs typeface="Courier New" pitchFamily="49" charset="0"/>
              </a:rPr>
              <a:t> new </a:t>
            </a:r>
            <a:r>
              <a:rPr lang="da-DK" sz="2000" dirty="0" err="1">
                <a:latin typeface="Courier New" pitchFamily="49" charset="0"/>
                <a:cs typeface="Courier New" pitchFamily="49" charset="0"/>
              </a:rPr>
              <a:t>UnderflowException</a:t>
            </a:r>
            <a:r>
              <a:rPr lang="da-DK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da-DK" sz="2000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buNone/>
            </a:pPr>
            <a:r>
              <a:rPr lang="da-DK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da-DK" sz="2000" dirty="0" err="1">
                <a:latin typeface="Courier New" pitchFamily="49" charset="0"/>
                <a:cs typeface="Courier New" pitchFamily="49" charset="0"/>
              </a:rPr>
              <a:t>AnyType</a:t>
            </a:r>
            <a:r>
              <a:rPr lang="da-DK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2000" dirty="0" err="1">
                <a:latin typeface="Courier New" pitchFamily="49" charset="0"/>
                <a:cs typeface="Courier New" pitchFamily="49" charset="0"/>
              </a:rPr>
              <a:t>minItem</a:t>
            </a:r>
            <a:r>
              <a:rPr lang="da-DK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da-DK" sz="2000" dirty="0" err="1">
                <a:latin typeface="Courier New" pitchFamily="49" charset="0"/>
                <a:cs typeface="Courier New" pitchFamily="49" charset="0"/>
              </a:rPr>
              <a:t>findMin</a:t>
            </a:r>
            <a:r>
              <a:rPr lang="da-DK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da-DK" sz="2000" dirty="0">
                <a:latin typeface="Courier New" pitchFamily="49" charset="0"/>
                <a:cs typeface="Courier New" pitchFamily="49" charset="0"/>
              </a:rPr>
              <a:t>		array[1] = array[</a:t>
            </a:r>
            <a:r>
              <a:rPr lang="da-DK" sz="2000" dirty="0" err="1">
                <a:latin typeface="Courier New" pitchFamily="49" charset="0"/>
                <a:cs typeface="Courier New" pitchFamily="49" charset="0"/>
              </a:rPr>
              <a:t>currentSize</a:t>
            </a:r>
            <a:r>
              <a:rPr lang="da-DK" sz="2000" dirty="0">
                <a:latin typeface="Courier New" pitchFamily="49" charset="0"/>
                <a:cs typeface="Courier New" pitchFamily="49" charset="0"/>
              </a:rPr>
              <a:t>--];</a:t>
            </a:r>
          </a:p>
          <a:p>
            <a:pPr>
              <a:buNone/>
            </a:pPr>
            <a:r>
              <a:rPr lang="da-DK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da-DK" sz="2000" dirty="0" err="1">
                <a:latin typeface="Courier New" pitchFamily="49" charset="0"/>
                <a:cs typeface="Courier New" pitchFamily="49" charset="0"/>
              </a:rPr>
              <a:t>percolateDown</a:t>
            </a:r>
            <a:r>
              <a:rPr lang="da-DK" sz="2000" dirty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>
              <a:buNone/>
            </a:pPr>
            <a:endParaRPr lang="da-DK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a-DK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da-DK" sz="20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da-DK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2000" dirty="0" err="1">
                <a:latin typeface="Courier New" pitchFamily="49" charset="0"/>
                <a:cs typeface="Courier New" pitchFamily="49" charset="0"/>
              </a:rPr>
              <a:t>minItem</a:t>
            </a:r>
            <a:r>
              <a:rPr lang="da-DK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da-DK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31971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Courier New" pitchFamily="49" charset="0"/>
                <a:cs typeface="Courier New" pitchFamily="49" charset="0"/>
              </a:rPr>
              <a:t>percolateDown</a:t>
            </a:r>
            <a:r>
              <a:rPr lang="da-DK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da-DK" sz="1400" dirty="0">
                <a:latin typeface="Courier New" pitchFamily="49" charset="0"/>
                <a:cs typeface="Courier New" pitchFamily="49" charset="0"/>
              </a:rPr>
              <a:t>	 private </a:t>
            </a:r>
            <a:r>
              <a:rPr lang="da-DK" sz="14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da-DK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400" dirty="0" err="1">
                <a:latin typeface="Courier New" pitchFamily="49" charset="0"/>
                <a:cs typeface="Courier New" pitchFamily="49" charset="0"/>
              </a:rPr>
              <a:t>percolateDown</a:t>
            </a:r>
            <a:r>
              <a:rPr lang="da-DK" sz="14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da-DK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a-DK" sz="1400" dirty="0">
                <a:latin typeface="Courier New" pitchFamily="49" charset="0"/>
                <a:cs typeface="Courier New" pitchFamily="49" charset="0"/>
              </a:rPr>
              <a:t> hole )</a:t>
            </a:r>
          </a:p>
          <a:p>
            <a:pPr>
              <a:buNone/>
            </a:pPr>
            <a:r>
              <a:rPr lang="da-DK" sz="14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da-DK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a-DK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a-DK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400" dirty="0" err="1">
                <a:latin typeface="Courier New" pitchFamily="49" charset="0"/>
                <a:cs typeface="Courier New" pitchFamily="49" charset="0"/>
              </a:rPr>
              <a:t>child</a:t>
            </a:r>
            <a:r>
              <a:rPr lang="da-DK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da-DK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a-DK" sz="1400" dirty="0" err="1">
                <a:latin typeface="Courier New" pitchFamily="49" charset="0"/>
                <a:cs typeface="Courier New" pitchFamily="49" charset="0"/>
              </a:rPr>
              <a:t>AnyType</a:t>
            </a:r>
            <a:r>
              <a:rPr lang="da-DK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4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da-DK" sz="1400" dirty="0">
                <a:latin typeface="Courier New" pitchFamily="49" charset="0"/>
                <a:cs typeface="Courier New" pitchFamily="49" charset="0"/>
              </a:rPr>
              <a:t> = array[ hole ];</a:t>
            </a:r>
          </a:p>
          <a:p>
            <a:pPr>
              <a:buNone/>
            </a:pPr>
            <a:endParaRPr lang="da-DK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a-DK" sz="1400" dirty="0">
                <a:latin typeface="Courier New" pitchFamily="49" charset="0"/>
                <a:cs typeface="Courier New" pitchFamily="49" charset="0"/>
              </a:rPr>
              <a:t>        for( ; hole * 2 &lt;= </a:t>
            </a:r>
            <a:r>
              <a:rPr lang="da-DK" sz="1400" dirty="0" err="1">
                <a:latin typeface="Courier New" pitchFamily="49" charset="0"/>
                <a:cs typeface="Courier New" pitchFamily="49" charset="0"/>
              </a:rPr>
              <a:t>currentSize</a:t>
            </a:r>
            <a:r>
              <a:rPr lang="da-DK" sz="1400" dirty="0">
                <a:latin typeface="Courier New" pitchFamily="49" charset="0"/>
                <a:cs typeface="Courier New" pitchFamily="49" charset="0"/>
              </a:rPr>
              <a:t>; hole = </a:t>
            </a:r>
            <a:r>
              <a:rPr lang="da-DK" sz="1400" dirty="0" err="1">
                <a:latin typeface="Courier New" pitchFamily="49" charset="0"/>
                <a:cs typeface="Courier New" pitchFamily="49" charset="0"/>
              </a:rPr>
              <a:t>child</a:t>
            </a:r>
            <a:r>
              <a:rPr lang="da-DK" sz="1400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>
              <a:buNone/>
            </a:pPr>
            <a:r>
              <a:rPr lang="da-DK" sz="1400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>
              <a:buNone/>
            </a:pPr>
            <a:r>
              <a:rPr lang="da-DK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da-DK" sz="1400" dirty="0" err="1">
                <a:latin typeface="Courier New" pitchFamily="49" charset="0"/>
                <a:cs typeface="Courier New" pitchFamily="49" charset="0"/>
              </a:rPr>
              <a:t>child</a:t>
            </a:r>
            <a:r>
              <a:rPr lang="da-DK" sz="1400" dirty="0">
                <a:latin typeface="Courier New" pitchFamily="49" charset="0"/>
                <a:cs typeface="Courier New" pitchFamily="49" charset="0"/>
              </a:rPr>
              <a:t> = hole * 2;</a:t>
            </a:r>
          </a:p>
          <a:p>
            <a:pPr>
              <a:buNone/>
            </a:pPr>
            <a:r>
              <a:rPr lang="da-DK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da-DK" sz="14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da-DK" sz="14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da-DK" sz="1400" dirty="0" err="1">
                <a:latin typeface="Courier New" pitchFamily="49" charset="0"/>
                <a:cs typeface="Courier New" pitchFamily="49" charset="0"/>
              </a:rPr>
              <a:t>child</a:t>
            </a:r>
            <a:r>
              <a:rPr lang="da-DK" sz="1400" dirty="0">
                <a:latin typeface="Courier New" pitchFamily="49" charset="0"/>
                <a:cs typeface="Courier New" pitchFamily="49" charset="0"/>
              </a:rPr>
              <a:t> != </a:t>
            </a:r>
            <a:r>
              <a:rPr lang="da-DK" sz="1400" dirty="0" err="1">
                <a:latin typeface="Courier New" pitchFamily="49" charset="0"/>
                <a:cs typeface="Courier New" pitchFamily="49" charset="0"/>
              </a:rPr>
              <a:t>currentSize</a:t>
            </a:r>
            <a:r>
              <a:rPr lang="da-DK" sz="1400" dirty="0">
                <a:latin typeface="Courier New" pitchFamily="49" charset="0"/>
                <a:cs typeface="Courier New" pitchFamily="49" charset="0"/>
              </a:rPr>
              <a:t> &amp;&amp;</a:t>
            </a:r>
          </a:p>
          <a:p>
            <a:pPr>
              <a:buNone/>
            </a:pPr>
            <a:r>
              <a:rPr lang="da-DK" sz="1400" dirty="0">
                <a:latin typeface="Courier New" pitchFamily="49" charset="0"/>
                <a:cs typeface="Courier New" pitchFamily="49" charset="0"/>
              </a:rPr>
              <a:t>                    array[ </a:t>
            </a:r>
            <a:r>
              <a:rPr lang="da-DK" sz="1400" dirty="0" err="1">
                <a:latin typeface="Courier New" pitchFamily="49" charset="0"/>
                <a:cs typeface="Courier New" pitchFamily="49" charset="0"/>
              </a:rPr>
              <a:t>child</a:t>
            </a:r>
            <a:r>
              <a:rPr lang="da-DK" sz="1400" dirty="0">
                <a:latin typeface="Courier New" pitchFamily="49" charset="0"/>
                <a:cs typeface="Courier New" pitchFamily="49" charset="0"/>
              </a:rPr>
              <a:t> + 1 ].</a:t>
            </a:r>
            <a:r>
              <a:rPr lang="da-DK" sz="1400" dirty="0" err="1">
                <a:latin typeface="Courier New" pitchFamily="49" charset="0"/>
                <a:cs typeface="Courier New" pitchFamily="49" charset="0"/>
              </a:rPr>
              <a:t>compareTo</a:t>
            </a:r>
            <a:r>
              <a:rPr lang="da-DK" sz="1400" dirty="0">
                <a:latin typeface="Courier New" pitchFamily="49" charset="0"/>
                <a:cs typeface="Courier New" pitchFamily="49" charset="0"/>
              </a:rPr>
              <a:t>( array[ </a:t>
            </a:r>
            <a:r>
              <a:rPr lang="da-DK" sz="1400" dirty="0" err="1">
                <a:latin typeface="Courier New" pitchFamily="49" charset="0"/>
                <a:cs typeface="Courier New" pitchFamily="49" charset="0"/>
              </a:rPr>
              <a:t>child</a:t>
            </a:r>
            <a:r>
              <a:rPr lang="da-DK" sz="1400" dirty="0">
                <a:latin typeface="Courier New" pitchFamily="49" charset="0"/>
                <a:cs typeface="Courier New" pitchFamily="49" charset="0"/>
              </a:rPr>
              <a:t> ] ) &lt; 0 )</a:t>
            </a:r>
          </a:p>
          <a:p>
            <a:pPr>
              <a:buNone/>
            </a:pPr>
            <a:r>
              <a:rPr lang="da-DK" sz="14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da-DK" sz="1400" dirty="0" err="1">
                <a:latin typeface="Courier New" pitchFamily="49" charset="0"/>
                <a:cs typeface="Courier New" pitchFamily="49" charset="0"/>
              </a:rPr>
              <a:t>child</a:t>
            </a:r>
            <a:r>
              <a:rPr lang="da-DK" sz="14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None/>
            </a:pPr>
            <a:r>
              <a:rPr lang="da-DK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da-DK" sz="14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da-DK" sz="1400" dirty="0">
                <a:latin typeface="Courier New" pitchFamily="49" charset="0"/>
                <a:cs typeface="Courier New" pitchFamily="49" charset="0"/>
              </a:rPr>
              <a:t>( array[ </a:t>
            </a:r>
            <a:r>
              <a:rPr lang="da-DK" sz="1400" dirty="0" err="1">
                <a:latin typeface="Courier New" pitchFamily="49" charset="0"/>
                <a:cs typeface="Courier New" pitchFamily="49" charset="0"/>
              </a:rPr>
              <a:t>child</a:t>
            </a:r>
            <a:r>
              <a:rPr lang="da-DK" sz="1400" dirty="0">
                <a:latin typeface="Courier New" pitchFamily="49" charset="0"/>
                <a:cs typeface="Courier New" pitchFamily="49" charset="0"/>
              </a:rPr>
              <a:t> ].</a:t>
            </a:r>
            <a:r>
              <a:rPr lang="da-DK" sz="1400" dirty="0" err="1">
                <a:latin typeface="Courier New" pitchFamily="49" charset="0"/>
                <a:cs typeface="Courier New" pitchFamily="49" charset="0"/>
              </a:rPr>
              <a:t>compareTo</a:t>
            </a:r>
            <a:r>
              <a:rPr lang="da-DK" sz="14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da-DK" sz="14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da-DK" sz="1400" dirty="0">
                <a:latin typeface="Courier New" pitchFamily="49" charset="0"/>
                <a:cs typeface="Courier New" pitchFamily="49" charset="0"/>
              </a:rPr>
              <a:t> ) &lt; 0 )</a:t>
            </a:r>
          </a:p>
          <a:p>
            <a:pPr>
              <a:buNone/>
            </a:pPr>
            <a:r>
              <a:rPr lang="da-DK" sz="1400" dirty="0">
                <a:latin typeface="Courier New" pitchFamily="49" charset="0"/>
                <a:cs typeface="Courier New" pitchFamily="49" charset="0"/>
              </a:rPr>
              <a:t>                array[ hole ] = array[ </a:t>
            </a:r>
            <a:r>
              <a:rPr lang="da-DK" sz="1400" dirty="0" err="1">
                <a:latin typeface="Courier New" pitchFamily="49" charset="0"/>
                <a:cs typeface="Courier New" pitchFamily="49" charset="0"/>
              </a:rPr>
              <a:t>child</a:t>
            </a:r>
            <a:r>
              <a:rPr lang="da-DK" sz="1400" dirty="0">
                <a:latin typeface="Courier New" pitchFamily="49" charset="0"/>
                <a:cs typeface="Courier New" pitchFamily="49" charset="0"/>
              </a:rPr>
              <a:t> ];</a:t>
            </a:r>
          </a:p>
          <a:p>
            <a:pPr>
              <a:buNone/>
            </a:pPr>
            <a:r>
              <a:rPr lang="da-DK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da-DK" sz="1400" dirty="0" err="1">
                <a:latin typeface="Courier New" pitchFamily="49" charset="0"/>
                <a:cs typeface="Courier New" pitchFamily="49" charset="0"/>
              </a:rPr>
              <a:t>else</a:t>
            </a:r>
            <a:endParaRPr lang="da-DK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a-DK" sz="1400" dirty="0">
                <a:latin typeface="Courier New" pitchFamily="49" charset="0"/>
                <a:cs typeface="Courier New" pitchFamily="49" charset="0"/>
              </a:rPr>
              <a:t>                break;</a:t>
            </a:r>
          </a:p>
          <a:p>
            <a:pPr>
              <a:buNone/>
            </a:pPr>
            <a:r>
              <a:rPr lang="da-DK" sz="14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da-DK" sz="1400" dirty="0">
                <a:latin typeface="Courier New" pitchFamily="49" charset="0"/>
                <a:cs typeface="Courier New" pitchFamily="49" charset="0"/>
              </a:rPr>
              <a:t>        array[ hole ] = </a:t>
            </a:r>
            <a:r>
              <a:rPr lang="da-DK" sz="14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da-DK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da-DK" sz="14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Courier New" pitchFamily="49" charset="0"/>
                <a:cs typeface="Courier New" pitchFamily="49" charset="0"/>
              </a:rPr>
              <a:t>buildHeap</a:t>
            </a:r>
            <a:r>
              <a:rPr lang="da-DK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r>
              <a:rPr lang="da-DK" dirty="0"/>
              <a:t>Lave et binært træ (array minus indeks 0) af samtlige indgående elementer.</a:t>
            </a:r>
          </a:p>
          <a:p>
            <a:r>
              <a:rPr lang="da-DK" dirty="0"/>
              <a:t>Kald </a:t>
            </a:r>
            <a:r>
              <a:rPr lang="da-DK" dirty="0" err="1">
                <a:latin typeface="Courier New" pitchFamily="49" charset="0"/>
                <a:cs typeface="Courier New" pitchFamily="49" charset="0"/>
              </a:rPr>
              <a:t>percolateDown</a:t>
            </a:r>
            <a:r>
              <a:rPr lang="da-DK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da-DK" dirty="0">
                <a:cs typeface="Courier New" pitchFamily="49" charset="0"/>
              </a:rPr>
              <a:t>for all noder under roden. Begynd med </a:t>
            </a:r>
            <a:r>
              <a:rPr lang="da-DK" i="1" dirty="0" err="1">
                <a:cs typeface="Courier New" pitchFamily="49" charset="0"/>
              </a:rPr>
              <a:t>rightmost</a:t>
            </a:r>
            <a:r>
              <a:rPr lang="da-DK" i="1" dirty="0">
                <a:cs typeface="Courier New" pitchFamily="49" charset="0"/>
              </a:rPr>
              <a:t> </a:t>
            </a:r>
            <a:r>
              <a:rPr lang="da-DK" i="1" dirty="0" err="1">
                <a:cs typeface="Courier New" pitchFamily="49" charset="0"/>
              </a:rPr>
              <a:t>deepest</a:t>
            </a:r>
            <a:r>
              <a:rPr lang="da-DK" i="1" dirty="0">
                <a:cs typeface="Courier New" pitchFamily="49" charset="0"/>
              </a:rPr>
              <a:t> </a:t>
            </a:r>
            <a:r>
              <a:rPr lang="da-DK" dirty="0">
                <a:cs typeface="Courier New" pitchFamily="49" charset="0"/>
              </a:rPr>
              <a:t>som ikke er et blad.</a:t>
            </a:r>
          </a:p>
          <a:p>
            <a:pPr>
              <a:buNone/>
            </a:pPr>
            <a:endParaRPr lang="da-DK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Courier New" pitchFamily="49" charset="0"/>
                <a:cs typeface="Courier New" pitchFamily="49" charset="0"/>
              </a:rPr>
              <a:t>percolateDown</a:t>
            </a:r>
            <a:r>
              <a:rPr lang="da-DK" dirty="0">
                <a:latin typeface="Courier New" pitchFamily="49" charset="0"/>
                <a:cs typeface="Courier New" pitchFamily="49" charset="0"/>
              </a:rPr>
              <a:t>(7)</a:t>
            </a:r>
          </a:p>
        </p:txBody>
      </p:sp>
      <p:pic>
        <p:nvPicPr>
          <p:cNvPr id="10242" name="Picture 2" descr="C:\Dokumenter\Arbejde\E2011\ADA5\Figurer, kapitel 1-6\0321395670_pt1\ch06\ch06gif\fig06_15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14494"/>
            <a:ext cx="8229600" cy="24973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Courier New" pitchFamily="49" charset="0"/>
                <a:cs typeface="Courier New" pitchFamily="49" charset="0"/>
              </a:rPr>
              <a:t>percolateDown</a:t>
            </a:r>
            <a:r>
              <a:rPr lang="da-DK" dirty="0">
                <a:latin typeface="Courier New" pitchFamily="49" charset="0"/>
                <a:cs typeface="Courier New" pitchFamily="49" charset="0"/>
              </a:rPr>
              <a:t>(6) &amp; (5)</a:t>
            </a:r>
            <a:endParaRPr lang="da-DK" dirty="0"/>
          </a:p>
        </p:txBody>
      </p:sp>
      <p:pic>
        <p:nvPicPr>
          <p:cNvPr id="11267" name="Picture 3" descr="C:\Dokumenter\Arbejde\E2011\ADA5\Figurer, kapitel 1-6\0321395670_pt1\ch06\ch06gif\fig06_16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14494"/>
            <a:ext cx="8229600" cy="24973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Courier New" pitchFamily="49" charset="0"/>
                <a:cs typeface="Courier New" pitchFamily="49" charset="0"/>
              </a:rPr>
              <a:t>percolateDown</a:t>
            </a:r>
            <a:r>
              <a:rPr lang="da-DK" dirty="0">
                <a:latin typeface="Courier New" pitchFamily="49" charset="0"/>
                <a:cs typeface="Courier New" pitchFamily="49" charset="0"/>
              </a:rPr>
              <a:t>(4) &amp; (3)</a:t>
            </a:r>
            <a:endParaRPr lang="da-DK" dirty="0"/>
          </a:p>
        </p:txBody>
      </p:sp>
      <p:pic>
        <p:nvPicPr>
          <p:cNvPr id="12290" name="Picture 2" descr="C:\Dokumenter\Arbejde\E2011\ADA5\Figurer, kapitel 1-6\0321395670_pt1\ch06\ch06gif\fig06_17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14494"/>
            <a:ext cx="8229600" cy="24973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Courier New" pitchFamily="49" charset="0"/>
                <a:cs typeface="Courier New" pitchFamily="49" charset="0"/>
              </a:rPr>
              <a:t>percolateDown</a:t>
            </a:r>
            <a:r>
              <a:rPr lang="da-DK" dirty="0">
                <a:latin typeface="Courier New" pitchFamily="49" charset="0"/>
                <a:cs typeface="Courier New" pitchFamily="49" charset="0"/>
              </a:rPr>
              <a:t>(2) &amp; (1)</a:t>
            </a:r>
            <a:endParaRPr lang="da-DK" dirty="0"/>
          </a:p>
        </p:txBody>
      </p:sp>
      <p:pic>
        <p:nvPicPr>
          <p:cNvPr id="13314" name="Picture 2" descr="C:\Dokumenter\Arbejde\E2011\ADA5\Figurer, kapitel 1-6\0321395670_pt1\ch06\ch06gif\fig06_18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13222"/>
            <a:ext cx="8229600" cy="24999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Courier New" pitchFamily="49" charset="0"/>
                <a:cs typeface="Courier New" pitchFamily="49" charset="0"/>
              </a:rPr>
              <a:t>buildHeap</a:t>
            </a:r>
            <a:r>
              <a:rPr lang="da-DK" dirty="0">
                <a:latin typeface="Courier New" pitchFamily="49" charset="0"/>
                <a:cs typeface="Courier New" pitchFamily="49" charset="0"/>
              </a:rPr>
              <a:t>()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sz="2800" dirty="0">
                <a:latin typeface="Calibri" pitchFamily="34" charset="0"/>
                <a:cs typeface="Calibri" pitchFamily="34" charset="0"/>
              </a:rPr>
              <a:t>Påstand: </a:t>
            </a:r>
            <a:r>
              <a:rPr lang="da-DK" sz="2800" dirty="0" err="1">
                <a:latin typeface="Courier New" pitchFamily="49" charset="0"/>
                <a:cs typeface="Courier New" pitchFamily="49" charset="0"/>
              </a:rPr>
              <a:t>buildHeap</a:t>
            </a:r>
            <a:r>
              <a:rPr lang="da-DK" sz="28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da-DK" sz="2800" dirty="0">
                <a:latin typeface="Calibri" panose="020F0502020204030204" pitchFamily="34" charset="0"/>
                <a:cs typeface="Courier New" pitchFamily="49" charset="0"/>
              </a:rPr>
              <a:t>is</a:t>
            </a:r>
            <a:r>
              <a:rPr lang="da-DK" sz="2800" dirty="0">
                <a:cs typeface="Courier New" pitchFamily="49" charset="0"/>
              </a:rPr>
              <a:t> O(N).</a:t>
            </a:r>
          </a:p>
          <a:p>
            <a:r>
              <a:rPr lang="da-DK" sz="2800" dirty="0">
                <a:cs typeface="Courier New" pitchFamily="49" charset="0"/>
              </a:rPr>
              <a:t>Dette kan bevises ved at finde den øvre grænse for stiplede linjer i de foregående figurer.</a:t>
            </a:r>
          </a:p>
          <a:p>
            <a:r>
              <a:rPr lang="da-DK" sz="2800" dirty="0">
                <a:cs typeface="Courier New" pitchFamily="49" charset="0"/>
              </a:rPr>
              <a:t>Som må være lig med summen af højderne af samtlige træets noder.</a:t>
            </a:r>
          </a:p>
          <a:p>
            <a:r>
              <a:rPr lang="da-DK" sz="2800" dirty="0">
                <a:cs typeface="Courier New" pitchFamily="49" charset="0"/>
              </a:rPr>
              <a:t>Et perfekt binært træ med højden </a:t>
            </a:r>
            <a:r>
              <a:rPr lang="da-DK" sz="2800" i="1" dirty="0">
                <a:cs typeface="Courier New" pitchFamily="49" charset="0"/>
              </a:rPr>
              <a:t>h </a:t>
            </a:r>
            <a:r>
              <a:rPr lang="da-DK" sz="2800" dirty="0">
                <a:cs typeface="Courier New" pitchFamily="49" charset="0"/>
              </a:rPr>
              <a:t>har</a:t>
            </a:r>
            <a:r>
              <a:rPr lang="da-DK" sz="2800" i="1" dirty="0">
                <a:cs typeface="Courier New" pitchFamily="49" charset="0"/>
              </a:rPr>
              <a:t> </a:t>
            </a:r>
            <a:r>
              <a:rPr lang="da-DK" sz="2800" dirty="0">
                <a:cs typeface="Courier New" pitchFamily="49" charset="0"/>
              </a:rPr>
              <a:t> 		 </a:t>
            </a:r>
          </a:p>
          <a:p>
            <a:pPr>
              <a:buNone/>
            </a:pPr>
            <a:r>
              <a:rPr lang="da-DK" sz="2800" dirty="0">
                <a:cs typeface="Courier New" pitchFamily="49" charset="0"/>
              </a:rPr>
              <a:t> 	noder, hvilket medfører at N =  .</a:t>
            </a:r>
          </a:p>
          <a:p>
            <a:r>
              <a:rPr lang="da-DK" sz="2800" dirty="0">
                <a:cs typeface="Courier New" pitchFamily="49" charset="0"/>
              </a:rPr>
              <a:t>Bevis at summen af nodernes højder er  </a:t>
            </a:r>
          </a:p>
          <a:p>
            <a:r>
              <a:rPr lang="da-DK" sz="2800" dirty="0"/>
              <a:t>Derfor er summen af højderne og antallet af noder lineært forbundne.</a:t>
            </a:r>
          </a:p>
          <a:p>
            <a:r>
              <a:rPr lang="da-DK" sz="2800" dirty="0"/>
              <a:t>Summen af højderne er mindre end N.</a:t>
            </a: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56814" y="3403645"/>
            <a:ext cx="864096" cy="432048"/>
          </a:xfrm>
          <a:prstGeom prst="rect">
            <a:avLst/>
          </a:prstGeom>
          <a:noFill/>
        </p:spPr>
      </p:pic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55425" y="4194929"/>
            <a:ext cx="1440160" cy="504056"/>
          </a:xfrm>
          <a:prstGeom prst="rect">
            <a:avLst/>
          </a:prstGeom>
          <a:noFill/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8C8DCD05-CA43-47AF-A75D-287212EFD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42384" y="3835693"/>
            <a:ext cx="864096" cy="4320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Prioritetskø</a:t>
            </a:r>
            <a:endParaRPr lang="da-DK" dirty="0"/>
          </a:p>
        </p:txBody>
      </p:sp>
      <p:pic>
        <p:nvPicPr>
          <p:cNvPr id="1026" name="Picture 2" descr="C:\Dokumenter\Arbejde\E2011\ADA5\Figurer, kapitel 1-6\0321395670_pt1\ch06\ch06gif\fig06_01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587" y="3110706"/>
            <a:ext cx="8124825" cy="1504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Bevis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  <a:buNone/>
            </a:pPr>
            <a:endParaRPr lang="da-DK" dirty="0"/>
          </a:p>
          <a:p>
            <a:pPr>
              <a:lnSpc>
                <a:spcPct val="200000"/>
              </a:lnSpc>
              <a:buNone/>
            </a:pPr>
            <a:r>
              <a:rPr lang="da-DK" dirty="0"/>
              <a:t>    = h+2(h-1)+4(h-2)+8(h-3)….+</a:t>
            </a:r>
          </a:p>
          <a:p>
            <a:pPr>
              <a:lnSpc>
                <a:spcPct val="200000"/>
              </a:lnSpc>
              <a:buNone/>
            </a:pPr>
            <a:r>
              <a:rPr lang="da-DK" dirty="0"/>
              <a:t>2S= 2h+4(h-1)+8(h-2)+16(h-3)…+</a:t>
            </a:r>
          </a:p>
          <a:p>
            <a:pPr>
              <a:lnSpc>
                <a:spcPct val="200000"/>
              </a:lnSpc>
              <a:buNone/>
            </a:pPr>
            <a:r>
              <a:rPr lang="da-DK" dirty="0"/>
              <a:t>S  = -h+2+4+8+…+</a:t>
            </a:r>
          </a:p>
          <a:p>
            <a:pPr>
              <a:lnSpc>
                <a:spcPct val="200000"/>
              </a:lnSpc>
              <a:buNone/>
            </a:pPr>
            <a:r>
              <a:rPr lang="da-DK" dirty="0"/>
              <a:t>S  =  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68153" y="2843402"/>
            <a:ext cx="692274" cy="576064"/>
          </a:xfrm>
          <a:prstGeom prst="rect">
            <a:avLst/>
          </a:prstGeom>
          <a:noFill/>
        </p:spPr>
      </p:pic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6136" y="3717032"/>
            <a:ext cx="648072" cy="576064"/>
          </a:xfrm>
          <a:prstGeom prst="rect">
            <a:avLst/>
          </a:prstGeom>
          <a:noFill/>
        </p:spPr>
      </p:pic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7624" y="5550099"/>
            <a:ext cx="1512168" cy="576064"/>
          </a:xfrm>
          <a:prstGeom prst="rect">
            <a:avLst/>
          </a:prstGeom>
          <a:noFill/>
        </p:spPr>
      </p:pic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pic>
        <p:nvPicPr>
          <p:cNvPr id="33801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63888" y="4653136"/>
            <a:ext cx="1008112" cy="50405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ktangel 3">
                <a:extLst>
                  <a:ext uri="{FF2B5EF4-FFF2-40B4-BE49-F238E27FC236}">
                    <a16:creationId xmlns:a16="http://schemas.microsoft.com/office/drawing/2014/main" id="{5DB0A450-0235-471B-80BD-69F2EAF5D4D8}"/>
                  </a:ext>
                </a:extLst>
              </p:cNvPr>
              <p:cNvSpPr/>
              <p:nvPr/>
            </p:nvSpPr>
            <p:spPr>
              <a:xfrm>
                <a:off x="446659" y="1598358"/>
                <a:ext cx="1965501" cy="13178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da-DK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da-DK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da-DK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da-DK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a-DK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da-DK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a-DK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da-DK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da-DK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da-DK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da-DK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da-DK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da-DK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a-DK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4" name="Rektangel 3">
                <a:extLst>
                  <a:ext uri="{FF2B5EF4-FFF2-40B4-BE49-F238E27FC236}">
                    <a16:creationId xmlns:a16="http://schemas.microsoft.com/office/drawing/2014/main" id="{5DB0A450-0235-471B-80BD-69F2EAF5D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59" y="1598358"/>
                <a:ext cx="1965501" cy="13178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19BC2-4616-4631-9DB2-2914D28C6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Hvorfor er </a:t>
            </a:r>
            <a:r>
              <a:rPr lang="da-DK" i="1" dirty="0" err="1"/>
              <a:t>buildHeap</a:t>
            </a:r>
            <a:r>
              <a:rPr lang="da-DK" dirty="0"/>
              <a:t>() vigtig?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1416E5C-5FB1-4B57-B463-C1E43257E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Sortering er en meget vigtig øvelse.</a:t>
            </a:r>
          </a:p>
          <a:p>
            <a:r>
              <a:rPr lang="da-DK" dirty="0"/>
              <a:t>Trivielle sorteringsalgoritmer har kvadratisk tidskompleksitet.</a:t>
            </a:r>
          </a:p>
          <a:p>
            <a:r>
              <a:rPr lang="da-DK" dirty="0"/>
              <a:t>Med </a:t>
            </a:r>
            <a:r>
              <a:rPr lang="da-DK" dirty="0" err="1"/>
              <a:t>buildHeap</a:t>
            </a:r>
            <a:r>
              <a:rPr lang="da-DK" dirty="0"/>
              <a:t>() kan man opnå O(N log N).</a:t>
            </a:r>
          </a:p>
          <a:p>
            <a:r>
              <a:rPr lang="da-DK" dirty="0"/>
              <a:t>Først bygger man en </a:t>
            </a:r>
            <a:r>
              <a:rPr lang="da-DK" dirty="0" err="1"/>
              <a:t>heap</a:t>
            </a:r>
            <a:r>
              <a:rPr lang="da-DK" dirty="0"/>
              <a:t> (</a:t>
            </a:r>
            <a:r>
              <a:rPr lang="da-DK" dirty="0" err="1"/>
              <a:t>prioritetskø</a:t>
            </a:r>
            <a:r>
              <a:rPr lang="da-DK" dirty="0"/>
              <a:t>) af sine usorterede tal. Det kræver max. N operationer.</a:t>
            </a:r>
          </a:p>
          <a:p>
            <a:r>
              <a:rPr lang="da-DK" dirty="0"/>
              <a:t>Så kaldes </a:t>
            </a:r>
            <a:r>
              <a:rPr lang="da-DK" dirty="0" err="1"/>
              <a:t>deleteMin</a:t>
            </a:r>
            <a:r>
              <a:rPr lang="da-DK" dirty="0"/>
              <a:t>() på alle elementer. Det tager  N log N operations. Og tallene er sorterede.</a:t>
            </a:r>
          </a:p>
          <a:p>
            <a:r>
              <a:rPr lang="da-DK" dirty="0"/>
              <a:t>N + N log(N) -&gt; O(N log N).</a:t>
            </a:r>
          </a:p>
        </p:txBody>
      </p:sp>
    </p:spTree>
    <p:extLst>
      <p:ext uri="{BB962C8B-B14F-4D97-AF65-F5344CB8AC3E}">
        <p14:creationId xmlns:p14="http://schemas.microsoft.com/office/powerpoint/2010/main" val="353355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AC9474-3D12-F23A-06C4-073D97D2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Vigtigste slides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B76DD9-8F9A-C8C6-1CF2-C3FA2C1EA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a-DK" dirty="0"/>
              <a:t>2</a:t>
            </a:r>
          </a:p>
          <a:p>
            <a:pPr marL="0" indent="0" algn="ctr">
              <a:buNone/>
            </a:pPr>
            <a:r>
              <a:rPr lang="da-DK" dirty="0"/>
              <a:t>8-9</a:t>
            </a:r>
          </a:p>
          <a:p>
            <a:pPr marL="0" indent="0" algn="ctr">
              <a:buNone/>
            </a:pPr>
            <a:r>
              <a:rPr lang="da-DK" dirty="0"/>
              <a:t>12-14</a:t>
            </a:r>
          </a:p>
          <a:p>
            <a:pPr marL="0" indent="0" algn="ctr">
              <a:buNone/>
            </a:pPr>
            <a:r>
              <a:rPr lang="da-DK" dirty="0"/>
              <a:t>29-31</a:t>
            </a:r>
          </a:p>
        </p:txBody>
      </p:sp>
    </p:spTree>
    <p:extLst>
      <p:ext uri="{BB962C8B-B14F-4D97-AF65-F5344CB8AC3E}">
        <p14:creationId xmlns:p14="http://schemas.microsoft.com/office/powerpoint/2010/main" val="39298137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Øvelser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dirty="0"/>
          </a:p>
          <a:p>
            <a:pPr marL="0" indent="0" algn="ctr">
              <a:buNone/>
            </a:pPr>
            <a:r>
              <a:rPr lang="da-DK"/>
              <a:t>på </a:t>
            </a:r>
            <a:r>
              <a:rPr lang="da-DK" i="1" dirty="0"/>
              <a:t>itslearning ….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3848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44862-626C-4AF3-9D51-12E67153F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a-DK" dirty="0"/>
              <a:t>Forudsætninger – et par ord om træer </a:t>
            </a:r>
            <a:br>
              <a:rPr lang="da-DK" dirty="0"/>
            </a:br>
            <a:r>
              <a:rPr lang="da-DK"/>
              <a:t>og </a:t>
            </a:r>
            <a:r>
              <a:rPr lang="da-DK" i="1"/>
              <a:t>binære</a:t>
            </a:r>
            <a:r>
              <a:rPr lang="da-DK"/>
              <a:t> </a:t>
            </a:r>
            <a:r>
              <a:rPr lang="da-DK" dirty="0"/>
              <a:t>træer i særdeleshed</a:t>
            </a:r>
          </a:p>
        </p:txBody>
      </p:sp>
      <p:pic>
        <p:nvPicPr>
          <p:cNvPr id="4" name="Picture 2" descr="C:\Dokumenter\Arbejde\E2011\ADA5\Figurer, kapitel 1-6\0321395670_pt1\ch06\ch06gif\fig06_02.gif">
            <a:extLst>
              <a:ext uri="{FF2B5EF4-FFF2-40B4-BE49-F238E27FC236}">
                <a16:creationId xmlns:a16="http://schemas.microsoft.com/office/drawing/2014/main" id="{11DDEDB3-2A9C-4768-AADB-4CDCA2B875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4912" y="1805781"/>
            <a:ext cx="6734175" cy="411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248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Begreber (</a:t>
            </a:r>
            <a:r>
              <a:rPr lang="da-DK" dirty="0" err="1"/>
              <a:t>suppl</a:t>
            </a:r>
            <a:r>
              <a:rPr lang="da-DK" dirty="0"/>
              <a:t>. til forrige slide)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r>
              <a:rPr lang="da-DK" dirty="0" err="1"/>
              <a:t>tree</a:t>
            </a:r>
            <a:r>
              <a:rPr lang="da-DK" dirty="0"/>
              <a:t> – binære og andre; </a:t>
            </a:r>
            <a:r>
              <a:rPr lang="da-DK" b="1" dirty="0"/>
              <a:t>rekursiv</a:t>
            </a:r>
            <a:r>
              <a:rPr lang="da-DK" dirty="0"/>
              <a:t> datastruktur	</a:t>
            </a:r>
          </a:p>
          <a:p>
            <a:r>
              <a:rPr lang="da-DK" dirty="0"/>
              <a:t>node – element med data</a:t>
            </a:r>
          </a:p>
          <a:p>
            <a:r>
              <a:rPr lang="da-DK" dirty="0" err="1"/>
              <a:t>edge</a:t>
            </a:r>
            <a:r>
              <a:rPr lang="da-DK" dirty="0"/>
              <a:t> – forbindelse mellem noder</a:t>
            </a:r>
          </a:p>
          <a:p>
            <a:r>
              <a:rPr lang="da-DK" dirty="0" err="1"/>
              <a:t>root</a:t>
            </a:r>
            <a:r>
              <a:rPr lang="da-DK" dirty="0"/>
              <a:t> – indgangspunktet til træet </a:t>
            </a:r>
          </a:p>
          <a:p>
            <a:r>
              <a:rPr lang="da-DK" dirty="0" err="1"/>
              <a:t>child</a:t>
            </a:r>
            <a:r>
              <a:rPr lang="da-DK" dirty="0"/>
              <a:t> – nul, et, to eller flere (0..m) </a:t>
            </a:r>
          </a:p>
          <a:p>
            <a:r>
              <a:rPr lang="da-DK" dirty="0" err="1"/>
              <a:t>parent</a:t>
            </a:r>
            <a:r>
              <a:rPr lang="da-DK" dirty="0"/>
              <a:t> – roden er forældreløs</a:t>
            </a:r>
          </a:p>
          <a:p>
            <a:r>
              <a:rPr lang="da-DK" dirty="0" err="1"/>
              <a:t>leaves</a:t>
            </a:r>
            <a:r>
              <a:rPr lang="da-DK" dirty="0"/>
              <a:t> – noder uden børn</a:t>
            </a:r>
          </a:p>
          <a:p>
            <a:pPr>
              <a:buNone/>
            </a:pPr>
            <a:r>
              <a:rPr lang="da-DK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04502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Begreber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depth</a:t>
            </a:r>
            <a:r>
              <a:rPr lang="da-DK" dirty="0"/>
              <a:t> – afstand fra node til </a:t>
            </a:r>
            <a:r>
              <a:rPr lang="da-DK" dirty="0" err="1"/>
              <a:t>root</a:t>
            </a:r>
            <a:endParaRPr lang="da-DK" dirty="0"/>
          </a:p>
          <a:p>
            <a:r>
              <a:rPr lang="da-DK" dirty="0" err="1"/>
              <a:t>height</a:t>
            </a:r>
            <a:r>
              <a:rPr lang="da-DK" dirty="0"/>
              <a:t> – længste distance fra node til </a:t>
            </a:r>
            <a:r>
              <a:rPr lang="da-DK" dirty="0" err="1"/>
              <a:t>leaf</a:t>
            </a:r>
            <a:r>
              <a:rPr lang="da-DK" dirty="0"/>
              <a:t> (blad)</a:t>
            </a:r>
          </a:p>
          <a:p>
            <a:r>
              <a:rPr lang="da-DK" dirty="0" err="1"/>
              <a:t>sibling</a:t>
            </a:r>
            <a:r>
              <a:rPr lang="da-DK" dirty="0"/>
              <a:t>, </a:t>
            </a:r>
            <a:r>
              <a:rPr lang="da-DK" dirty="0" err="1"/>
              <a:t>grandparent</a:t>
            </a:r>
            <a:r>
              <a:rPr lang="da-DK" dirty="0"/>
              <a:t>, </a:t>
            </a:r>
            <a:r>
              <a:rPr lang="da-DK" dirty="0" err="1"/>
              <a:t>grandchild</a:t>
            </a:r>
            <a:r>
              <a:rPr lang="da-DK" dirty="0"/>
              <a:t> – </a:t>
            </a:r>
            <a:r>
              <a:rPr lang="da-DK"/>
              <a:t>sædvanlige familierelationer</a:t>
            </a: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7610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F5AFD-6C52-4940-B5A3-10327B387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Binary</a:t>
            </a:r>
            <a:r>
              <a:rPr lang="da-DK" dirty="0"/>
              <a:t> </a:t>
            </a:r>
            <a:r>
              <a:rPr lang="da-DK" dirty="0" err="1"/>
              <a:t>trees</a:t>
            </a:r>
            <a:r>
              <a:rPr lang="da-DK" dirty="0"/>
              <a:t> kan være…..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F60C685-87C7-4904-9D71-5B0D0E72C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Komplette</a:t>
            </a:r>
          </a:p>
          <a:p>
            <a:r>
              <a:rPr lang="da-DK" dirty="0"/>
              <a:t>Perfekte</a:t>
            </a:r>
          </a:p>
          <a:p>
            <a:r>
              <a:rPr lang="da-DK" dirty="0"/>
              <a:t>Balancerede</a:t>
            </a:r>
          </a:p>
        </p:txBody>
      </p:sp>
    </p:spTree>
    <p:extLst>
      <p:ext uri="{BB962C8B-B14F-4D97-AF65-F5344CB8AC3E}">
        <p14:creationId xmlns:p14="http://schemas.microsoft.com/office/powerpoint/2010/main" val="1180464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980067-5A9A-93F4-AC2E-3E3CADCC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Komplet binært træ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D7946BC-EE79-8332-3758-AF2CF72C0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da-DK" dirty="0"/>
          </a:p>
          <a:p>
            <a:pPr marL="0" indent="0" algn="ctr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 algn="ctr">
              <a:buNone/>
            </a:pPr>
            <a:endParaRPr lang="da-DK" sz="2400" dirty="0"/>
          </a:p>
          <a:p>
            <a:pPr marL="0" indent="0" algn="ctr">
              <a:buNone/>
            </a:pPr>
            <a:r>
              <a:rPr lang="da-DK" sz="2400" dirty="0"/>
              <a:t>Alle niveauer er fyldt op fra venstre mod højre.</a:t>
            </a:r>
          </a:p>
          <a:p>
            <a:pPr marL="0" indent="0" algn="ctr">
              <a:buNone/>
            </a:pPr>
            <a:r>
              <a:rPr lang="da-DK" sz="2400" dirty="0"/>
              <a:t>Hvis node 6 fjernes, er træet ikke længere komplet.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3A433FA-2756-396B-7766-D91753D33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17638"/>
            <a:ext cx="6696744" cy="366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36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7058E-9BC5-0ED9-42D7-05535807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Perfekt binært træ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E8D11CDA-A6F5-8EE2-F737-5D9FBC1BC1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da-DK" dirty="0"/>
              </a:p>
              <a:p>
                <a:pPr marL="0" indent="0" algn="ctr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 algn="ctr">
                  <a:buNone/>
                </a:pPr>
                <a:r>
                  <a:rPr lang="da-DK" dirty="0"/>
                  <a:t>Alle niveauer er fyldt fra venstre til højre.</a:t>
                </a:r>
              </a:p>
              <a:p>
                <a:pPr marL="0" indent="0" algn="ctr">
                  <a:buNone/>
                </a:pPr>
                <a:r>
                  <a:rPr lang="da-DK" dirty="0"/>
                  <a:t>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da-DK" dirty="0"/>
                  <a:t> - 1</a:t>
                </a:r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</p:txBody>
          </p:sp>
        </mc:Choice>
        <mc:Fallback xmlns=""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E8D11CDA-A6F5-8EE2-F737-5D9FBC1BC1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Billede 4">
            <a:extLst>
              <a:ext uri="{FF2B5EF4-FFF2-40B4-BE49-F238E27FC236}">
                <a16:creationId xmlns:a16="http://schemas.microsoft.com/office/drawing/2014/main" id="{08A5C999-9A33-B101-E8F3-501BF803C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33575"/>
            <a:ext cx="65532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7510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4823</TotalTime>
  <Words>934</Words>
  <Application>Microsoft Office PowerPoint</Application>
  <PresentationFormat>Skærmshow (4:3)</PresentationFormat>
  <Paragraphs>163</Paragraphs>
  <Slides>33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33</vt:i4>
      </vt:variant>
    </vt:vector>
  </HeadingPairs>
  <TitlesOfParts>
    <vt:vector size="38" baseType="lpstr">
      <vt:lpstr>Arial</vt:lpstr>
      <vt:lpstr>Calibri</vt:lpstr>
      <vt:lpstr>Cambria Math</vt:lpstr>
      <vt:lpstr>Courier New</vt:lpstr>
      <vt:lpstr>Kontortema</vt:lpstr>
      <vt:lpstr>Algoritmer og Datastrukturer  26. september 2024</vt:lpstr>
      <vt:lpstr>Prioritetskø</vt:lpstr>
      <vt:lpstr>Prioritetskø</vt:lpstr>
      <vt:lpstr>Forudsætninger – et par ord om træer  og binære træer i særdeleshed</vt:lpstr>
      <vt:lpstr>Begreber (suppl. til forrige slide)</vt:lpstr>
      <vt:lpstr>Begreber</vt:lpstr>
      <vt:lpstr>Binary trees kan være…..</vt:lpstr>
      <vt:lpstr>Komplet binært træ</vt:lpstr>
      <vt:lpstr>Perfekt binært træ</vt:lpstr>
      <vt:lpstr>Balanceret binært træ</vt:lpstr>
      <vt:lpstr>Binært Træ</vt:lpstr>
      <vt:lpstr>Prioritetskø – komplet binært træ køen vokser fra venstre mod højre på laveste niveau</vt:lpstr>
      <vt:lpstr>Implementering Almindeligt array hvor indeks 0 ikke benyttes</vt:lpstr>
      <vt:lpstr>Heap order property</vt:lpstr>
      <vt:lpstr>Komplette binære træer; heaps?</vt:lpstr>
      <vt:lpstr>Insert 14 – step 1 &amp; 2</vt:lpstr>
      <vt:lpstr>Insert 14 – step 3 &amp; 4</vt:lpstr>
      <vt:lpstr>Insert() - Java</vt:lpstr>
      <vt:lpstr>DeleteMin – step 1 &amp; 2</vt:lpstr>
      <vt:lpstr>DeleteMin – step 3 &amp; 4</vt:lpstr>
      <vt:lpstr>DeleteMin – step 5 &amp; 6</vt:lpstr>
      <vt:lpstr>deleteMin()- Java</vt:lpstr>
      <vt:lpstr>percolateDown()</vt:lpstr>
      <vt:lpstr>buildHeap()</vt:lpstr>
      <vt:lpstr>percolateDown(7)</vt:lpstr>
      <vt:lpstr>percolateDown(6) &amp; (5)</vt:lpstr>
      <vt:lpstr>percolateDown(4) &amp; (3)</vt:lpstr>
      <vt:lpstr>percolateDown(2) &amp; (1)</vt:lpstr>
      <vt:lpstr>buildHeap()</vt:lpstr>
      <vt:lpstr>Bevis</vt:lpstr>
      <vt:lpstr>Hvorfor er buildHeap() vigtig?</vt:lpstr>
      <vt:lpstr>Vigtigste slides</vt:lpstr>
      <vt:lpstr>Øvelser</vt:lpstr>
    </vt:vector>
  </TitlesOfParts>
  <Company>Syddansk Unversitet - University of Southern Denmark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VPR/ADA 12. oktober 2011</dc:title>
  <dc:creator>Ole Dolriis</dc:creator>
  <cp:lastModifiedBy>Ole Dolriis</cp:lastModifiedBy>
  <cp:revision>107</cp:revision>
  <dcterms:created xsi:type="dcterms:W3CDTF">2011-10-11T06:58:59Z</dcterms:created>
  <dcterms:modified xsi:type="dcterms:W3CDTF">2025-09-24T11:31:00Z</dcterms:modified>
</cp:coreProperties>
</file>