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7" r:id="rId12"/>
    <p:sldId id="285" r:id="rId13"/>
    <p:sldId id="263" r:id="rId14"/>
    <p:sldId id="277" r:id="rId15"/>
    <p:sldId id="286" r:id="rId16"/>
    <p:sldId id="287" r:id="rId17"/>
    <p:sldId id="279" r:id="rId18"/>
    <p:sldId id="281" r:id="rId19"/>
    <p:sldId id="282" r:id="rId20"/>
    <p:sldId id="275" r:id="rId21"/>
    <p:sldId id="276" r:id="rId22"/>
    <p:sldId id="283" r:id="rId2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22" autoAdjust="0"/>
  </p:normalViewPr>
  <p:slideViewPr>
    <p:cSldViewPr>
      <p:cViewPr varScale="1">
        <p:scale>
          <a:sx n="70" d="100"/>
          <a:sy n="70" d="100"/>
        </p:scale>
        <p:origin x="4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1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dolriis@gmail.com" userId="bdd2773b697dc658" providerId="LiveId" clId="{9250C38E-5496-4A8C-85F0-E72FCF46D8C2}"/>
    <pc:docChg chg="modSld">
      <pc:chgData name="odolriis@gmail.com" userId="bdd2773b697dc658" providerId="LiveId" clId="{9250C38E-5496-4A8C-85F0-E72FCF46D8C2}" dt="2024-09-27T14:11:10.473" v="18" actId="20577"/>
      <pc:docMkLst>
        <pc:docMk/>
      </pc:docMkLst>
      <pc:sldChg chg="modSp mod">
        <pc:chgData name="odolriis@gmail.com" userId="bdd2773b697dc658" providerId="LiveId" clId="{9250C38E-5496-4A8C-85F0-E72FCF46D8C2}" dt="2024-09-27T14:11:10.473" v="18" actId="20577"/>
        <pc:sldMkLst>
          <pc:docMk/>
          <pc:sldMk cId="2133145466" sldId="276"/>
        </pc:sldMkLst>
        <pc:spChg chg="mod">
          <ac:chgData name="odolriis@gmail.com" userId="bdd2773b697dc658" providerId="LiveId" clId="{9250C38E-5496-4A8C-85F0-E72FCF46D8C2}" dt="2024-09-27T14:11:10.473" v="18" actId="20577"/>
          <ac:spMkLst>
            <pc:docMk/>
            <pc:sldMk cId="2133145466" sldId="276"/>
            <ac:spMk id="2" creationId="{00000000-0000-0000-0000-000000000000}"/>
          </ac:spMkLst>
        </pc:spChg>
      </pc:sldChg>
      <pc:sldChg chg="modSp mod">
        <pc:chgData name="odolriis@gmail.com" userId="bdd2773b697dc658" providerId="LiveId" clId="{9250C38E-5496-4A8C-85F0-E72FCF46D8C2}" dt="2024-09-27T13:57:25.463" v="1" actId="20577"/>
        <pc:sldMkLst>
          <pc:docMk/>
          <pc:sldMk cId="394568562" sldId="277"/>
        </pc:sldMkLst>
        <pc:spChg chg="mod">
          <ac:chgData name="odolriis@gmail.com" userId="bdd2773b697dc658" providerId="LiveId" clId="{9250C38E-5496-4A8C-85F0-E72FCF46D8C2}" dt="2024-09-27T13:57:25.463" v="1" actId="20577"/>
          <ac:spMkLst>
            <pc:docMk/>
            <pc:sldMk cId="394568562" sldId="27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60E5-6562-4280-8AB2-8BB661986CEC}" type="datetimeFigureOut">
              <a:rPr lang="da-DK" smtClean="0"/>
              <a:pPr/>
              <a:t>29-09-2025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9E95-EB27-4E4A-8A4C-864CD1AC9B6E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orting_algorith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wWBy6J5gz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ADA 3. oktober 2025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Sortering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Merge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	 //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Precondition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: no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duplicates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	 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	 public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[]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[] a,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[] b)  //Java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da-DK">
                <a:latin typeface="Courier New" pitchFamily="49" charset="0"/>
                <a:cs typeface="Courier New" pitchFamily="49" charset="0"/>
              </a:rPr>
              <a:t>        int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[] m = new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a.length+b.length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pointerA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pointerB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pointerM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pointerA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&lt; a.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length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pointerB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b.length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(a[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pointerA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] &lt; b[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pointerB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        m[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pointerM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++] = a[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pointerA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else</a:t>
            </a:r>
            <a:endParaRPr lang="da-DK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        m[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pointerM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++] = b[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pointerB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>
              <a:buNone/>
            </a:pPr>
            <a:endParaRPr lang="da-DK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pointerA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a.length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    m[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pointerM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++] = a[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pointerA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>
              <a:buNone/>
            </a:pPr>
            <a:endParaRPr lang="da-DK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pointerB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b.length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    m[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pointerM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++] = b[</a:t>
            </a:r>
            <a:r>
              <a:rPr lang="da-DK" dirty="0" err="1">
                <a:latin typeface="Courier New" pitchFamily="49" charset="0"/>
                <a:cs typeface="Courier New" pitchFamily="49" charset="0"/>
              </a:rPr>
              <a:t>pointerB</a:t>
            </a:r>
            <a:r>
              <a:rPr lang="da-DK" dirty="0">
                <a:latin typeface="Courier New" pitchFamily="49" charset="0"/>
                <a:cs typeface="Courier New" pitchFamily="49" charset="0"/>
              </a:rPr>
              <a:t>++];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    return m;</a:t>
            </a:r>
          </a:p>
          <a:p>
            <a:pPr>
              <a:buNone/>
            </a:pPr>
            <a:r>
              <a:rPr lang="da-DK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932023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Heapsort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51520" y="1600200"/>
            <a:ext cx="9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Pladsproblemet kan løses ved at genbruge tabellen fra enden af.</a:t>
            </a:r>
          </a:p>
          <a:p>
            <a:pPr marL="0" indent="0">
              <a:buNone/>
            </a:pPr>
            <a:r>
              <a:rPr lang="da-DK" dirty="0"/>
              <a:t>Analysen er besværlig; men performance er relativt konstant.</a:t>
            </a:r>
          </a:p>
          <a:p>
            <a:pPr marL="0" indent="0">
              <a:buNone/>
            </a:pPr>
            <a:r>
              <a:rPr lang="da-DK" dirty="0"/>
              <a:t>Det gennemsnitlige antal sammenligninger er (muligvis </a:t>
            </a:r>
            <a:r>
              <a:rPr lang="da-DK" dirty="0">
                <a:sym typeface="Wingdings" panose="05000000000000000000" pitchFamily="2" charset="2"/>
              </a:rPr>
              <a:t>)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da-DK" dirty="0"/>
              <a:t>2N log N - O(N log </a:t>
            </a:r>
            <a:r>
              <a:rPr lang="da-DK" dirty="0" err="1"/>
              <a:t>log</a:t>
            </a:r>
            <a:r>
              <a:rPr lang="da-DK" dirty="0"/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17089748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E7B7-CD27-55A9-55E6-5C85A247A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B877-CA0E-8D1F-1F49-97F38B77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Er den </a:t>
            </a:r>
            <a:r>
              <a:rPr lang="en-US" dirty="0" err="1"/>
              <a:t>sortering</a:t>
            </a:r>
            <a:r>
              <a:rPr lang="en-US" dirty="0"/>
              <a:t> med de </a:t>
            </a:r>
            <a:r>
              <a:rPr lang="en-US" dirty="0" err="1"/>
              <a:t>færreste</a:t>
            </a:r>
            <a:r>
              <a:rPr lang="en-US" dirty="0"/>
              <a:t> </a:t>
            </a:r>
            <a:r>
              <a:rPr lang="en-US" dirty="0" err="1"/>
              <a:t>sammenligninger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anvendes</a:t>
            </a:r>
            <a:r>
              <a:rPr lang="en-US" dirty="0"/>
              <a:t> af Javas </a:t>
            </a:r>
            <a:r>
              <a:rPr lang="en-US" dirty="0" err="1"/>
              <a:t>standardbibliotek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C++ </a:t>
            </a:r>
            <a:r>
              <a:rPr lang="en-US" dirty="0" err="1"/>
              <a:t>bruger</a:t>
            </a:r>
            <a:r>
              <a:rPr lang="en-US" dirty="0"/>
              <a:t> </a:t>
            </a:r>
            <a:r>
              <a:rPr lang="en-US" dirty="0" err="1"/>
              <a:t>QuickSort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Analyse</a:t>
            </a:r>
            <a:r>
              <a:rPr lang="en-US" dirty="0"/>
              <a:t>: best case, average case, worst case.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5493422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da-DK"/>
              <a:t>Quicksort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300" b="1" dirty="0"/>
              <a:t>  1 	public void </a:t>
            </a:r>
            <a:r>
              <a:rPr lang="en-US" sz="1300" b="1" dirty="0" err="1"/>
              <a:t>quickSort</a:t>
            </a:r>
            <a:r>
              <a:rPr lang="en-US" sz="1300" b="1" dirty="0"/>
              <a:t>(int array[], int left, int right)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 2	{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 3		if (left + CUTOFF &lt; right)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 4		{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 5	    		int pivot = median3(array, left, right);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 6           		int </a:t>
            </a:r>
            <a:r>
              <a:rPr lang="en-US" sz="1300" b="1" dirty="0" err="1"/>
              <a:t>i</a:t>
            </a:r>
            <a:r>
              <a:rPr lang="en-US" sz="1300" b="1" dirty="0"/>
              <a:t> = left, j = right -1;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 7            		for ( ; ; )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 8            		{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 9                  			while( array[</a:t>
            </a:r>
            <a:r>
              <a:rPr lang="en-US" sz="1300" b="1" dirty="0" err="1"/>
              <a:t>i</a:t>
            </a:r>
            <a:r>
              <a:rPr lang="en-US" sz="1300" b="1" dirty="0"/>
              <a:t>] &lt; pivot) </a:t>
            </a:r>
            <a:r>
              <a:rPr lang="en-US" sz="1300" b="1" dirty="0" err="1"/>
              <a:t>i</a:t>
            </a:r>
            <a:r>
              <a:rPr lang="en-US" sz="1300" b="1" dirty="0"/>
              <a:t>++;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10                  			while( array[j] &gt; pivot) j--;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11                  			If (</a:t>
            </a:r>
            <a:r>
              <a:rPr lang="en-US" sz="1300" b="1" dirty="0" err="1"/>
              <a:t>i</a:t>
            </a:r>
            <a:r>
              <a:rPr lang="en-US" sz="1300" b="1" dirty="0"/>
              <a:t> &lt; j)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12                      			swap(array, </a:t>
            </a:r>
            <a:r>
              <a:rPr lang="en-US" sz="1300" b="1" dirty="0" err="1"/>
              <a:t>i</a:t>
            </a:r>
            <a:r>
              <a:rPr lang="en-US" sz="1300" b="1" dirty="0"/>
              <a:t>, j);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13                  			else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14                      			break;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15             		}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16             		swap(array, </a:t>
            </a:r>
            <a:r>
              <a:rPr lang="en-US" sz="1300" b="1" dirty="0" err="1"/>
              <a:t>i</a:t>
            </a:r>
            <a:r>
              <a:rPr lang="en-US" sz="1300" b="1" dirty="0"/>
              <a:t>, right - 1);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17               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18             		</a:t>
            </a:r>
            <a:r>
              <a:rPr lang="en-US" sz="1300" b="1" dirty="0" err="1"/>
              <a:t>quickSort</a:t>
            </a:r>
            <a:r>
              <a:rPr lang="en-US" sz="1300" b="1" dirty="0"/>
              <a:t>(array, left, </a:t>
            </a:r>
            <a:r>
              <a:rPr lang="en-US" sz="1300" b="1" dirty="0" err="1"/>
              <a:t>i</a:t>
            </a:r>
            <a:r>
              <a:rPr lang="en-US" sz="1300" b="1" dirty="0"/>
              <a:t> - 1);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19             		</a:t>
            </a:r>
            <a:r>
              <a:rPr lang="en-US" sz="1300" b="1" dirty="0" err="1"/>
              <a:t>quickSort</a:t>
            </a:r>
            <a:r>
              <a:rPr lang="en-US" sz="1300" b="1" dirty="0"/>
              <a:t>(array, </a:t>
            </a:r>
            <a:r>
              <a:rPr lang="en-US" sz="1300" b="1" dirty="0" err="1"/>
              <a:t>i</a:t>
            </a:r>
            <a:r>
              <a:rPr lang="en-US" sz="1300" b="1" dirty="0"/>
              <a:t> + 1, right);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20       	}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21       	else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22             		</a:t>
            </a:r>
            <a:r>
              <a:rPr lang="en-US" sz="1300" b="1" dirty="0" err="1"/>
              <a:t>insertionSort</a:t>
            </a:r>
            <a:r>
              <a:rPr lang="en-US" sz="1300" b="1" dirty="0"/>
              <a:t>(array, left, right);</a:t>
            </a:r>
            <a:endParaRPr lang="da-DK" sz="1300" dirty="0"/>
          </a:p>
          <a:p>
            <a:pPr>
              <a:buNone/>
            </a:pPr>
            <a:r>
              <a:rPr lang="en-US" sz="1300" b="1" dirty="0"/>
              <a:t> 23 	} </a:t>
            </a:r>
            <a:endParaRPr lang="da-DK" sz="13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Shellsort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Shellsort</a:t>
            </a:r>
            <a:r>
              <a:rPr lang="en-US" dirty="0"/>
              <a:t> er </a:t>
            </a:r>
            <a:r>
              <a:rPr lang="en-US" dirty="0" err="1"/>
              <a:t>en</a:t>
            </a:r>
            <a:r>
              <a:rPr lang="en-US" dirty="0"/>
              <a:t> ‘multi-pass’ </a:t>
            </a:r>
            <a:r>
              <a:rPr lang="en-US" dirty="0" err="1"/>
              <a:t>algoritme</a:t>
            </a:r>
            <a:r>
              <a:rPr lang="en-US" dirty="0"/>
              <a:t>. </a:t>
            </a:r>
            <a:r>
              <a:rPr lang="en-US" dirty="0" err="1"/>
              <a:t>Hvert</a:t>
            </a:r>
            <a:r>
              <a:rPr lang="en-US" dirty="0"/>
              <a:t> pass er </a:t>
            </a:r>
            <a:r>
              <a:rPr lang="en-US" dirty="0" err="1"/>
              <a:t>en</a:t>
            </a:r>
            <a:r>
              <a:rPr lang="en-US" dirty="0"/>
              <a:t> insertion sort af </a:t>
            </a:r>
            <a:r>
              <a:rPr lang="en-US" dirty="0" err="1"/>
              <a:t>sekvenser</a:t>
            </a:r>
            <a:r>
              <a:rPr lang="en-US" dirty="0"/>
              <a:t> </a:t>
            </a:r>
            <a:r>
              <a:rPr lang="en-US" dirty="0" err="1"/>
              <a:t>bestående</a:t>
            </a:r>
            <a:r>
              <a:rPr lang="en-US" dirty="0"/>
              <a:t> af </a:t>
            </a:r>
            <a:r>
              <a:rPr lang="en-US" dirty="0" err="1"/>
              <a:t>hvert</a:t>
            </a:r>
            <a:r>
              <a:rPr lang="en-US" dirty="0"/>
              <a:t> </a:t>
            </a:r>
            <a:r>
              <a:rPr lang="en-US" i="1" dirty="0"/>
              <a:t>h.</a:t>
            </a:r>
            <a:r>
              <a:rPr lang="en-US" dirty="0"/>
              <a:t> element for et for et fast (fixed) </a:t>
            </a:r>
            <a:r>
              <a:rPr lang="en-US" dirty="0" err="1"/>
              <a:t>mellemrum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 (</a:t>
            </a:r>
            <a:r>
              <a:rPr lang="en-US" dirty="0" err="1"/>
              <a:t>også</a:t>
            </a:r>
            <a:r>
              <a:rPr lang="en-US" dirty="0"/>
              <a:t> </a:t>
            </a:r>
            <a:r>
              <a:rPr lang="en-US" dirty="0" err="1"/>
              <a:t>kaldt</a:t>
            </a:r>
            <a:r>
              <a:rPr lang="en-US" dirty="0"/>
              <a:t> </a:t>
            </a:r>
            <a:r>
              <a:rPr lang="en-US" dirty="0" err="1"/>
              <a:t>inkrementet</a:t>
            </a:r>
            <a:r>
              <a:rPr lang="en-US" dirty="0"/>
              <a:t>). Dette </a:t>
            </a:r>
            <a:r>
              <a:rPr lang="en-US" dirty="0" err="1"/>
              <a:t>kaldes</a:t>
            </a:r>
            <a:r>
              <a:rPr lang="en-US" dirty="0"/>
              <a:t> </a:t>
            </a:r>
            <a:r>
              <a:rPr lang="en-US" i="1" dirty="0"/>
              <a:t>h</a:t>
            </a:r>
            <a:r>
              <a:rPr lang="en-US" dirty="0"/>
              <a:t>-</a:t>
            </a:r>
            <a:r>
              <a:rPr lang="en-US" dirty="0" err="1"/>
              <a:t>sortering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Analysen</a:t>
            </a:r>
            <a:r>
              <a:rPr lang="en-US" dirty="0"/>
              <a:t> er </a:t>
            </a:r>
            <a:r>
              <a:rPr lang="en-US" dirty="0" err="1"/>
              <a:t>besværlig</a:t>
            </a:r>
            <a:r>
              <a:rPr lang="en-US" dirty="0"/>
              <a:t>. </a:t>
            </a:r>
            <a:r>
              <a:rPr lang="en-US" dirty="0" err="1"/>
              <a:t>Simuleringer</a:t>
            </a:r>
            <a:r>
              <a:rPr lang="en-US" dirty="0"/>
              <a:t> </a:t>
            </a:r>
            <a:r>
              <a:rPr lang="en-US" dirty="0" err="1"/>
              <a:t>antyder</a:t>
            </a:r>
            <a:r>
              <a:rPr lang="en-US" dirty="0"/>
              <a:t> best-case på O(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5/4</a:t>
            </a:r>
            <a:r>
              <a:rPr lang="en-US" dirty="0"/>
              <a:t>); men det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bevises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Worst case er O(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45685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C210-2C14-AEBC-63FD-5F547E4B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 - </a:t>
            </a:r>
            <a:r>
              <a:rPr lang="en-US" dirty="0" err="1"/>
              <a:t>eksempel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258A-2239-1CCD-212A-3220FBD1B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Orig.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sz="2000" dirty="0"/>
              <a:t>   0       1         2        3        4        5        6       7      8       9      10      11     12  </a:t>
            </a:r>
          </a:p>
          <a:p>
            <a:pPr marL="0" indent="0">
              <a:buNone/>
            </a:pPr>
            <a:r>
              <a:rPr lang="da-DK" sz="2000" dirty="0"/>
              <a:t> 0,  5, 10		 1, 6, 11		 2, 7, 12		 3, 8		 4, 9</a:t>
            </a:r>
          </a:p>
          <a:p>
            <a:pPr marL="0" indent="0">
              <a:buNone/>
            </a:pPr>
            <a:r>
              <a:rPr lang="da-DK" sz="2000" dirty="0"/>
              <a:t>81,35,41		94,17,75		11,95,15		96,28		12,58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FABCE6-5CA2-9F17-D9E2-098689FD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229469"/>
              </p:ext>
            </p:extLst>
          </p:nvPr>
        </p:nvGraphicFramePr>
        <p:xfrm>
          <a:off x="1523995" y="1723496"/>
          <a:ext cx="7162805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985">
                  <a:extLst>
                    <a:ext uri="{9D8B030D-6E8A-4147-A177-3AD203B41FA5}">
                      <a16:colId xmlns:a16="http://schemas.microsoft.com/office/drawing/2014/main" val="3525891990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2306281983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442337043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1003624377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2352795776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2203544621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1709094268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3008132962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3418735029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4025096391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3312952235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3024571011"/>
                    </a:ext>
                  </a:extLst>
                </a:gridCol>
                <a:gridCol w="550985">
                  <a:extLst>
                    <a:ext uri="{9D8B030D-6E8A-4147-A177-3AD203B41FA5}">
                      <a16:colId xmlns:a16="http://schemas.microsoft.com/office/drawing/2014/main" val="3190652636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9095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24678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21601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8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6858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16E9-9984-D2D8-B486-8E7DF45C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r>
              <a:rPr lang="en-US" dirty="0"/>
              <a:t> - </a:t>
            </a:r>
            <a:r>
              <a:rPr lang="en-US" dirty="0" err="1"/>
              <a:t>eksperimenter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7DAA-73F1-EDA3-A3AF-87AAF5EC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N = 1024</a:t>
            </a:r>
          </a:p>
          <a:p>
            <a:pPr marL="0" indent="0">
              <a:buNone/>
            </a:pPr>
            <a:endParaRPr lang="en-US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dirty="0"/>
              <a:t>	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Shellsort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58.893	N</a:t>
            </a:r>
            <a:r>
              <a:rPr lang="en-US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1,58</a:t>
            </a:r>
            <a:endParaRPr lang="da-DK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Bubblesort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261.563	N</a:t>
            </a:r>
            <a:r>
              <a:rPr lang="en-US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/4</a:t>
            </a:r>
            <a:endParaRPr lang="da-DK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1024</a:t>
            </a:r>
            <a:r>
              <a:rPr lang="en-US" sz="2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     1.048.56</a:t>
            </a:r>
            <a:endParaRPr lang="da-DK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46357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Shellsort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Som </a:t>
            </a:r>
            <a:r>
              <a:rPr lang="en-US" dirty="0" err="1"/>
              <a:t>eksemplet</a:t>
            </a:r>
            <a:r>
              <a:rPr lang="en-US" dirty="0"/>
              <a:t> </a:t>
            </a:r>
            <a:r>
              <a:rPr lang="en-US" dirty="0" err="1"/>
              <a:t>illustrerer</a:t>
            </a:r>
            <a:r>
              <a:rPr lang="en-US" dirty="0"/>
              <a:t>, er de subarrays,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Shellsort</a:t>
            </a:r>
            <a:r>
              <a:rPr lang="en-US" dirty="0"/>
              <a:t> </a:t>
            </a:r>
            <a:r>
              <a:rPr lang="en-US" dirty="0" err="1"/>
              <a:t>opererer</a:t>
            </a:r>
            <a:r>
              <a:rPr lang="en-US" dirty="0"/>
              <a:t> på </a:t>
            </a:r>
            <a:r>
              <a:rPr lang="en-US" dirty="0" err="1"/>
              <a:t>små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starte</a:t>
            </a:r>
            <a:r>
              <a:rPr lang="en-US" dirty="0"/>
              <a:t> med; </a:t>
            </a:r>
            <a:r>
              <a:rPr lang="en-US" dirty="0" err="1"/>
              <a:t>senere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de </a:t>
            </a:r>
            <a:r>
              <a:rPr lang="en-US" dirty="0" err="1"/>
              <a:t>større</a:t>
            </a:r>
            <a:r>
              <a:rPr lang="en-US" dirty="0"/>
              <a:t>, men </a:t>
            </a:r>
            <a:r>
              <a:rPr lang="en-US" dirty="0" err="1"/>
              <a:t>næsten</a:t>
            </a:r>
            <a:r>
              <a:rPr lang="en-US" dirty="0"/>
              <a:t> </a:t>
            </a:r>
            <a:r>
              <a:rPr lang="en-US" dirty="0" err="1"/>
              <a:t>sorterede</a:t>
            </a:r>
            <a:r>
              <a:rPr lang="en-US" dirty="0"/>
              <a:t>. I </a:t>
            </a:r>
            <a:r>
              <a:rPr lang="en-US" dirty="0" err="1"/>
              <a:t>begge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fælde</a:t>
            </a:r>
            <a:r>
              <a:rPr lang="en-US" dirty="0"/>
              <a:t> er insertion sort </a:t>
            </a:r>
            <a:r>
              <a:rPr lang="en-US" dirty="0" err="1"/>
              <a:t>effektiv</a:t>
            </a:r>
            <a:r>
              <a:rPr lang="en-US" dirty="0"/>
              <a:t>.</a:t>
            </a:r>
          </a:p>
          <a:p>
            <a:r>
              <a:rPr lang="en-US" dirty="0" err="1"/>
              <a:t>Shellsort</a:t>
            </a:r>
            <a:r>
              <a:rPr lang="en-US" dirty="0"/>
              <a:t> is </a:t>
            </a:r>
            <a:r>
              <a:rPr lang="en-US" dirty="0" err="1">
                <a:hlinkClick r:id="rId2" action="ppaction://hlinkfile" tooltip="Sorting algorithm"/>
              </a:rPr>
              <a:t>ustabil</a:t>
            </a:r>
            <a:r>
              <a:rPr lang="en-US" dirty="0"/>
              <a:t>: det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forekomme</a:t>
            </a:r>
            <a:r>
              <a:rPr lang="en-US" dirty="0"/>
              <a:t>, at den </a:t>
            </a:r>
            <a:r>
              <a:rPr lang="en-US" dirty="0" err="1"/>
              <a:t>ændrer</a:t>
            </a:r>
            <a:r>
              <a:rPr lang="en-US" dirty="0"/>
              <a:t> </a:t>
            </a:r>
            <a:r>
              <a:rPr lang="en-US" dirty="0" err="1"/>
              <a:t>rækkefølgen</a:t>
            </a:r>
            <a:r>
              <a:rPr lang="en-US" dirty="0"/>
              <a:t> af </a:t>
            </a:r>
            <a:r>
              <a:rPr lang="en-US" dirty="0" err="1"/>
              <a:t>elementer</a:t>
            </a:r>
            <a:r>
              <a:rPr lang="en-US" dirty="0"/>
              <a:t> med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værdi</a:t>
            </a:r>
            <a:r>
              <a:rPr lang="en-US" dirty="0"/>
              <a:t>. </a:t>
            </a:r>
          </a:p>
          <a:p>
            <a:r>
              <a:rPr lang="en-US" dirty="0"/>
              <a:t>Den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‘</a:t>
            </a:r>
            <a:r>
              <a:rPr lang="en-US" dirty="0" err="1"/>
              <a:t>naturlig</a:t>
            </a:r>
            <a:r>
              <a:rPr lang="en-US" dirty="0"/>
              <a:t>’ </a:t>
            </a:r>
            <a:r>
              <a:rPr lang="en-US" dirty="0" err="1"/>
              <a:t>adfærd</a:t>
            </a:r>
            <a:r>
              <a:rPr lang="en-US" dirty="0"/>
              <a:t> (</a:t>
            </a:r>
            <a:r>
              <a:rPr lang="en-US" dirty="0" err="1"/>
              <a:t>lige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bubblesort</a:t>
            </a:r>
            <a:r>
              <a:rPr lang="en-US" dirty="0"/>
              <a:t>), </a:t>
            </a:r>
            <a:r>
              <a:rPr lang="en-US" dirty="0" err="1"/>
              <a:t>eftersom</a:t>
            </a:r>
            <a:r>
              <a:rPr lang="en-US" dirty="0"/>
              <a:t> den </a:t>
            </a:r>
            <a:r>
              <a:rPr lang="en-US" dirty="0" err="1"/>
              <a:t>afvikles</a:t>
            </a:r>
            <a:r>
              <a:rPr lang="en-US" dirty="0"/>
              <a:t> </a:t>
            </a:r>
            <a:r>
              <a:rPr lang="en-US" dirty="0" err="1"/>
              <a:t>hurtigere</a:t>
            </a:r>
            <a:r>
              <a:rPr lang="en-US" dirty="0"/>
              <a:t>,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tabellen</a:t>
            </a:r>
            <a:r>
              <a:rPr lang="en-US" dirty="0"/>
              <a:t> er </a:t>
            </a:r>
            <a:r>
              <a:rPr lang="en-US" dirty="0" err="1"/>
              <a:t>relativt</a:t>
            </a:r>
            <a:r>
              <a:rPr lang="en-US" dirty="0"/>
              <a:t> </a:t>
            </a:r>
            <a:r>
              <a:rPr lang="en-US" dirty="0" err="1"/>
              <a:t>sorteret</a:t>
            </a:r>
            <a:r>
              <a:rPr lang="en-US" dirty="0"/>
              <a:t> (</a:t>
            </a:r>
            <a:r>
              <a:rPr lang="en-US" dirty="0" err="1"/>
              <a:t>få</a:t>
            </a:r>
            <a:r>
              <a:rPr lang="en-US" dirty="0"/>
              <a:t> inversions).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7938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Times New Roman" pitchFamily="18" charset="0"/>
                <a:cs typeface="Times New Roman" pitchFamily="18" charset="0"/>
              </a:rPr>
              <a:t>bucketSort</a:t>
            </a:r>
            <a:r>
              <a:rPr lang="da-DK" dirty="0"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Under særlige omstændigheder kan vi gøre det bedre end O(N log N).</a:t>
            </a:r>
          </a:p>
          <a:p>
            <a:r>
              <a:rPr lang="da-DK" dirty="0"/>
              <a:t>Hvis vi skal sortere positive heltal med en maksimumsværdi M, kan vi løse problemet ved først at lave et array med plads til M elementer. </a:t>
            </a:r>
          </a:p>
          <a:p>
            <a:r>
              <a:rPr lang="da-DK" dirty="0"/>
              <a:t>Tallene læses fra ende til anden, og når værdien X læses, så </a:t>
            </a:r>
            <a:r>
              <a:rPr lang="da-DK" dirty="0" err="1"/>
              <a:t>inkrementeres</a:t>
            </a:r>
            <a:r>
              <a:rPr lang="da-DK" dirty="0"/>
              <a:t> M[X] med en.</a:t>
            </a:r>
          </a:p>
          <a:p>
            <a:r>
              <a:rPr lang="da-DK" dirty="0"/>
              <a:t>Når alle tal er læst, kan det sorterede array etableres i overensstemmelse med antallet af forekomster i indekserne. </a:t>
            </a:r>
          </a:p>
          <a:p>
            <a:r>
              <a:rPr lang="da-DK" dirty="0" err="1"/>
              <a:t>Tidskomplekstet</a:t>
            </a:r>
            <a:r>
              <a:rPr lang="da-DK" dirty="0"/>
              <a:t> O(M+N) -&gt; O(N).</a:t>
            </a:r>
          </a:p>
        </p:txBody>
      </p:sp>
    </p:spTree>
    <p:extLst>
      <p:ext uri="{BB962C8B-B14F-4D97-AF65-F5344CB8AC3E}">
        <p14:creationId xmlns:p14="http://schemas.microsoft.com/office/powerpoint/2010/main" val="1867065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Sortering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Den nedre grænse for sortering, hvis der kun anvendes sammenligninger, er: Ω(N log N).</a:t>
            </a:r>
          </a:p>
          <a:p>
            <a:r>
              <a:rPr lang="da-DK" dirty="0"/>
              <a:t>Det kan vises ved at tilføje alle sammenligninger til et binært træ (sektion 7.8).</a:t>
            </a:r>
          </a:p>
          <a:p>
            <a:r>
              <a:rPr lang="da-DK" dirty="0"/>
              <a:t>Der er forskel på </a:t>
            </a:r>
            <a:r>
              <a:rPr lang="da-DK" i="1" dirty="0" err="1"/>
              <a:t>lower</a:t>
            </a:r>
            <a:r>
              <a:rPr lang="da-DK" i="1" dirty="0"/>
              <a:t> </a:t>
            </a:r>
            <a:r>
              <a:rPr lang="da-DK" i="1" dirty="0" err="1"/>
              <a:t>bound</a:t>
            </a:r>
            <a:r>
              <a:rPr lang="da-DK" i="1" dirty="0"/>
              <a:t> </a:t>
            </a:r>
            <a:r>
              <a:rPr lang="da-DK" dirty="0"/>
              <a:t>and </a:t>
            </a:r>
            <a:r>
              <a:rPr lang="da-DK" i="1" dirty="0" err="1"/>
              <a:t>best</a:t>
            </a:r>
            <a:r>
              <a:rPr lang="da-DK" i="1" dirty="0"/>
              <a:t> case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8722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CC3CF-DD6D-413C-AB13-CB02312C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Introducerende antagelse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458D4F-4A9E-4B04-AE80-41D7F1F17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Sortering i det virkelig liv finder sted på alle mulige forskellige datatyper.</a:t>
            </a:r>
          </a:p>
          <a:p>
            <a:pPr marL="0" indent="0">
              <a:buNone/>
            </a:pPr>
            <a:r>
              <a:rPr lang="da-DK" dirty="0"/>
              <a:t>For at undgå begrebsforvirring arbejder vi udelukkende med sortering af heltal (</a:t>
            </a:r>
            <a:r>
              <a:rPr lang="da-DK" dirty="0" err="1"/>
              <a:t>integers</a:t>
            </a:r>
            <a:r>
              <a:rPr lang="da-DK" dirty="0"/>
              <a:t>), under den antagelse, at alle de beskrevne principper kan anvendes for alle andre datatyper.</a:t>
            </a:r>
          </a:p>
        </p:txBody>
      </p:sp>
    </p:spTree>
    <p:extLst>
      <p:ext uri="{BB962C8B-B14F-4D97-AF65-F5344CB8AC3E}">
        <p14:creationId xmlns:p14="http://schemas.microsoft.com/office/powerpoint/2010/main" val="3222056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Inversions</a:t>
            </a:r>
          </a:p>
          <a:p>
            <a:r>
              <a:rPr lang="da-DK" dirty="0"/>
              <a:t>O(N</a:t>
            </a:r>
            <a:r>
              <a:rPr lang="da-DK" baseline="30000" dirty="0"/>
              <a:t>2</a:t>
            </a:r>
            <a:r>
              <a:rPr lang="da-DK" dirty="0"/>
              <a:t>) – </a:t>
            </a:r>
            <a:r>
              <a:rPr lang="da-DK" dirty="0" err="1"/>
              <a:t>bubble</a:t>
            </a:r>
            <a:r>
              <a:rPr lang="da-DK" dirty="0"/>
              <a:t>, </a:t>
            </a:r>
            <a:r>
              <a:rPr lang="da-DK" dirty="0" err="1"/>
              <a:t>insertion</a:t>
            </a:r>
            <a:r>
              <a:rPr lang="da-DK" dirty="0"/>
              <a:t>, </a:t>
            </a:r>
            <a:r>
              <a:rPr lang="da-DK" dirty="0" err="1"/>
              <a:t>selection</a:t>
            </a:r>
            <a:endParaRPr lang="da-DK" dirty="0"/>
          </a:p>
          <a:p>
            <a:r>
              <a:rPr lang="da-DK" dirty="0"/>
              <a:t>O(N log N) – </a:t>
            </a:r>
            <a:r>
              <a:rPr lang="da-DK" dirty="0" err="1"/>
              <a:t>heap</a:t>
            </a:r>
            <a:r>
              <a:rPr lang="da-DK" dirty="0"/>
              <a:t>, </a:t>
            </a:r>
            <a:r>
              <a:rPr lang="da-DK" dirty="0" err="1"/>
              <a:t>quick</a:t>
            </a:r>
            <a:r>
              <a:rPr lang="da-DK" dirty="0"/>
              <a:t>, </a:t>
            </a:r>
            <a:r>
              <a:rPr lang="da-DK" dirty="0" err="1"/>
              <a:t>merge</a:t>
            </a:r>
            <a:endParaRPr lang="da-DK" dirty="0"/>
          </a:p>
          <a:p>
            <a:r>
              <a:rPr lang="da-DK" dirty="0"/>
              <a:t>O(N) - </a:t>
            </a:r>
            <a:r>
              <a:rPr lang="da-DK"/>
              <a:t>bucket</a:t>
            </a:r>
            <a:endParaRPr lang="da-DK" dirty="0"/>
          </a:p>
          <a:p>
            <a:r>
              <a:rPr lang="da-DK" dirty="0"/>
              <a:t>Vælg den mest hensigtsmæssige på baggrund af det talmateriale, der skal sorteres.</a:t>
            </a:r>
          </a:p>
          <a:p>
            <a:r>
              <a:rPr lang="da-DK" dirty="0"/>
              <a:t>Problemet er næppe vigtigt, hvis der er færre end 100.000 ikke alt for store objekter, og sorteringen derfor kan udføres i </a:t>
            </a:r>
            <a:r>
              <a:rPr lang="da-DK" dirty="0" err="1"/>
              <a:t>memory</a:t>
            </a:r>
            <a:r>
              <a:rPr lang="da-DK" dirty="0"/>
              <a:t>.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6963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Animated</a:t>
            </a:r>
            <a:r>
              <a:rPr lang="da-DK" dirty="0"/>
              <a:t> </a:t>
            </a:r>
            <a:r>
              <a:rPr lang="da-DK" dirty="0" err="1"/>
              <a:t>Hungarian</a:t>
            </a:r>
            <a:r>
              <a:rPr lang="da-DK" dirty="0"/>
              <a:t> </a:t>
            </a:r>
            <a:r>
              <a:rPr lang="da-DK" dirty="0" err="1"/>
              <a:t>QuickSort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hlinkClick r:id="rId2"/>
              </a:rPr>
              <a:t>https://www.youtube.com/watch?v=ywWBy6J5gz8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31454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69182-3F1C-4838-9723-163CE14E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2DD2434-76A7-4F8E-907A-500537C5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da-DK" dirty="0"/>
              <a:t>En tabel indeholder N sorterede heltal. Opgaven går ud på at afgøre om tabellen indeholder to tal, hvis sum er lig med parameteren X. Metoden skal skrives i to udgaver: én med kvadratisk tidskompleksitet og en med lineær.</a:t>
            </a:r>
          </a:p>
          <a:p>
            <a:pPr marL="514350" indent="-514350">
              <a:buAutoNum type="arabicPeriod"/>
            </a:pPr>
            <a:r>
              <a:rPr lang="da-DK" dirty="0"/>
              <a:t>Ordene </a:t>
            </a:r>
            <a:r>
              <a:rPr lang="da-DK" i="1" dirty="0" err="1"/>
              <a:t>stale</a:t>
            </a:r>
            <a:r>
              <a:rPr lang="da-DK" i="1" dirty="0"/>
              <a:t> og</a:t>
            </a:r>
            <a:r>
              <a:rPr lang="da-DK" dirty="0"/>
              <a:t> </a:t>
            </a:r>
            <a:r>
              <a:rPr lang="da-DK" i="1" dirty="0" err="1"/>
              <a:t>least</a:t>
            </a:r>
            <a:r>
              <a:rPr lang="da-DK" dirty="0"/>
              <a:t> er anagrammer, dvs. de indeholder nøjagtig de samme karakterer. Skriv en metode, som kan afgøre, om to ord (</a:t>
            </a:r>
            <a:r>
              <a:rPr lang="da-DK" dirty="0" err="1"/>
              <a:t>strings</a:t>
            </a:r>
            <a:r>
              <a:rPr lang="da-DK" dirty="0"/>
              <a:t>) er anagrammer.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Øvelser fra lærebogen med </a:t>
            </a:r>
            <a:r>
              <a:rPr lang="da-DK"/>
              <a:t>stigende sværhedsgrad.</a:t>
            </a:r>
            <a:endParaRPr lang="da-DK" dirty="0"/>
          </a:p>
          <a:p>
            <a:pPr marL="0" indent="0" algn="ctr">
              <a:buNone/>
            </a:pPr>
            <a:r>
              <a:rPr lang="da-DK" dirty="0"/>
              <a:t>7.44 </a:t>
            </a:r>
          </a:p>
          <a:p>
            <a:pPr marL="0" indent="0" algn="ctr">
              <a:buNone/>
            </a:pPr>
            <a:r>
              <a:rPr lang="da-DK" dirty="0"/>
              <a:t>7.38</a:t>
            </a:r>
          </a:p>
          <a:p>
            <a:pPr marL="0" indent="0" algn="ctr">
              <a:buNone/>
            </a:pPr>
            <a:r>
              <a:rPr lang="da-DK" dirty="0"/>
              <a:t>  7.43*</a:t>
            </a:r>
          </a:p>
          <a:p>
            <a:pPr marL="0" indent="0" algn="ctr">
              <a:buNone/>
            </a:pPr>
            <a:r>
              <a:rPr lang="da-DK" dirty="0"/>
              <a:t>  7.40*</a:t>
            </a:r>
          </a:p>
        </p:txBody>
      </p:sp>
    </p:spTree>
    <p:extLst>
      <p:ext uri="{BB962C8B-B14F-4D97-AF65-F5344CB8AC3E}">
        <p14:creationId xmlns:p14="http://schemas.microsoft.com/office/powerpoint/2010/main" val="16071649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Inversion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da-DK" dirty="0"/>
              <a:t>	Lad os betragte denne liste af heltal: </a:t>
            </a:r>
          </a:p>
          <a:p>
            <a:pPr algn="ctr">
              <a:buNone/>
            </a:pPr>
            <a:r>
              <a:rPr lang="da-DK" dirty="0"/>
              <a:t>34, 8, 64, 51, 32, 21</a:t>
            </a:r>
          </a:p>
          <a:p>
            <a:pPr>
              <a:buNone/>
            </a:pPr>
            <a:r>
              <a:rPr lang="da-DK" dirty="0"/>
              <a:t>	Tallene er helt klar usorterede, så lad os prøve at se, om vi kan finde et mål for, hvor usorterede de er.</a:t>
            </a:r>
          </a:p>
          <a:p>
            <a:pPr>
              <a:buNone/>
            </a:pPr>
            <a:r>
              <a:rPr lang="da-DK" dirty="0"/>
              <a:t>	Til at hjælpe os definerer vi et begreb kaldet </a:t>
            </a:r>
            <a:r>
              <a:rPr lang="da-DK" i="1" dirty="0"/>
              <a:t>inversion</a:t>
            </a:r>
            <a:r>
              <a:rPr lang="da-DK" dirty="0"/>
              <a:t>. En inversion er et ordnet </a:t>
            </a:r>
            <a:r>
              <a:rPr lang="da-DK" dirty="0" err="1"/>
              <a:t>talpar</a:t>
            </a:r>
            <a:r>
              <a:rPr lang="da-DK" dirty="0"/>
              <a:t> (</a:t>
            </a:r>
            <a:r>
              <a:rPr lang="da-DK" dirty="0" err="1"/>
              <a:t>i,j</a:t>
            </a:r>
            <a:r>
              <a:rPr lang="da-DK" dirty="0"/>
              <a:t>), hvorom det gælder, at i &lt; j, men a[i] &gt; a[j].</a:t>
            </a:r>
          </a:p>
          <a:p>
            <a:pPr>
              <a:buNone/>
            </a:pPr>
            <a:r>
              <a:rPr lang="da-DK" dirty="0"/>
              <a:t>	I vores eksempel forekommer der følgende inversions:</a:t>
            </a:r>
          </a:p>
          <a:p>
            <a:pPr>
              <a:buNone/>
            </a:pPr>
            <a:r>
              <a:rPr lang="da-DK" dirty="0"/>
              <a:t> </a:t>
            </a:r>
          </a:p>
          <a:p>
            <a:pPr>
              <a:buNone/>
            </a:pPr>
            <a:r>
              <a:rPr lang="da-DK" sz="2800" dirty="0"/>
              <a:t>(34,8) (34,32) (34,21) (64,51) (64,32) (64,21) (51,32) (51,21) (32,21)</a:t>
            </a:r>
          </a:p>
          <a:p>
            <a:endParaRPr lang="da-DK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Sortering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Jo flere inversions listen indeholder, desto mere usorteret er den. </a:t>
            </a:r>
          </a:p>
          <a:p>
            <a:r>
              <a:rPr lang="da-DK" dirty="0"/>
              <a:t>Sorteringsdisciplinen går ud på at reducere antallet af inversions i en liste til nul.</a:t>
            </a:r>
          </a:p>
          <a:p>
            <a:endParaRPr lang="da-DK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Mere om inversions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Hvad er antallet af inversions i denne liste: 78,63,61,45,25,11?    </a:t>
            </a:r>
          </a:p>
          <a:p>
            <a:r>
              <a:rPr lang="da-DK" dirty="0"/>
              <a:t>Det gennemsnitlige antal inversions i en liste bestående af  N forskellige heltal er N(N-1)/4.</a:t>
            </a:r>
          </a:p>
          <a:p>
            <a:r>
              <a:rPr lang="da-DK" dirty="0"/>
              <a:t>Hvis én operation kan eliminere én inversion, så må den slags sortering have kvadratisk tidskompleksitet O(N</a:t>
            </a:r>
            <a:r>
              <a:rPr lang="da-DK" baseline="30000" dirty="0"/>
              <a:t>2</a:t>
            </a:r>
            <a:r>
              <a:rPr lang="da-DK" dirty="0"/>
              <a:t>).</a:t>
            </a:r>
          </a:p>
          <a:p>
            <a:r>
              <a:rPr lang="da-DK" dirty="0"/>
              <a:t>Hvis mere end én inversion kan elimineres af én operation, kan vi opnå bedre resultater end kvadratisk tidskompleksitet.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O(N</a:t>
            </a:r>
            <a:r>
              <a:rPr lang="da-DK" baseline="30000" dirty="0"/>
              <a:t>2</a:t>
            </a:r>
            <a:r>
              <a:rPr lang="da-DK" dirty="0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/>
          <a:lstStyle/>
          <a:p>
            <a:pPr algn="ctr">
              <a:buNone/>
            </a:pPr>
            <a:r>
              <a:rPr lang="da-DK" sz="4000" err="1"/>
              <a:t>Insertionsort</a:t>
            </a:r>
            <a:endParaRPr lang="da-DK" sz="4000"/>
          </a:p>
          <a:p>
            <a:pPr algn="ctr">
              <a:buNone/>
            </a:pPr>
            <a:r>
              <a:rPr lang="da-DK" sz="4000" err="1"/>
              <a:t>Selectionsort</a:t>
            </a:r>
            <a:endParaRPr lang="da-DK" sz="4000"/>
          </a:p>
          <a:p>
            <a:pPr algn="ctr">
              <a:buNone/>
            </a:pPr>
            <a:r>
              <a:rPr lang="da-DK" sz="4000" err="1"/>
              <a:t>Bubblesort</a:t>
            </a:r>
            <a:endParaRPr lang="da-DK" sz="4000"/>
          </a:p>
          <a:p>
            <a:pPr algn="ctr">
              <a:buNone/>
            </a:pPr>
            <a:endParaRPr lang="da-DK" sz="40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Bubblesort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b="1" dirty="0"/>
              <a:t>1 	public void </a:t>
            </a:r>
            <a:r>
              <a:rPr lang="en-US" sz="1400" b="1" dirty="0" err="1"/>
              <a:t>bubbleSort</a:t>
            </a:r>
            <a:r>
              <a:rPr lang="en-US" sz="1400" b="1" dirty="0"/>
              <a:t>(int array[]) // Java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 2	{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 3		for (int </a:t>
            </a:r>
            <a:r>
              <a:rPr lang="en-US" sz="1400" b="1" dirty="0" err="1"/>
              <a:t>i</a:t>
            </a:r>
            <a:r>
              <a:rPr lang="en-US" sz="1400" b="1" dirty="0"/>
              <a:t> = 0; </a:t>
            </a:r>
            <a:r>
              <a:rPr lang="en-US" sz="1400" b="1" dirty="0" err="1"/>
              <a:t>i</a:t>
            </a:r>
            <a:r>
              <a:rPr lang="en-US" sz="1400" b="1" dirty="0"/>
              <a:t> &lt; </a:t>
            </a:r>
            <a:r>
              <a:rPr lang="en-US" sz="1400" b="1" dirty="0" err="1"/>
              <a:t>array.length</a:t>
            </a:r>
            <a:r>
              <a:rPr lang="en-US" sz="1400" b="1" dirty="0"/>
              <a:t> - 1; </a:t>
            </a:r>
            <a:r>
              <a:rPr lang="en-US" sz="1400" b="1" dirty="0" err="1"/>
              <a:t>i</a:t>
            </a:r>
            <a:r>
              <a:rPr lang="en-US" sz="1400" b="1" dirty="0"/>
              <a:t>++)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 4		{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 5	    		</a:t>
            </a:r>
            <a:r>
              <a:rPr lang="en-US" sz="1400" b="1" dirty="0" err="1"/>
              <a:t>boolean</a:t>
            </a:r>
            <a:r>
              <a:rPr lang="en-US" sz="1400" b="1" dirty="0"/>
              <a:t> swapped = false;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 6	    		for (int j = 0; j &lt; </a:t>
            </a:r>
            <a:r>
              <a:rPr lang="en-US" sz="1400" b="1" dirty="0" err="1"/>
              <a:t>array.length</a:t>
            </a:r>
            <a:r>
              <a:rPr lang="en-US" sz="1400" b="1" dirty="0"/>
              <a:t> – </a:t>
            </a:r>
            <a:r>
              <a:rPr lang="en-US" sz="1400" b="1" dirty="0" err="1"/>
              <a:t>i</a:t>
            </a:r>
            <a:r>
              <a:rPr lang="en-US" sz="1400" b="1" dirty="0"/>
              <a:t> - 1; </a:t>
            </a:r>
            <a:r>
              <a:rPr lang="en-US" sz="1400" b="1" dirty="0" err="1"/>
              <a:t>j++</a:t>
            </a:r>
            <a:r>
              <a:rPr lang="en-US" sz="1400" b="1" dirty="0"/>
              <a:t>)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 7        		{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 8				if (array[j] &gt; array[j+1])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 9            			{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10		    			swap(array,j,j+1);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11		    			swapped = true;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12				}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13           		}	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14	    		if (!swapped)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15				return;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16		}</a:t>
            </a:r>
            <a:endParaRPr lang="da-DK" sz="1400" dirty="0"/>
          </a:p>
          <a:p>
            <a:pPr>
              <a:buNone/>
            </a:pPr>
            <a:r>
              <a:rPr lang="en-US" sz="1400" b="1" dirty="0"/>
              <a:t> 17  }</a:t>
            </a:r>
            <a:endParaRPr lang="da-DK" sz="1400" dirty="0"/>
          </a:p>
          <a:p>
            <a:pPr>
              <a:buNone/>
            </a:pPr>
            <a:endParaRPr lang="da-DK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O(N </a:t>
            </a:r>
            <a:r>
              <a:rPr lang="da-DK" dirty="0" err="1"/>
              <a:t>logN</a:t>
            </a:r>
            <a:r>
              <a:rPr lang="da-DK" dirty="0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da-DK" sz="4000"/>
              <a:t>Mergesort</a:t>
            </a:r>
          </a:p>
          <a:p>
            <a:pPr algn="ctr">
              <a:buNone/>
            </a:pPr>
            <a:r>
              <a:rPr lang="da-DK" sz="4000"/>
              <a:t>Heapsort</a:t>
            </a:r>
          </a:p>
          <a:p>
            <a:pPr algn="ctr">
              <a:buNone/>
            </a:pPr>
            <a:r>
              <a:rPr lang="da-DK" sz="4000"/>
              <a:t>Quicksort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Mergesort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	private static &lt;AnyType extends Comparable&lt;? super AnyType&gt;&gt;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void mergeSort( AnyType [ ] a, AnyType [ ] tmpArray, int left, int right )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   if( left &lt; right )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       int center = ( left + right ) / 2;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       mergeSort( a, tmpArray, left, center );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       mergeSort( a, tmpArray, center + 1, right );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       merge( a, tmpArray, left, center + 1, right );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/**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* Mergesort algorithm.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* @param a an array of Comparable items.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public static &lt;AnyType extends Comparable&lt;? super AnyType&gt;&gt;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void mergeSort( AnyType [ ] a )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   AnyType [ ] tmpArray = (AnyType[]) new Comparable[ a.length ];</a:t>
            </a:r>
          </a:p>
          <a:p>
            <a:pPr>
              <a:buNone/>
            </a:pPr>
            <a:endParaRPr lang="da-DK" sz="24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    mergeSort( a, tmpArray, 0, a.length - 1 );</a:t>
            </a:r>
          </a:p>
          <a:p>
            <a:pPr>
              <a:buNone/>
            </a:pPr>
            <a:r>
              <a:rPr lang="da-DK" sz="240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01360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</TotalTime>
  <Words>1720</Words>
  <Application>Microsoft Office PowerPoint</Application>
  <PresentationFormat>Skærmshow (4:3)</PresentationFormat>
  <Paragraphs>235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Times New Roman</vt:lpstr>
      <vt:lpstr>Wingdings</vt:lpstr>
      <vt:lpstr>Kontortema</vt:lpstr>
      <vt:lpstr>ADA 3. oktober 2025</vt:lpstr>
      <vt:lpstr>Introducerende antagelse</vt:lpstr>
      <vt:lpstr>Inversion</vt:lpstr>
      <vt:lpstr>Sortering</vt:lpstr>
      <vt:lpstr>Mere om inversions</vt:lpstr>
      <vt:lpstr>O(N2)</vt:lpstr>
      <vt:lpstr>Bubblesort</vt:lpstr>
      <vt:lpstr>O(N logN)</vt:lpstr>
      <vt:lpstr>Mergesort</vt:lpstr>
      <vt:lpstr>Merge</vt:lpstr>
      <vt:lpstr>Heapsort</vt:lpstr>
      <vt:lpstr>Mergesort</vt:lpstr>
      <vt:lpstr>Quicksort</vt:lpstr>
      <vt:lpstr>Shellsort</vt:lpstr>
      <vt:lpstr>Shellsort - eksempel</vt:lpstr>
      <vt:lpstr>Shellsort - eksperimenter</vt:lpstr>
      <vt:lpstr>Shellsort</vt:lpstr>
      <vt:lpstr>bucketSort()</vt:lpstr>
      <vt:lpstr>Sortering</vt:lpstr>
      <vt:lpstr>Konklusion</vt:lpstr>
      <vt:lpstr>Animated Hungarian QuickSort</vt:lpstr>
      <vt:lpstr>Exercises</vt:lpstr>
    </vt:vector>
  </TitlesOfParts>
  <Company>Syddansk Unversitet - University of Southern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VPR/ADA 26. oktober 2011</dc:title>
  <dc:creator>Ole Dolriis</dc:creator>
  <cp:lastModifiedBy>Ole Dolriis</cp:lastModifiedBy>
  <cp:revision>106</cp:revision>
  <dcterms:created xsi:type="dcterms:W3CDTF">2011-10-24T09:13:04Z</dcterms:created>
  <dcterms:modified xsi:type="dcterms:W3CDTF">2025-09-29T13:41:56Z</dcterms:modified>
</cp:coreProperties>
</file>