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1" r:id="rId2"/>
    <p:sldId id="703" r:id="rId3"/>
    <p:sldId id="685" r:id="rId4"/>
    <p:sldId id="652" r:id="rId5"/>
    <p:sldId id="655" r:id="rId6"/>
    <p:sldId id="660" r:id="rId7"/>
    <p:sldId id="656" r:id="rId8"/>
    <p:sldId id="687" r:id="rId9"/>
    <p:sldId id="688" r:id="rId10"/>
    <p:sldId id="661" r:id="rId11"/>
    <p:sldId id="689" r:id="rId12"/>
    <p:sldId id="690" r:id="rId13"/>
    <p:sldId id="691" r:id="rId14"/>
    <p:sldId id="692" r:id="rId15"/>
    <p:sldId id="693" r:id="rId16"/>
    <p:sldId id="702" r:id="rId17"/>
    <p:sldId id="694" r:id="rId18"/>
    <p:sldId id="695" r:id="rId19"/>
    <p:sldId id="698" r:id="rId20"/>
    <p:sldId id="646" r:id="rId21"/>
    <p:sldId id="373" r:id="rId22"/>
    <p:sldId id="354" r:id="rId23"/>
    <p:sldId id="699" r:id="rId24"/>
    <p:sldId id="68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14D"/>
    <a:srgbClr val="EEF8FD"/>
    <a:srgbClr val="008DC4"/>
    <a:srgbClr val="FFFFFF"/>
    <a:srgbClr val="809AC1"/>
    <a:srgbClr val="A8B3C4"/>
    <a:srgbClr val="5CB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DA3EE-08B7-4128-9FD9-37E2BFCCF5B1}" type="datetimeFigureOut">
              <a:rPr lang="es-EC" smtClean="0"/>
              <a:t>18/11/2020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34C5-43F4-44B6-B145-0A63F14A22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732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c22cb8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c22cb8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65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A1A81-192D-4278-B969-808D8499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98F3B-7B97-413A-88DE-6976F3F74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5E059-991A-4D1B-A03A-78BC1A95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FDFD0-A8BB-44FA-90B5-E19D251C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F75BC-911F-418E-BA0B-4FCDB3D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4B8E6-838B-4539-B859-E1F1ED4A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49694-5E5B-4FCC-9A1C-299E2F19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078CD-5C9C-4A90-980B-99151051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6D716-0FB2-4FEA-BFAA-D5BF88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5F1B4A-C55A-4B19-9729-98C29FF0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39847A-2188-4FDA-BAFE-331B9C158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E1E03C-0288-4267-815C-D055FE57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9370B4-5613-44BD-9EC0-A6F5E3AA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5256E-F32D-4475-B4EB-06013B5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BAAD4-7DB4-47E5-837C-B8CAD03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1E50-896A-437C-8295-A710E164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11678-59A7-46F7-B58C-140D9108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52DF3-7090-4B64-A85F-8F2D1F3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4A8DD-0663-42CC-9708-29E9C5CD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FC034-4833-463F-B76F-2E8CCC89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CB9ED-6B19-4ADF-AD48-B0B7E0E9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D148CD-0E68-4D64-A6C8-3CBE1E10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C9352-52BE-44F4-AF8D-C5068607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46C2-44D5-4F61-B519-4F11555C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2E756-B1AB-4B56-829D-517E846D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91257-C520-4480-BDEA-C129E411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A2062-ECB8-4E5A-909C-A69C6388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FA792C-5636-4C2E-80CC-0BD303E4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EA2F69-E58A-41E2-A661-A8586C7F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9DED1-B78E-4159-9ED0-A8FDE1AE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F13DB-93B5-4A4A-8A5C-B6FD2C2E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1A448-A3CB-4AF1-8FB3-1489847D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91E2B-8903-4972-8322-34A82E06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665C69-B24A-49D2-A5F8-34E4C1EB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04C16B-BFCD-4C95-8D20-B380B85F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C01102-1847-490B-A3E3-050C9B72C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2B343A-7DD9-48CD-B5BA-781A3D6D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84EEC2-7955-4BC4-84F8-BF625183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FB9615-6A70-41A4-B41D-543C6CE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7833-033A-4E2F-969A-12EAE2D2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C61560-3419-4A1B-A98D-26A3E52D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3B0A86-F1DC-4958-A342-83C71843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4BC87F-1879-4969-AD66-7DB6DDD2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04F7B4-CF65-4E97-ABA3-AFF7BE27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15FB0F-4CB5-4D86-9A1D-7B145670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44DCE-B9D7-41FD-9103-A3C548C0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42B50-2F9A-46E4-91AF-73F17BB6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F302E-E82A-46B5-A894-68A5F12C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429850-F3A4-45E4-AC1D-D21818BE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BC6BD2-0909-4DA4-A907-CB091298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280996-1DE1-42B2-9751-25312FA2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2A7677-266C-4201-9943-83A6124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17DD-410D-4DF2-89D1-8B5C573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C8F5E8-D0CA-4541-A71E-7D3FFCA5C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DE8666-CA28-44FB-8537-B416CD2F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2C4813-E44B-48A0-A545-21793F49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93740-A043-4801-832A-94A13751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62DB72-EC65-4F47-AD4D-E1F0AFC3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37A2DA-1150-4118-A299-26FAF743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FF1BA-C58E-46EA-8748-A652338A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3B784-53EA-4E82-8568-8BEB6628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F4BA-95EE-4541-9DB6-9082F159B66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D0407-68C6-4DEB-A119-82229F3E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119D7C-2C8E-458E-B4A0-BB5317E14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81A3-AF06-4A44-B2F3-053CEBB6E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stevesd/c%C3%B3mo-utilizar-pln-para-analizar-conversaciones-de-twitter-f27b264e05c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open.spotify.com/show/0DTEMygX8IVzq5OocKJXo3" TargetMode="External"/><Relationship Id="rId5" Type="http://schemas.openxmlformats.org/officeDocument/2006/relationships/image" Target="../media/image7.svg"/><Relationship Id="rId10" Type="http://schemas.openxmlformats.org/officeDocument/2006/relationships/hyperlink" Target="https://medium.com/@restevesd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open.spotify.com/show/0DTEMygX8IVzq5OocKJXo3" TargetMode="External"/><Relationship Id="rId5" Type="http://schemas.openxmlformats.org/officeDocument/2006/relationships/image" Target="../media/image7.svg"/><Relationship Id="rId10" Type="http://schemas.openxmlformats.org/officeDocument/2006/relationships/hyperlink" Target="https://medium.com/@restevesd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73D133C-8FC9-4C8C-BE6D-3419CB59F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72407"/>
          <a:stretch/>
        </p:blipFill>
        <p:spPr>
          <a:xfrm>
            <a:off x="0" y="0"/>
            <a:ext cx="3749039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B2D470-5C4B-4727-8CB2-1E56DBE81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5833"/>
          <a:stretch/>
        </p:blipFill>
        <p:spPr>
          <a:xfrm flipH="1">
            <a:off x="3735975" y="0"/>
            <a:ext cx="845602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A32019-3379-4DDD-85F7-F61F96F6E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50" y="816407"/>
            <a:ext cx="6547716" cy="2599530"/>
          </a:xfrm>
        </p:spPr>
        <p:txBody>
          <a:bodyPr anchor="t">
            <a:noAutofit/>
          </a:bodyPr>
          <a:lstStyle/>
          <a:p>
            <a:pPr algn="l"/>
            <a:r>
              <a:rPr lang="es-US" b="1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ea typeface="+mn-ea"/>
                <a:cs typeface="Dubai Medium" panose="020B0603030403030204" pitchFamily="34" charset="-78"/>
              </a:rPr>
              <a:t>Análisis de Redes Sociales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ea typeface="+mn-ea"/>
              <a:cs typeface="Dubai Medium" panose="020B0603030403030204" pitchFamily="34" charset="-78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DE6492-C0CC-4423-A664-2B9FF4A16483}"/>
              </a:ext>
            </a:extLst>
          </p:cNvPr>
          <p:cNvSpPr txBox="1"/>
          <p:nvPr/>
        </p:nvSpPr>
        <p:spPr>
          <a:xfrm>
            <a:off x="7498078" y="6325206"/>
            <a:ext cx="42852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500" b="1" dirty="0">
                <a:latin typeface="Bahnschrift Light" panose="020B0502040204020203" pitchFamily="34" charset="0"/>
              </a:rPr>
              <a:t>Roberto Esteves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A3A33B-3EB2-4FEB-9DBA-DB2267F06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95" t="13992" r="10364" b="14733"/>
          <a:stretch/>
        </p:blipFill>
        <p:spPr>
          <a:xfrm>
            <a:off x="468649" y="5380080"/>
            <a:ext cx="2433652" cy="12682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85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0" y="469763"/>
            <a:ext cx="11165929" cy="57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5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28" y="423498"/>
            <a:ext cx="11687712" cy="60320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680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0" y="687683"/>
            <a:ext cx="8933844" cy="54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450001"/>
            <a:ext cx="11573814" cy="59733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061052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823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0" y="450001"/>
            <a:ext cx="11586471" cy="59798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099689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238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05" y="650395"/>
            <a:ext cx="8859924" cy="54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" y="450001"/>
            <a:ext cx="11277600" cy="58204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51515" y="6020297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0148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Palabras comunes entre candidatos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128C08-E27F-494A-B216-2AB6F2D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0" y="2829110"/>
            <a:ext cx="2610914" cy="21740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01B7B2C-8911-49CF-AADE-6AC4BD127A05}"/>
              </a:ext>
            </a:extLst>
          </p:cNvPr>
          <p:cNvCxnSpPr/>
          <p:nvPr/>
        </p:nvCxnSpPr>
        <p:spPr>
          <a:xfrm flipV="1">
            <a:off x="3737113" y="2829110"/>
            <a:ext cx="543339" cy="36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58096C3-4D87-4039-BD8A-8FDCBBD23DD8}"/>
              </a:ext>
            </a:extLst>
          </p:cNvPr>
          <p:cNvCxnSpPr/>
          <p:nvPr/>
        </p:nvCxnSpPr>
        <p:spPr>
          <a:xfrm>
            <a:off x="3737113" y="4678017"/>
            <a:ext cx="721808" cy="41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587B34C-5946-4F76-A2F0-4C9D0C2F922E}"/>
              </a:ext>
            </a:extLst>
          </p:cNvPr>
          <p:cNvSpPr/>
          <p:nvPr/>
        </p:nvSpPr>
        <p:spPr>
          <a:xfrm>
            <a:off x="7726017" y="2239617"/>
            <a:ext cx="1232453" cy="52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D913913-326B-4632-97A8-45985373253E}"/>
              </a:ext>
            </a:extLst>
          </p:cNvPr>
          <p:cNvSpPr/>
          <p:nvPr/>
        </p:nvSpPr>
        <p:spPr>
          <a:xfrm>
            <a:off x="7726016" y="4996253"/>
            <a:ext cx="1232453" cy="52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1F8D93-99E3-4685-B3C6-9A6AF51A4242}"/>
              </a:ext>
            </a:extLst>
          </p:cNvPr>
          <p:cNvSpPr txBox="1"/>
          <p:nvPr/>
        </p:nvSpPr>
        <p:spPr>
          <a:xfrm>
            <a:off x="9307225" y="5089949"/>
            <a:ext cx="240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2079 palabras comunes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DA3201A-6AB3-434B-A38E-EF5D89C8B92B}"/>
              </a:ext>
            </a:extLst>
          </p:cNvPr>
          <p:cNvSpPr txBox="1"/>
          <p:nvPr/>
        </p:nvSpPr>
        <p:spPr>
          <a:xfrm>
            <a:off x="9307225" y="2288824"/>
            <a:ext cx="240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2305 palabras comunes</a:t>
            </a:r>
          </a:p>
        </p:txBody>
      </p:sp>
      <p:pic>
        <p:nvPicPr>
          <p:cNvPr id="17" name="Picture 2" descr="https://pbs.twimg.com/profile_images/1311149963057999873/REnQf__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39" y="1378804"/>
            <a:ext cx="2244793" cy="224479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pbs.twimg.com/profile_images/1164239400571678720/1E0sQxAN_400x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18" y="4002346"/>
            <a:ext cx="2175206" cy="217520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7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22" y="450001"/>
            <a:ext cx="11347975" cy="585675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04817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5389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2817" r="21936"/>
          <a:stretch/>
        </p:blipFill>
        <p:spPr>
          <a:xfrm>
            <a:off x="2692436" y="543087"/>
            <a:ext cx="5949288" cy="55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3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B4557D-C926-4666-8417-762DF145655F}"/>
              </a:ext>
            </a:extLst>
          </p:cNvPr>
          <p:cNvSpPr txBox="1"/>
          <p:nvPr/>
        </p:nvSpPr>
        <p:spPr>
          <a:xfrm>
            <a:off x="1222373" y="518460"/>
            <a:ext cx="2856744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199" dirty="0"/>
              <a:t>Roberto Esteves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BF8119-75CD-42D2-B26D-74A984D5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94" y="0"/>
            <a:ext cx="6844399" cy="685353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72F74F8-DE3D-4D35-9960-9323B598A6E4}"/>
              </a:ext>
            </a:extLst>
          </p:cNvPr>
          <p:cNvSpPr/>
          <p:nvPr/>
        </p:nvSpPr>
        <p:spPr>
          <a:xfrm>
            <a:off x="6705205" y="2231"/>
            <a:ext cx="5482831" cy="6853539"/>
          </a:xfrm>
          <a:prstGeom prst="rect">
            <a:avLst/>
          </a:prstGeom>
          <a:solidFill>
            <a:srgbClr val="603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9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A814A2-F905-48DF-BE34-65EA7DF7018F}"/>
              </a:ext>
            </a:extLst>
          </p:cNvPr>
          <p:cNvSpPr/>
          <p:nvPr/>
        </p:nvSpPr>
        <p:spPr>
          <a:xfrm>
            <a:off x="5046881" y="523573"/>
            <a:ext cx="7269491" cy="649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 director de la SEE Núcleo del Guayas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SMCP – POCP – IMCP – DTCP – DMCP - SFCP 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Thinking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ESAN – IBM  - PLATZI – Casa Grande 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Director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WakeupBrain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Academy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Ecuador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Science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certificado IBM, SEE,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Platzi</a:t>
            </a:r>
            <a:endParaRPr lang="es-EC" sz="2399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Fellow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AI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Saturday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Nanodegree Data Science - NPL Udacity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Instructor ODM - SEE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Mkt Digital INDEG – TEC Monterrey – IDE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Mercadeo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Banco Guayaquil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TI Grupo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Granasa</a:t>
            </a:r>
            <a:endParaRPr lang="en-US" sz="2399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Innovación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Eclipdata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Founder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Masapp</a:t>
            </a:r>
            <a:endParaRPr lang="en-US" sz="2399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09178" lvl="1"/>
            <a:endParaRPr lang="es-EC" sz="2399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0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92" y="595339"/>
            <a:ext cx="11292840" cy="573949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Clasificar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 el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sentimiento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 de los tweets -&gt; 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MACHINE LEARNING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Identificar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 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quien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 le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pertenece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 un tweet -&gt;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MACHINE LEARNING</a:t>
            </a:r>
            <a:b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N-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gramas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como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herramienta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comunicación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Twitter Network Analysis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Shiny para presenter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Dubai Medium" panose="020B0603030403030204" pitchFamily="34" charset="-78"/>
                <a:cs typeface="Dubai Medium" panose="020B0603030403030204" pitchFamily="34" charset="-78"/>
              </a:rPr>
              <a:t>resultados</a:t>
            </a:r>
            <a:endParaRPr lang="en-US" sz="32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Programa de Data </a:t>
            </a:r>
            <a:r>
              <a:rPr lang="es-US" sz="2400" dirty="0" err="1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Science</a:t>
            </a: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| Guayaquil 2019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F10DF73-0BF7-4B77-AC79-B64CED845081}"/>
              </a:ext>
            </a:extLst>
          </p:cNvPr>
          <p:cNvSpPr txBox="1">
            <a:spLocks/>
          </p:cNvSpPr>
          <p:nvPr/>
        </p:nvSpPr>
        <p:spPr>
          <a:xfrm>
            <a:off x="60960" y="-4506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 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F5E7D4B-9481-4E60-8494-1D10402CF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763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C011E874-2F82-40FE-A7B2-ADD7856EB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8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56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49" y="549294"/>
            <a:ext cx="3396342" cy="80278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s-US" sz="5000" dirty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Conclusiones</a:t>
            </a:r>
            <a:endParaRPr lang="en-US" sz="5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 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0DFF6E-D402-4C5A-93E0-C9F2A3B578CC}"/>
              </a:ext>
            </a:extLst>
          </p:cNvPr>
          <p:cNvSpPr txBox="1"/>
          <p:nvPr/>
        </p:nvSpPr>
        <p:spPr>
          <a:xfrm>
            <a:off x="749894" y="1497415"/>
            <a:ext cx="11044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Este tipo de análisis me permite entre otras cosas: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/>
              <a:t>Hacer Auditorías de campañas de marketing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2800" dirty="0"/>
              <a:t>Mi mensaje está llegando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2800" dirty="0"/>
              <a:t>Quienes están interactuando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2800" dirty="0"/>
              <a:t>Los </a:t>
            </a:r>
            <a:r>
              <a:rPr lang="es-EC" sz="2800" dirty="0" err="1"/>
              <a:t>influencers</a:t>
            </a:r>
            <a:r>
              <a:rPr lang="es-EC" sz="2800" dirty="0"/>
              <a:t> están funcionando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/>
              <a:t>Para campañas de políticas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2800" dirty="0"/>
              <a:t>Ver los temas que están hablando los otros candidatos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2800" dirty="0"/>
              <a:t>Sentimiento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C" sz="2800" dirty="0"/>
              <a:t>Temas de interés por parte del electorado ( ejemplo por ciudad ) </a:t>
            </a:r>
            <a:endParaRPr lang="es-EC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2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49" y="549294"/>
            <a:ext cx="3396342" cy="80278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s-US" sz="5000" dirty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Conclusiones</a:t>
            </a:r>
            <a:endParaRPr lang="en-US" sz="5000" dirty="0">
              <a:solidFill>
                <a:schemeClr val="accent2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 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0DFF6E-D402-4C5A-93E0-C9F2A3B578CC}"/>
              </a:ext>
            </a:extLst>
          </p:cNvPr>
          <p:cNvSpPr txBox="1"/>
          <p:nvPr/>
        </p:nvSpPr>
        <p:spPr>
          <a:xfrm>
            <a:off x="695649" y="2464324"/>
            <a:ext cx="11044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>
                <a:hlinkClick r:id="rId3"/>
              </a:rPr>
              <a:t>https://medium.com/@restevesd/c%C3%B3mo-utilizar-pln-para-analizar-conversaciones-de-twitter-f27b264e05c2</a:t>
            </a:r>
            <a:endParaRPr lang="es-EC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2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DA35EF7D-BB48-471E-B87D-5F286E27E39D}"/>
              </a:ext>
            </a:extLst>
          </p:cNvPr>
          <p:cNvSpPr txBox="1"/>
          <p:nvPr/>
        </p:nvSpPr>
        <p:spPr>
          <a:xfrm>
            <a:off x="3269630" y="1481618"/>
            <a:ext cx="2119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roberto.esteves.delgado</a:t>
            </a:r>
            <a:endParaRPr lang="es-EC" sz="1400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7DA2098-AE82-420E-AEB2-903E7A08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315" y="2785039"/>
            <a:ext cx="1050031" cy="105003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5897798F-C68C-4856-9314-ED32D260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6254" y="2831175"/>
            <a:ext cx="1050031" cy="1050031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9199B5D2-67FD-4A63-BAF6-326E2B3A2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659" y="1245946"/>
            <a:ext cx="1050031" cy="105003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9C2C14C7-B54E-4A37-8EDA-37E62FA58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7547" y="1137278"/>
            <a:ext cx="1050029" cy="105002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0732668-A105-4F63-A973-3FF38B581D10}"/>
              </a:ext>
            </a:extLst>
          </p:cNvPr>
          <p:cNvSpPr/>
          <p:nvPr/>
        </p:nvSpPr>
        <p:spPr>
          <a:xfrm>
            <a:off x="8243671" y="3107805"/>
            <a:ext cx="1526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/in/</a:t>
            </a:r>
            <a:r>
              <a:rPr lang="es-EC" sz="1400" dirty="0" err="1"/>
              <a:t>restevesd</a:t>
            </a:r>
            <a:r>
              <a:rPr lang="es-EC" sz="1400" dirty="0"/>
              <a:t>/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FE9D9BF-C977-4BDA-8C1B-B50A57C5C0F9}"/>
              </a:ext>
            </a:extLst>
          </p:cNvPr>
          <p:cNvSpPr/>
          <p:nvPr/>
        </p:nvSpPr>
        <p:spPr>
          <a:xfrm>
            <a:off x="8254963" y="1481618"/>
            <a:ext cx="86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/</a:t>
            </a:r>
            <a:r>
              <a:rPr lang="es-EC" sz="1400" dirty="0" err="1"/>
              <a:t>resteves</a:t>
            </a:r>
            <a:endParaRPr lang="es-EC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88F8DF-39AA-418F-B396-A93FD63B0D75}"/>
              </a:ext>
            </a:extLst>
          </p:cNvPr>
          <p:cNvSpPr/>
          <p:nvPr/>
        </p:nvSpPr>
        <p:spPr>
          <a:xfrm>
            <a:off x="3539609" y="3107806"/>
            <a:ext cx="1046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restevesd</a:t>
            </a:r>
            <a:endParaRPr lang="es-EC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4CBA19-A869-4E47-B8E4-03C17A32B11C}"/>
              </a:ext>
            </a:extLst>
          </p:cNvPr>
          <p:cNvSpPr/>
          <p:nvPr/>
        </p:nvSpPr>
        <p:spPr>
          <a:xfrm>
            <a:off x="8190680" y="4880811"/>
            <a:ext cx="2823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0"/>
              </a:rPr>
              <a:t>https</a:t>
            </a:r>
            <a:r>
              <a:rPr lang="es-EC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s-EC" sz="1400" dirty="0">
                <a:hlinkClick r:id="rId10"/>
              </a:rPr>
              <a:t>medium.com/@restevesd</a:t>
            </a:r>
            <a:endParaRPr lang="es-EC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6B22BD-4F4B-43D2-8B1D-1E49424EDA76}"/>
              </a:ext>
            </a:extLst>
          </p:cNvPr>
          <p:cNvSpPr/>
          <p:nvPr/>
        </p:nvSpPr>
        <p:spPr>
          <a:xfrm>
            <a:off x="3539610" y="4773090"/>
            <a:ext cx="2918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1"/>
              </a:rPr>
              <a:t>https://open.spotify.com/show/0DTEMygX8IVzq5OocKJXo3</a:t>
            </a:r>
            <a:endParaRPr lang="es-EC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515D9B-EDDB-4D48-9431-A847F070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46" y="4525074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og, medium, medium logo icon">
            <a:extLst>
              <a:ext uri="{FF2B5EF4-FFF2-40B4-BE49-F238E27FC236}">
                <a16:creationId xmlns:a16="http://schemas.microsoft.com/office/drawing/2014/main" id="{E2A14A17-98B5-48FE-B617-7A5C3FCD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14" y="4562025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07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73D133C-8FC9-4C8C-BE6D-3419CB59F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72407"/>
          <a:stretch/>
        </p:blipFill>
        <p:spPr>
          <a:xfrm>
            <a:off x="8827910" y="0"/>
            <a:ext cx="3364089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B2D470-5C4B-4727-8CB2-1E56DBE81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5833"/>
          <a:stretch/>
        </p:blipFill>
        <p:spPr>
          <a:xfrm>
            <a:off x="-187597" y="0"/>
            <a:ext cx="90424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A32019-3379-4DDD-85F7-F61F96F6E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422" y="3235906"/>
            <a:ext cx="6400800" cy="1401448"/>
          </a:xfrm>
        </p:spPr>
        <p:txBody>
          <a:bodyPr anchor="t">
            <a:normAutofit/>
          </a:bodyPr>
          <a:lstStyle/>
          <a:p>
            <a:pPr algn="r"/>
            <a:r>
              <a:rPr lang="es-US" sz="4400" dirty="0">
                <a:solidFill>
                  <a:srgbClr val="0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Análisis de Redes Sociales</a:t>
            </a:r>
            <a:endParaRPr lang="en-US" sz="4400" dirty="0">
              <a:solidFill>
                <a:srgbClr val="000000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2AE5A-F70B-424A-BD0F-CAD38B35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0848" y="2397075"/>
            <a:ext cx="5791200" cy="838831"/>
          </a:xfrm>
        </p:spPr>
        <p:txBody>
          <a:bodyPr anchor="b">
            <a:normAutofit/>
          </a:bodyPr>
          <a:lstStyle/>
          <a:p>
            <a:r>
              <a:rPr lang="es-US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 |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5C48810-8A25-460D-9074-6462A0E098D9}"/>
              </a:ext>
            </a:extLst>
          </p:cNvPr>
          <p:cNvSpPr/>
          <p:nvPr/>
        </p:nvSpPr>
        <p:spPr>
          <a:xfrm>
            <a:off x="-201920" y="26994"/>
            <a:ext cx="12393428" cy="6857999"/>
          </a:xfrm>
          <a:prstGeom prst="roundRect">
            <a:avLst>
              <a:gd name="adj" fmla="val 0"/>
            </a:avLst>
          </a:prstGeom>
          <a:solidFill>
            <a:srgbClr val="FFFFFF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A126928-F4E0-4621-8543-B05843508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8402988" y="5495320"/>
            <a:ext cx="1186920" cy="1290976"/>
          </a:xfrm>
          <a:prstGeom prst="rect">
            <a:avLst/>
          </a:prstGeom>
          <a:effectLst/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5D7A236-4C68-4319-B32A-CF78A1F4EDFF}"/>
              </a:ext>
            </a:extLst>
          </p:cNvPr>
          <p:cNvSpPr txBox="1"/>
          <p:nvPr/>
        </p:nvSpPr>
        <p:spPr>
          <a:xfrm>
            <a:off x="4292079" y="4637354"/>
            <a:ext cx="36014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7000" b="1" dirty="0">
                <a:latin typeface="Dubai" panose="020B0503030403030204" pitchFamily="34" charset="-78"/>
                <a:cs typeface="Dubai" panose="020B0503030403030204" pitchFamily="34" charset="-78"/>
              </a:rPr>
              <a:t>¡Gracias!</a:t>
            </a:r>
            <a:endParaRPr lang="en-US" sz="70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820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DA35EF7D-BB48-471E-B87D-5F286E27E39D}"/>
              </a:ext>
            </a:extLst>
          </p:cNvPr>
          <p:cNvSpPr txBox="1"/>
          <p:nvPr/>
        </p:nvSpPr>
        <p:spPr>
          <a:xfrm>
            <a:off x="3269630" y="1481618"/>
            <a:ext cx="2119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roberto.esteves.delgado</a:t>
            </a:r>
            <a:endParaRPr lang="es-EC" sz="1400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7DA2098-AE82-420E-AEB2-903E7A08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315" y="2785039"/>
            <a:ext cx="1050031" cy="105003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5897798F-C68C-4856-9314-ED32D260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6254" y="2831175"/>
            <a:ext cx="1050031" cy="1050031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9199B5D2-67FD-4A63-BAF6-326E2B3A2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659" y="1245946"/>
            <a:ext cx="1050031" cy="105003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9C2C14C7-B54E-4A37-8EDA-37E62FA58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7547" y="1137278"/>
            <a:ext cx="1050029" cy="105002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0732668-A105-4F63-A973-3FF38B581D10}"/>
              </a:ext>
            </a:extLst>
          </p:cNvPr>
          <p:cNvSpPr/>
          <p:nvPr/>
        </p:nvSpPr>
        <p:spPr>
          <a:xfrm>
            <a:off x="8243671" y="3107805"/>
            <a:ext cx="1526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/in/</a:t>
            </a:r>
            <a:r>
              <a:rPr lang="es-EC" sz="1400" dirty="0" err="1"/>
              <a:t>restevesd</a:t>
            </a:r>
            <a:r>
              <a:rPr lang="es-EC" sz="1400" dirty="0"/>
              <a:t>/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FE9D9BF-C977-4BDA-8C1B-B50A57C5C0F9}"/>
              </a:ext>
            </a:extLst>
          </p:cNvPr>
          <p:cNvSpPr/>
          <p:nvPr/>
        </p:nvSpPr>
        <p:spPr>
          <a:xfrm>
            <a:off x="8254963" y="1481618"/>
            <a:ext cx="86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/</a:t>
            </a:r>
            <a:r>
              <a:rPr lang="es-EC" sz="1400" dirty="0" err="1"/>
              <a:t>resteves</a:t>
            </a:r>
            <a:endParaRPr lang="es-EC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288F8DF-39AA-418F-B396-A93FD63B0D75}"/>
              </a:ext>
            </a:extLst>
          </p:cNvPr>
          <p:cNvSpPr/>
          <p:nvPr/>
        </p:nvSpPr>
        <p:spPr>
          <a:xfrm>
            <a:off x="3539609" y="3107806"/>
            <a:ext cx="1046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restevesd</a:t>
            </a:r>
            <a:endParaRPr lang="es-EC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4CBA19-A869-4E47-B8E4-03C17A32B11C}"/>
              </a:ext>
            </a:extLst>
          </p:cNvPr>
          <p:cNvSpPr/>
          <p:nvPr/>
        </p:nvSpPr>
        <p:spPr>
          <a:xfrm>
            <a:off x="8190680" y="4880811"/>
            <a:ext cx="2823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0"/>
              </a:rPr>
              <a:t>https</a:t>
            </a:r>
            <a:r>
              <a:rPr lang="es-EC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s-EC" sz="1400" dirty="0">
                <a:hlinkClick r:id="rId10"/>
              </a:rPr>
              <a:t>medium.com/@restevesd</a:t>
            </a:r>
            <a:endParaRPr lang="es-EC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6B22BD-4F4B-43D2-8B1D-1E49424EDA76}"/>
              </a:ext>
            </a:extLst>
          </p:cNvPr>
          <p:cNvSpPr/>
          <p:nvPr/>
        </p:nvSpPr>
        <p:spPr>
          <a:xfrm>
            <a:off x="3539610" y="4773090"/>
            <a:ext cx="2918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1"/>
              </a:rPr>
              <a:t>https://open.spotify.com/show/0DTEMygX8IVzq5OocKJXo3</a:t>
            </a:r>
            <a:endParaRPr lang="es-EC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515D9B-EDDB-4D48-9431-A847F070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46" y="4525074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og, medium, medium logo icon">
            <a:extLst>
              <a:ext uri="{FF2B5EF4-FFF2-40B4-BE49-F238E27FC236}">
                <a16:creationId xmlns:a16="http://schemas.microsoft.com/office/drawing/2014/main" id="{E2A14A17-98B5-48FE-B617-7A5C3FCD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14" y="4562025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Investigando con social media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0DFF6E-D402-4C5A-93E0-C9F2A3B578CC}"/>
              </a:ext>
            </a:extLst>
          </p:cNvPr>
          <p:cNvSpPr txBox="1"/>
          <p:nvPr/>
        </p:nvSpPr>
        <p:spPr>
          <a:xfrm>
            <a:off x="749894" y="1555523"/>
            <a:ext cx="110445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bg2">
                    <a:lumMod val="75000"/>
                  </a:schemeClr>
                </a:solidFill>
              </a:rPr>
              <a:t>Twitter</a:t>
            </a:r>
            <a:r>
              <a:rPr lang="es-MX" sz="2400" dirty="0"/>
              <a:t> es actualmente una dinámica e ingente fuente de contenidos que, dada su popularidad e impacto, se ha convertido en la principal fuente de información para estudios de Social Media </a:t>
            </a:r>
            <a:r>
              <a:rPr lang="es-MX" sz="2400" dirty="0" err="1"/>
              <a:t>Analytics</a:t>
            </a:r>
            <a:r>
              <a:rPr lang="es-MX" sz="2400" dirty="0"/>
              <a:t>.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Análisis de reputación de empresas, productos o personalidades, estudios de impacto relacionados con marketing, extracción de opiniones y predicción de tendencias son sólo algunos ejemplos de aplicaciones.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Este taller pretende servir para un </a:t>
            </a:r>
            <a:r>
              <a:rPr lang="es-MX" sz="2800" b="1" dirty="0">
                <a:solidFill>
                  <a:srgbClr val="00B050"/>
                </a:solidFill>
              </a:rPr>
              <a:t>primer acercamiento al análisis de texto y procesamiento de lenguaje natural</a:t>
            </a:r>
            <a:r>
              <a:rPr lang="es-MX" sz="2400" dirty="0"/>
              <a:t> con R. 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8233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Puntos a tratar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0DFF6E-D402-4C5A-93E0-C9F2A3B578CC}"/>
              </a:ext>
            </a:extLst>
          </p:cNvPr>
          <p:cNvSpPr txBox="1"/>
          <p:nvPr/>
        </p:nvSpPr>
        <p:spPr>
          <a:xfrm>
            <a:off x="1924849" y="1913098"/>
            <a:ext cx="98165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4400" dirty="0"/>
              <a:t>¿Qué necesito para extraer data de </a:t>
            </a:r>
            <a:r>
              <a:rPr lang="es-MX" sz="4400" dirty="0" err="1"/>
              <a:t>twitter</a:t>
            </a:r>
            <a:r>
              <a:rPr lang="es-MX" sz="44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4400" dirty="0"/>
              <a:t>Extracción de datos de Twitter.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4400" dirty="0"/>
              <a:t>Análisis de las palabras empleadas.</a:t>
            </a:r>
          </a:p>
        </p:txBody>
      </p:sp>
    </p:spTree>
    <p:extLst>
      <p:ext uri="{BB962C8B-B14F-4D97-AF65-F5344CB8AC3E}">
        <p14:creationId xmlns:p14="http://schemas.microsoft.com/office/powerpoint/2010/main" val="347439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cs typeface="Dubai Medium" panose="020B0603030403030204" pitchFamily="34" charset="-78"/>
              </a:rPr>
              <a:t>¿ Qué necesito ?</a:t>
            </a:r>
            <a:endParaRPr lang="es-MX" sz="4800" dirty="0">
              <a:solidFill>
                <a:srgbClr val="008DC4"/>
              </a:solidFill>
              <a:latin typeface="+mn-lt"/>
              <a:ea typeface="+mn-ea"/>
              <a:cs typeface="Dubai Medium" panose="020B0603030403030204" pitchFamily="34" charset="-78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5E9437D-D8D8-46D8-A93E-E92B21EF07E7}"/>
              </a:ext>
            </a:extLst>
          </p:cNvPr>
          <p:cNvSpPr/>
          <p:nvPr/>
        </p:nvSpPr>
        <p:spPr>
          <a:xfrm>
            <a:off x="380592" y="1604637"/>
            <a:ext cx="115066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3200" dirty="0"/>
              <a:t>Para poder extraer datos de Twitter es necesario estar </a:t>
            </a:r>
            <a:r>
              <a:rPr lang="es-EC" sz="3200" b="1" dirty="0">
                <a:solidFill>
                  <a:srgbClr val="00B050"/>
                </a:solidFill>
              </a:rPr>
              <a:t>registrado en la plataforma</a:t>
            </a:r>
            <a:r>
              <a:rPr lang="es-EC" sz="3200" dirty="0"/>
              <a:t> y, a partir de la cuenta, crear una </a:t>
            </a:r>
            <a:r>
              <a:rPr lang="es-EC" sz="3200" b="1" dirty="0">
                <a:solidFill>
                  <a:srgbClr val="00B050"/>
                </a:solidFill>
              </a:rPr>
              <a:t>Twitter App </a:t>
            </a:r>
            <a:r>
              <a:rPr lang="es-EC" sz="3200" dirty="0"/>
              <a:t>asociada.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3200" dirty="0"/>
              <a:t>Se puede encontrar información detallada de cómo crear una APP en </a:t>
            </a:r>
            <a:r>
              <a:rPr lang="es-EC" sz="3200" dirty="0">
                <a:hlinkClick r:id="rId3"/>
              </a:rPr>
              <a:t>https://developer.twitter.com</a:t>
            </a:r>
            <a:endParaRPr lang="es-EC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3200" dirty="0"/>
              <a:t>Al crear una Twitter App, Twitter proporciona una serie de claves y tokens de identificación que permiten acceder a la aplicación y extraer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246955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Extracción de datos de Twitter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18CAB41-5021-41E0-A177-D5FE6AA8FC51}"/>
              </a:ext>
            </a:extLst>
          </p:cNvPr>
          <p:cNvSpPr txBox="1"/>
          <p:nvPr/>
        </p:nvSpPr>
        <p:spPr>
          <a:xfrm>
            <a:off x="749894" y="2100242"/>
            <a:ext cx="11044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800" dirty="0">
                <a:solidFill>
                  <a:srgbClr val="C00000"/>
                </a:solidFill>
                <a:highlight>
                  <a:srgbClr val="FFFF00"/>
                </a:highlight>
              </a:rPr>
              <a:t>Cargar Librerías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>
                <a:solidFill>
                  <a:srgbClr val="C00000"/>
                </a:solidFill>
                <a:highlight>
                  <a:srgbClr val="FFFF00"/>
                </a:highlight>
              </a:rPr>
              <a:t>Autenticarse con las credenciales de Twitter.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>
                <a:solidFill>
                  <a:srgbClr val="C00000"/>
                </a:solidFill>
                <a:highlight>
                  <a:srgbClr val="FFFF00"/>
                </a:highlight>
              </a:rPr>
              <a:t>Extracción de 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>
                <a:solidFill>
                  <a:srgbClr val="C00000"/>
                </a:solidFill>
                <a:highlight>
                  <a:srgbClr val="FFFF00"/>
                </a:highlight>
              </a:rPr>
              <a:t>Análisis de la 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Presentación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45272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Investigando con social media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0DFF6E-D402-4C5A-93E0-C9F2A3B578CC}"/>
              </a:ext>
            </a:extLst>
          </p:cNvPr>
          <p:cNvSpPr txBox="1"/>
          <p:nvPr/>
        </p:nvSpPr>
        <p:spPr>
          <a:xfrm>
            <a:off x="749894" y="1555523"/>
            <a:ext cx="1104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/>
              <a:t>Para este taller vamos a analizar las conversaciones de 3 candidatos a la presidencia del Ecuador</a:t>
            </a:r>
            <a:endParaRPr lang="es-EC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9A87C2-FD44-4A79-B7EB-CB4124EA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05" y="3609249"/>
            <a:ext cx="2610914" cy="21740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https://pbs.twimg.com/profile_images/1311149963057999873/REnQf__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50" y="3609249"/>
            <a:ext cx="2244793" cy="224479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1164239400571678720/1E0sQxAN_400x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08" y="3613294"/>
            <a:ext cx="2175206" cy="217520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293CD4F-49AC-4DB2-9FEE-7B3DD98A1CDB}"/>
              </a:ext>
            </a:extLst>
          </p:cNvPr>
          <p:cNvSpPr/>
          <p:nvPr/>
        </p:nvSpPr>
        <p:spPr>
          <a:xfrm rot="10800000" flipV="1">
            <a:off x="1246910" y="6334832"/>
            <a:ext cx="10945090" cy="523168"/>
          </a:xfrm>
          <a:prstGeom prst="rect">
            <a:avLst/>
          </a:prstGeom>
          <a:gradFill flip="none" rotWithShape="1">
            <a:gsLst>
              <a:gs pos="44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86ABE-1F72-4F5A-A0A9-AEA8AEE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" y="549294"/>
            <a:ext cx="12180710" cy="80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8DC4"/>
                </a:solidFill>
                <a:latin typeface="+mn-lt"/>
                <a:ea typeface="+mn-ea"/>
                <a:cs typeface="Dubai Medium" panose="020B0603030403030204" pitchFamily="34" charset="-78"/>
              </a:rPr>
              <a:t>Empezamos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E33A0E9-4F28-4512-9BD0-014C83E4FF45}"/>
              </a:ext>
            </a:extLst>
          </p:cNvPr>
          <p:cNvSpPr txBox="1">
            <a:spLocks/>
          </p:cNvSpPr>
          <p:nvPr/>
        </p:nvSpPr>
        <p:spPr>
          <a:xfrm>
            <a:off x="3603165" y="6480169"/>
            <a:ext cx="8620299" cy="40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US" sz="2400" dirty="0">
                <a:solidFill>
                  <a:srgbClr val="EEF8F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| Guayaquil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37F072-8A9E-4CA0-98AD-39E0EF55D31A}"/>
              </a:ext>
            </a:extLst>
          </p:cNvPr>
          <p:cNvSpPr/>
          <p:nvPr/>
        </p:nvSpPr>
        <p:spPr>
          <a:xfrm flipV="1">
            <a:off x="0" y="359716"/>
            <a:ext cx="10945090" cy="90285"/>
          </a:xfrm>
          <a:prstGeom prst="rect">
            <a:avLst/>
          </a:prstGeom>
          <a:gradFill flip="none" rotWithShape="1">
            <a:gsLst>
              <a:gs pos="25000">
                <a:srgbClr val="008DC4"/>
              </a:gs>
              <a:gs pos="66000">
                <a:srgbClr val="5CBFE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11EE7FA-C77D-4675-8A02-E71F28E79682}"/>
              </a:ext>
            </a:extLst>
          </p:cNvPr>
          <p:cNvSpPr txBox="1">
            <a:spLocks/>
          </p:cNvSpPr>
          <p:nvPr/>
        </p:nvSpPr>
        <p:spPr>
          <a:xfrm>
            <a:off x="60960" y="39039"/>
            <a:ext cx="12070080" cy="358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2000" dirty="0">
                <a:solidFill>
                  <a:srgbClr val="008D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Análisis de Redes Sociales.</a:t>
            </a:r>
            <a:endParaRPr lang="en-US" sz="2000" dirty="0">
              <a:solidFill>
                <a:srgbClr val="008D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D7357F-7F49-492A-9928-1A9016C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42" t="18180" r="21529" b="14896"/>
          <a:stretch/>
        </p:blipFill>
        <p:spPr>
          <a:xfrm>
            <a:off x="11290" y="6176963"/>
            <a:ext cx="738604" cy="803356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4" y="450001"/>
            <a:ext cx="11182296" cy="57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2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678</Words>
  <Application>Microsoft Office PowerPoint</Application>
  <PresentationFormat>Panorámica</PresentationFormat>
  <Paragraphs>117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Bahnschrift Light</vt:lpstr>
      <vt:lpstr>Calibri</vt:lpstr>
      <vt:lpstr>Calibri Light</vt:lpstr>
      <vt:lpstr>Dubai</vt:lpstr>
      <vt:lpstr>Dubai Medium</vt:lpstr>
      <vt:lpstr>Roboto</vt:lpstr>
      <vt:lpstr>Tema de Office</vt:lpstr>
      <vt:lpstr>Análisis de Redes Sociales</vt:lpstr>
      <vt:lpstr>Presentación de PowerPoint</vt:lpstr>
      <vt:lpstr>Presentación de PowerPoint</vt:lpstr>
      <vt:lpstr>Investigando con social media</vt:lpstr>
      <vt:lpstr>Puntos a tratar</vt:lpstr>
      <vt:lpstr>¿ Qué necesito ?</vt:lpstr>
      <vt:lpstr>Extracción de datos de Twitter</vt:lpstr>
      <vt:lpstr>Investigando con social media</vt:lpstr>
      <vt:lpstr>Empezamos</vt:lpstr>
      <vt:lpstr>Empezamos</vt:lpstr>
      <vt:lpstr>Empezamos</vt:lpstr>
      <vt:lpstr>Empezamos</vt:lpstr>
      <vt:lpstr>Empezamos</vt:lpstr>
      <vt:lpstr>Empezamos</vt:lpstr>
      <vt:lpstr>Presentación de PowerPoint</vt:lpstr>
      <vt:lpstr>Empezamos</vt:lpstr>
      <vt:lpstr>Palabras comunes entre candidatos</vt:lpstr>
      <vt:lpstr>Empezamos</vt:lpstr>
      <vt:lpstr>Empezamos</vt:lpstr>
      <vt:lpstr>Clasificar el sentimiento de los tweets -&gt;  MACHINE LEARNING  Identificar a quien le pertenece un tweet -&gt; MACHINE LEARNING  N-gramas como herramienta de comunicación  Twitter Network Analysis  Shiny para presenter resultados</vt:lpstr>
      <vt:lpstr>Presentación de PowerPoint</vt:lpstr>
      <vt:lpstr>Conclusiones</vt:lpstr>
      <vt:lpstr>Conclusiones</vt:lpstr>
      <vt:lpstr>Presentación de PowerPoint</vt:lpstr>
      <vt:lpstr>Análisis de Redes Sociales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Redes Sociales</dc:title>
  <dc:creator>Roberto Esteves</dc:creator>
  <cp:lastModifiedBy>Roberto Esteves</cp:lastModifiedBy>
  <cp:revision>79</cp:revision>
  <dcterms:created xsi:type="dcterms:W3CDTF">2020-03-25T22:28:30Z</dcterms:created>
  <dcterms:modified xsi:type="dcterms:W3CDTF">2020-11-18T23:25:46Z</dcterms:modified>
</cp:coreProperties>
</file>