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74" r:id="rId4"/>
    <p:sldId id="260" r:id="rId5"/>
    <p:sldId id="275" r:id="rId6"/>
    <p:sldId id="265" r:id="rId7"/>
    <p:sldId id="276" r:id="rId8"/>
    <p:sldId id="268" r:id="rId9"/>
    <p:sldId id="263" r:id="rId10"/>
    <p:sldId id="269" r:id="rId11"/>
    <p:sldId id="271" r:id="rId12"/>
    <p:sldId id="270" r:id="rId13"/>
    <p:sldId id="277" r:id="rId14"/>
    <p:sldId id="27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err="1"/>
              <a:t>Timing-function</a:t>
            </a:r>
            <a:r>
              <a:rPr lang="es-AR" dirty="0"/>
              <a:t> : la curva de velocidad</a:t>
            </a:r>
            <a:r>
              <a:rPr lang="es-AR" baseline="0" dirty="0"/>
              <a:t> de la animación</a:t>
            </a:r>
          </a:p>
          <a:p>
            <a:r>
              <a:rPr lang="es-AR" baseline="0" dirty="0" err="1"/>
              <a:t>Direction</a:t>
            </a:r>
            <a:r>
              <a:rPr lang="es-AR" baseline="0" dirty="0"/>
              <a:t>: si los fotogramas se reproducen de </a:t>
            </a:r>
            <a:r>
              <a:rPr lang="es-AR" baseline="0" dirty="0" err="1"/>
              <a:t>ppo</a:t>
            </a:r>
            <a:r>
              <a:rPr lang="es-AR" baseline="0" dirty="0"/>
              <a:t> a final, de final a </a:t>
            </a:r>
            <a:r>
              <a:rPr lang="es-AR" baseline="0" dirty="0" err="1"/>
              <a:t>ppo</a:t>
            </a:r>
            <a:r>
              <a:rPr lang="es-AR" baseline="0" dirty="0"/>
              <a:t>, en iteraciones pares de forma normal, etc.</a:t>
            </a:r>
          </a:p>
          <a:p>
            <a:r>
              <a:rPr lang="es-AR" baseline="0" dirty="0" err="1"/>
              <a:t>Fill</a:t>
            </a:r>
            <a:r>
              <a:rPr lang="es-AR" baseline="0" dirty="0"/>
              <a:t> </a:t>
            </a:r>
            <a:r>
              <a:rPr lang="es-AR" baseline="0" dirty="0" err="1"/>
              <a:t>mode</a:t>
            </a:r>
            <a:r>
              <a:rPr lang="es-AR" baseline="0" dirty="0"/>
              <a:t>: </a:t>
            </a:r>
            <a:r>
              <a:rPr lang="es-AR" sz="1200" b="0" i="0" kern="1200" dirty="0">
                <a:solidFill>
                  <a:schemeClr val="tx1"/>
                </a:solidFill>
                <a:effectLst/>
                <a:latin typeface="+mn-lt"/>
                <a:ea typeface="+mn-ea"/>
                <a:cs typeface="+mn-cs"/>
              </a:rPr>
              <a:t>Por defecto, cuando se termina una animación que se ha indicado que se reproduzca sólo una vez, la animación vuelve a su estado inicial (primer fotograma). Mediante la propiedad </a:t>
            </a:r>
            <a:r>
              <a:rPr lang="es-AR" dirty="0" err="1"/>
              <a:t>animation-fill-mode</a:t>
            </a:r>
            <a:r>
              <a:rPr lang="es-AR" sz="1200" b="0" i="0" kern="1200" dirty="0">
                <a:solidFill>
                  <a:schemeClr val="tx1"/>
                </a:solidFill>
                <a:effectLst/>
                <a:latin typeface="+mn-lt"/>
                <a:ea typeface="+mn-ea"/>
                <a:cs typeface="+mn-cs"/>
              </a:rPr>
              <a:t> podemos indicar que debe mostrar la animación cuando ha finalizado y ya no se está reproduciendo; si mostrar el estado inicial (</a:t>
            </a:r>
            <a:r>
              <a:rPr lang="es-AR" sz="1200" b="0" i="0" kern="1200" dirty="0" err="1">
                <a:solidFill>
                  <a:schemeClr val="tx1"/>
                </a:solidFill>
                <a:effectLst/>
                <a:latin typeface="+mn-lt"/>
                <a:ea typeface="+mn-ea"/>
                <a:cs typeface="+mn-cs"/>
              </a:rPr>
              <a:t>backwards</a:t>
            </a:r>
            <a:r>
              <a:rPr lang="es-AR" sz="1200" b="0" i="0" kern="1200" dirty="0">
                <a:solidFill>
                  <a:schemeClr val="tx1"/>
                </a:solidFill>
                <a:effectLst/>
                <a:latin typeface="+mn-lt"/>
                <a:ea typeface="+mn-ea"/>
                <a:cs typeface="+mn-cs"/>
              </a:rPr>
              <a:t>), el estado final (forwards) o una combinación de ambas (</a:t>
            </a:r>
            <a:r>
              <a:rPr lang="es-AR" sz="1200" b="0" i="0" kern="1200" dirty="0" err="1">
                <a:solidFill>
                  <a:schemeClr val="tx1"/>
                </a:solidFill>
                <a:effectLst/>
                <a:latin typeface="+mn-lt"/>
                <a:ea typeface="+mn-ea"/>
                <a:cs typeface="+mn-cs"/>
              </a:rPr>
              <a:t>both</a:t>
            </a:r>
            <a:r>
              <a:rPr lang="es-AR" sz="1200" b="0" i="0" kern="1200" dirty="0">
                <a:solidFill>
                  <a:schemeClr val="tx1"/>
                </a:solidFill>
                <a:effectLst/>
                <a:latin typeface="+mn-lt"/>
                <a:ea typeface="+mn-ea"/>
                <a:cs typeface="+mn-cs"/>
              </a:rPr>
              <a:t>).</a:t>
            </a:r>
          </a:p>
          <a:p>
            <a:r>
              <a:rPr lang="es-AR" sz="1200" b="0" i="0" kern="1200" dirty="0">
                <a:solidFill>
                  <a:schemeClr val="tx1"/>
                </a:solidFill>
                <a:effectLst/>
                <a:latin typeface="+mn-lt"/>
                <a:ea typeface="+mn-ea"/>
                <a:cs typeface="+mn-cs"/>
              </a:rPr>
              <a:t>Por último, la propiedad </a:t>
            </a:r>
            <a:r>
              <a:rPr lang="es-AR" dirty="0" err="1"/>
              <a:t>animation-play-state</a:t>
            </a:r>
            <a:r>
              <a:rPr lang="es-AR" sz="1200" b="0" i="0" kern="1200" dirty="0">
                <a:solidFill>
                  <a:schemeClr val="tx1"/>
                </a:solidFill>
                <a:effectLst/>
                <a:latin typeface="+mn-lt"/>
                <a:ea typeface="+mn-ea"/>
                <a:cs typeface="+mn-cs"/>
              </a:rPr>
              <a:t> nos permite establecer la animación a estado de reproducción (running) o pausarla (</a:t>
            </a:r>
            <a:r>
              <a:rPr lang="es-AR" sz="1200" b="0" i="0" kern="1200" dirty="0" err="1">
                <a:solidFill>
                  <a:schemeClr val="tx1"/>
                </a:solidFill>
                <a:effectLst/>
                <a:latin typeface="+mn-lt"/>
                <a:ea typeface="+mn-ea"/>
                <a:cs typeface="+mn-cs"/>
              </a:rPr>
              <a:t>paused</a:t>
            </a:r>
            <a:r>
              <a:rPr lang="es-AR"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DCF2E0A9-C4D5-44F2-9343-A6B15A1B23D0}" type="slidenum">
              <a:rPr lang="es-AR" smtClean="0"/>
              <a:t>6</a:t>
            </a:fld>
            <a:endParaRPr lang="es-AR"/>
          </a:p>
        </p:txBody>
      </p:sp>
    </p:spTree>
    <p:extLst>
      <p:ext uri="{BB962C8B-B14F-4D97-AF65-F5344CB8AC3E}">
        <p14:creationId xmlns:p14="http://schemas.microsoft.com/office/powerpoint/2010/main" val="335785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nimamente.com/project/magic/" TargetMode="External"/><Relationship Id="rId3" Type="http://schemas.openxmlformats.org/officeDocument/2006/relationships/hyperlink" Target="https://animate.style/" TargetMode="External"/><Relationship Id="rId7" Type="http://schemas.openxmlformats.org/officeDocument/2006/relationships/hyperlink" Target="https://ianlunn.github.io/Hover/" TargetMode="External"/><Relationship Id="rId2" Type="http://schemas.openxmlformats.org/officeDocument/2006/relationships/hyperlink" Target="https://animista.net/" TargetMode="External"/><Relationship Id="rId1" Type="http://schemas.openxmlformats.org/officeDocument/2006/relationships/slideLayout" Target="../slideLayouts/slideLayout1.xml"/><Relationship Id="rId6" Type="http://schemas.openxmlformats.org/officeDocument/2006/relationships/hyperlink" Target="https://anijs.github.io/" TargetMode="External"/><Relationship Id="rId5" Type="http://schemas.openxmlformats.org/officeDocument/2006/relationships/hyperlink" Target="https://elrumordelaluz.github.io/csshake/" TargetMode="External"/><Relationship Id="rId4" Type="http://schemas.openxmlformats.org/officeDocument/2006/relationships/hyperlink" Target="https://emilkowalski.github.io/css-effects-snippets/" TargetMode="External"/><Relationship Id="rId9" Type="http://schemas.openxmlformats.org/officeDocument/2006/relationships/hyperlink" Target="https://www.vittoriozaccaria.net/dyn-cs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6</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383962"/>
            <a:ext cx="11754678" cy="4989228"/>
          </a:xfrm>
        </p:spPr>
        <p:txBody>
          <a:bodyPr>
            <a:normAutofit/>
          </a:bodyPr>
          <a:lstStyle/>
          <a:p>
            <a:pPr marL="0" indent="0">
              <a:buNone/>
            </a:pPr>
            <a:r>
              <a:rPr lang="es-AR" dirty="0">
                <a:solidFill>
                  <a:schemeClr val="tx1"/>
                </a:solidFill>
                <a:latin typeface="Arial" panose="020B0604020202020204" pitchFamily="34" charset="0"/>
                <a:cs typeface="Arial" panose="020B0604020202020204" pitchFamily="34" charset="0"/>
              </a:rPr>
              <a:t>Hasta hace algunos años era imprescindible utilizar una computadora para navegar por internet, ahora en cambio, la mayoría de accesos se realicen desde un celular, por lo que se ha convertido en algo esencial optimizar los sitios web para un buen uso en estos tipos de dispositivos.</a:t>
            </a:r>
          </a:p>
          <a:p>
            <a:pPr marL="0" indent="0">
              <a:buNone/>
            </a:pPr>
            <a:r>
              <a:rPr lang="es-AR" dirty="0">
                <a:solidFill>
                  <a:schemeClr val="tx1"/>
                </a:solidFill>
                <a:latin typeface="Arial" panose="020B0604020202020204" pitchFamily="34" charset="0"/>
                <a:cs typeface="Arial" panose="020B0604020202020204" pitchFamily="34" charset="0"/>
              </a:rPr>
              <a:t>De manera general podemos distinguir dos formas de optimización: </a:t>
            </a:r>
            <a:r>
              <a:rPr lang="es-AR" b="1" dirty="0" err="1">
                <a:solidFill>
                  <a:schemeClr val="tx1"/>
                </a:solidFill>
                <a:latin typeface="Arial" panose="020B0604020202020204" pitchFamily="34" charset="0"/>
                <a:cs typeface="Arial" panose="020B0604020202020204" pitchFamily="34" charset="0"/>
              </a:rPr>
              <a:t>Responsive</a:t>
            </a:r>
            <a:r>
              <a:rPr lang="es-AR" b="1" dirty="0">
                <a:solidFill>
                  <a:schemeClr val="tx1"/>
                </a:solidFill>
                <a:latin typeface="Arial" panose="020B0604020202020204" pitchFamily="34" charset="0"/>
                <a:cs typeface="Arial" panose="020B0604020202020204" pitchFamily="34" charset="0"/>
              </a:rPr>
              <a:t> Web </a:t>
            </a:r>
            <a:r>
              <a:rPr lang="es-AR" b="1" dirty="0" err="1">
                <a:solidFill>
                  <a:schemeClr val="tx1"/>
                </a:solidFill>
                <a:latin typeface="Arial" panose="020B0604020202020204" pitchFamily="34" charset="0"/>
                <a:cs typeface="Arial" panose="020B0604020202020204" pitchFamily="34" charset="0"/>
              </a:rPr>
              <a:t>Design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y </a:t>
            </a:r>
            <a:r>
              <a:rPr lang="es-AR" b="1" dirty="0">
                <a:solidFill>
                  <a:schemeClr val="tx1"/>
                </a:solidFill>
                <a:latin typeface="Arial" panose="020B0604020202020204" pitchFamily="34" charset="0"/>
                <a:cs typeface="Arial" panose="020B0604020202020204" pitchFamily="34" charset="0"/>
              </a:rPr>
              <a:t>Mobile </a:t>
            </a:r>
            <a:r>
              <a:rPr lang="es-AR" b="1"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El diseño </a:t>
            </a:r>
            <a:r>
              <a:rPr lang="es-AR" dirty="0" err="1">
                <a:solidFill>
                  <a:schemeClr val="tx1"/>
                </a:solidFill>
                <a:latin typeface="Arial" panose="020B0604020202020204" pitchFamily="34" charset="0"/>
                <a:cs typeface="Arial" panose="020B0604020202020204" pitchFamily="34" charset="0"/>
              </a:rPr>
              <a:t>responsive</a:t>
            </a:r>
            <a:r>
              <a:rPr lang="es-AR" dirty="0">
                <a:solidFill>
                  <a:schemeClr val="tx1"/>
                </a:solidFill>
                <a:latin typeface="Arial" panose="020B0604020202020204" pitchFamily="34" charset="0"/>
                <a:cs typeface="Arial" panose="020B0604020202020204" pitchFamily="34" charset="0"/>
              </a:rPr>
              <a:t> es aquel capaz de adaptarse a diferentes tamaños y dispositivos, es decir, dependiendo de qué dispositivo sea en el que se cargue, tu sitio web se verá más accesible y fácil de usar. A diferencia, </a:t>
            </a:r>
            <a:r>
              <a:rPr lang="es-AR" dirty="0" err="1">
                <a:solidFill>
                  <a:schemeClr val="tx1"/>
                </a:solidFill>
                <a:latin typeface="Arial" panose="020B0604020202020204" pitchFamily="34" charset="0"/>
                <a:cs typeface="Arial" panose="020B0604020202020204" pitchFamily="34" charset="0"/>
              </a:rPr>
              <a:t>mobile</a:t>
            </a:r>
            <a:r>
              <a:rPr lang="es-AR" dirty="0">
                <a:solidFill>
                  <a:schemeClr val="tx1"/>
                </a:solidFill>
                <a:latin typeface="Arial" panose="020B0604020202020204" pitchFamily="34" charset="0"/>
                <a:cs typeface="Arial" panose="020B0604020202020204" pitchFamily="34" charset="0"/>
              </a:rPr>
              <a:t> </a:t>
            </a:r>
            <a:r>
              <a:rPr lang="es-AR"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lo que propone es empezar a diseñar un sitio web como se vería en una pantalla móvil y a partir de ahí escalando al resto de pantallas.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Responsive</a:t>
            </a: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Design</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522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350498"/>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el área visible para el usuario de una página web. Este varía con el dispositivo y será menor en un teléfono móvil que en una pantalla de computadora. HTML5 introdujo un método para permitir que los diseñadores de páginas web tomen el control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 través de la etiqueta &lt;meta&gt;:	</a:t>
            </a:r>
          </a:p>
          <a:p>
            <a:pPr marL="0" indent="0">
              <a:buNone/>
            </a:pPr>
            <a:r>
              <a:rPr lang="es-AR" dirty="0">
                <a:solidFill>
                  <a:schemeClr val="tx1"/>
                </a:solidFill>
                <a:latin typeface="Arial" panose="020B0604020202020204" pitchFamily="34" charset="0"/>
                <a:cs typeface="Arial" panose="020B0604020202020204" pitchFamily="34" charset="0"/>
              </a:rPr>
              <a:t>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Viewport</a:t>
            </a:r>
            <a:endParaRPr lang="es-AR" sz="1200" b="1" dirty="0">
              <a:effectLst>
                <a:outerShdw blurRad="38100" dist="38100" dir="2700000" algn="tl">
                  <a:srgbClr val="000000">
                    <a:alpha val="43137"/>
                  </a:srgbClr>
                </a:outerShdw>
              </a:effectLst>
            </a:endParaRPr>
          </a:p>
        </p:txBody>
      </p:sp>
      <p:pic>
        <p:nvPicPr>
          <p:cNvPr id="2" name="Imagen 1">
            <a:extLst>
              <a:ext uri="{FF2B5EF4-FFF2-40B4-BE49-F238E27FC236}">
                <a16:creationId xmlns:a16="http://schemas.microsoft.com/office/drawing/2014/main" id="{40ED32EB-0F95-49F7-AC57-6BFBEB13378A}"/>
              </a:ext>
            </a:extLst>
          </p:cNvPr>
          <p:cNvPicPr>
            <a:picLocks noChangeAspect="1"/>
          </p:cNvPicPr>
          <p:nvPr/>
        </p:nvPicPr>
        <p:blipFill>
          <a:blip r:embed="rId2"/>
          <a:stretch>
            <a:fillRect/>
          </a:stretch>
        </p:blipFill>
        <p:spPr>
          <a:xfrm>
            <a:off x="278296" y="4497548"/>
            <a:ext cx="11635408" cy="612389"/>
          </a:xfrm>
          <a:prstGeom prst="rect">
            <a:avLst/>
          </a:prstGeom>
        </p:spPr>
      </p:pic>
    </p:spTree>
    <p:extLst>
      <p:ext uri="{BB962C8B-B14F-4D97-AF65-F5344CB8AC3E}">
        <p14:creationId xmlns:p14="http://schemas.microsoft.com/office/powerpoint/2010/main" val="32287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Las Media </a:t>
            </a:r>
            <a:r>
              <a:rPr lang="es-AR" sz="3200" dirty="0" err="1">
                <a:solidFill>
                  <a:schemeClr val="tx1"/>
                </a:solidFill>
                <a:latin typeface="Arial" panose="020B0604020202020204" pitchFamily="34" charset="0"/>
                <a:cs typeface="Arial" panose="020B0604020202020204" pitchFamily="34" charset="0"/>
              </a:rPr>
              <a:t>Queries</a:t>
            </a:r>
            <a:r>
              <a:rPr lang="es-AR" sz="3200" dirty="0">
                <a:solidFill>
                  <a:schemeClr val="tx1"/>
                </a:solidFill>
                <a:latin typeface="Arial" panose="020B0604020202020204" pitchFamily="34" charset="0"/>
                <a:cs typeface="Arial" panose="020B0604020202020204" pitchFamily="34" charset="0"/>
              </a:rPr>
              <a:t> son las herramientas fundamentales que se encargan de aplicar diferentes estilos para diferentes dispositivos, y proporcionan la mejor experiencia para cada tipo de usuario que se encuentra navegando en tu sitio web. Nacen de la necesidad de crear </a:t>
            </a:r>
            <a:r>
              <a:rPr lang="es-AR" sz="3200" dirty="0" err="1">
                <a:solidFill>
                  <a:schemeClr val="tx1"/>
                </a:solidFill>
                <a:latin typeface="Arial" panose="020B0604020202020204" pitchFamily="34" charset="0"/>
                <a:cs typeface="Arial" panose="020B0604020202020204" pitchFamily="34" charset="0"/>
              </a:rPr>
              <a:t>breakpoints</a:t>
            </a:r>
            <a:r>
              <a:rPr lang="es-AR" sz="3200" dirty="0">
                <a:solidFill>
                  <a:schemeClr val="tx1"/>
                </a:solidFill>
                <a:latin typeface="Arial" panose="020B0604020202020204" pitchFamily="34" charset="0"/>
                <a:cs typeface="Arial" panose="020B0604020202020204" pitchFamily="34" charset="0"/>
              </a:rPr>
              <a:t> o puntos de ruptura en la hoja de estilos CSS que tengas predefinida. Permite que tu sitio Web sea manejable desde diferentes dispositivos.</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096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lgn="ctr">
              <a:buNone/>
            </a:pPr>
            <a:r>
              <a:rPr lang="es-AR" sz="4000" b="1" dirty="0">
                <a:solidFill>
                  <a:schemeClr val="tx1"/>
                </a:solidFill>
                <a:latin typeface="Arial" panose="020B0604020202020204" pitchFamily="34" charset="0"/>
                <a:cs typeface="Arial" panose="020B0604020202020204" pitchFamily="34" charset="0"/>
              </a:rPr>
              <a:t>min-</a:t>
            </a:r>
            <a:r>
              <a:rPr lang="es-AR" sz="4000" b="1" dirty="0" err="1">
                <a:solidFill>
                  <a:schemeClr val="tx1"/>
                </a:solidFill>
                <a:latin typeface="Arial" panose="020B0604020202020204" pitchFamily="34" charset="0"/>
                <a:cs typeface="Arial" panose="020B0604020202020204" pitchFamily="34" charset="0"/>
              </a:rPr>
              <a:t>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err="1">
                <a:solidFill>
                  <a:schemeClr val="tx1"/>
                </a:solidFill>
                <a:latin typeface="Arial" panose="020B0604020202020204" pitchFamily="34" charset="0"/>
                <a:cs typeface="Arial" panose="020B0604020202020204" pitchFamily="34" charset="0"/>
              </a:rPr>
              <a:t>max-width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a:solidFill>
                  <a:schemeClr val="tx1"/>
                </a:solidFill>
                <a:latin typeface="Arial" panose="020B0604020202020204" pitchFamily="34" charset="0"/>
                <a:cs typeface="Arial" panose="020B0604020202020204" pitchFamily="34" charset="0"/>
              </a:rPr>
              <a:t>and: </a:t>
            </a:r>
            <a:r>
              <a:rPr lang="es-AR" sz="4000" dirty="0">
                <a:solidFill>
                  <a:schemeClr val="tx1"/>
                </a:solidFill>
                <a:latin typeface="Arial" panose="020B0604020202020204" pitchFamily="34" charset="0"/>
                <a:cs typeface="Arial" panose="020B0604020202020204" pitchFamily="34" charset="0"/>
              </a:rPr>
              <a:t>pedimos que se cumplan dos condiciones</a:t>
            </a:r>
          </a:p>
          <a:p>
            <a:pPr marL="0" indent="0" algn="ctr">
              <a:buNone/>
            </a:pPr>
            <a:r>
              <a:rPr lang="es-AR" sz="4000" b="1" dirty="0" err="1">
                <a:solidFill>
                  <a:schemeClr val="tx1"/>
                </a:solidFill>
                <a:latin typeface="Arial" panose="020B0604020202020204" pitchFamily="34" charset="0"/>
                <a:cs typeface="Arial" panose="020B0604020202020204" pitchFamily="34" charset="0"/>
              </a:rPr>
              <a:t>or</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pedimos que se cumpla alguna condición</a:t>
            </a:r>
          </a:p>
          <a:p>
            <a:pPr marL="0" indent="0" algn="ctr">
              <a:buNone/>
            </a:pPr>
            <a:r>
              <a:rPr lang="es-AR" sz="4000" b="1" dirty="0" err="1">
                <a:solidFill>
                  <a:schemeClr val="tx1"/>
                </a:solidFill>
                <a:latin typeface="Arial" panose="020B0604020202020204" pitchFamily="34" charset="0"/>
                <a:cs typeface="Arial" panose="020B0604020202020204" pitchFamily="34" charset="0"/>
              </a:rPr>
              <a:t>orientation</a:t>
            </a:r>
            <a:r>
              <a:rPr lang="es-AR" sz="4000" b="1" dirty="0">
                <a:solidFill>
                  <a:schemeClr val="tx1"/>
                </a:solidFill>
                <a:latin typeface="Arial" panose="020B0604020202020204" pitchFamily="34" charset="0"/>
                <a:cs typeface="Arial" panose="020B0604020202020204" pitchFamily="34" charset="0"/>
              </a:rPr>
              <a:t>:</a:t>
            </a:r>
            <a:r>
              <a:rPr lang="es-AR" sz="4000" dirty="0">
                <a:solidFill>
                  <a:schemeClr val="tx1"/>
                </a:solidFill>
                <a:latin typeface="Arial" panose="020B0604020202020204" pitchFamily="34" charset="0"/>
                <a:cs typeface="Arial" panose="020B0604020202020204" pitchFamily="34" charset="0"/>
              </a:rPr>
              <a:t> </a:t>
            </a:r>
            <a:r>
              <a:rPr lang="es-AR" sz="4000" dirty="0" err="1">
                <a:solidFill>
                  <a:schemeClr val="tx1"/>
                </a:solidFill>
                <a:latin typeface="Arial" panose="020B0604020202020204" pitchFamily="34" charset="0"/>
                <a:cs typeface="Arial" panose="020B0604020202020204" pitchFamily="34" charset="0"/>
              </a:rPr>
              <a:t>landscape</a:t>
            </a:r>
            <a:r>
              <a:rPr lang="es-AR" sz="4000" dirty="0">
                <a:solidFill>
                  <a:schemeClr val="tx1"/>
                </a:solidFill>
                <a:latin typeface="Arial" panose="020B0604020202020204" pitchFamily="34" charset="0"/>
                <a:cs typeface="Arial" panose="020B0604020202020204" pitchFamily="34" charset="0"/>
              </a:rPr>
              <a:t>  |  </a:t>
            </a:r>
            <a:r>
              <a:rPr lang="es-AR" sz="4000" dirty="0" err="1">
                <a:solidFill>
                  <a:schemeClr val="tx1"/>
                </a:solidFill>
                <a:latin typeface="Arial" panose="020B0604020202020204" pitchFamily="34" charset="0"/>
                <a:cs typeface="Arial" panose="020B0604020202020204" pitchFamily="34" charset="0"/>
              </a:rPr>
              <a:t>portrait</a:t>
            </a:r>
            <a:endParaRPr lang="es-AR" sz="4000" dirty="0">
              <a:solidFill>
                <a:schemeClr val="tx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500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914400"/>
            <a:ext cx="11754678" cy="5943600"/>
          </a:xfrm>
        </p:spPr>
        <p:txBody>
          <a:bodyPr>
            <a:normAutofit/>
          </a:bodyPr>
          <a:lstStyle/>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Animista</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Animate.css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Cssefects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CSSShake</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AniJS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Hover.css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Magic </a:t>
            </a:r>
            <a:r>
              <a:rPr lang="es-AR" sz="4000" b="1" dirty="0" err="1">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Animations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DynCSS</a:t>
            </a:r>
            <a:endParaRPr lang="es-AR" sz="4000" b="1"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Las </a:t>
            </a:r>
            <a:r>
              <a:rPr lang="es-AR" sz="2000" b="1" dirty="0">
                <a:solidFill>
                  <a:schemeClr val="tx1"/>
                </a:solidFill>
                <a:latin typeface="+mj-lt"/>
              </a:rPr>
              <a:t>transiciones</a:t>
            </a:r>
            <a:r>
              <a:rPr lang="es-AR" sz="2000" dirty="0">
                <a:solidFill>
                  <a:schemeClr val="tx1"/>
                </a:solidFill>
                <a:latin typeface="+mj-lt"/>
              </a:rPr>
              <a:t> permiten cambiar los valores de las propiedades (de un valor a otro), durante una duración determinada.</a:t>
            </a:r>
          </a:p>
          <a:p>
            <a:pPr marL="0" indent="0">
              <a:buNone/>
            </a:pPr>
            <a:r>
              <a:rPr lang="es-AR" sz="2000" dirty="0">
                <a:solidFill>
                  <a:schemeClr val="tx1"/>
                </a:solidFill>
                <a:latin typeface="+mj-lt"/>
              </a:rPr>
              <a:t>Para crear un efecto de transición, hay que especificar dos cosas:</a:t>
            </a:r>
          </a:p>
          <a:p>
            <a:pPr>
              <a:buFont typeface="Wingdings" panose="05000000000000000000" pitchFamily="2" charset="2"/>
              <a:buChar char="v"/>
            </a:pPr>
            <a:r>
              <a:rPr lang="es-AR" sz="2000" dirty="0">
                <a:solidFill>
                  <a:schemeClr val="tx1"/>
                </a:solidFill>
                <a:latin typeface="+mj-lt"/>
              </a:rPr>
              <a:t>La propiedad CSS a la que desea agregar un efecto.</a:t>
            </a:r>
          </a:p>
          <a:p>
            <a:pPr>
              <a:buFont typeface="Wingdings" panose="05000000000000000000" pitchFamily="2" charset="2"/>
              <a:buChar char="v"/>
            </a:pPr>
            <a:r>
              <a:rPr lang="es-AR" sz="2000" dirty="0">
                <a:solidFill>
                  <a:schemeClr val="tx1"/>
                </a:solidFill>
                <a:latin typeface="+mj-lt"/>
              </a:rPr>
              <a:t>La duración del efecto.</a:t>
            </a:r>
          </a:p>
          <a:p>
            <a:pPr marL="0" indent="0">
              <a:buNone/>
            </a:pPr>
            <a:r>
              <a:rPr lang="es-AR" sz="2000" dirty="0">
                <a:solidFill>
                  <a:schemeClr val="tx1"/>
                </a:solidFill>
                <a:latin typeface="+mj-lt"/>
              </a:rPr>
              <a:t>Si la duración no se especifica, la transición no tendrá ningún efecto, ya que el valor predeterminado es 0.</a:t>
            </a:r>
          </a:p>
        </p:txBody>
      </p:sp>
      <p:pic>
        <p:nvPicPr>
          <p:cNvPr id="6" name="Imagen 5"/>
          <p:cNvPicPr>
            <a:picLocks noChangeAspect="1"/>
          </p:cNvPicPr>
          <p:nvPr/>
        </p:nvPicPr>
        <p:blipFill>
          <a:blip r:embed="rId2"/>
          <a:stretch>
            <a:fillRect/>
          </a:stretch>
        </p:blipFill>
        <p:spPr>
          <a:xfrm>
            <a:off x="7257151" y="4237913"/>
            <a:ext cx="2476574" cy="2105088"/>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6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Podemos definir las propiedades individuales de transición o usar la propiedad abreviada.</a:t>
            </a:r>
          </a:p>
          <a:p>
            <a:pPr marL="342900">
              <a:buFont typeface="Wingdings" panose="05000000000000000000" pitchFamily="2" charset="2"/>
              <a:buChar char="v"/>
            </a:pPr>
            <a:r>
              <a:rPr lang="es-AR" sz="2000" b="1" dirty="0">
                <a:solidFill>
                  <a:schemeClr val="tx1"/>
                </a:solidFill>
                <a:latin typeface="+mj-lt"/>
              </a:rPr>
              <a:t>propiedades individuales:</a:t>
            </a:r>
          </a:p>
          <a:p>
            <a:pPr marL="0" indent="0">
              <a:buNone/>
            </a:pPr>
            <a:r>
              <a:rPr lang="es-AR" sz="2000" dirty="0">
                <a:solidFill>
                  <a:schemeClr val="tx1"/>
                </a:solidFill>
                <a:latin typeface="+mj-lt"/>
              </a:rPr>
              <a:t>    </a:t>
            </a:r>
            <a:r>
              <a:rPr lang="es-AR" sz="2000" dirty="0" err="1">
                <a:solidFill>
                  <a:schemeClr val="tx1"/>
                </a:solidFill>
                <a:latin typeface="+mj-lt"/>
              </a:rPr>
              <a:t>transition-property</a:t>
            </a:r>
            <a:r>
              <a:rPr lang="es-AR" sz="2000" dirty="0">
                <a:solidFill>
                  <a:schemeClr val="tx1"/>
                </a:solidFill>
                <a:latin typeface="+mj-lt"/>
              </a:rPr>
              <a:t>: para definir qué propiedad vamos a alterar. </a:t>
            </a:r>
            <a:r>
              <a:rPr lang="es-AR" sz="2000" dirty="0" err="1">
                <a:solidFill>
                  <a:schemeClr val="tx1"/>
                </a:solidFill>
                <a:latin typeface="+mj-lt"/>
              </a:rPr>
              <a:t>all</a:t>
            </a:r>
            <a:r>
              <a:rPr lang="es-AR" sz="2000" dirty="0">
                <a:solidFill>
                  <a:schemeClr val="tx1"/>
                </a:solidFill>
                <a:latin typeface="+mj-lt"/>
              </a:rPr>
              <a:t> | </a:t>
            </a:r>
            <a:r>
              <a:rPr lang="es-AR" sz="2000" dirty="0" err="1">
                <a:solidFill>
                  <a:schemeClr val="tx1"/>
                </a:solidFill>
                <a:latin typeface="+mj-lt"/>
              </a:rPr>
              <a:t>none</a:t>
            </a:r>
            <a:r>
              <a:rPr lang="es-AR" sz="2000" dirty="0">
                <a:solidFill>
                  <a:schemeClr val="tx1"/>
                </a:solidFill>
                <a:latin typeface="+mj-lt"/>
              </a:rPr>
              <a:t> | &lt;</a:t>
            </a:r>
            <a:r>
              <a:rPr lang="es-AR" sz="2000" dirty="0" err="1">
                <a:solidFill>
                  <a:schemeClr val="tx1"/>
                </a:solidFill>
                <a:latin typeface="+mj-lt"/>
              </a:rPr>
              <a:t>prop</a:t>
            </a:r>
            <a:r>
              <a:rPr lang="es-AR" sz="2000" dirty="0">
                <a:solidFill>
                  <a:schemeClr val="tx1"/>
                </a:solidFill>
                <a:latin typeface="+mj-lt"/>
              </a:rPr>
              <a:t>&gt;</a:t>
            </a:r>
          </a:p>
          <a:p>
            <a:pPr marL="0" indent="0">
              <a:buNone/>
            </a:pPr>
            <a:r>
              <a:rPr lang="es-AR" sz="2000" dirty="0">
                <a:solidFill>
                  <a:schemeClr val="tx1"/>
                </a:solidFill>
                <a:latin typeface="+mj-lt"/>
              </a:rPr>
              <a:t>    </a:t>
            </a:r>
            <a:r>
              <a:rPr lang="es-AR" sz="2000" dirty="0" err="1">
                <a:solidFill>
                  <a:schemeClr val="tx1"/>
                </a:solidFill>
                <a:latin typeface="+mj-lt"/>
              </a:rPr>
              <a:t>transition-duration</a:t>
            </a:r>
            <a:r>
              <a:rPr lang="es-AR" sz="2000" dirty="0">
                <a:solidFill>
                  <a:schemeClr val="tx1"/>
                </a:solidFill>
                <a:latin typeface="+mj-lt"/>
              </a:rPr>
              <a:t>: para definir la duración de la transición. s | ms</a:t>
            </a:r>
          </a:p>
          <a:p>
            <a:pPr marL="0" indent="0">
              <a:buNone/>
            </a:pPr>
            <a:r>
              <a:rPr lang="es-AR" sz="2000" dirty="0">
                <a:solidFill>
                  <a:schemeClr val="tx1"/>
                </a:solidFill>
                <a:latin typeface="+mj-lt"/>
              </a:rPr>
              <a:t>    </a:t>
            </a:r>
            <a:r>
              <a:rPr lang="es-AR" sz="2000" dirty="0" err="1">
                <a:solidFill>
                  <a:schemeClr val="tx1"/>
                </a:solidFill>
                <a:latin typeface="+mj-lt"/>
              </a:rPr>
              <a:t>transition-delay</a:t>
            </a:r>
            <a:r>
              <a:rPr lang="es-AR" sz="2000" dirty="0">
                <a:solidFill>
                  <a:schemeClr val="tx1"/>
                </a:solidFill>
                <a:latin typeface="+mj-lt"/>
              </a:rPr>
              <a:t>: definimos el tiempo a esperar antes de que se ejecute la animación. s | ms</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-timing-</a:t>
            </a:r>
            <a:r>
              <a:rPr lang="es-AR" sz="2000" dirty="0" err="1">
                <a:solidFill>
                  <a:schemeClr val="tx1"/>
                </a:solidFill>
                <a:latin typeface="+mj-lt"/>
              </a:rPr>
              <a:t>function</a:t>
            </a:r>
            <a:r>
              <a:rPr lang="es-AR" sz="2000" dirty="0">
                <a:solidFill>
                  <a:schemeClr val="tx1"/>
                </a:solidFill>
                <a:latin typeface="+mj-lt"/>
              </a:rPr>
              <a:t>: curva de velocidad del efecto de la transición. linear | </a:t>
            </a:r>
            <a:r>
              <a:rPr lang="es-AR" sz="2000" dirty="0" err="1">
                <a:solidFill>
                  <a:schemeClr val="tx1"/>
                </a:solidFill>
                <a:latin typeface="+mj-lt"/>
              </a:rPr>
              <a:t>ease</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-in | 				</a:t>
            </a:r>
            <a:r>
              <a:rPr lang="es-AR" sz="2000" dirty="0" err="1">
                <a:solidFill>
                  <a:schemeClr val="tx1"/>
                </a:solidFill>
                <a:latin typeface="+mj-lt"/>
              </a:rPr>
              <a:t>ease-out</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a:t>
            </a:r>
            <a:r>
              <a:rPr lang="es-AR" sz="2000" dirty="0" err="1">
                <a:solidFill>
                  <a:schemeClr val="tx1"/>
                </a:solidFill>
                <a:latin typeface="+mj-lt"/>
              </a:rPr>
              <a:t>in-out</a:t>
            </a:r>
            <a:r>
              <a:rPr lang="es-AR" sz="2000" dirty="0">
                <a:solidFill>
                  <a:schemeClr val="tx1"/>
                </a:solidFill>
                <a:latin typeface="+mj-lt"/>
              </a:rPr>
              <a:t> | </a:t>
            </a:r>
            <a:r>
              <a:rPr lang="es-AR" sz="2000" dirty="0" err="1">
                <a:solidFill>
                  <a:schemeClr val="tx1"/>
                </a:solidFill>
                <a:latin typeface="+mj-lt"/>
              </a:rPr>
              <a:t>cubic-bezier</a:t>
            </a:r>
            <a:r>
              <a:rPr lang="es-AR" sz="2000" dirty="0">
                <a:solidFill>
                  <a:schemeClr val="tx1"/>
                </a:solidFill>
                <a:latin typeface="+mj-lt"/>
              </a:rPr>
              <a:t>(</a:t>
            </a:r>
            <a:r>
              <a:rPr lang="es-AR" sz="2000" dirty="0" err="1">
                <a:solidFill>
                  <a:schemeClr val="tx1"/>
                </a:solidFill>
                <a:latin typeface="+mj-lt"/>
              </a:rPr>
              <a:t>n,n,n,n</a:t>
            </a:r>
            <a:r>
              <a:rPr lang="es-AR" sz="2000" dirty="0">
                <a:solidFill>
                  <a:schemeClr val="tx1"/>
                </a:solidFill>
                <a:latin typeface="+mj-lt"/>
              </a:rPr>
              <a:t>) </a:t>
            </a:r>
          </a:p>
          <a:p>
            <a:pPr marL="0" indent="0">
              <a:buNone/>
            </a:pPr>
            <a:endParaRPr lang="es-AR" sz="2000" b="1" dirty="0">
              <a:solidFill>
                <a:schemeClr val="tx1"/>
              </a:solidFill>
              <a:latin typeface="+mj-lt"/>
            </a:endParaRPr>
          </a:p>
          <a:p>
            <a:pPr marL="342900">
              <a:buFont typeface="Wingdings" panose="05000000000000000000" pitchFamily="2" charset="2"/>
              <a:buChar char="v"/>
            </a:pPr>
            <a:r>
              <a:rPr lang="es-AR" sz="2000" b="1" dirty="0">
                <a:solidFill>
                  <a:schemeClr val="tx1"/>
                </a:solidFill>
                <a:latin typeface="+mj-lt"/>
              </a:rPr>
              <a:t>propiedad abreviada:</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 </a:t>
            </a:r>
            <a:r>
              <a:rPr lang="es-AR" sz="2000" dirty="0" err="1">
                <a:solidFill>
                  <a:schemeClr val="tx1"/>
                </a:solidFill>
                <a:latin typeface="+mj-lt"/>
              </a:rPr>
              <a:t>width</a:t>
            </a:r>
            <a:r>
              <a:rPr lang="es-AR" sz="2000" dirty="0">
                <a:solidFill>
                  <a:schemeClr val="tx1"/>
                </a:solidFill>
                <a:latin typeface="+mj-lt"/>
              </a:rPr>
              <a:t> 2s 800ms </a:t>
            </a:r>
            <a:r>
              <a:rPr lang="es-AR" sz="2000" dirty="0" err="1">
                <a:solidFill>
                  <a:schemeClr val="tx1"/>
                </a:solidFill>
                <a:latin typeface="+mj-lt"/>
              </a:rPr>
              <a:t>ease</a:t>
            </a:r>
            <a:r>
              <a:rPr lang="es-AR" sz="2000" dirty="0">
                <a:solidFill>
                  <a:schemeClr val="tx1"/>
                </a:solidFill>
                <a:latin typeface="+mj-lt"/>
              </a:rPr>
              <a:t>;</a:t>
            </a: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944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191472"/>
            <a:ext cx="11754678" cy="4989228"/>
          </a:xfrm>
        </p:spPr>
        <p:txBody>
          <a:bodyPr>
            <a:normAutofit/>
          </a:bodyPr>
          <a:lstStyle/>
          <a:p>
            <a:pPr marL="0" indent="0">
              <a:buNone/>
            </a:pPr>
            <a:endParaRPr lang="es-AR" dirty="0">
              <a:solidFill>
                <a:schemeClr val="accent1"/>
              </a:solidFill>
              <a:latin typeface="+mj-lt"/>
            </a:endParaRPr>
          </a:p>
          <a:p>
            <a:pPr marL="0" indent="0">
              <a:buNone/>
            </a:pPr>
            <a:r>
              <a:rPr lang="es-AR" dirty="0">
                <a:latin typeface="+mj-lt"/>
              </a:rPr>
              <a:t>Las animaciones permiten animar la transición entre un estilo CSS y otro. </a:t>
            </a:r>
          </a:p>
          <a:p>
            <a:pPr marL="0" indent="0">
              <a:buNone/>
            </a:pPr>
            <a:r>
              <a:rPr lang="es-AR" dirty="0">
                <a:latin typeface="+mj-lt"/>
              </a:rPr>
              <a:t>Constan de dos componentes: </a:t>
            </a:r>
          </a:p>
          <a:p>
            <a:pPr>
              <a:buFont typeface="Wingdings" panose="05000000000000000000" pitchFamily="2" charset="2"/>
              <a:buChar char="ü"/>
            </a:pPr>
            <a:r>
              <a:rPr lang="es-AR" dirty="0">
                <a:latin typeface="+mj-lt"/>
              </a:rPr>
              <a:t>propiedades CSS de las animaciones, que definen el comportamiento de la misma, y</a:t>
            </a:r>
          </a:p>
          <a:p>
            <a:pPr>
              <a:buFont typeface="Wingdings" panose="05000000000000000000" pitchFamily="2" charset="2"/>
              <a:buChar char="ü"/>
            </a:pPr>
            <a:r>
              <a:rPr lang="es-AR" dirty="0">
                <a:latin typeface="+mj-lt"/>
              </a:rPr>
              <a:t>un conjunto de fotogramas que indican su estado inicial y final, así como posibles puntos intermedios en la misma.</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176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775" y="1191472"/>
            <a:ext cx="11562525" cy="5811078"/>
          </a:xfrm>
        </p:spPr>
        <p:txBody>
          <a:bodyPr>
            <a:noAutofit/>
          </a:bodyPr>
          <a:lstStyle/>
          <a:p>
            <a:pPr marL="342900">
              <a:buFont typeface="Wingdings" panose="05000000000000000000" pitchFamily="2" charset="2"/>
              <a:buChar char="v"/>
            </a:pPr>
            <a:r>
              <a:rPr lang="es-AR" sz="1900" b="1" dirty="0">
                <a:solidFill>
                  <a:schemeClr val="tx1"/>
                </a:solidFill>
                <a:latin typeface="+mj-lt"/>
              </a:rPr>
              <a:t>propiedades individuales:</a:t>
            </a:r>
          </a:p>
          <a:p>
            <a:pPr marL="0" indent="0">
              <a:buNone/>
            </a:pPr>
            <a:r>
              <a:rPr lang="es-AR" sz="1900" dirty="0" err="1">
                <a:solidFill>
                  <a:schemeClr val="tx1"/>
                </a:solidFill>
                <a:latin typeface="+mj-lt"/>
              </a:rPr>
              <a:t>animation-name</a:t>
            </a:r>
            <a:r>
              <a:rPr lang="es-AR" sz="1900" dirty="0">
                <a:solidFill>
                  <a:schemeClr val="tx1"/>
                </a:solidFill>
                <a:latin typeface="+mj-lt"/>
              </a:rPr>
              <a:t>: &lt;nombre de la animación&gt;;</a:t>
            </a:r>
          </a:p>
          <a:p>
            <a:pPr marL="0" indent="0">
              <a:buNone/>
            </a:pPr>
            <a:r>
              <a:rPr lang="es-AR" sz="1900" dirty="0" err="1">
                <a:solidFill>
                  <a:schemeClr val="tx1"/>
                </a:solidFill>
                <a:latin typeface="+mj-lt"/>
              </a:rPr>
              <a:t>animation-duration</a:t>
            </a:r>
            <a:r>
              <a:rPr lang="es-AR" sz="1900" dirty="0">
                <a:solidFill>
                  <a:schemeClr val="tx1"/>
                </a:solidFill>
                <a:latin typeface="+mj-lt"/>
              </a:rPr>
              <a:t>: &lt;duración&gt;; </a:t>
            </a:r>
          </a:p>
          <a:p>
            <a:pPr marL="0" indent="0">
              <a:buNone/>
            </a:pPr>
            <a:r>
              <a:rPr lang="es-AR" sz="1900" dirty="0" err="1">
                <a:solidFill>
                  <a:schemeClr val="tx1"/>
                </a:solidFill>
                <a:latin typeface="+mj-lt"/>
              </a:rPr>
              <a:t>animation</a:t>
            </a:r>
            <a:r>
              <a:rPr lang="es-AR" sz="1900" dirty="0">
                <a:solidFill>
                  <a:schemeClr val="tx1"/>
                </a:solidFill>
                <a:latin typeface="+mj-lt"/>
              </a:rPr>
              <a:t>-timing-</a:t>
            </a:r>
            <a:r>
              <a:rPr lang="es-AR" sz="1900" dirty="0" err="1">
                <a:solidFill>
                  <a:schemeClr val="tx1"/>
                </a:solidFill>
                <a:latin typeface="+mj-lt"/>
              </a:rPr>
              <a:t>function</a:t>
            </a:r>
            <a:r>
              <a:rPr lang="es-AR" sz="1900" dirty="0">
                <a:solidFill>
                  <a:schemeClr val="tx1"/>
                </a:solidFill>
                <a:latin typeface="+mj-lt"/>
              </a:rPr>
              <a:t>: &lt;indica como la animación debe avanzar sobre la duración de cada ciclo&gt;;</a:t>
            </a:r>
          </a:p>
          <a:p>
            <a:pPr marL="0" indent="0">
              <a:buNone/>
            </a:pPr>
            <a:r>
              <a:rPr lang="es-AR" sz="1900" dirty="0" err="1">
                <a:solidFill>
                  <a:schemeClr val="tx1"/>
                </a:solidFill>
                <a:latin typeface="+mj-lt"/>
              </a:rPr>
              <a:t>animation-delay</a:t>
            </a:r>
            <a:r>
              <a:rPr lang="es-AR" sz="1900" dirty="0">
                <a:solidFill>
                  <a:schemeClr val="tx1"/>
                </a:solidFill>
                <a:latin typeface="+mj-lt"/>
              </a:rPr>
              <a:t>: &lt;tiempo de espera antes de que comience la animación&gt;;</a:t>
            </a:r>
          </a:p>
          <a:p>
            <a:pPr marL="0" indent="0">
              <a:buNone/>
            </a:pPr>
            <a:r>
              <a:rPr lang="es-AR" sz="1900" dirty="0" err="1">
                <a:solidFill>
                  <a:schemeClr val="tx1"/>
                </a:solidFill>
                <a:latin typeface="+mj-lt"/>
              </a:rPr>
              <a:t>animation-iteration-count</a:t>
            </a:r>
            <a:r>
              <a:rPr lang="es-AR" sz="1900" dirty="0">
                <a:solidFill>
                  <a:schemeClr val="tx1"/>
                </a:solidFill>
                <a:latin typeface="+mj-lt"/>
              </a:rPr>
              <a:t>: &lt;define el numero de veces que un ciclo de animación debe ser ejecutado antes de detenerse&gt;; </a:t>
            </a:r>
          </a:p>
          <a:p>
            <a:pPr marL="0" indent="0">
              <a:buNone/>
            </a:pPr>
            <a:r>
              <a:rPr lang="es-AR" sz="1900" dirty="0" err="1">
                <a:solidFill>
                  <a:schemeClr val="tx1"/>
                </a:solidFill>
                <a:latin typeface="+mj-lt"/>
              </a:rPr>
              <a:t>animation-direction</a:t>
            </a:r>
            <a:r>
              <a:rPr lang="es-AR" sz="1900" dirty="0">
                <a:solidFill>
                  <a:schemeClr val="tx1"/>
                </a:solidFill>
                <a:latin typeface="+mj-lt"/>
              </a:rPr>
              <a:t>: &lt;indica si la animación debe retroceder hasta el fotograma de inicio al finalizar la secuencia o si debe comenzar desde el principio al llegar al final&gt;; </a:t>
            </a:r>
          </a:p>
          <a:p>
            <a:pPr marL="0" indent="0">
              <a:buNone/>
            </a:pPr>
            <a:r>
              <a:rPr lang="es-AR" sz="1900" dirty="0" err="1">
                <a:solidFill>
                  <a:schemeClr val="tx1"/>
                </a:solidFill>
                <a:latin typeface="+mj-lt"/>
              </a:rPr>
              <a:t>animation-fill-mode</a:t>
            </a:r>
            <a:r>
              <a:rPr lang="es-AR" sz="1900" dirty="0">
                <a:solidFill>
                  <a:schemeClr val="tx1"/>
                </a:solidFill>
                <a:latin typeface="+mj-lt"/>
              </a:rPr>
              <a:t>: &lt;especifica el modo en que la animación aplica sus estilos, estableciendo su persistencia y estado final tras su ejecución&gt;; </a:t>
            </a:r>
          </a:p>
          <a:p>
            <a:pPr marL="0" indent="0">
              <a:buNone/>
            </a:pPr>
            <a:r>
              <a:rPr lang="es-AR" sz="1900" dirty="0" err="1">
                <a:solidFill>
                  <a:schemeClr val="tx1"/>
                </a:solidFill>
                <a:latin typeface="+mj-lt"/>
              </a:rPr>
              <a:t>animation-play-state</a:t>
            </a:r>
            <a:r>
              <a:rPr lang="es-AR" sz="1900" dirty="0">
                <a:solidFill>
                  <a:schemeClr val="tx1"/>
                </a:solidFill>
                <a:latin typeface="+mj-lt"/>
              </a:rPr>
              <a:t>: &lt;para iniciar o pausar una animación&gt;; </a:t>
            </a:r>
            <a:endParaRPr lang="es-AR" sz="1900" b="1" dirty="0">
              <a:solidFill>
                <a:schemeClr val="tx1"/>
              </a:solidFill>
              <a:latin typeface="+mj-lt"/>
            </a:endParaRPr>
          </a:p>
          <a:p>
            <a:pPr marL="342900">
              <a:buFont typeface="Wingdings" panose="05000000000000000000" pitchFamily="2" charset="2"/>
              <a:buChar char="v"/>
            </a:pPr>
            <a:r>
              <a:rPr lang="es-AR" sz="1900" b="1" dirty="0">
                <a:solidFill>
                  <a:schemeClr val="tx1"/>
                </a:solidFill>
                <a:latin typeface="+mj-lt"/>
              </a:rPr>
              <a:t>propiedad abreviada:</a:t>
            </a:r>
          </a:p>
          <a:p>
            <a:pPr marL="0" indent="0">
              <a:buNone/>
            </a:pPr>
            <a:r>
              <a:rPr lang="en-US" sz="1900" dirty="0">
                <a:solidFill>
                  <a:schemeClr val="tx1"/>
                </a:solidFill>
                <a:latin typeface="+mj-lt"/>
              </a:rPr>
              <a:t>animation: mi-</a:t>
            </a:r>
            <a:r>
              <a:rPr lang="en-US" sz="1900" dirty="0" err="1">
                <a:solidFill>
                  <a:schemeClr val="tx1"/>
                </a:solidFill>
                <a:latin typeface="+mj-lt"/>
              </a:rPr>
              <a:t>animacion</a:t>
            </a:r>
            <a:r>
              <a:rPr lang="en-US" sz="1900" dirty="0">
                <a:solidFill>
                  <a:schemeClr val="tx1"/>
                </a:solidFill>
                <a:latin typeface="+mj-lt"/>
              </a:rPr>
              <a:t> 5s linear 0.2s infinite normal forwards;</a:t>
            </a:r>
            <a:endParaRPr lang="es-AR" sz="19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9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8470094" y="2415533"/>
            <a:ext cx="3510426" cy="2420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4"/>
          <a:stretch>
            <a:fillRect/>
          </a:stretch>
        </p:blipFill>
        <p:spPr>
          <a:xfrm>
            <a:off x="677334" y="2100521"/>
            <a:ext cx="7412843" cy="3391249"/>
          </a:xfrm>
          <a:prstGeom prst="rect">
            <a:avLst/>
          </a:prstGeom>
        </p:spPr>
      </p:pic>
      <p:sp>
        <p:nvSpPr>
          <p:cNvPr id="8" name="CuadroTexto 7">
            <a:extLst>
              <a:ext uri="{FF2B5EF4-FFF2-40B4-BE49-F238E27FC236}">
                <a16:creationId xmlns:a16="http://schemas.microsoft.com/office/drawing/2014/main" id="{7084675B-4E14-450C-8180-CB5665C00793}"/>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07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A437D6A4-1F31-4E51-8E42-CBC556E27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07" y="1911594"/>
            <a:ext cx="5010150" cy="4524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436B4E-AA60-490D-81D7-48098B6FA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15" y="1911594"/>
            <a:ext cx="51435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2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a:spLocks noGrp="1"/>
          </p:cNvSpPr>
          <p:nvPr>
            <p:ph idx="1"/>
          </p:nvPr>
        </p:nvSpPr>
        <p:spPr>
          <a:xfrm>
            <a:off x="677333" y="1597057"/>
            <a:ext cx="9040824" cy="605369"/>
          </a:xfrm>
        </p:spPr>
        <p:txBody>
          <a:bodyPr>
            <a:normAutofit/>
          </a:bodyPr>
          <a:lstStyle/>
          <a:p>
            <a:pPr marL="0" indent="0" algn="just">
              <a:buNone/>
            </a:pPr>
            <a:r>
              <a:rPr lang="es-AR" sz="2400" b="1" dirty="0">
                <a:solidFill>
                  <a:schemeClr val="tx1"/>
                </a:solidFill>
                <a:latin typeface="+mj-lt"/>
              </a:rPr>
              <a:t>FOTOGRAMAS (KEYFRAMES)</a:t>
            </a:r>
          </a:p>
        </p:txBody>
      </p:sp>
      <p:pic>
        <p:nvPicPr>
          <p:cNvPr id="5" name="Imagen 4"/>
          <p:cNvPicPr>
            <a:picLocks noChangeAspect="1"/>
          </p:cNvPicPr>
          <p:nvPr/>
        </p:nvPicPr>
        <p:blipFill rotWithShape="1">
          <a:blip r:embed="rId2"/>
          <a:srcRect l="6944" r="3830"/>
          <a:stretch/>
        </p:blipFill>
        <p:spPr>
          <a:xfrm>
            <a:off x="814985" y="2625213"/>
            <a:ext cx="3637240" cy="2954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p:cNvPicPr>
            <a:picLocks noChangeAspect="1"/>
          </p:cNvPicPr>
          <p:nvPr/>
        </p:nvPicPr>
        <p:blipFill>
          <a:blip r:embed="rId3"/>
          <a:stretch>
            <a:fillRect/>
          </a:stretch>
        </p:blipFill>
        <p:spPr>
          <a:xfrm>
            <a:off x="5726893" y="2625213"/>
            <a:ext cx="4243017" cy="292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78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072403" y="2165532"/>
            <a:ext cx="4133379" cy="2850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contenido 2"/>
          <p:cNvSpPr>
            <a:spLocks noGrp="1"/>
          </p:cNvSpPr>
          <p:nvPr>
            <p:ph idx="1"/>
          </p:nvPr>
        </p:nvSpPr>
        <p:spPr>
          <a:xfrm>
            <a:off x="677334" y="2891245"/>
            <a:ext cx="4809066" cy="1760267"/>
          </a:xfrm>
        </p:spPr>
        <p:txBody>
          <a:bodyPr>
            <a:normAutofit fontScale="92500" lnSpcReduction="20000"/>
          </a:bodyPr>
          <a:lstStyle/>
          <a:p>
            <a:pPr marL="0" indent="0" algn="just">
              <a:buNone/>
            </a:pPr>
            <a:r>
              <a:rPr lang="es-AR" sz="2400" dirty="0">
                <a:latin typeface="+mj-lt"/>
              </a:rPr>
              <a:t>Esta animación cambia el color del div en un período de tiempo de 4 segundos.</a:t>
            </a:r>
          </a:p>
          <a:p>
            <a:pPr marL="0" indent="0" algn="just">
              <a:buNone/>
            </a:pPr>
            <a:r>
              <a:rPr lang="es-AR" sz="2400" dirty="0">
                <a:latin typeface="+mj-lt"/>
              </a:rPr>
              <a:t>Siempre indicar la unidad del tiempo (incluso si es 0 segundos, esto es, 0s).</a:t>
            </a:r>
          </a:p>
        </p:txBody>
      </p:sp>
      <p:sp>
        <p:nvSpPr>
          <p:cNvPr id="8" name="CuadroTexto 7">
            <a:extLst>
              <a:ext uri="{FF2B5EF4-FFF2-40B4-BE49-F238E27FC236}">
                <a16:creationId xmlns:a16="http://schemas.microsoft.com/office/drawing/2014/main" id="{8E2E9FDE-BD84-4B45-9F80-A773CB7427A1}"/>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388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3897</TotalTime>
  <Words>896</Words>
  <Application>Microsoft Office PowerPoint</Application>
  <PresentationFormat>Panorámica</PresentationFormat>
  <Paragraphs>70</Paragraphs>
  <Slides>14</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Tema de Office</vt:lpstr>
      <vt:lpstr>Clase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Nicolás Chiovetta</cp:lastModifiedBy>
  <cp:revision>149</cp:revision>
  <dcterms:created xsi:type="dcterms:W3CDTF">2020-08-07T01:51:21Z</dcterms:created>
  <dcterms:modified xsi:type="dcterms:W3CDTF">2021-05-06T22:03:35Z</dcterms:modified>
</cp:coreProperties>
</file>