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9726dbed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9726dbed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9726dbed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9726dbed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9726dbed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9726dbed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9726dbed8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9726dbed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9726dbed8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9726dbed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9726dbed8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99726dbed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9726dbed8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9726dbed8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9726dbed8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9726dbed8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9726dbed8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9726dbed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9726dbed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9726dbed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99726dbe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99726dbe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99726dbe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99726dbe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9726dbed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9726dbed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9726dbed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9726dbed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9726dbed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9726dbed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9726dbe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9726dbe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9726dbed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9726dbed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13" y="1405325"/>
            <a:ext cx="8520600" cy="109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Clase 11</a:t>
            </a:r>
            <a:endParaRPr b="1" dirty="0"/>
          </a:p>
        </p:txBody>
      </p:sp>
      <p:sp>
        <p:nvSpPr>
          <p:cNvPr id="55" name="Google Shape;55;p13"/>
          <p:cNvSpPr txBox="1">
            <a:spLocks noGrp="1"/>
          </p:cNvSpPr>
          <p:nvPr>
            <p:ph type="subTitle" idx="1"/>
          </p:nvPr>
        </p:nvSpPr>
        <p:spPr>
          <a:xfrm>
            <a:off x="311725" y="23975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JavaScript</a:t>
            </a:r>
            <a:endParaRPr/>
          </a:p>
        </p:txBody>
      </p:sp>
      <p:pic>
        <p:nvPicPr>
          <p:cNvPr id="56" name="Google Shape;56;p13"/>
          <p:cNvPicPr preferRelativeResize="0"/>
          <p:nvPr/>
        </p:nvPicPr>
        <p:blipFill>
          <a:blip r:embed="rId3">
            <a:alphaModFix/>
          </a:blip>
          <a:stretch>
            <a:fillRect/>
          </a:stretch>
        </p:blipFill>
        <p:spPr>
          <a:xfrm>
            <a:off x="3672575" y="3190099"/>
            <a:ext cx="1798825" cy="179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Comentarios</a:t>
            </a:r>
            <a:endParaRPr b="1"/>
          </a:p>
        </p:txBody>
      </p:sp>
      <p:sp>
        <p:nvSpPr>
          <p:cNvPr id="119" name="Google Shape;119;p22"/>
          <p:cNvSpPr txBox="1">
            <a:spLocks noGrp="1"/>
          </p:cNvSpPr>
          <p:nvPr>
            <p:ph type="body" idx="1"/>
          </p:nvPr>
        </p:nvSpPr>
        <p:spPr>
          <a:xfrm>
            <a:off x="311700" y="1152475"/>
            <a:ext cx="8520600" cy="157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Existen dos tipos de comentarios en el lenguaje. Uno de ellos, la </a:t>
            </a:r>
            <a:r>
              <a:rPr lang="en" b="1"/>
              <a:t>doble barra (//)</a:t>
            </a:r>
            <a:r>
              <a:rPr lang="en"/>
              <a:t>, sirve para comentar </a:t>
            </a:r>
            <a:r>
              <a:rPr lang="en" b="1"/>
              <a:t>una línea de código</a:t>
            </a:r>
            <a:r>
              <a:rPr lang="en"/>
              <a:t>.</a:t>
            </a:r>
            <a:endParaRPr/>
          </a:p>
          <a:p>
            <a:pPr marL="0" lvl="0" indent="0" algn="l" rtl="0">
              <a:lnSpc>
                <a:spcPct val="100000"/>
              </a:lnSpc>
              <a:spcBef>
                <a:spcPts val="1600"/>
              </a:spcBef>
              <a:spcAft>
                <a:spcPts val="0"/>
              </a:spcAft>
              <a:buClr>
                <a:schemeClr val="dk1"/>
              </a:buClr>
              <a:buSzPts val="1100"/>
              <a:buFont typeface="Arial"/>
              <a:buNone/>
            </a:pPr>
            <a:r>
              <a:rPr lang="en"/>
              <a:t>El otro comentario lo podemos utilizar para comentar </a:t>
            </a:r>
            <a:r>
              <a:rPr lang="en" b="1"/>
              <a:t>varias líneas</a:t>
            </a:r>
            <a:r>
              <a:rPr lang="en"/>
              <a:t> y se indica con los signos </a:t>
            </a:r>
            <a:r>
              <a:rPr lang="en" b="1"/>
              <a:t>/* para empezar</a:t>
            </a:r>
            <a:r>
              <a:rPr lang="en"/>
              <a:t> el comentario y </a:t>
            </a:r>
            <a:r>
              <a:rPr lang="en" b="1"/>
              <a:t>*/ para terminar</a:t>
            </a:r>
            <a:r>
              <a:rPr lang="en"/>
              <a:t>.</a:t>
            </a:r>
            <a:endParaRPr/>
          </a:p>
          <a:p>
            <a:pPr marL="0" lvl="0" indent="0" algn="l" rtl="0">
              <a:spcBef>
                <a:spcPts val="1600"/>
              </a:spcBef>
              <a:spcAft>
                <a:spcPts val="1600"/>
              </a:spcAft>
              <a:buNone/>
            </a:pPr>
            <a:endParaRPr/>
          </a:p>
        </p:txBody>
      </p:sp>
      <p:pic>
        <p:nvPicPr>
          <p:cNvPr id="120" name="Google Shape;120;p22"/>
          <p:cNvPicPr preferRelativeResize="0"/>
          <p:nvPr/>
        </p:nvPicPr>
        <p:blipFill>
          <a:blip r:embed="rId3">
            <a:alphaModFix/>
          </a:blip>
          <a:stretch>
            <a:fillRect/>
          </a:stretch>
        </p:blipFill>
        <p:spPr>
          <a:xfrm>
            <a:off x="2051663" y="2726275"/>
            <a:ext cx="5040675" cy="235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Mayusculas y Minusculas</a:t>
            </a:r>
            <a:endParaRPr b="1"/>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JavaScript es un lenguaje </a:t>
            </a:r>
            <a:r>
              <a:rPr lang="en" b="1"/>
              <a:t>CASE SENSITIVE.</a:t>
            </a:r>
            <a:endParaRPr b="1"/>
          </a:p>
          <a:p>
            <a:pPr marL="0" lvl="0" indent="0" algn="l" rtl="0">
              <a:lnSpc>
                <a:spcPct val="100000"/>
              </a:lnSpc>
              <a:spcBef>
                <a:spcPts val="1600"/>
              </a:spcBef>
              <a:spcAft>
                <a:spcPts val="0"/>
              </a:spcAft>
              <a:buClr>
                <a:schemeClr val="dk1"/>
              </a:buClr>
              <a:buSzPts val="1100"/>
              <a:buFont typeface="Arial"/>
              <a:buNone/>
            </a:pPr>
            <a:r>
              <a:rPr lang="en"/>
              <a:t>Por regla general, los nombres de las cosas en Javascript se escriben siempre en minúsculas, salvo que se utilice un nombre con más de una palabra, pues en ese caso se escribirán con mayúsculas las iniciales de las palabras siguientes a la primera.</a:t>
            </a:r>
            <a:endParaRPr/>
          </a:p>
          <a:p>
            <a:pPr marL="0" lvl="0" indent="0" algn="l" rtl="0">
              <a:spcBef>
                <a:spcPts val="1600"/>
              </a:spcBef>
              <a:spcAft>
                <a:spcPts val="1600"/>
              </a:spcAft>
              <a:buNone/>
            </a:pPr>
            <a:endParaRPr/>
          </a:p>
        </p:txBody>
      </p:sp>
      <p:pic>
        <p:nvPicPr>
          <p:cNvPr id="127" name="Google Shape;127;p23"/>
          <p:cNvPicPr preferRelativeResize="0"/>
          <p:nvPr/>
        </p:nvPicPr>
        <p:blipFill>
          <a:blip r:embed="rId3">
            <a:alphaModFix/>
          </a:blip>
          <a:stretch>
            <a:fillRect/>
          </a:stretch>
        </p:blipFill>
        <p:spPr>
          <a:xfrm>
            <a:off x="1173988" y="3038475"/>
            <a:ext cx="6796014" cy="153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6136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Separación de instrucciones</a:t>
            </a:r>
            <a:endParaRPr b="1"/>
          </a:p>
        </p:txBody>
      </p:sp>
      <p:sp>
        <p:nvSpPr>
          <p:cNvPr id="133" name="Google Shape;133;p24"/>
          <p:cNvSpPr txBox="1">
            <a:spLocks noGrp="1"/>
          </p:cNvSpPr>
          <p:nvPr>
            <p:ph type="body" idx="1"/>
          </p:nvPr>
        </p:nvSpPr>
        <p:spPr>
          <a:xfrm>
            <a:off x="311700" y="1419375"/>
            <a:ext cx="8520600" cy="314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Las distintas instrucciones se han de separar convenientemente para que el navegador no indique los correspondientes errores de sintaxis. Javascript tiene dos maneras de separar instrucciones: </a:t>
            </a:r>
            <a:endParaRPr/>
          </a:p>
          <a:p>
            <a:pPr marL="457200" lvl="0" indent="-342900" algn="l" rtl="0">
              <a:lnSpc>
                <a:spcPct val="100000"/>
              </a:lnSpc>
              <a:spcBef>
                <a:spcPts val="1600"/>
              </a:spcBef>
              <a:spcAft>
                <a:spcPts val="0"/>
              </a:spcAft>
              <a:buSzPts val="1800"/>
              <a:buChar char="●"/>
            </a:pPr>
            <a:r>
              <a:rPr lang="en"/>
              <a:t>A través del carácter punto y coma </a:t>
            </a:r>
            <a:r>
              <a:rPr lang="en" b="1"/>
              <a:t>(;)</a:t>
            </a:r>
            <a:r>
              <a:rPr lang="en"/>
              <a:t> </a:t>
            </a:r>
            <a:endParaRPr/>
          </a:p>
          <a:p>
            <a:pPr marL="457200" lvl="0" indent="-342900" algn="l" rtl="0">
              <a:lnSpc>
                <a:spcPct val="100000"/>
              </a:lnSpc>
              <a:spcBef>
                <a:spcPts val="0"/>
              </a:spcBef>
              <a:spcAft>
                <a:spcPts val="0"/>
              </a:spcAft>
              <a:buSzPts val="1800"/>
              <a:buChar char="●"/>
            </a:pPr>
            <a:r>
              <a:rPr lang="en"/>
              <a:t>A través de un salto de línea </a:t>
            </a:r>
            <a:r>
              <a:rPr lang="en" b="1"/>
              <a:t>(\n)</a:t>
            </a:r>
            <a:endParaRPr b="1"/>
          </a:p>
          <a:p>
            <a:pPr marL="0" lvl="0" indent="0" algn="l" rtl="0">
              <a:lnSpc>
                <a:spcPct val="100000"/>
              </a:lnSpc>
              <a:spcBef>
                <a:spcPts val="1600"/>
              </a:spcBef>
              <a:spcAft>
                <a:spcPts val="0"/>
              </a:spcAft>
              <a:buClr>
                <a:schemeClr val="dk1"/>
              </a:buClr>
              <a:buSzPts val="1100"/>
              <a:buFont typeface="Arial"/>
              <a:buNone/>
            </a:pPr>
            <a:r>
              <a:rPr lang="en"/>
              <a:t>Las sentencias Javascript no necesitan acabar en punto y coma a no ser que coloquemos dos instrucciones en la misma línea.</a:t>
            </a:r>
            <a:endParaRPr/>
          </a:p>
          <a:p>
            <a:pPr marL="0" lvl="0" indent="0" algn="l" rtl="0">
              <a:lnSpc>
                <a:spcPct val="100000"/>
              </a:lnSpc>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Variables</a:t>
            </a:r>
            <a:endParaRPr b="1"/>
          </a:p>
        </p:txBody>
      </p:sp>
      <p:sp>
        <p:nvSpPr>
          <p:cNvPr id="139" name="Google Shape;139;p25"/>
          <p:cNvSpPr txBox="1">
            <a:spLocks noGrp="1"/>
          </p:cNvSpPr>
          <p:nvPr>
            <p:ph type="body" idx="1"/>
          </p:nvPr>
        </p:nvSpPr>
        <p:spPr>
          <a:xfrm>
            <a:off x="311700" y="1152475"/>
            <a:ext cx="8520600" cy="3738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Una variable es un </a:t>
            </a:r>
            <a:r>
              <a:rPr lang="en" b="1"/>
              <a:t>espacio en memoria</a:t>
            </a:r>
            <a:r>
              <a:rPr lang="en"/>
              <a:t> donde se </a:t>
            </a:r>
            <a:r>
              <a:rPr lang="en" b="1"/>
              <a:t>almacena un dato</a:t>
            </a:r>
            <a:r>
              <a:rPr lang="en"/>
              <a:t>, un espacio donde podemos guardar cualquier tipo de información que necesitemos para realizar las acciones de nuestros programas. </a:t>
            </a:r>
            <a:endParaRPr/>
          </a:p>
          <a:p>
            <a:pPr marL="0" lvl="0" indent="0" algn="l" rtl="0">
              <a:lnSpc>
                <a:spcPct val="100000"/>
              </a:lnSpc>
              <a:spcBef>
                <a:spcPts val="1600"/>
              </a:spcBef>
              <a:spcAft>
                <a:spcPts val="0"/>
              </a:spcAft>
              <a:buClr>
                <a:schemeClr val="dk1"/>
              </a:buClr>
              <a:buSzPts val="1100"/>
              <a:buFont typeface="Arial"/>
              <a:buNone/>
            </a:pPr>
            <a:r>
              <a:rPr lang="en"/>
              <a:t>Esta variable tiene un nombre, para que más adelante podamos referirnos a ella, recuperar el dato que contenga o asignar un valor.</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Reglas</a:t>
            </a:r>
            <a:endParaRPr b="1"/>
          </a:p>
        </p:txBody>
      </p:sp>
      <p:sp>
        <p:nvSpPr>
          <p:cNvPr id="145" name="Google Shape;14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Los nombres de las variables han de construirse </a:t>
            </a:r>
            <a:r>
              <a:rPr lang="en" b="1"/>
              <a:t>con caracteres alfanuméricos</a:t>
            </a:r>
            <a:r>
              <a:rPr lang="en"/>
              <a:t> (números y letras), el carácter </a:t>
            </a:r>
            <a:r>
              <a:rPr lang="en" b="1"/>
              <a:t>guión bajo (_)</a:t>
            </a:r>
            <a:r>
              <a:rPr lang="en"/>
              <a:t> y el </a:t>
            </a:r>
            <a:r>
              <a:rPr lang="en" b="1"/>
              <a:t>signo pesos ($)</a:t>
            </a:r>
            <a:r>
              <a:rPr lang="en"/>
              <a:t>.</a:t>
            </a:r>
            <a:endParaRPr/>
          </a:p>
          <a:p>
            <a:pPr marL="0" lvl="0" indent="0" algn="l" rtl="0">
              <a:lnSpc>
                <a:spcPct val="100000"/>
              </a:lnSpc>
              <a:spcBef>
                <a:spcPts val="1600"/>
              </a:spcBef>
              <a:spcAft>
                <a:spcPts val="0"/>
              </a:spcAft>
              <a:buNone/>
            </a:pPr>
            <a:endParaRPr/>
          </a:p>
          <a:p>
            <a:pPr marL="457200" lvl="0" indent="-342900" algn="l" rtl="0">
              <a:lnSpc>
                <a:spcPct val="100000"/>
              </a:lnSpc>
              <a:spcBef>
                <a:spcPts val="1600"/>
              </a:spcBef>
              <a:spcAft>
                <a:spcPts val="0"/>
              </a:spcAft>
              <a:buSzPts val="1800"/>
              <a:buChar char="●"/>
            </a:pPr>
            <a:r>
              <a:rPr lang="en" b="1"/>
              <a:t>No pueden comenzar por un carácter numérico.</a:t>
            </a:r>
            <a:r>
              <a:rPr lang="en"/>
              <a:t> </a:t>
            </a:r>
            <a:endParaRPr/>
          </a:p>
          <a:p>
            <a:pPr marL="457200" lvl="0" indent="-342900" algn="l" rtl="0">
              <a:lnSpc>
                <a:spcPct val="100000"/>
              </a:lnSpc>
              <a:spcBef>
                <a:spcPts val="0"/>
              </a:spcBef>
              <a:spcAft>
                <a:spcPts val="0"/>
              </a:spcAft>
              <a:buSzPts val="1800"/>
              <a:buChar char="●"/>
            </a:pPr>
            <a:r>
              <a:rPr lang="en" b="1"/>
              <a:t>No podemos utilizar caracteres como el signo más (+), un espacio o un guión medio (-).</a:t>
            </a:r>
            <a:r>
              <a:rPr lang="en"/>
              <a:t> </a:t>
            </a:r>
            <a:endParaRPr/>
          </a:p>
          <a:p>
            <a:pPr marL="457200" lvl="0" indent="-342900" algn="l" rtl="0">
              <a:lnSpc>
                <a:spcPct val="100000"/>
              </a:lnSpc>
              <a:spcBef>
                <a:spcPts val="0"/>
              </a:spcBef>
              <a:spcAft>
                <a:spcPts val="0"/>
              </a:spcAft>
              <a:buSzPts val="1800"/>
              <a:buChar char="●"/>
            </a:pPr>
            <a:r>
              <a:rPr lang="en" b="1"/>
              <a:t>No podemos utilizar nombres reservados</a:t>
            </a:r>
            <a:r>
              <a:rPr lang="en"/>
              <a:t>, como return o for, que ya veremos que son utilizadas para estructuras del lenguaje.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641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Declarar una Variable </a:t>
            </a:r>
            <a:endParaRPr b="1"/>
          </a:p>
          <a:p>
            <a:pPr marL="0" lvl="0" indent="0" algn="ctr" rtl="0">
              <a:spcBef>
                <a:spcPts val="0"/>
              </a:spcBef>
              <a:spcAft>
                <a:spcPts val="0"/>
              </a:spcAft>
              <a:buNone/>
            </a:pPr>
            <a:r>
              <a:rPr lang="en" b="1"/>
              <a:t>en JavaScript</a:t>
            </a:r>
            <a:endParaRPr b="1"/>
          </a:p>
        </p:txBody>
      </p:sp>
      <p:sp>
        <p:nvSpPr>
          <p:cNvPr id="151" name="Google Shape;151;p27"/>
          <p:cNvSpPr txBox="1">
            <a:spLocks noGrp="1"/>
          </p:cNvSpPr>
          <p:nvPr>
            <p:ph type="body" idx="1"/>
          </p:nvPr>
        </p:nvSpPr>
        <p:spPr>
          <a:xfrm>
            <a:off x="311700" y="1644225"/>
            <a:ext cx="8520600" cy="153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Declarar variables consiste en definir e informar al sistema, que vas a utilizar una variable. Es habitual en los lenguajes de programación el especificar explícitamente las variables que se van a usar en los programas. Muchos lenguajes de programación tienen reglas estrictas a la hora de declarar las variables, pero no es así el caso de JavaScript.</a:t>
            </a:r>
            <a:endParaRPr/>
          </a:p>
          <a:p>
            <a:pPr marL="0" lvl="0" indent="0" algn="l" rtl="0">
              <a:lnSpc>
                <a:spcPct val="100000"/>
              </a:lnSpc>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var</a:t>
            </a:r>
            <a:endParaRPr b="1"/>
          </a:p>
        </p:txBody>
      </p:sp>
      <p:sp>
        <p:nvSpPr>
          <p:cNvPr id="157" name="Google Shape;157;p28"/>
          <p:cNvSpPr txBox="1">
            <a:spLocks noGrp="1"/>
          </p:cNvSpPr>
          <p:nvPr>
            <p:ph type="body" idx="1"/>
          </p:nvPr>
        </p:nvSpPr>
        <p:spPr>
          <a:xfrm>
            <a:off x="311700" y="1152475"/>
            <a:ext cx="8520600" cy="224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JavaScript cuenta con la palabra </a:t>
            </a:r>
            <a:r>
              <a:rPr lang="en" b="1"/>
              <a:t>"var"</a:t>
            </a:r>
            <a:r>
              <a:rPr lang="en"/>
              <a:t> que utilizaremos cuando queramos declarar una o varias variables.</a:t>
            </a:r>
            <a:endParaRPr/>
          </a:p>
          <a:p>
            <a:pPr marL="0" lvl="0" indent="0" algn="l" rtl="0">
              <a:lnSpc>
                <a:spcPct val="100000"/>
              </a:lnSpc>
              <a:spcBef>
                <a:spcPts val="1600"/>
              </a:spcBef>
              <a:spcAft>
                <a:spcPts val="0"/>
              </a:spcAft>
              <a:buClr>
                <a:schemeClr val="dk1"/>
              </a:buClr>
              <a:buSzPts val="1100"/>
              <a:buFont typeface="Arial"/>
              <a:buNone/>
            </a:pPr>
            <a:r>
              <a:rPr lang="en"/>
              <a:t>Se utiliza esa palabra para definir la variable antes de utilizarla.</a:t>
            </a:r>
            <a:endParaRPr/>
          </a:p>
          <a:p>
            <a:pPr marL="0" lvl="0" indent="0" algn="l" rtl="0">
              <a:lnSpc>
                <a:spcPct val="100000"/>
              </a:lnSpc>
              <a:spcBef>
                <a:spcPts val="1600"/>
              </a:spcBef>
              <a:spcAft>
                <a:spcPts val="0"/>
              </a:spcAft>
              <a:buClr>
                <a:schemeClr val="dk1"/>
              </a:buClr>
              <a:buSzPts val="1100"/>
              <a:buFont typeface="Arial"/>
              <a:buNone/>
            </a:pPr>
            <a:r>
              <a:rPr lang="en" b="1"/>
              <a:t>Nota:</a:t>
            </a:r>
            <a:r>
              <a:rPr lang="en"/>
              <a:t> Aunque Javascript no nos obligue a declarar explícitamente las variables, es aconsejable declararlas antes de utilizarlas y contribuye a las buenas prácticas.</a:t>
            </a:r>
            <a:endParaRPr/>
          </a:p>
          <a:p>
            <a:pPr marL="0" lvl="0" indent="0" algn="l" rtl="0">
              <a:spcBef>
                <a:spcPts val="1600"/>
              </a:spcBef>
              <a:spcAft>
                <a:spcPts val="1600"/>
              </a:spcAft>
              <a:buNone/>
            </a:pPr>
            <a:endParaRPr/>
          </a:p>
        </p:txBody>
      </p:sp>
      <p:pic>
        <p:nvPicPr>
          <p:cNvPr id="158" name="Google Shape;158;p28"/>
          <p:cNvPicPr preferRelativeResize="0"/>
          <p:nvPr/>
        </p:nvPicPr>
        <p:blipFill>
          <a:blip r:embed="rId3">
            <a:alphaModFix/>
          </a:blip>
          <a:stretch>
            <a:fillRect/>
          </a:stretch>
        </p:blipFill>
        <p:spPr>
          <a:xfrm>
            <a:off x="1776000" y="3395875"/>
            <a:ext cx="5397650" cy="118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let</a:t>
            </a:r>
            <a:endParaRPr b="1"/>
          </a:p>
        </p:txBody>
      </p:sp>
      <p:sp>
        <p:nvSpPr>
          <p:cNvPr id="164" name="Google Shape;164;p29"/>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partir de ES6 contamos además con </a:t>
            </a:r>
            <a:r>
              <a:rPr lang="en" b="1"/>
              <a:t>“let”.</a:t>
            </a:r>
            <a:endParaRPr b="1"/>
          </a:p>
          <a:p>
            <a:pPr marL="0" lvl="0" indent="0" algn="l" rtl="0">
              <a:lnSpc>
                <a:spcPct val="100000"/>
              </a:lnSpc>
              <a:spcBef>
                <a:spcPts val="1600"/>
              </a:spcBef>
              <a:spcAft>
                <a:spcPts val="0"/>
              </a:spcAft>
              <a:buNone/>
            </a:pPr>
            <a:r>
              <a:rPr lang="en"/>
              <a:t>Esta nueva manera de declarar las variables afecta a su ámbito, ya que son locales al bloque donde se están declarando.</a:t>
            </a:r>
            <a:endParaRPr/>
          </a:p>
          <a:p>
            <a:pPr marL="0" lvl="0" indent="0" algn="l" rtl="0">
              <a:lnSpc>
                <a:spcPct val="100000"/>
              </a:lnSpc>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b="1"/>
          </a:p>
        </p:txBody>
      </p:sp>
      <p:pic>
        <p:nvPicPr>
          <p:cNvPr id="165" name="Google Shape;165;p29"/>
          <p:cNvPicPr preferRelativeResize="0"/>
          <p:nvPr/>
        </p:nvPicPr>
        <p:blipFill>
          <a:blip r:embed="rId3">
            <a:alphaModFix/>
          </a:blip>
          <a:stretch>
            <a:fillRect/>
          </a:stretch>
        </p:blipFill>
        <p:spPr>
          <a:xfrm>
            <a:off x="2123613" y="2571756"/>
            <a:ext cx="4896775" cy="174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const</a:t>
            </a:r>
            <a:endParaRPr b="1"/>
          </a:p>
        </p:txBody>
      </p:sp>
      <p:sp>
        <p:nvSpPr>
          <p:cNvPr id="171" name="Google Shape;171;p30"/>
          <p:cNvSpPr txBox="1">
            <a:spLocks noGrp="1"/>
          </p:cNvSpPr>
          <p:nvPr>
            <p:ph type="body" idx="1"/>
          </p:nvPr>
        </p:nvSpPr>
        <p:spPr>
          <a:xfrm>
            <a:off x="311700" y="1152475"/>
            <a:ext cx="8520600" cy="1648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También añadido en la ES6 podemos encontrar la palabra reservada para declarar una constante </a:t>
            </a:r>
            <a:r>
              <a:rPr lang="en" b="1"/>
              <a:t>“const”</a:t>
            </a:r>
            <a:r>
              <a:rPr lang="en"/>
              <a:t>.</a:t>
            </a:r>
            <a:endParaRPr/>
          </a:p>
          <a:p>
            <a:pPr marL="0" lvl="0" indent="0" algn="l" rtl="0">
              <a:lnSpc>
                <a:spcPct val="100000"/>
              </a:lnSpc>
              <a:spcBef>
                <a:spcPts val="1600"/>
              </a:spcBef>
              <a:spcAft>
                <a:spcPts val="1600"/>
              </a:spcAft>
              <a:buNone/>
            </a:pPr>
            <a:r>
              <a:rPr lang="en"/>
              <a:t>Con “const” declaramos un valor constante que no podrá ser alterado durante la ejecución.</a:t>
            </a:r>
            <a:endParaRPr/>
          </a:p>
        </p:txBody>
      </p:sp>
      <p:pic>
        <p:nvPicPr>
          <p:cNvPr id="172" name="Google Shape;172;p30"/>
          <p:cNvPicPr preferRelativeResize="0"/>
          <p:nvPr/>
        </p:nvPicPr>
        <p:blipFill>
          <a:blip r:embed="rId3">
            <a:alphaModFix/>
          </a:blip>
          <a:stretch>
            <a:fillRect/>
          </a:stretch>
        </p:blipFill>
        <p:spPr>
          <a:xfrm>
            <a:off x="841588" y="2800975"/>
            <a:ext cx="7460825" cy="114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92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JavaScript</a:t>
            </a:r>
            <a:endParaRPr b="1"/>
          </a:p>
        </p:txBody>
      </p:sp>
      <p:sp>
        <p:nvSpPr>
          <p:cNvPr id="62" name="Google Shape;62;p14"/>
          <p:cNvSpPr txBox="1">
            <a:spLocks noGrp="1"/>
          </p:cNvSpPr>
          <p:nvPr>
            <p:ph type="body" idx="1"/>
          </p:nvPr>
        </p:nvSpPr>
        <p:spPr>
          <a:xfrm>
            <a:off x="311700" y="1714500"/>
            <a:ext cx="8520600" cy="3021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Para nosotros es especialmente importante porque es el </a:t>
            </a:r>
            <a:r>
              <a:rPr lang="en" b="1"/>
              <a:t>único</a:t>
            </a:r>
            <a:r>
              <a:rPr lang="en"/>
              <a:t> </a:t>
            </a:r>
            <a:r>
              <a:rPr lang="en" b="1"/>
              <a:t>lenguaje</a:t>
            </a:r>
            <a:r>
              <a:rPr lang="en"/>
              <a:t> de programación que </a:t>
            </a:r>
            <a:r>
              <a:rPr lang="en" b="1"/>
              <a:t>entienden los navegadores</a:t>
            </a:r>
            <a:r>
              <a:rPr lang="en"/>
              <a:t>, con el que se desarrolla la parte de la funcionalidad frontend en sitios web y aplicaciones web modernas. Pero también es fundamental en muchos otros tipos de desarrollos.</a:t>
            </a:r>
            <a:endParaRPr/>
          </a:p>
          <a:p>
            <a:pPr marL="0" lvl="0" indent="0" algn="l" rtl="0">
              <a:spcBef>
                <a:spcPts val="1600"/>
              </a:spcBef>
              <a:spcAft>
                <a:spcPts val="0"/>
              </a:spcAft>
              <a:buClr>
                <a:schemeClr val="dk1"/>
              </a:buClr>
              <a:buSzPts val="1100"/>
              <a:buFont typeface="Arial"/>
              <a:buNone/>
            </a:pPr>
            <a:r>
              <a:rPr lang="en"/>
              <a:t>Es un lenguaje </a:t>
            </a:r>
            <a:r>
              <a:rPr lang="en" b="1"/>
              <a:t>levemente tipado</a:t>
            </a:r>
            <a:r>
              <a:rPr lang="en"/>
              <a:t>, que se presta bien para aprender a programar, ya que dar los primeros pasos es relativamente sencillo. Sin embargo, cuando el estudiante profundiza, sus características lo hacen diferente de otros lenguajes y requiere un estudio en profundidad para poder avanzar con garantías en cualquier aplicación avanzada.</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8947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Principales Usos</a:t>
            </a:r>
            <a:endParaRPr b="1"/>
          </a:p>
        </p:txBody>
      </p:sp>
      <p:sp>
        <p:nvSpPr>
          <p:cNvPr id="68" name="Google Shape;68;p15"/>
          <p:cNvSpPr txBox="1">
            <a:spLocks noGrp="1"/>
          </p:cNvSpPr>
          <p:nvPr>
            <p:ph type="body" idx="1"/>
          </p:nvPr>
        </p:nvSpPr>
        <p:spPr>
          <a:xfrm>
            <a:off x="311700" y="1826925"/>
            <a:ext cx="8520600" cy="274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Desarrollo de sitios web del lado del cliente (frontend, en el navegador).</a:t>
            </a:r>
            <a:endParaRPr/>
          </a:p>
          <a:p>
            <a:pPr marL="457200" lvl="0" indent="-342900" algn="l" rtl="0">
              <a:spcBef>
                <a:spcPts val="0"/>
              </a:spcBef>
              <a:spcAft>
                <a:spcPts val="0"/>
              </a:spcAft>
              <a:buSzPts val="1800"/>
              <a:buChar char="●"/>
            </a:pPr>
            <a:r>
              <a:rPr lang="en"/>
              <a:t>Desarrollo de todo tipo de aplicaciones gracias plataformas del estilo NodeJS.</a:t>
            </a:r>
            <a:endParaRPr/>
          </a:p>
          <a:p>
            <a:pPr marL="457200" lvl="0" indent="-342900" algn="l" rtl="0">
              <a:spcBef>
                <a:spcPts val="0"/>
              </a:spcBef>
              <a:spcAft>
                <a:spcPts val="0"/>
              </a:spcAft>
              <a:buSzPts val="1800"/>
              <a:buChar char="●"/>
            </a:pPr>
            <a:r>
              <a:rPr lang="en"/>
              <a:t>Desarrollo de aplicaciones para dispositivos móviles, híbridas o que compilan a nativo.</a:t>
            </a:r>
            <a:endParaRPr/>
          </a:p>
          <a:p>
            <a:pPr marL="457200" lvl="0" indent="-342900" algn="l" rtl="0">
              <a:spcBef>
                <a:spcPts val="0"/>
              </a:spcBef>
              <a:spcAft>
                <a:spcPts val="0"/>
              </a:spcAft>
              <a:buSzPts val="1800"/>
              <a:buChar char="●"/>
            </a:pPr>
            <a:r>
              <a:rPr lang="en"/>
              <a:t>Desarrollo de aplicaciones de escritorio para sistemas Windows, Linux y Mac, pudiendo escribir un código compatible con todas las plataformas.</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u="sng"/>
              <a:t>Librerías Populares:</a:t>
            </a:r>
            <a:endParaRPr sz="3000" b="1" u="sng"/>
          </a:p>
          <a:p>
            <a:pPr marL="0" lvl="0" indent="0" algn="l" rtl="0">
              <a:spcBef>
                <a:spcPts val="1600"/>
              </a:spcBef>
              <a:spcAft>
                <a:spcPts val="0"/>
              </a:spcAft>
              <a:buNone/>
            </a:pPr>
            <a:endParaRPr sz="2200" b="1" u="sng"/>
          </a:p>
          <a:p>
            <a:pPr marL="457200" lvl="0" indent="-393700" algn="l" rtl="0">
              <a:spcBef>
                <a:spcPts val="1600"/>
              </a:spcBef>
              <a:spcAft>
                <a:spcPts val="0"/>
              </a:spcAft>
              <a:buSzPts val="2600"/>
              <a:buChar char="●"/>
            </a:pPr>
            <a:r>
              <a:rPr lang="en" sz="2600"/>
              <a:t>jQuery</a:t>
            </a:r>
            <a:endParaRPr sz="2600"/>
          </a:p>
          <a:p>
            <a:pPr marL="0" lvl="0" indent="0" algn="l" rtl="0">
              <a:spcBef>
                <a:spcPts val="1600"/>
              </a:spcBef>
              <a:spcAft>
                <a:spcPts val="0"/>
              </a:spcAft>
              <a:buNone/>
            </a:pPr>
            <a:endParaRPr sz="2600"/>
          </a:p>
          <a:p>
            <a:pPr marL="457200" lvl="0" indent="-393700" algn="l" rtl="0">
              <a:spcBef>
                <a:spcPts val="1600"/>
              </a:spcBef>
              <a:spcAft>
                <a:spcPts val="0"/>
              </a:spcAft>
              <a:buSzPts val="2600"/>
              <a:buChar char="●"/>
            </a:pPr>
            <a:r>
              <a:rPr lang="en" sz="2600"/>
              <a:t>React</a:t>
            </a:r>
            <a:endParaRPr sz="2600"/>
          </a:p>
        </p:txBody>
      </p:sp>
      <p:sp>
        <p:nvSpPr>
          <p:cNvPr id="74" name="Google Shape;74;p16"/>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u="sng"/>
              <a:t>Frameworks:</a:t>
            </a:r>
            <a:endParaRPr sz="3000" b="1" u="sng"/>
          </a:p>
          <a:p>
            <a:pPr marL="457200" lvl="0" indent="-393700" algn="l" rtl="0">
              <a:lnSpc>
                <a:spcPct val="100000"/>
              </a:lnSpc>
              <a:spcBef>
                <a:spcPts val="1600"/>
              </a:spcBef>
              <a:spcAft>
                <a:spcPts val="0"/>
              </a:spcAft>
              <a:buSzPts val="2600"/>
              <a:buChar char="●"/>
            </a:pPr>
            <a:r>
              <a:rPr lang="en" sz="2600"/>
              <a:t>Angular</a:t>
            </a:r>
            <a:endParaRPr sz="2600"/>
          </a:p>
          <a:p>
            <a:pPr marL="914400" lvl="0" indent="0" algn="l" rtl="0">
              <a:lnSpc>
                <a:spcPct val="100000"/>
              </a:lnSpc>
              <a:spcBef>
                <a:spcPts val="1600"/>
              </a:spcBef>
              <a:spcAft>
                <a:spcPts val="0"/>
              </a:spcAft>
              <a:buNone/>
            </a:pPr>
            <a:endParaRPr sz="2600"/>
          </a:p>
          <a:p>
            <a:pPr marL="457200" lvl="0" indent="-393700" algn="l" rtl="0">
              <a:lnSpc>
                <a:spcPct val="100000"/>
              </a:lnSpc>
              <a:spcBef>
                <a:spcPts val="1600"/>
              </a:spcBef>
              <a:spcAft>
                <a:spcPts val="0"/>
              </a:spcAft>
              <a:buSzPts val="2600"/>
              <a:buChar char="●"/>
            </a:pPr>
            <a:r>
              <a:rPr lang="en" sz="2600"/>
              <a:t>Vue</a:t>
            </a:r>
            <a:endParaRPr sz="2600"/>
          </a:p>
          <a:p>
            <a:pPr marL="914400" lvl="0" indent="0" algn="l" rtl="0">
              <a:lnSpc>
                <a:spcPct val="100000"/>
              </a:lnSpc>
              <a:spcBef>
                <a:spcPts val="1600"/>
              </a:spcBef>
              <a:spcAft>
                <a:spcPts val="0"/>
              </a:spcAft>
              <a:buNone/>
            </a:pPr>
            <a:endParaRPr sz="2600"/>
          </a:p>
          <a:p>
            <a:pPr marL="457200" lvl="0" indent="-393700" algn="l" rtl="0">
              <a:lnSpc>
                <a:spcPct val="100000"/>
              </a:lnSpc>
              <a:spcBef>
                <a:spcPts val="1600"/>
              </a:spcBef>
              <a:spcAft>
                <a:spcPts val="0"/>
              </a:spcAft>
              <a:buSzPts val="2600"/>
              <a:buChar char="●"/>
            </a:pPr>
            <a:r>
              <a:rPr lang="en" sz="2600"/>
              <a:t>Ionic</a:t>
            </a:r>
            <a:endParaRPr sz="2600"/>
          </a:p>
        </p:txBody>
      </p:sp>
      <p:pic>
        <p:nvPicPr>
          <p:cNvPr id="75" name="Google Shape;75;p16"/>
          <p:cNvPicPr preferRelativeResize="0"/>
          <p:nvPr/>
        </p:nvPicPr>
        <p:blipFill>
          <a:blip r:embed="rId3">
            <a:alphaModFix/>
          </a:blip>
          <a:stretch>
            <a:fillRect/>
          </a:stretch>
        </p:blipFill>
        <p:spPr>
          <a:xfrm>
            <a:off x="1987072" y="2405885"/>
            <a:ext cx="909550" cy="909575"/>
          </a:xfrm>
          <a:prstGeom prst="rect">
            <a:avLst/>
          </a:prstGeom>
          <a:noFill/>
          <a:ln>
            <a:noFill/>
          </a:ln>
        </p:spPr>
      </p:pic>
      <p:pic>
        <p:nvPicPr>
          <p:cNvPr id="76" name="Google Shape;76;p16"/>
          <p:cNvPicPr preferRelativeResize="0"/>
          <p:nvPr/>
        </p:nvPicPr>
        <p:blipFill>
          <a:blip r:embed="rId4">
            <a:alphaModFix/>
          </a:blip>
          <a:stretch>
            <a:fillRect/>
          </a:stretch>
        </p:blipFill>
        <p:spPr>
          <a:xfrm>
            <a:off x="1931754" y="3659300"/>
            <a:ext cx="1020189" cy="909575"/>
          </a:xfrm>
          <a:prstGeom prst="rect">
            <a:avLst/>
          </a:prstGeom>
          <a:noFill/>
          <a:ln>
            <a:noFill/>
          </a:ln>
        </p:spPr>
      </p:pic>
      <p:pic>
        <p:nvPicPr>
          <p:cNvPr id="77" name="Google Shape;77;p16"/>
          <p:cNvPicPr preferRelativeResize="0"/>
          <p:nvPr/>
        </p:nvPicPr>
        <p:blipFill>
          <a:blip r:embed="rId5">
            <a:alphaModFix/>
          </a:blip>
          <a:stretch>
            <a:fillRect/>
          </a:stretch>
        </p:blipFill>
        <p:spPr>
          <a:xfrm>
            <a:off x="6343574" y="1690830"/>
            <a:ext cx="909551" cy="964120"/>
          </a:xfrm>
          <a:prstGeom prst="rect">
            <a:avLst/>
          </a:prstGeom>
          <a:noFill/>
          <a:ln>
            <a:noFill/>
          </a:ln>
        </p:spPr>
      </p:pic>
      <p:pic>
        <p:nvPicPr>
          <p:cNvPr id="78" name="Google Shape;78;p16"/>
          <p:cNvPicPr preferRelativeResize="0"/>
          <p:nvPr/>
        </p:nvPicPr>
        <p:blipFill>
          <a:blip r:embed="rId6">
            <a:alphaModFix/>
          </a:blip>
          <a:stretch>
            <a:fillRect/>
          </a:stretch>
        </p:blipFill>
        <p:spPr>
          <a:xfrm>
            <a:off x="5983450" y="4052100"/>
            <a:ext cx="1020200" cy="1020200"/>
          </a:xfrm>
          <a:prstGeom prst="rect">
            <a:avLst/>
          </a:prstGeom>
          <a:noFill/>
          <a:ln>
            <a:noFill/>
          </a:ln>
        </p:spPr>
      </p:pic>
      <p:pic>
        <p:nvPicPr>
          <p:cNvPr id="79" name="Google Shape;79;p16"/>
          <p:cNvPicPr preferRelativeResize="0"/>
          <p:nvPr/>
        </p:nvPicPr>
        <p:blipFill>
          <a:blip r:embed="rId7">
            <a:alphaModFix/>
          </a:blip>
          <a:stretch>
            <a:fillRect/>
          </a:stretch>
        </p:blipFill>
        <p:spPr>
          <a:xfrm>
            <a:off x="5733975" y="2860638"/>
            <a:ext cx="909551" cy="909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Un Poco de Historia</a:t>
            </a:r>
            <a:endParaRPr b="1"/>
          </a:p>
        </p:txBody>
      </p:sp>
      <p:sp>
        <p:nvSpPr>
          <p:cNvPr id="85" name="Google Shape;85;p17"/>
          <p:cNvSpPr txBox="1">
            <a:spLocks noGrp="1"/>
          </p:cNvSpPr>
          <p:nvPr>
            <p:ph type="body" idx="1"/>
          </p:nvPr>
        </p:nvSpPr>
        <p:spPr>
          <a:xfrm>
            <a:off x="311700" y="1017725"/>
            <a:ext cx="8520600" cy="405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Javascript fue creado por Netscape, compañía propietaria de un navegador con el mismo nombre hoy desaparecido, precursor del actual Firefox. Fue en 1995 en la versión de Netscape 2.0.</a:t>
            </a:r>
            <a:endParaRPr/>
          </a:p>
          <a:p>
            <a:pPr marL="0" lvl="0" indent="0" algn="l" rtl="0">
              <a:lnSpc>
                <a:spcPct val="100000"/>
              </a:lnSpc>
              <a:spcBef>
                <a:spcPts val="1600"/>
              </a:spcBef>
              <a:spcAft>
                <a:spcPts val="0"/>
              </a:spcAft>
              <a:buNone/>
            </a:pPr>
            <a:r>
              <a:rPr lang="en"/>
              <a:t>Originalmente Javascript tomó el nombre de Mocha, aunque antes de su lanzamiento fue renombrado a LiveScript. Sin embargo, ese nombre se cambiaría finalmente a Javascript como consecuencia de un acuerdo entre Netscape y Sun Microsystems, que por aquella época era la propietaria del lenguaje Java.</a:t>
            </a:r>
            <a:endParaRPr/>
          </a:p>
          <a:p>
            <a:pPr marL="0" lvl="0" indent="0" algn="l" rtl="0">
              <a:lnSpc>
                <a:spcPct val="100000"/>
              </a:lnSpc>
              <a:spcBef>
                <a:spcPts val="1600"/>
              </a:spcBef>
              <a:spcAft>
                <a:spcPts val="1600"/>
              </a:spcAft>
              <a:buNone/>
            </a:pPr>
            <a:r>
              <a:rPr lang="en"/>
              <a:t>En virtud de ese acuerdo Netscape agregó compatibilidad para Java en su navegador, a la vez que tomaba el nombre de Javascript para su lenguaje. Esta denominación ha provocado históricamente toda una serie de confusiones entre la comunidad, puesto que Javascript no tiene nada que ver con Java.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744900"/>
            <a:ext cx="8520600" cy="423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Para entender el enfoque de Javascript nos tenemos que trasladar a los primeros años de la web. Las páginas eran principalmente contenido y enlaces, puesto que  solo existía HTML. Sin embargo, era necesario aportar algún grado de interacción con el usuario. Así que se creó un lenguaje capaz de ejecutar pequeños programas en el contexto de una página web, con un juego de instrucciones capaz de interaccionar con el usuario como respuesta a las acciones en la página. Pocos iban a suponer por entonces el futuro que le esperaba al lenguaje.</a:t>
            </a:r>
            <a:endParaRPr/>
          </a:p>
          <a:p>
            <a:pPr marL="0" lvl="0" indent="0" algn="l" rtl="0">
              <a:lnSpc>
                <a:spcPct val="100000"/>
              </a:lnSpc>
              <a:spcBef>
                <a:spcPts val="1600"/>
              </a:spcBef>
              <a:spcAft>
                <a:spcPts val="0"/>
              </a:spcAft>
              <a:buClr>
                <a:schemeClr val="dk1"/>
              </a:buClr>
              <a:buSzPts val="1100"/>
              <a:buFont typeface="Arial"/>
              <a:buNone/>
            </a:pPr>
            <a:r>
              <a:rPr lang="en"/>
              <a:t>La idea de un lenguaje liviano que se ejecuta en el navegador tuvo éxito y otros fabricantes la implementaron en sus clientes web. Por ejemplo, Microsoft, bautizó a su lenguaje como JScript y lo presentó en 1996 con Internet Explorer 3. Javascript y JScript eran compatibles entre si, pero igual que ocurría por aquel entonces con el lenguaje HTML, cada navegador construía su lenguaje innovando de la manera que le parecía oportuno por su cuenta.</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311700" y="758100"/>
            <a:ext cx="8520600" cy="4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lnSpc>
                <a:spcPct val="100000"/>
              </a:lnSpc>
              <a:spcBef>
                <a:spcPts val="1600"/>
              </a:spcBef>
              <a:spcAft>
                <a:spcPts val="0"/>
              </a:spcAft>
              <a:buClr>
                <a:schemeClr val="dk1"/>
              </a:buClr>
              <a:buSzPts val="1100"/>
              <a:buFont typeface="Arial"/>
              <a:buNone/>
            </a:pPr>
            <a:r>
              <a:rPr lang="en"/>
              <a:t>Con el tiempo, las pequeñas diferencias se fueron haciendo más notorias y terminó representando un problema para desarrolladores y usuarios. Para ello en 1997 se produjo un movimiento para la estandarización del lenguaje, que acabó en la creación de ECMAScript, que no es más que el estándar del lenguaje Javascript.</a:t>
            </a:r>
            <a:endParaRPr/>
          </a:p>
          <a:p>
            <a:pPr marL="0" lvl="0" indent="0" algn="l" rtl="0">
              <a:lnSpc>
                <a:spcPct val="100000"/>
              </a:lnSpc>
              <a:spcBef>
                <a:spcPts val="1600"/>
              </a:spcBef>
              <a:spcAft>
                <a:spcPts val="1600"/>
              </a:spcAft>
              <a:buClr>
                <a:schemeClr val="dk1"/>
              </a:buClr>
              <a:buSzPts val="1100"/>
              <a:buFont typeface="Arial"/>
              <a:buNone/>
            </a:pPr>
            <a:r>
              <a:rPr lang="en"/>
              <a:t>Hoy afortunadamente, el Javascript que entienden todos los navegadores es el mismo, marcado por el estándar de ECMASCript. Dicho estándar no pudo tomar el nombre de Javascript, ya que éste es una marca comercial, propiedad actual de Oracle.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ECMAScript</a:t>
            </a:r>
            <a:endParaRPr b="1"/>
          </a:p>
        </p:txBody>
      </p:sp>
      <p:sp>
        <p:nvSpPr>
          <p:cNvPr id="101" name="Google Shape;101;p20"/>
          <p:cNvSpPr txBox="1">
            <a:spLocks noGrp="1"/>
          </p:cNvSpPr>
          <p:nvPr>
            <p:ph type="body" idx="1"/>
          </p:nvPr>
        </p:nvSpPr>
        <p:spPr>
          <a:xfrm>
            <a:off x="311700" y="1017725"/>
            <a:ext cx="8520600" cy="402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ECMAScript es el estándar creado para homogeneizar lenguaje Javascript. El trabajo de estandarización de comenzó en 1997 y continúa hasta la fecha.</a:t>
            </a:r>
            <a:endParaRPr/>
          </a:p>
          <a:p>
            <a:pPr marL="0" lvl="0" indent="0" algn="l" rtl="0">
              <a:lnSpc>
                <a:spcPct val="100000"/>
              </a:lnSpc>
              <a:spcBef>
                <a:spcPts val="1600"/>
              </a:spcBef>
              <a:spcAft>
                <a:spcPts val="0"/>
              </a:spcAft>
              <a:buNone/>
            </a:pPr>
            <a:r>
              <a:rPr lang="en"/>
              <a:t>La especificación del estándar más revolucionaria ha sido ECMAScript 6, también conocida como ES6 y cuyo nombre oficial es ECMAScript 2015. Esta versión mejoró de manera notable la orientación de objetos de Javascript. También introdujo los toda una nueva gama de operadores, funciones lambda, iteradores, etc.</a:t>
            </a:r>
            <a:endParaRPr/>
          </a:p>
          <a:p>
            <a:pPr marL="0" lvl="0" indent="0" algn="l" rtl="0">
              <a:lnSpc>
                <a:spcPct val="100000"/>
              </a:lnSpc>
              <a:spcBef>
                <a:spcPts val="1600"/>
              </a:spcBef>
              <a:spcAft>
                <a:spcPts val="0"/>
              </a:spcAft>
              <a:buNone/>
            </a:pPr>
            <a:r>
              <a:rPr lang="en"/>
              <a:t>ES6 está disponible hoy en todos los navegadores, aunque todavía algunos dispositivos u ordenadores viejos no lo puedan interpretar.</a:t>
            </a:r>
            <a:endParaRPr/>
          </a:p>
          <a:p>
            <a:pPr marL="0" lvl="0" indent="0" algn="l" rtl="0">
              <a:lnSpc>
                <a:spcPct val="100000"/>
              </a:lnSpc>
              <a:spcBef>
                <a:spcPts val="1600"/>
              </a:spcBef>
              <a:spcAft>
                <a:spcPts val="0"/>
              </a:spcAft>
              <a:buClr>
                <a:schemeClr val="dk1"/>
              </a:buClr>
              <a:buSzPts val="1100"/>
              <a:buFont typeface="Arial"/>
              <a:buNone/>
            </a:pPr>
            <a:r>
              <a:rPr lang="en"/>
              <a:t>ES7 fue presentado en 2016, ES8 en 2017 y ES9 en 2018. Cada una de ella fue incorporando novedades y ,mejoras, aunque lo cierto es que los navegadores no las han ido implementando de manera generalizada.</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712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Convenciones y uso del lenguaje</a:t>
            </a:r>
            <a:endParaRPr b="1"/>
          </a:p>
        </p:txBody>
      </p:sp>
      <p:sp>
        <p:nvSpPr>
          <p:cNvPr id="107" name="Google Shape;107;p21"/>
          <p:cNvSpPr txBox="1">
            <a:spLocks noGrp="1"/>
          </p:cNvSpPr>
          <p:nvPr>
            <p:ph type="body" idx="1"/>
          </p:nvPr>
        </p:nvSpPr>
        <p:spPr>
          <a:xfrm>
            <a:off x="311700" y="1284750"/>
            <a:ext cx="8520600" cy="1287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El lenguaje Javascript tiene una sintaxis muy parecida a Java y a lenguaje C, de modo que si el conocés alguno de estos dos lenguajes podrás manejarte con facilidad iniciando este código.</a:t>
            </a:r>
            <a:endParaRPr/>
          </a:p>
          <a:p>
            <a:pPr marL="0" lvl="0" indent="0" algn="l" rtl="0">
              <a:spcBef>
                <a:spcPts val="1600"/>
              </a:spcBef>
              <a:spcAft>
                <a:spcPts val="1600"/>
              </a:spcAft>
              <a:buNone/>
            </a:pPr>
            <a:endParaRPr/>
          </a:p>
        </p:txBody>
      </p:sp>
      <p:pic>
        <p:nvPicPr>
          <p:cNvPr id="108" name="Google Shape;108;p21"/>
          <p:cNvPicPr preferRelativeResize="0"/>
          <p:nvPr/>
        </p:nvPicPr>
        <p:blipFill>
          <a:blip r:embed="rId3">
            <a:alphaModFix/>
          </a:blip>
          <a:stretch>
            <a:fillRect/>
          </a:stretch>
        </p:blipFill>
        <p:spPr>
          <a:xfrm>
            <a:off x="770275" y="2571750"/>
            <a:ext cx="3458275" cy="1130375"/>
          </a:xfrm>
          <a:prstGeom prst="rect">
            <a:avLst/>
          </a:prstGeom>
          <a:noFill/>
          <a:ln>
            <a:noFill/>
          </a:ln>
        </p:spPr>
      </p:pic>
      <p:pic>
        <p:nvPicPr>
          <p:cNvPr id="109" name="Google Shape;109;p21"/>
          <p:cNvPicPr preferRelativeResize="0"/>
          <p:nvPr/>
        </p:nvPicPr>
        <p:blipFill>
          <a:blip r:embed="rId4">
            <a:alphaModFix/>
          </a:blip>
          <a:stretch>
            <a:fillRect/>
          </a:stretch>
        </p:blipFill>
        <p:spPr>
          <a:xfrm>
            <a:off x="4963475" y="2571750"/>
            <a:ext cx="3196652" cy="1130375"/>
          </a:xfrm>
          <a:prstGeom prst="rect">
            <a:avLst/>
          </a:prstGeom>
          <a:noFill/>
          <a:ln>
            <a:noFill/>
          </a:ln>
        </p:spPr>
      </p:pic>
      <p:pic>
        <p:nvPicPr>
          <p:cNvPr id="110" name="Google Shape;110;p21"/>
          <p:cNvPicPr preferRelativeResize="0"/>
          <p:nvPr/>
        </p:nvPicPr>
        <p:blipFill>
          <a:blip r:embed="rId5">
            <a:alphaModFix/>
          </a:blip>
          <a:stretch>
            <a:fillRect/>
          </a:stretch>
        </p:blipFill>
        <p:spPr>
          <a:xfrm>
            <a:off x="2778100" y="3838450"/>
            <a:ext cx="3010900" cy="1130375"/>
          </a:xfrm>
          <a:prstGeom prst="rect">
            <a:avLst/>
          </a:prstGeom>
          <a:noFill/>
          <a:ln>
            <a:noFill/>
          </a:ln>
        </p:spPr>
      </p:pic>
      <p:sp>
        <p:nvSpPr>
          <p:cNvPr id="111" name="Google Shape;111;p21"/>
          <p:cNvSpPr/>
          <p:nvPr/>
        </p:nvSpPr>
        <p:spPr>
          <a:xfrm>
            <a:off x="4212375" y="4183000"/>
            <a:ext cx="103800" cy="9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4631250" y="4357138"/>
            <a:ext cx="103800" cy="9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4421125" y="4515675"/>
            <a:ext cx="103800" cy="9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1286</Words>
  <Application>Microsoft Office PowerPoint</Application>
  <PresentationFormat>Presentación en pantalla (16:9)</PresentationFormat>
  <Paragraphs>70</Paragraphs>
  <Slides>18</Slides>
  <Notes>18</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18</vt:i4>
      </vt:variant>
    </vt:vector>
  </HeadingPairs>
  <TitlesOfParts>
    <vt:vector size="20" baseType="lpstr">
      <vt:lpstr>Arial</vt:lpstr>
      <vt:lpstr>Simple Light</vt:lpstr>
      <vt:lpstr>Clase 11</vt:lpstr>
      <vt:lpstr>JavaScript</vt:lpstr>
      <vt:lpstr>Principales Usos</vt:lpstr>
      <vt:lpstr>Presentación de PowerPoint</vt:lpstr>
      <vt:lpstr>Un Poco de Historia</vt:lpstr>
      <vt:lpstr>Presentación de PowerPoint</vt:lpstr>
      <vt:lpstr>Presentación de PowerPoint</vt:lpstr>
      <vt:lpstr>ECMAScript</vt:lpstr>
      <vt:lpstr>Convenciones y uso del lenguaje</vt:lpstr>
      <vt:lpstr>Comentarios</vt:lpstr>
      <vt:lpstr>Mayusculas y Minusculas</vt:lpstr>
      <vt:lpstr>Separación de instrucciones</vt:lpstr>
      <vt:lpstr>Variables</vt:lpstr>
      <vt:lpstr>Reglas</vt:lpstr>
      <vt:lpstr>Declarar una Variable  en JavaScript</vt:lpstr>
      <vt:lpstr>var</vt:lpstr>
      <vt:lpstr>let</vt:lpstr>
      <vt:lpstr>const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11</dc:title>
  <cp:lastModifiedBy>Nicolás Chiovetta</cp:lastModifiedBy>
  <cp:revision>1</cp:revision>
  <dcterms:modified xsi:type="dcterms:W3CDTF">2021-05-11T20:54:09Z</dcterms:modified>
</cp:coreProperties>
</file>