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29C89D-7E00-433E-AF18-26C11E17DA70}">
  <a:tblStyle styleId="{2129C89D-7E00-433E-AF18-26C11E17DA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4543CA3-146F-400C-A5C1-B76E7285748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8E8DE9-7EC5-469D-A148-771A4E1A7E89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C8B5D6E-3B0B-4A18-B182-6F85ACF3B1D6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af8cd6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af8cd6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af8cd6399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af8cd6399_0_3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9af8cd6399_0_3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af8cd6399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af8cd6399_0_3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9af8cd6399_0_3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f8cd6399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af8cd6399_0_3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9af8cd6399_0_3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af8cd6399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af8cd6399_0_6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9af8cd6399_0_6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af8cd6399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af8cd6399_0_4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9af8cd6399_0_4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af8cd6399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af8cd6399_0_4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9af8cd6399_0_4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af8cd6399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af8cd6399_0_5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9af8cd6399_0_5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af8cd639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af8cd6399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9af8cd6399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af8cd639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af8cd6399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9af8cd6399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f8cd6399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f8cd6399_0_2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9af8cd6399_0_2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af8cd6399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af8cd6399_0_2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9af8cd6399_0_2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af8cd6399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af8cd6399_0_2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9af8cd6399_0_2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af8cd6399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af8cd6399_0_2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9af8cd6399_0_2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af8cd6399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af8cd6399_0_2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9af8cd6399_0_2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af8cd6399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af8cd6399_0_3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9af8cd6399_0_3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join/kfjybhkm-marcelacerd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s/docs/Web/JavaScript/Referencia/Objetos_globales/Math/LOG10E" TargetMode="External"/><Relationship Id="rId3" Type="http://schemas.openxmlformats.org/officeDocument/2006/relationships/hyperlink" Target="https://developer.mozilla.org/es/docs/Web/JavaScript/Referencia/Objetos_globales/Math/E" TargetMode="External"/><Relationship Id="rId7" Type="http://schemas.openxmlformats.org/officeDocument/2006/relationships/hyperlink" Target="https://developer.mozilla.org/es/docs/Web/JavaScript/Referencia/Objetos_globales/Math/LOG2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eveloper.mozilla.org/es/docs/Web/JavaScript/Referencia/Objetos_globales/Math/LN10" TargetMode="External"/><Relationship Id="rId5" Type="http://schemas.openxmlformats.org/officeDocument/2006/relationships/hyperlink" Target="https://developer.mozilla.org/es/docs/Web/JavaScript/Referencia/Objetos_globales/Math/LN2" TargetMode="External"/><Relationship Id="rId10" Type="http://schemas.openxmlformats.org/officeDocument/2006/relationships/hyperlink" Target="https://developer.mozilla.org/es/docs/Web/JavaScript/Referencia/Objetos_globales/Math/SQRT2" TargetMode="External"/><Relationship Id="rId4" Type="http://schemas.openxmlformats.org/officeDocument/2006/relationships/hyperlink" Target="https://developer.mozilla.org/es/docs/Web/JavaScript/Referencia/Objetos_globales/Math/PI" TargetMode="External"/><Relationship Id="rId9" Type="http://schemas.openxmlformats.org/officeDocument/2006/relationships/hyperlink" Target="https://developer.mozilla.org/es/docs/Web/JavaScript/Referencia/Objetos_globales/Math/SQRT1_2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s/docs/Web/JavaScript/Referencia/Global_Objects/Math/cos" TargetMode="External"/><Relationship Id="rId13" Type="http://schemas.openxmlformats.org/officeDocument/2006/relationships/hyperlink" Target="https://developer.mozilla.org/es/docs/Web/JavaScript/Referencia/Global_Objects/Math/log2" TargetMode="External"/><Relationship Id="rId3" Type="http://schemas.openxmlformats.org/officeDocument/2006/relationships/hyperlink" Target="https://developer.mozilla.org/es/docs/Web/JavaScript/Referencia/Global_Objects/Math/abs" TargetMode="External"/><Relationship Id="rId7" Type="http://schemas.openxmlformats.org/officeDocument/2006/relationships/hyperlink" Target="https://developer.mozilla.org/es/docs/Web/JavaScript/Referencia/Global_Objects/Math/sin" TargetMode="External"/><Relationship Id="rId12" Type="http://schemas.openxmlformats.org/officeDocument/2006/relationships/hyperlink" Target="https://developer.mozilla.org/es/docs/Web/JavaScript/Referencia/Global_Objects/Math/log1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eveloper.mozilla.org/es/docs/Web/JavaScript/Referencia/Global_Objects/Math/log" TargetMode="External"/><Relationship Id="rId11" Type="http://schemas.openxmlformats.org/officeDocument/2006/relationships/hyperlink" Target="https://developer.mozilla.org/es/docs/Web/JavaScript/Referencia/Global_Objects/Math/round" TargetMode="External"/><Relationship Id="rId5" Type="http://schemas.openxmlformats.org/officeDocument/2006/relationships/hyperlink" Target="https://developer.mozilla.org/es/docs/Web/JavaScript/Referencia/Global_Objects/Math/pow" TargetMode="External"/><Relationship Id="rId15" Type="http://schemas.openxmlformats.org/officeDocument/2006/relationships/hyperlink" Target="https://developer.mozilla.org/es/docs/Web/JavaScript/Referencia/Objetos_globales/Math" TargetMode="External"/><Relationship Id="rId10" Type="http://schemas.openxmlformats.org/officeDocument/2006/relationships/hyperlink" Target="https://developer.mozilla.org/es/docs/Web/JavaScript/Referencia/Global_Objects/Math/random" TargetMode="External"/><Relationship Id="rId4" Type="http://schemas.openxmlformats.org/officeDocument/2006/relationships/hyperlink" Target="https://developer.mozilla.org/es/docs/Web/JavaScript/Referencia/Global_Objects/Math/trunc" TargetMode="External"/><Relationship Id="rId9" Type="http://schemas.openxmlformats.org/officeDocument/2006/relationships/hyperlink" Target="https://developer.mozilla.org/es/docs/Web/JavaScript/Referencia/Global_Objects/Math/tan" TargetMode="External"/><Relationship Id="rId14" Type="http://schemas.openxmlformats.org/officeDocument/2006/relationships/hyperlink" Target="https://developer.mozilla.org/es/docs/Web/JavaScript/Referencia/Global_Objects/Math/sqr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13" y="1405325"/>
            <a:ext cx="8520600" cy="10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Clase 12</a:t>
            </a:r>
            <a:endParaRPr b="1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25" y="23975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575" y="3190099"/>
            <a:ext cx="1798825" cy="17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655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Operadores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de Javascript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46950" y="929494"/>
            <a:ext cx="8403300" cy="3966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Operadores de bit a bit</a:t>
            </a:r>
            <a:endParaRPr sz="1600" b="1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Los operadores de bits funcionan con números de 32 bits. </a:t>
            </a:r>
            <a:r>
              <a:rPr lang="en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Cualquier operando numérico de la operación se convierte en un número de 32 bits.  El resultado se convierte de  nuevo a un número de JavaScript.</a:t>
            </a:r>
            <a:endParaRPr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  <a:buNone/>
            </a:pPr>
            <a:endParaRPr sz="1600" b="1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2" name="Google Shape;132;p23"/>
          <p:cNvGraphicFramePr/>
          <p:nvPr/>
        </p:nvGraphicFramePr>
        <p:xfrm>
          <a:off x="2884350" y="2041106"/>
          <a:ext cx="5297325" cy="2832565"/>
        </p:xfrm>
        <a:graphic>
          <a:graphicData uri="http://schemas.openxmlformats.org/drawingml/2006/table">
            <a:tbl>
              <a:tblPr>
                <a:noFill/>
                <a:tableStyleId>{DD8E8DE9-7EC5-469D-A148-771A4E1A7E89}</a:tableStyleId>
              </a:tblPr>
              <a:tblGrid>
                <a:gridCol w="78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Operador</a:t>
                      </a:r>
                      <a:endParaRPr sz="800"/>
                    </a:p>
                  </a:txBody>
                  <a:tcPr marL="11430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Descripcion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Ejemplo decimal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Ejemplo binario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Resultado binario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Resultado Decimal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&amp;</a:t>
                      </a:r>
                      <a:endParaRPr sz="800"/>
                    </a:p>
                  </a:txBody>
                  <a:tcPr marL="11430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AND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 &amp; 1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0101 &amp;    0001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0001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1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|</a:t>
                      </a:r>
                      <a:endParaRPr sz="800"/>
                    </a:p>
                  </a:txBody>
                  <a:tcPr marL="11430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OR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 | 1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0101 | 0001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0101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5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~</a:t>
                      </a:r>
                      <a:endParaRPr sz="800"/>
                    </a:p>
                  </a:txBody>
                  <a:tcPr marL="11430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NOT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~ 5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~0101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1010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10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^</a:t>
                      </a:r>
                      <a:endParaRPr sz="800"/>
                    </a:p>
                  </a:txBody>
                  <a:tcPr marL="11430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XOR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 ^ 1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0101 ^ 0001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0100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4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&lt;&lt;</a:t>
                      </a:r>
                      <a:endParaRPr sz="800"/>
                    </a:p>
                  </a:txBody>
                  <a:tcPr marL="11430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Zero fill left shift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 &lt;&lt; 1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0101 &lt;&lt; 1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1010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10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&gt;&gt;</a:t>
                      </a:r>
                      <a:endParaRPr sz="800"/>
                    </a:p>
                  </a:txBody>
                  <a:tcPr marL="11430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Signed right shift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 &gt;&gt; 1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0101 &gt;&gt; 1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0010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 2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&gt;&gt;&gt;</a:t>
                      </a:r>
                      <a:endParaRPr sz="800"/>
                    </a:p>
                  </a:txBody>
                  <a:tcPr marL="11430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Zero fill right shift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 &gt;&gt;&gt; 1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0101 &gt;&gt;&gt; 1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0010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 2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3" name="Google Shape;133;p23"/>
          <p:cNvGraphicFramePr/>
          <p:nvPr/>
        </p:nvGraphicFramePr>
        <p:xfrm>
          <a:off x="725119" y="2041106"/>
          <a:ext cx="1401100" cy="2962505"/>
        </p:xfrm>
        <a:graphic>
          <a:graphicData uri="http://schemas.openxmlformats.org/drawingml/2006/table">
            <a:tbl>
              <a:tblPr>
                <a:noFill/>
                <a:tableStyleId>{2129C89D-7E00-433E-AF18-26C11E17DA70}</a:tableStyleId>
              </a:tblPr>
              <a:tblGrid>
                <a:gridCol w="70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Nro Decimal</a:t>
                      </a:r>
                      <a:endParaRPr sz="1100"/>
                    </a:p>
                  </a:txBody>
                  <a:tcPr marL="68575" marR="68575" marT="68575" marB="6857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Numero Binario</a:t>
                      </a:r>
                      <a:endParaRPr sz="1100"/>
                    </a:p>
                  </a:txBody>
                  <a:tcPr marL="68575" marR="68575" marT="68575" marB="6857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0001</a:t>
                      </a:r>
                      <a:endParaRPr sz="1100"/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0010</a:t>
                      </a:r>
                      <a:endParaRPr sz="1100"/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0011</a:t>
                      </a:r>
                      <a:endParaRPr sz="1100"/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0100</a:t>
                      </a:r>
                      <a:endParaRPr sz="1100"/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0101</a:t>
                      </a:r>
                      <a:endParaRPr sz="1100"/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0110</a:t>
                      </a:r>
                      <a:endParaRPr sz="1100"/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0111</a:t>
                      </a:r>
                      <a:endParaRPr sz="1100"/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628650" y="158363"/>
            <a:ext cx="7886700" cy="743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Estructuras de control</a:t>
            </a: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628650" y="901988"/>
            <a:ext cx="7886700" cy="672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Condicionales: </a:t>
            </a: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hacer un programa necesitaremos establecer </a:t>
            </a:r>
            <a:r>
              <a:rPr lang="en" sz="1400" b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condiciones</a:t>
            </a: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 </a:t>
            </a:r>
            <a:r>
              <a:rPr lang="en" sz="1400" b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decisiones</a:t>
            </a: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donde buscamos que el navegador realice una </a:t>
            </a:r>
            <a:r>
              <a:rPr lang="en" sz="1400" b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acción A</a:t>
            </a: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 se </a:t>
            </a:r>
            <a:r>
              <a:rPr lang="en" sz="1400" b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cumple</a:t>
            </a: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una condición o una </a:t>
            </a:r>
            <a:r>
              <a:rPr lang="en" sz="1400" b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acción B</a:t>
            </a: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 </a:t>
            </a:r>
            <a:r>
              <a:rPr lang="en" sz="1400" b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se cumple</a:t>
            </a: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/>
          </a:p>
        </p:txBody>
      </p:sp>
      <p:graphicFrame>
        <p:nvGraphicFramePr>
          <p:cNvPr id="141" name="Google Shape;141;p24"/>
          <p:cNvGraphicFramePr/>
          <p:nvPr/>
        </p:nvGraphicFramePr>
        <p:xfrm>
          <a:off x="436538" y="1781944"/>
          <a:ext cx="8444200" cy="3093975"/>
        </p:xfrm>
        <a:graphic>
          <a:graphicData uri="http://schemas.openxmlformats.org/drawingml/2006/table">
            <a:tbl>
              <a:tblPr>
                <a:noFill/>
                <a:tableStyleId>{EC8B5D6E-3B0B-4A18-B182-6F85ACF3B1D6}</a:tableStyleId>
              </a:tblPr>
              <a:tblGrid>
                <a:gridCol w="445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Estructura de control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Descripción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en" sz="900" i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condition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r>
                        <a:rPr lang="en" sz="900" i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block of code to be executed if the condition is true</a:t>
                      </a:r>
                      <a:endParaRPr sz="900" i="1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800"/>
                    </a:p>
                  </a:txBody>
                  <a:tcPr marL="57150" marR="57150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Condición simple: Si ocurre algo, haz lo siguiente...</a:t>
                      </a:r>
                      <a:endParaRPr sz="800"/>
                    </a:p>
                  </a:txBody>
                  <a:tcPr marL="57150" marR="57150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en" sz="900" i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condition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r>
                        <a:rPr lang="en" sz="900" i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block of code to be executed if the condition is true</a:t>
                      </a:r>
                      <a:endParaRPr sz="900" i="1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</a:t>
                      </a:r>
                      <a:r>
                        <a:rPr lang="en" sz="90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r>
                        <a:rPr lang="en" sz="900" i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block of code to be executed if the condition is false</a:t>
                      </a:r>
                      <a:endParaRPr sz="900" i="1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57150" marR="57150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Condición con alternativa: Si ocurre algo, haz esto, sino, haz lo esto otro...</a:t>
                      </a:r>
                      <a:endParaRPr sz="800"/>
                    </a:p>
                  </a:txBody>
                  <a:tcPr marL="57150" marR="57150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en" sz="900" i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condition1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r>
                        <a:rPr lang="en" sz="900" i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bloque de codigo que se ejecuta si la condicion es verdadera</a:t>
                      </a:r>
                      <a:endParaRPr sz="900" i="1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</a:t>
                      </a:r>
                      <a:r>
                        <a:rPr lang="en" sz="90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en" sz="900" i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condition2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r>
                        <a:rPr lang="en" sz="900" i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bloque de codigo que se ejecuta si la condicion1 es falsa y la condicion2 es verdadera</a:t>
                      </a:r>
                      <a:endParaRPr sz="900" i="1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</a:t>
                      </a:r>
                      <a:r>
                        <a:rPr lang="en" sz="90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r>
                        <a:rPr lang="en" sz="900" i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bloque de codigo que se ejecuta si la condicion1 es falsa y la condicion2 es falsa</a:t>
                      </a:r>
                      <a:endParaRPr sz="900" i="1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900">
                        <a:solidFill>
                          <a:srgbClr val="0000C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7150" marR="57150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La declaración else if 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para especificar una nueva condición si la primera condición es falsa.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57150" marR="57150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628650" y="158363"/>
            <a:ext cx="7886700" cy="743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Estructuras de control</a:t>
            </a: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628650" y="901988"/>
            <a:ext cx="7886700" cy="672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Condicionales: </a:t>
            </a: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hacer un programa necesitaremos establecer </a:t>
            </a:r>
            <a:r>
              <a:rPr lang="en" sz="1400" b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condiciones</a:t>
            </a: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 </a:t>
            </a:r>
            <a:r>
              <a:rPr lang="en" sz="1400" b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decisiones</a:t>
            </a: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donde buscamos que el navegador realice una </a:t>
            </a:r>
            <a:r>
              <a:rPr lang="en" sz="1400" b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acción A</a:t>
            </a: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 se </a:t>
            </a:r>
            <a:r>
              <a:rPr lang="en" sz="1400" b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cumple</a:t>
            </a: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una condición o una </a:t>
            </a:r>
            <a:r>
              <a:rPr lang="en" sz="1400" b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acción B</a:t>
            </a: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 </a:t>
            </a:r>
            <a:r>
              <a:rPr lang="en" sz="1400" b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se cumple</a:t>
            </a: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/>
          </a:p>
        </p:txBody>
      </p:sp>
      <p:graphicFrame>
        <p:nvGraphicFramePr>
          <p:cNvPr id="149" name="Google Shape;149;p25"/>
          <p:cNvGraphicFramePr/>
          <p:nvPr/>
        </p:nvGraphicFramePr>
        <p:xfrm>
          <a:off x="436538" y="1806731"/>
          <a:ext cx="8444200" cy="2605278"/>
        </p:xfrm>
        <a:graphic>
          <a:graphicData uri="http://schemas.openxmlformats.org/drawingml/2006/table">
            <a:tbl>
              <a:tblPr>
                <a:noFill/>
                <a:tableStyleId>{EC8B5D6E-3B0B-4A18-B182-6F85ACF3B1D6}</a:tableStyleId>
              </a:tblPr>
              <a:tblGrid>
                <a:gridCol w="445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Estructura de control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Descripción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101600" marR="10160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rgbClr val="333333"/>
                          </a:solidFill>
                          <a:highlight>
                            <a:srgbClr val="EEEE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condición </a:t>
                      </a: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EEEE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 </a:t>
                      </a:r>
                      <a:r>
                        <a:rPr lang="en" sz="900" i="1">
                          <a:solidFill>
                            <a:srgbClr val="333333"/>
                          </a:solidFill>
                          <a:highlight>
                            <a:srgbClr val="EEEE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expr1</a:t>
                      </a: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EEEE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: </a:t>
                      </a:r>
                      <a:r>
                        <a:rPr lang="en" sz="900" i="1">
                          <a:solidFill>
                            <a:srgbClr val="333333"/>
                          </a:solidFill>
                          <a:highlight>
                            <a:srgbClr val="EEEE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expr2</a:t>
                      </a:r>
                      <a:endParaRPr sz="900" i="1">
                        <a:solidFill>
                          <a:srgbClr val="333333"/>
                        </a:solidFill>
                        <a:highlight>
                          <a:srgbClr val="EEEEE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57150" marR="57150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Operador ternario: Equivalente a If/else, método abreviado.</a:t>
                      </a:r>
                      <a:endParaRPr sz="800"/>
                    </a:p>
                  </a:txBody>
                  <a:tcPr marL="57150" marR="57150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switch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 i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expression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90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case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 i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900" i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bloque de codigo</a:t>
                      </a:r>
                      <a:endParaRPr sz="900" i="1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90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break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90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case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 i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900" i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bloque de codigo</a:t>
                      </a:r>
                      <a:endParaRPr sz="900" i="1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90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break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90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default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b</a:t>
                      </a:r>
                      <a:r>
                        <a:rPr lang="en" sz="900" i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loque de codigo</a:t>
                      </a:r>
                      <a:endParaRPr sz="900" b="1" i="1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800"/>
                    </a:p>
                  </a:txBody>
                  <a:tcPr marL="57150" marR="57150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Switch</a:t>
                      </a:r>
                      <a:endParaRPr sz="800"/>
                    </a:p>
                    <a:p>
                      <a:pPr marL="342900" lvl="0" indent="-22225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Verdana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 expresión de cambio se evalúa una vez.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342900" lvl="0" indent="-2222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Verdana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 valor de la expresión se compara con los valores de cada caso.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342900" lvl="0" indent="-2222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Verdana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 hay una coincidencia, se ejecuta el bloque de código asociado.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342900" lvl="0" indent="-2222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Verdana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 no hay coincidencia, se ejecuta el bloque de código predeterminado.</a:t>
                      </a:r>
                      <a:endParaRPr sz="1400">
                        <a:solidFill>
                          <a:schemeClr val="dk1"/>
                        </a:solidFill>
                        <a:highlight>
                          <a:srgbClr val="F1F1F1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57150" marR="57150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628650" y="158363"/>
            <a:ext cx="7886700" cy="743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Estructuras de control</a:t>
            </a:r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628650" y="901988"/>
            <a:ext cx="7886700" cy="3906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Práctica: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Ejemplos  de Condicionales</a:t>
            </a:r>
            <a:endParaRPr sz="24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Ejercicio grupal: Leer el mes de nacimiento, y el día, luego calcular el signo del zoodíaco.</a:t>
            </a:r>
            <a:endParaRPr sz="24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para simplificar: </a:t>
            </a:r>
            <a:endParaRPr sz="24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del 22/1 al 21/2 acuario,</a:t>
            </a:r>
            <a:endParaRPr sz="24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del 22/2 al 21/3 piscis,</a:t>
            </a:r>
            <a:endParaRPr sz="24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del 22/3 al 21/4 aries,</a:t>
            </a:r>
            <a:endParaRPr sz="24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400"/>
              <a:t>del 22/4 al 21/5 tauro etc</a:t>
            </a:r>
            <a:endParaRPr sz="24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628650" y="158363"/>
            <a:ext cx="7886700" cy="743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Estructuras de control</a:t>
            </a:r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628650" y="901988"/>
            <a:ext cx="7886700" cy="3906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Estructura de control </a:t>
            </a:r>
            <a:r>
              <a:rPr lang="en">
                <a:highlight>
                  <a:srgbClr val="FFFFFF"/>
                </a:highlight>
              </a:rPr>
              <a:t>iterativas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bucle for</a:t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 bucle  </a:t>
            </a:r>
            <a:r>
              <a:rPr lang="en" sz="9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se suele usar cuando se sabe cuantas repeticiones se tienen que hacer</a:t>
            </a:r>
            <a:endParaRPr sz="9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Tiene la siguiente sintaxis:</a:t>
            </a:r>
            <a:endParaRPr sz="9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88900" marR="889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 i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declaracion 1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900" i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declaracion 2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900" i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declaracion 3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88900" marR="88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" sz="900" i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bloque de código a ejecutar</a:t>
            </a:r>
            <a:endParaRPr sz="900" i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88900" marR="88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88900" marR="88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88900" marR="88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Ejemplo: mostrar por pantalla los números enteros del 1 a 10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31800" marR="88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 i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i=1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900" i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i&lt;=10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900" i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i++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31800" marR="88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console.log(i);</a:t>
            </a:r>
            <a:endParaRPr sz="900" i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31800" marR="88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88900" marR="88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Ejemplo: mostrar por pantalla los números múltiplos del 2  del 2 hasta 100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88900" marR="88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 (var i=2; i&lt;=100; i+=2) {</a:t>
            </a:r>
            <a:endParaRPr sz="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console.log(i);</a:t>
            </a:r>
            <a:endParaRPr sz="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88900" marR="88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88900" marR="88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88900" marR="88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628650" y="158363"/>
            <a:ext cx="7886700" cy="743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Estructuras de control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628650" y="901988"/>
            <a:ext cx="7886700" cy="3906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Estructura de control </a:t>
            </a:r>
            <a:r>
              <a:rPr lang="en">
                <a:highlight>
                  <a:srgbClr val="FFFFFF"/>
                </a:highlight>
              </a:rPr>
              <a:t>iterativas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bucle while</a:t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 bucle  </a:t>
            </a:r>
            <a:r>
              <a:rPr lang="en" sz="9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se usa cuando el  fin de la repetición depende de una condición.</a:t>
            </a:r>
            <a:endParaRPr sz="9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Tiene la siguiente sintaxis: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88900" marR="889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100" i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88900" marR="88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 i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bloque de codigo</a:t>
            </a:r>
            <a:endParaRPr sz="1100" i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88900" marR="88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Ejemplo: Leer notas hasta que ingrese -1</a:t>
            </a:r>
            <a:endParaRPr sz="110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 nota=0;</a:t>
            </a:r>
            <a:endParaRPr sz="11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nota=prompt("Ingrese una nota (para finalizar ingrese -1):");</a:t>
            </a:r>
            <a:endParaRPr sz="11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while ( nota != -1){</a:t>
            </a:r>
            <a:endParaRPr sz="11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nota=prompt("Ingrese una nota (para finalizar ingrese -1):" );</a:t>
            </a:r>
            <a:endParaRPr sz="11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628650" y="158363"/>
            <a:ext cx="7886700" cy="743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Estructuras de control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628650" y="901988"/>
            <a:ext cx="7886700" cy="3906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Práctica grupal: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1) Escribir la tabla del 2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Ejemplo: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 x 1 = 2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 x 2 = 4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 x 3 = 6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 x 4 = 8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1) Leer números enteros y mostrar la tabla de multiplicar de ese número, hasta que ingrese un 0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17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Objeto Math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628650" y="1127850"/>
            <a:ext cx="7886700" cy="3504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Más adelante veremos objetos de forma más completa…...</a:t>
            </a:r>
            <a:endParaRPr sz="1300"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es un objeto que tiene propiedades y métodos, para constantes y funciones matemáticas. Todas las propiedades y métodos de </a:t>
            </a:r>
            <a:r>
              <a:rPr lang="en" sz="1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son</a:t>
            </a:r>
            <a:r>
              <a:rPr lang="en" sz="1300" b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estáticos.( no necesito llamar al constructor </a:t>
            </a:r>
            <a:r>
              <a:rPr lang="en" sz="1300" strike="sng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new Math()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)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Propiedades:</a:t>
            </a:r>
            <a:endParaRPr sz="1300" b="1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900" b="1">
                <a:solidFill>
                  <a:srgbClr val="3D7E9A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Math.E</a:t>
            </a:r>
            <a:r>
              <a:rPr lang="en" sz="900" b="1">
                <a:solidFill>
                  <a:srgbClr val="3D7E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Constante de Euler, la base de los logaritmos naturales, aproximadamente 2.718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3D7E9A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Math.PI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Ratio de la circunferencia de un circlo respecto a su diámetro, aproximadamente 3.14159.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900" b="1">
                <a:solidFill>
                  <a:srgbClr val="3D7E9A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Math.LN2</a:t>
            </a:r>
            <a:r>
              <a:rPr lang="en" sz="900" b="1">
                <a:solidFill>
                  <a:srgbClr val="3D7E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Logaritmo natural de 2, aproximadamente 0.693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900" b="1">
                <a:solidFill>
                  <a:srgbClr val="3D7E9A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Math.LN10</a:t>
            </a:r>
            <a:r>
              <a:rPr lang="en" sz="900" b="1">
                <a:solidFill>
                  <a:srgbClr val="3D7E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Logaritmo natural de 10, aproximadamente 2.303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900" b="1">
                <a:solidFill>
                  <a:srgbClr val="3D7E9A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Math.LOG2E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Logaritmo de E con base 2, aproximadamente 1.443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900" b="1">
                <a:solidFill>
                  <a:srgbClr val="3D7E9A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Math.LOG10E</a:t>
            </a:r>
            <a:r>
              <a:rPr lang="en" sz="900" b="1">
                <a:solidFill>
                  <a:srgbClr val="3D7E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Logaritmo de E con base 10, aproximadamente 0.434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900" b="1">
                <a:solidFill>
                  <a:srgbClr val="3D7E9A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Math.SQRT1_2</a:t>
            </a:r>
            <a:r>
              <a:rPr lang="en" sz="900" b="1">
                <a:solidFill>
                  <a:srgbClr val="3D7E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Raíz cuadrada de 1/2; Equivalentemente, 1 sobre la raíz cuadrada de 2, aproximadamente 0.707.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900" b="1">
                <a:solidFill>
                  <a:srgbClr val="3D7E9A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Math.SQRT2</a:t>
            </a:r>
            <a:r>
              <a:rPr lang="en" sz="900" b="1">
                <a:solidFill>
                  <a:srgbClr val="3D7E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Raíz cuadrada de 2, aproximadamente 1.414.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680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Objeto Math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628650" y="954244"/>
            <a:ext cx="7886700" cy="4015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90000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Math.abs(x)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Devuelve el valor absoluto de un número.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90000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Math.trunc(x)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Devuelve la parte entera del número x, la eliminación de los dígitos fraccionarios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90000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Math.pow(base, exponente)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Devuelve la  </a:t>
            </a: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base elevada al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exponente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90000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Math.log(x)</a:t>
            </a:r>
            <a:r>
              <a:rPr lang="en" sz="900" b="1">
                <a:solidFill>
                  <a:srgbClr val="99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Devuelve el logaritmo natural (log, también ln) de un número.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90000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Math.sin(x)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Devuelve el seno de un número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90000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Math.cos(x)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Devuelve el coseno de un número.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90000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Math.tan(x)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Devuelve la tangente de un número.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90000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Math.random()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Devuelve un número pseudo-aleatorio entre 0 y 1.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90000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Math.round(x)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Devuelve el valor de un número redondeado al número entero más cercano.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90000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Math.log10(x)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Devuelve el logaritmo en base 10 de x.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90000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Math.log2(x)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Devuelve el logaritmo en base 2 de x.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90000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Math.sqrt(x)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Devuelve la raíz cuadrada positiva de un número.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300"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523794" y="4226344"/>
            <a:ext cx="3371100" cy="42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Para seguir investigando: </a:t>
            </a:r>
            <a:r>
              <a:rPr lang="en" sz="11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Clase Math  completa</a:t>
            </a:r>
            <a:r>
              <a:rPr lang="en" sz="1100" b="1"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668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parseInt()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628650" y="941869"/>
            <a:ext cx="6032700" cy="3928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Convierte (parsea) un argumento de tipo cadena y devuelve un entero de la base especificada.</a:t>
            </a:r>
            <a:endParaRPr sz="17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parseInt()</a:t>
            </a:r>
            <a:r>
              <a:rPr lang="en" sz="1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es una función de alto nivel y no está asociada a ningún objeto.</a:t>
            </a:r>
            <a:endParaRPr sz="26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7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700" b="1"/>
              <a:t>Sintaxis</a:t>
            </a:r>
            <a:endParaRPr sz="1700" b="1"/>
          </a:p>
          <a:p>
            <a:pPr marL="0" lvl="0" indent="3429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parseInt(string, base);</a:t>
            </a:r>
            <a:endParaRPr sz="17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700" b="1"/>
              <a:t>Ejemplos:</a:t>
            </a:r>
            <a:endParaRPr sz="1700" b="1"/>
          </a:p>
          <a:p>
            <a:pPr marL="3429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parseInt("F", 16); // F en hexadecimal es igual 15 en decimal</a:t>
            </a:r>
            <a:endParaRPr sz="1700"/>
          </a:p>
          <a:p>
            <a:pPr marL="3429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parseInt("15", 10); // devuelve 15 en decimal</a:t>
            </a:r>
            <a:endParaRPr sz="1700"/>
          </a:p>
          <a:p>
            <a:pPr marL="3429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parseInt("1111", 2); //  1111 en binario es igual al 15 decimal</a:t>
            </a:r>
            <a:endParaRPr sz="1700"/>
          </a:p>
          <a:p>
            <a:pPr marL="34290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700" b="1"/>
              <a:t>parseInt("15"); // devuelve 15 en decimal</a:t>
            </a:r>
            <a:endParaRPr sz="800" b="1">
              <a:solidFill>
                <a:srgbClr val="99999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6970425" y="1068056"/>
            <a:ext cx="1995600" cy="3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6879169" y="1064222"/>
          <a:ext cx="1880700" cy="3886030"/>
        </p:xfrm>
        <a:graphic>
          <a:graphicData uri="http://schemas.openxmlformats.org/drawingml/2006/table">
            <a:tbl>
              <a:tblPr>
                <a:noFill/>
                <a:tableStyleId>{2129C89D-7E00-433E-AF18-26C11E17DA70}</a:tableStyleId>
              </a:tblPr>
              <a:tblGrid>
                <a:gridCol w="54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Decimal</a:t>
                      </a:r>
                      <a:endParaRPr sz="600"/>
                    </a:p>
                  </a:txBody>
                  <a:tcPr marL="68575" marR="68575" marT="68575" marB="6857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Binario</a:t>
                      </a:r>
                      <a:endParaRPr sz="600"/>
                    </a:p>
                  </a:txBody>
                  <a:tcPr marL="68575" marR="68575" marT="68575" marB="6857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Hexadecimal</a:t>
                      </a:r>
                      <a:endParaRPr sz="600"/>
                    </a:p>
                  </a:txBody>
                  <a:tcPr marL="68575" marR="68575" marT="68575" marB="6857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0000 </a:t>
                      </a:r>
                      <a:r>
                        <a:rPr lang="en" sz="600"/>
                        <a:t> 0001</a:t>
                      </a:r>
                      <a:endParaRPr sz="6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</a:t>
                      </a:r>
                      <a:endParaRPr sz="6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0000 </a:t>
                      </a:r>
                      <a:r>
                        <a:rPr lang="en" sz="600"/>
                        <a:t> 0010</a:t>
                      </a:r>
                      <a:endParaRPr sz="6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</a:t>
                      </a:r>
                      <a:endParaRPr sz="600"/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</a:t>
                      </a:r>
                      <a:endParaRPr sz="6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r>
                        <a:rPr lang="en" sz="600">
                          <a:solidFill>
                            <a:schemeClr val="dk1"/>
                          </a:solidFill>
                        </a:rPr>
                        <a:t>0000 </a:t>
                      </a:r>
                      <a:r>
                        <a:rPr lang="en" sz="600"/>
                        <a:t>0011</a:t>
                      </a:r>
                      <a:endParaRPr sz="6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</a:t>
                      </a:r>
                      <a:endParaRPr sz="600"/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4</a:t>
                      </a:r>
                      <a:endParaRPr sz="6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0000 </a:t>
                      </a:r>
                      <a:r>
                        <a:rPr lang="en" sz="600"/>
                        <a:t> 0100</a:t>
                      </a:r>
                      <a:endParaRPr sz="6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4</a:t>
                      </a:r>
                      <a:endParaRPr sz="600"/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</a:t>
                      </a:r>
                      <a:endParaRPr sz="6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0000 </a:t>
                      </a:r>
                      <a:r>
                        <a:rPr lang="en" sz="600"/>
                        <a:t> 0101</a:t>
                      </a:r>
                      <a:endParaRPr sz="6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</a:t>
                      </a:r>
                      <a:endParaRPr sz="600"/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</a:t>
                      </a:r>
                      <a:endParaRPr sz="6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0000 </a:t>
                      </a:r>
                      <a:r>
                        <a:rPr lang="en" sz="600"/>
                        <a:t> 0110</a:t>
                      </a:r>
                      <a:endParaRPr sz="6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</a:t>
                      </a:r>
                      <a:endParaRPr sz="600"/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7</a:t>
                      </a:r>
                      <a:endParaRPr sz="6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0000 </a:t>
                      </a:r>
                      <a:r>
                        <a:rPr lang="en" sz="600"/>
                        <a:t> 0111</a:t>
                      </a:r>
                      <a:endParaRPr sz="6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7</a:t>
                      </a:r>
                      <a:endParaRPr sz="600"/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8</a:t>
                      </a:r>
                      <a:endParaRPr sz="6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0000 </a:t>
                      </a:r>
                      <a:r>
                        <a:rPr lang="en" sz="600"/>
                        <a:t> 1000</a:t>
                      </a:r>
                      <a:endParaRPr sz="6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8</a:t>
                      </a:r>
                      <a:endParaRPr sz="600"/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9</a:t>
                      </a:r>
                      <a:endParaRPr sz="6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0000 </a:t>
                      </a:r>
                      <a:r>
                        <a:rPr lang="en" sz="600"/>
                        <a:t>1001</a:t>
                      </a:r>
                      <a:endParaRPr sz="6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9</a:t>
                      </a:r>
                      <a:endParaRPr sz="600"/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</a:t>
                      </a:r>
                      <a:endParaRPr sz="6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0000 </a:t>
                      </a:r>
                      <a:r>
                        <a:rPr lang="en" sz="600"/>
                        <a:t>1010</a:t>
                      </a:r>
                      <a:endParaRPr sz="6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</a:t>
                      </a:r>
                      <a:endParaRPr sz="600"/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11</a:t>
                      </a:r>
                      <a:endParaRPr sz="6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0000 </a:t>
                      </a:r>
                      <a:r>
                        <a:rPr lang="en" sz="600"/>
                        <a:t>1011</a:t>
                      </a:r>
                      <a:endParaRPr sz="6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</a:t>
                      </a:r>
                      <a:endParaRPr sz="600"/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12</a:t>
                      </a:r>
                      <a:endParaRPr sz="6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0000 </a:t>
                      </a:r>
                      <a:r>
                        <a:rPr lang="en" sz="600"/>
                        <a:t>1100</a:t>
                      </a:r>
                      <a:endParaRPr sz="6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C</a:t>
                      </a:r>
                      <a:endParaRPr sz="600"/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13</a:t>
                      </a:r>
                      <a:endParaRPr sz="6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0000 </a:t>
                      </a:r>
                      <a:r>
                        <a:rPr lang="en" sz="600"/>
                        <a:t>1101</a:t>
                      </a:r>
                      <a:endParaRPr sz="6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</a:t>
                      </a:r>
                      <a:endParaRPr sz="600"/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14</a:t>
                      </a:r>
                      <a:endParaRPr sz="6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0000 </a:t>
                      </a:r>
                      <a:r>
                        <a:rPr lang="en" sz="600"/>
                        <a:t>1110</a:t>
                      </a:r>
                      <a:endParaRPr sz="6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E</a:t>
                      </a:r>
                      <a:endParaRPr sz="600"/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15</a:t>
                      </a:r>
                      <a:endParaRPr sz="6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0000 1111</a:t>
                      </a:r>
                      <a:endParaRPr sz="6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F</a:t>
                      </a:r>
                      <a:endParaRPr sz="600"/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16</a:t>
                      </a:r>
                      <a:endParaRPr sz="6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0001 0000</a:t>
                      </a:r>
                      <a:endParaRPr sz="6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</a:t>
                      </a:r>
                      <a:endParaRPr sz="600"/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680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parseFloat()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96600" y="1165031"/>
            <a:ext cx="8440200" cy="3467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Convierte (parsea) un argumento de tipo cadena y devuelve un número de punto flotante.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parseFloat()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 una función de alto nivel y no está asociada a ningún objeto.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800" b="1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Sintaxis</a:t>
            </a:r>
            <a:endParaRPr sz="1800" b="1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parseFloat(</a:t>
            </a:r>
            <a:r>
              <a:rPr lang="en" sz="1800" i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cadena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endParaRPr sz="1800"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06400" marR="1016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4A6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parseFloat</a:t>
            </a:r>
            <a:r>
              <a:rPr lang="en" sz="18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6699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"3.14"</a:t>
            </a:r>
            <a:r>
              <a:rPr lang="en" sz="18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); // devuelve el número 3.14</a:t>
            </a:r>
            <a:endParaRPr sz="1800">
              <a:solidFill>
                <a:srgbClr val="99999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8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05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Operadores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de Javascript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628650" y="1115456"/>
            <a:ext cx="7886700" cy="471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Operadores de Aritméticos: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se utilizan para realizar operaciones aritméticas.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1" name="Google Shape;101;p19"/>
          <p:cNvGraphicFramePr/>
          <p:nvPr/>
        </p:nvGraphicFramePr>
        <p:xfrm>
          <a:off x="2215069" y="1668788"/>
          <a:ext cx="4347975" cy="2948975"/>
        </p:xfrm>
        <a:graphic>
          <a:graphicData uri="http://schemas.openxmlformats.org/drawingml/2006/table">
            <a:tbl>
              <a:tblPr>
                <a:noFill/>
                <a:tableStyleId>{94543CA3-146F-400C-A5C1-B76E7285748E}</a:tableStyleId>
              </a:tblPr>
              <a:tblGrid>
                <a:gridCol w="169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Operator</a:t>
                      </a:r>
                      <a:endParaRPr sz="800" b="1"/>
                    </a:p>
                  </a:txBody>
                  <a:tcPr marL="11430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Description</a:t>
                      </a:r>
                      <a:endParaRPr sz="800" b="1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+</a:t>
                      </a:r>
                      <a:endParaRPr sz="800"/>
                    </a:p>
                  </a:txBody>
                  <a:tcPr marL="11430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Suma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</a:t>
                      </a:r>
                      <a:endParaRPr sz="800"/>
                    </a:p>
                  </a:txBody>
                  <a:tcPr marL="11430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Resta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L="11430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Multiplicación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**</a:t>
                      </a:r>
                      <a:endParaRPr sz="800"/>
                    </a:p>
                  </a:txBody>
                  <a:tcPr marL="11430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Exponenciación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/</a:t>
                      </a:r>
                      <a:endParaRPr sz="800"/>
                    </a:p>
                  </a:txBody>
                  <a:tcPr marL="11430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División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%</a:t>
                      </a:r>
                      <a:endParaRPr sz="800"/>
                    </a:p>
                  </a:txBody>
                  <a:tcPr marL="11430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Módulo: resto de dividir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++</a:t>
                      </a:r>
                      <a:endParaRPr sz="800"/>
                    </a:p>
                  </a:txBody>
                  <a:tcPr marL="11430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Incremento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--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1430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Decremento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655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Operadores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de Javascript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47025" y="929494"/>
            <a:ext cx="8168400" cy="3966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Operadores de cadena</a:t>
            </a:r>
            <a:endParaRPr sz="1600" b="1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    El operador + también se puede usar para agregar (concatenar) cadenas, se llama operador de concatenación.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marL="203200" marR="0" lvl="0" indent="1397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txt1 = </a:t>
            </a:r>
            <a:r>
              <a:rPr lang="en" sz="9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203200" marR="0" lvl="0" indent="1397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txt2 = </a:t>
            </a:r>
            <a:r>
              <a:rPr lang="en" sz="9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"Doe"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203200" marR="0" lvl="0" indent="1397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txt3 = txt1 + </a:t>
            </a:r>
            <a:r>
              <a:rPr lang="en" sz="9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+ txt2;  // 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El resultado de txt3 será:   John Doe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   El </a:t>
            </a:r>
            <a:r>
              <a:rPr lang="en" sz="9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operador de asignación también se puede usar para agregar (concatenar) cadenas: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marL="203200" marR="0" lvl="0" indent="1397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txt1 = </a:t>
            </a:r>
            <a:r>
              <a:rPr lang="en" sz="9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"Hola que tal "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203200" marR="0" lvl="0" indent="1397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txt1 += </a:t>
            </a:r>
            <a:r>
              <a:rPr lang="en" sz="9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"como estás?"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El resultado de txt1 será: Hola que tal como estás”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Ejemplo</a:t>
            </a:r>
            <a:endParaRPr sz="11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1397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;    //x valdrá 10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203200" marR="0" lvl="0" indent="1397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y = </a:t>
            </a:r>
            <a:r>
              <a:rPr lang="en" sz="9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;   // y valdrá “Hola5”    </a:t>
            </a:r>
            <a:r>
              <a:rPr lang="en" sz="900" b="1">
                <a:latin typeface="Verdana"/>
                <a:ea typeface="Verdana"/>
                <a:cs typeface="Verdana"/>
                <a:sym typeface="Verdana"/>
              </a:rPr>
              <a:t>Si agrega un número y una cadena, ¡el resultado será una cadena!</a:t>
            </a:r>
            <a:endParaRPr sz="900" b="1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300"/>
              </a:spcAft>
              <a:buNone/>
            </a:pPr>
            <a:endParaRPr sz="1600" b="1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655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Operadores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de Javascript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47025" y="929494"/>
            <a:ext cx="8168400" cy="3966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Operadores de comparación:</a:t>
            </a:r>
            <a:endParaRPr sz="900" b="1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  <a:buNone/>
            </a:pPr>
            <a:endParaRPr sz="1600" b="1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6" name="Google Shape;116;p21"/>
          <p:cNvGraphicFramePr/>
          <p:nvPr/>
        </p:nvGraphicFramePr>
        <p:xfrm>
          <a:off x="2400975" y="1578806"/>
          <a:ext cx="4403750" cy="2965250"/>
        </p:xfrm>
        <a:graphic>
          <a:graphicData uri="http://schemas.openxmlformats.org/drawingml/2006/table">
            <a:tbl>
              <a:tblPr>
                <a:noFill/>
                <a:tableStyleId>{94543CA3-146F-400C-A5C1-B76E7285748E}</a:tableStyleId>
              </a:tblPr>
              <a:tblGrid>
                <a:gridCol w="76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highlight>
                            <a:srgbClr val="F3F3F3"/>
                          </a:highlight>
                        </a:rPr>
                        <a:t>Operator</a:t>
                      </a:r>
                      <a:endParaRPr sz="900" b="1">
                        <a:highlight>
                          <a:srgbClr val="F3F3F3"/>
                        </a:highlight>
                      </a:endParaRPr>
                    </a:p>
                  </a:txBody>
                  <a:tcPr marL="11430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highlight>
                            <a:srgbClr val="F3F3F3"/>
                          </a:highlight>
                        </a:rPr>
                        <a:t>Description</a:t>
                      </a:r>
                      <a:endParaRPr sz="900" b="1">
                        <a:highlight>
                          <a:srgbClr val="F3F3F3"/>
                        </a:highlight>
                      </a:endParaRPr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==</a:t>
                      </a:r>
                      <a:endParaRPr sz="800"/>
                    </a:p>
                  </a:txBody>
                  <a:tcPr marL="11430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equal to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===</a:t>
                      </a:r>
                      <a:endParaRPr sz="800"/>
                    </a:p>
                  </a:txBody>
                  <a:tcPr marL="11430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equal value and equal type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!=</a:t>
                      </a:r>
                      <a:endParaRPr sz="800"/>
                    </a:p>
                  </a:txBody>
                  <a:tcPr marL="11430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not equal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!==</a:t>
                      </a:r>
                      <a:endParaRPr sz="800"/>
                    </a:p>
                  </a:txBody>
                  <a:tcPr marL="11430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not equal value or not equal type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&gt;</a:t>
                      </a:r>
                      <a:endParaRPr sz="800"/>
                    </a:p>
                  </a:txBody>
                  <a:tcPr marL="11430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greater than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&lt;</a:t>
                      </a:r>
                      <a:endParaRPr sz="800"/>
                    </a:p>
                  </a:txBody>
                  <a:tcPr marL="11430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less than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&gt;=</a:t>
                      </a:r>
                      <a:endParaRPr sz="800"/>
                    </a:p>
                  </a:txBody>
                  <a:tcPr marL="11430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greater than or equal to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&lt;=</a:t>
                      </a:r>
                      <a:endParaRPr sz="800"/>
                    </a:p>
                  </a:txBody>
                  <a:tcPr marL="11430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less than or equal to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L="11430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ternary operator</a:t>
                      </a:r>
                      <a:endParaRPr sz="8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655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Operadores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de Javascript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46950" y="929494"/>
            <a:ext cx="8168400" cy="3966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" sz="16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Operadores Lógicos: </a:t>
            </a:r>
            <a:endParaRPr sz="1600" b="1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" name="Google Shape;124;p22"/>
          <p:cNvGraphicFramePr/>
          <p:nvPr/>
        </p:nvGraphicFramePr>
        <p:xfrm>
          <a:off x="1979588" y="1638769"/>
          <a:ext cx="4961475" cy="2047400"/>
        </p:xfrm>
        <a:graphic>
          <a:graphicData uri="http://schemas.openxmlformats.org/drawingml/2006/table">
            <a:tbl>
              <a:tblPr>
                <a:noFill/>
                <a:tableStyleId>{94543CA3-146F-400C-A5C1-B76E7285748E}</a:tableStyleId>
              </a:tblPr>
              <a:tblGrid>
                <a:gridCol w="14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Operador</a:t>
                      </a:r>
                      <a:endParaRPr sz="1400"/>
                    </a:p>
                  </a:txBody>
                  <a:tcPr marL="11430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Descripción</a:t>
                      </a:r>
                      <a:endParaRPr sz="14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&amp;&amp;</a:t>
                      </a:r>
                      <a:endParaRPr sz="1400"/>
                    </a:p>
                  </a:txBody>
                  <a:tcPr marL="11430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operador lógico and</a:t>
                      </a:r>
                      <a:endParaRPr sz="14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||</a:t>
                      </a:r>
                      <a:endParaRPr sz="1400"/>
                    </a:p>
                  </a:txBody>
                  <a:tcPr marL="11430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</a:rPr>
                        <a:t>operador lógico </a:t>
                      </a:r>
                      <a:r>
                        <a:rPr lang="en" sz="1400"/>
                        <a:t>or</a:t>
                      </a:r>
                      <a:endParaRPr sz="14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!</a:t>
                      </a:r>
                      <a:endParaRPr sz="1400"/>
                    </a:p>
                  </a:txBody>
                  <a:tcPr marL="11430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</a:rPr>
                        <a:t>operador lógico </a:t>
                      </a:r>
                      <a:r>
                        <a:rPr lang="en" sz="1400"/>
                        <a:t> not</a:t>
                      </a:r>
                      <a:endParaRPr sz="1400"/>
                    </a:p>
                  </a:txBody>
                  <a:tcPr marL="57150" marR="57150" marT="57150" marB="571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1677</Words>
  <Application>Microsoft Office PowerPoint</Application>
  <PresentationFormat>Presentación en pantalla (16:9)</PresentationFormat>
  <Paragraphs>344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Verdana</vt:lpstr>
      <vt:lpstr>Simple Light</vt:lpstr>
      <vt:lpstr>Clase 12</vt:lpstr>
      <vt:lpstr>Objeto Math</vt:lpstr>
      <vt:lpstr>Objeto Math</vt:lpstr>
      <vt:lpstr>parseInt()</vt:lpstr>
      <vt:lpstr>parseFloat()</vt:lpstr>
      <vt:lpstr>       Operadores  de Javascript</vt:lpstr>
      <vt:lpstr>         Operadores  de Javascript</vt:lpstr>
      <vt:lpstr>         Operadores  de Javascript</vt:lpstr>
      <vt:lpstr>         Operadores  de Javascript</vt:lpstr>
      <vt:lpstr>         Operadores  de Javascript</vt:lpstr>
      <vt:lpstr>Estructuras de control</vt:lpstr>
      <vt:lpstr>Estructuras de control</vt:lpstr>
      <vt:lpstr>Estructuras de control</vt:lpstr>
      <vt:lpstr>Estructuras de control</vt:lpstr>
      <vt:lpstr>Estructuras de control</vt:lpstr>
      <vt:lpstr>Estructuras de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12</dc:title>
  <cp:lastModifiedBy>Nicolás Chiovetta</cp:lastModifiedBy>
  <cp:revision>1</cp:revision>
  <dcterms:modified xsi:type="dcterms:W3CDTF">2021-05-13T22:06:29Z</dcterms:modified>
</cp:coreProperties>
</file>