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zRMxr6KOZkyk2LOYjaxy6VbEZ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99720E-0FD8-4876-A8D2-EFD52E2155C6}">
  <a:tblStyle styleId="{6799720E-0FD8-4876-A8D2-EFD52E2155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A814AE-369D-4323-8042-2846BAFD0408}" styleName="Table_1">
    <a:wholeTbl>
      <a:tcTxStyle>
        <a:font>
          <a:latin typeface="Arial"/>
          <a:ea typeface="Arial"/>
          <a:cs typeface="Arial"/>
        </a:font>
        <a:srgbClr val="000000"/>
      </a:tcTxStyle>
      <a:tcStyle>
        <a:tcBdr>
          <a:left>
            <a:ln w="9525" cap="flat" cmpd="sng">
              <a:solidFill>
                <a:srgbClr val="999999"/>
              </a:solidFill>
              <a:prstDash val="solid"/>
              <a:round/>
              <a:headEnd type="none" w="sm" len="sm"/>
              <a:tailEnd type="none" w="sm" len="sm"/>
            </a:ln>
          </a:left>
          <a:right>
            <a:ln w="9525" cap="flat" cmpd="sng">
              <a:solidFill>
                <a:srgbClr val="999999"/>
              </a:solidFill>
              <a:prstDash val="solid"/>
              <a:round/>
              <a:headEnd type="none" w="sm" len="sm"/>
              <a:tailEnd type="none" w="sm" len="sm"/>
            </a:ln>
          </a:right>
          <a:top>
            <a:ln w="9525" cap="flat" cmpd="sng">
              <a:solidFill>
                <a:srgbClr val="999999"/>
              </a:solidFill>
              <a:prstDash val="solid"/>
              <a:round/>
              <a:headEnd type="none" w="sm" len="sm"/>
              <a:tailEnd type="none" w="sm" len="sm"/>
            </a:ln>
          </a:top>
          <a:bottom>
            <a:ln w="9525" cap="flat" cmpd="sng">
              <a:solidFill>
                <a:srgbClr val="999999"/>
              </a:solidFill>
              <a:prstDash val="solid"/>
              <a:round/>
              <a:headEnd type="none" w="sm" len="sm"/>
              <a:tailEnd type="none" w="sm" len="sm"/>
            </a:ln>
          </a:bottom>
          <a:insideH>
            <a:ln w="9525" cap="flat" cmpd="sng">
              <a:solidFill>
                <a:srgbClr val="999999"/>
              </a:solidFill>
              <a:prstDash val="solid"/>
              <a:round/>
              <a:headEnd type="none" w="sm" len="sm"/>
              <a:tailEnd type="none" w="sm" len="sm"/>
            </a:ln>
          </a:insideH>
          <a:insideV>
            <a:ln w="9525" cap="flat" cmpd="sng">
              <a:solidFill>
                <a:srgbClr val="999999"/>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005C38-15BB-4659-BA02-39508182FFC5}" styleName="Table_2">
    <a:wholeTbl>
      <a:tcTxStyle>
        <a:font>
          <a:latin typeface="Arial"/>
          <a:ea typeface="Arial"/>
          <a:cs typeface="Arial"/>
        </a:font>
        <a:srgbClr val="000000"/>
      </a:tcTxStyle>
      <a:tcStyle>
        <a:tcBdr>
          <a:left>
            <a:ln w="9525" cap="flat" cmpd="sng">
              <a:solidFill>
                <a:srgbClr val="999999"/>
              </a:solidFill>
              <a:prstDash val="solid"/>
              <a:round/>
              <a:headEnd type="none" w="sm" len="sm"/>
              <a:tailEnd type="none" w="sm" len="sm"/>
            </a:ln>
          </a:left>
          <a:right>
            <a:ln w="9525" cap="flat" cmpd="sng">
              <a:solidFill>
                <a:srgbClr val="999999"/>
              </a:solidFill>
              <a:prstDash val="solid"/>
              <a:round/>
              <a:headEnd type="none" w="sm" len="sm"/>
              <a:tailEnd type="none" w="sm" len="sm"/>
            </a:ln>
          </a:right>
          <a:top>
            <a:ln w="9525" cap="flat" cmpd="sng">
              <a:solidFill>
                <a:srgbClr val="999999"/>
              </a:solidFill>
              <a:prstDash val="solid"/>
              <a:round/>
              <a:headEnd type="none" w="sm" len="sm"/>
              <a:tailEnd type="none" w="sm" len="sm"/>
            </a:ln>
          </a:top>
          <a:bottom>
            <a:ln w="9525" cap="flat" cmpd="sng">
              <a:solidFill>
                <a:srgbClr val="999999"/>
              </a:solidFill>
              <a:prstDash val="solid"/>
              <a:round/>
              <a:headEnd type="none" w="sm" len="sm"/>
              <a:tailEnd type="none" w="sm" len="sm"/>
            </a:ln>
          </a:bottom>
          <a:insideH>
            <a:ln w="9525" cap="flat" cmpd="sng">
              <a:solidFill>
                <a:srgbClr val="999999"/>
              </a:solidFill>
              <a:prstDash val="solid"/>
              <a:round/>
              <a:headEnd type="none" w="sm" len="sm"/>
              <a:tailEnd type="none" w="sm" len="sm"/>
            </a:ln>
          </a:insideH>
          <a:insideV>
            <a:ln w="9525" cap="flat" cmpd="sng">
              <a:solidFill>
                <a:srgbClr val="999999"/>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4b56caaff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g94b56caaf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aabee7c8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aabee7c8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9aabee7c8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aabee7c8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aabee7c8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9aabee7c88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aabee7c8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aabee7c8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9aabee7c8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aabee7c8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aabee7c8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9aabee7c8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aabee7c8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aabee7c8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9aabee7c88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aabee7c88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aabee7c88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9aabee7c88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da3bb359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da3bb359b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9da3bb359b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da3bb359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da3bb359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9da3bb359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da3bb359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da3bb359b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9da3bb359b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da3bb359b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da3bb359b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9da3bb359b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da3bb359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da3bb359b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9da3bb359b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da3bb359b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da3bb359b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9da3bb359b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a3bb359b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da3bb359b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9da3bb359b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da3bb359b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da3bb359b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9da3bb359b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0"/>
        <p:cNvGrpSpPr/>
        <p:nvPr/>
      </p:nvGrpSpPr>
      <p:grpSpPr>
        <a:xfrm>
          <a:off x="0" y="0"/>
          <a:ext cx="0" cy="0"/>
          <a:chOff x="0" y="0"/>
          <a:chExt cx="0" cy="0"/>
        </a:xfrm>
      </p:grpSpPr>
      <p:sp>
        <p:nvSpPr>
          <p:cNvPr id="71" name="Google Shape;71;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g9288630064_0_56"/>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23" name="Google Shape;23;g9288630064_0_56"/>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24" name="Google Shape;24;g9288630064_0_56"/>
          <p:cNvSpPr txBox="1">
            <a:spLocks noGrp="1"/>
          </p:cNvSpPr>
          <p:nvPr>
            <p:ph type="sldNum" idx="12"/>
          </p:nvPr>
        </p:nvSpPr>
        <p:spPr>
          <a:xfrm>
            <a:off x="11296610"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57"/>
        <p:cNvGrpSpPr/>
        <p:nvPr/>
      </p:nvGrpSpPr>
      <p:grpSpPr>
        <a:xfrm>
          <a:off x="0" y="0"/>
          <a:ext cx="0" cy="0"/>
          <a:chOff x="0" y="0"/>
          <a:chExt cx="0" cy="0"/>
        </a:xfrm>
      </p:grpSpPr>
      <p:sp>
        <p:nvSpPr>
          <p:cNvPr id="58" name="Google Shape;58;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repl.it/join/ookrmgbn-marcelacerd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oogle.com/document/d/1Taoli29yGV4af6R3fhNQ42iffIk2YRqw9tQO1GQQQkU/edit?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94b56caaff_1_0"/>
          <p:cNvSpPr txBox="1">
            <a:spLocks noGrp="1"/>
          </p:cNvSpPr>
          <p:nvPr>
            <p:ph type="title"/>
          </p:nvPr>
        </p:nvSpPr>
        <p:spPr>
          <a:xfrm>
            <a:off x="0" y="1622500"/>
            <a:ext cx="12192000" cy="1516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15</a:t>
            </a:r>
            <a:endParaRPr sz="6000" b="1" dirty="0">
              <a:latin typeface="Arial"/>
              <a:ea typeface="Arial"/>
              <a:cs typeface="Arial"/>
              <a:sym typeface="Arial"/>
            </a:endParaRPr>
          </a:p>
        </p:txBody>
      </p:sp>
      <p:sp>
        <p:nvSpPr>
          <p:cNvPr id="81" name="Google Shape;81;g94b56caaff_1_0"/>
          <p:cNvSpPr txBox="1"/>
          <p:nvPr/>
        </p:nvSpPr>
        <p:spPr>
          <a:xfrm>
            <a:off x="0" y="2791924"/>
            <a:ext cx="12192000" cy="63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JavaScript</a:t>
            </a:r>
            <a:endParaRPr sz="2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D1ED708-0B39-49B9-9C5F-C8301BC02CDD}"/>
              </a:ext>
            </a:extLst>
          </p:cNvPr>
          <p:cNvPicPr>
            <a:picLocks noChangeAspect="1"/>
          </p:cNvPicPr>
          <p:nvPr/>
        </p:nvPicPr>
        <p:blipFill>
          <a:blip r:embed="rId3"/>
          <a:stretch>
            <a:fillRect/>
          </a:stretch>
        </p:blipFill>
        <p:spPr>
          <a:xfrm>
            <a:off x="4855112" y="3546230"/>
            <a:ext cx="2481775" cy="2481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9aabee7c88_0_1"/>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57" name="Google Shape;157;g9aabee7c88_0_1"/>
          <p:cNvSpPr txBox="1">
            <a:spLocks noGrp="1"/>
          </p:cNvSpPr>
          <p:nvPr>
            <p:ph type="body" idx="1"/>
          </p:nvPr>
        </p:nvSpPr>
        <p:spPr>
          <a:xfrm>
            <a:off x="740925" y="1329325"/>
            <a:ext cx="10515600" cy="4928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s-AR"/>
              <a:t>¿Qué es un string? </a:t>
            </a:r>
            <a:endParaRPr sz="16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En programación, cuando hablamos de una variable que posee información de texto, decimos que su tipo de dato es String . En Javascript, es muy sencillo crear una variable de texto, hay dos formas de hacerlo:</a:t>
            </a:r>
            <a:endParaRPr sz="1100">
              <a:latin typeface="Arial"/>
              <a:ea typeface="Arial"/>
              <a:cs typeface="Arial"/>
              <a:sym typeface="Arial"/>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Los String son tipos de datos primitivos, y como tal, es más sencillo utilizar los literales que la notación con new. Para englobar los textos, se pueden utilizar comillas simples ', comillas dobles " o backticks ` (o comilla  invertida o francesa).</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 Literales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const texto1 = "¡Hola a todos!";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const texto2 = "Otro mensaje de texto";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 Objeto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const texto1 = new String("¡Hola a todos!");</a:t>
            </a:r>
            <a:endParaRPr sz="1100">
              <a:latin typeface="Arial"/>
              <a:ea typeface="Arial"/>
              <a:cs typeface="Arial"/>
              <a:sym typeface="Arial"/>
            </a:endParaRPr>
          </a:p>
          <a:p>
            <a:pPr marL="0" lvl="0" indent="0" algn="l" rtl="0">
              <a:lnSpc>
                <a:spcPct val="115000"/>
              </a:lnSpc>
              <a:spcBef>
                <a:spcPts val="0"/>
              </a:spcBef>
              <a:spcAft>
                <a:spcPts val="0"/>
              </a:spcAft>
              <a:buNone/>
            </a:pPr>
            <a:r>
              <a:rPr lang="es-AR" sz="1100">
                <a:latin typeface="Arial"/>
                <a:ea typeface="Arial"/>
                <a:cs typeface="Arial"/>
                <a:sym typeface="Arial"/>
              </a:rPr>
              <a:t>const texto2 = new String("Otro mensaje de texto");</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100">
                <a:latin typeface="Arial"/>
                <a:ea typeface="Arial"/>
                <a:cs typeface="Arial"/>
                <a:sym typeface="Arial"/>
              </a:rPr>
              <a:t>JavaScript llama String a una cadena de caracteres o a un solo caracter</a:t>
            </a:r>
            <a:endParaRPr sz="1100">
              <a:latin typeface="Arial"/>
              <a:ea typeface="Arial"/>
              <a:cs typeface="Arial"/>
              <a:sym typeface="Arial"/>
            </a:endParaRPr>
          </a:p>
          <a:p>
            <a:pPr marL="0" lvl="0" indent="0" algn="l" rtl="0">
              <a:spcBef>
                <a:spcPts val="1000"/>
              </a:spcBef>
              <a:spcAft>
                <a:spcPts val="0"/>
              </a:spcAft>
              <a:buNone/>
            </a:pPr>
            <a:endParaRPr/>
          </a:p>
        </p:txBody>
      </p:sp>
      <p:graphicFrame>
        <p:nvGraphicFramePr>
          <p:cNvPr id="158" name="Google Shape;158;g9aabee7c88_0_1"/>
          <p:cNvGraphicFramePr/>
          <p:nvPr/>
        </p:nvGraphicFramePr>
        <p:xfrm>
          <a:off x="2257600" y="2598113"/>
          <a:ext cx="7676775" cy="1143000"/>
        </p:xfrm>
        <a:graphic>
          <a:graphicData uri="http://schemas.openxmlformats.org/drawingml/2006/table">
            <a:tbl>
              <a:tblPr>
                <a:noFill/>
                <a:tableStyleId>{6799720E-0FD8-4876-A8D2-EFD52E2155C6}</a:tableStyleId>
              </a:tblPr>
              <a:tblGrid>
                <a:gridCol w="1535900">
                  <a:extLst>
                    <a:ext uri="{9D8B030D-6E8A-4147-A177-3AD203B41FA5}">
                      <a16:colId xmlns:a16="http://schemas.microsoft.com/office/drawing/2014/main" val="20000"/>
                    </a:ext>
                  </a:extLst>
                </a:gridCol>
                <a:gridCol w="61408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Constructor</a:t>
                      </a:r>
                      <a:endParaRPr sz="1100"/>
                    </a:p>
                  </a:txBody>
                  <a:tcPr marL="76200" marR="76200" marT="76200" marB="7620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new String(s)</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Crea un objeto de texto a partir del texto s pasado por parámetro.</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's'</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Simplemente, el texto entre comillas. Notación preferida.</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9aabee7c88_0_10"/>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65" name="Google Shape;165;g9aabee7c88_0_10"/>
          <p:cNvSpPr txBox="1">
            <a:spLocks noGrp="1"/>
          </p:cNvSpPr>
          <p:nvPr>
            <p:ph type="body" idx="1"/>
          </p:nvPr>
        </p:nvSpPr>
        <p:spPr>
          <a:xfrm>
            <a:off x="740938" y="1329325"/>
            <a:ext cx="10515600" cy="4928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AR"/>
              <a:t>Propiedades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s-AR"/>
              <a:t>Métodos</a:t>
            </a:r>
            <a:endParaRPr/>
          </a:p>
        </p:txBody>
      </p:sp>
      <p:graphicFrame>
        <p:nvGraphicFramePr>
          <p:cNvPr id="166" name="Google Shape;166;g9aabee7c88_0_10"/>
          <p:cNvGraphicFramePr/>
          <p:nvPr/>
        </p:nvGraphicFramePr>
        <p:xfrm>
          <a:off x="2160350" y="2046888"/>
          <a:ext cx="7676775" cy="762000"/>
        </p:xfrm>
        <a:graphic>
          <a:graphicData uri="http://schemas.openxmlformats.org/drawingml/2006/table">
            <a:tbl>
              <a:tblPr>
                <a:noFill/>
                <a:tableStyleId>{6799720E-0FD8-4876-A8D2-EFD52E2155C6}</a:tableStyleId>
              </a:tblPr>
              <a:tblGrid>
                <a:gridCol w="1535900">
                  <a:extLst>
                    <a:ext uri="{9D8B030D-6E8A-4147-A177-3AD203B41FA5}">
                      <a16:colId xmlns:a16="http://schemas.microsoft.com/office/drawing/2014/main" val="20000"/>
                    </a:ext>
                  </a:extLst>
                </a:gridCol>
                <a:gridCol w="61408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Propiedad</a:t>
                      </a:r>
                      <a:endParaRPr sz="1100"/>
                    </a:p>
                  </a:txBody>
                  <a:tcPr marL="76200" marR="76200" marT="76200" marB="7620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.length</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s-AR" sz="1100">
                          <a:solidFill>
                            <a:schemeClr val="dk1"/>
                          </a:solidFill>
                        </a:rPr>
                        <a:t>Devuelve el número de caracteres de la variable de tipo string en cuestión</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67" name="Google Shape;167;g9aabee7c88_0_10"/>
          <p:cNvGraphicFramePr/>
          <p:nvPr/>
        </p:nvGraphicFramePr>
        <p:xfrm>
          <a:off x="2160350" y="3672375"/>
          <a:ext cx="6858000" cy="2286000"/>
        </p:xfrm>
        <a:graphic>
          <a:graphicData uri="http://schemas.openxmlformats.org/drawingml/2006/table">
            <a:tbl>
              <a:tblPr>
                <a:noFill/>
                <a:tableStyleId>{6799720E-0FD8-4876-A8D2-EFD52E2155C6}</a:tableStyleId>
              </a:tblPr>
              <a:tblGrid>
                <a:gridCol w="1629375">
                  <a:extLst>
                    <a:ext uri="{9D8B030D-6E8A-4147-A177-3AD203B41FA5}">
                      <a16:colId xmlns:a16="http://schemas.microsoft.com/office/drawing/2014/main" val="20000"/>
                    </a:ext>
                  </a:extLst>
                </a:gridCol>
                <a:gridCol w="52286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Método</a:t>
                      </a:r>
                      <a:endParaRPr sz="1100"/>
                    </a:p>
                  </a:txBody>
                  <a:tcPr marL="76200" marR="76200" marT="76200" marB="76200">
                    <a:lnL cap="flat" cmpd="sng">
                      <a:solidFill>
                        <a:srgbClr val="CCCCCC"/>
                      </a:solidFill>
                      <a:prstDash val="solid"/>
                      <a:round/>
                      <a:headEnd type="none" w="sm" len="sm"/>
                      <a:tailEnd type="none" w="sm" len="sm"/>
                    </a:lnL>
                    <a:lnR cap="flat" cmpd="sng">
                      <a:solidFill>
                        <a:srgbClr val="CCCCCC"/>
                      </a:solidFill>
                      <a:prstDash val="solid"/>
                      <a:round/>
                      <a:headEnd type="none" w="sm" len="sm"/>
                      <a:tailEnd type="none" w="sm" len="sm"/>
                    </a:lnR>
                    <a:lnT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cap="flat" cmpd="sng">
                      <a:solidFill>
                        <a:srgbClr val="CCCCCC"/>
                      </a:solidFill>
                      <a:prstDash val="solid"/>
                      <a:round/>
                      <a:headEnd type="none" w="sm" len="sm"/>
                      <a:tailEnd type="none" w="sm" len="sm"/>
                    </a:lnL>
                    <a:lnR cap="flat" cmpd="sng">
                      <a:solidFill>
                        <a:srgbClr val="CCCCCC"/>
                      </a:solidFill>
                      <a:prstDash val="solid"/>
                      <a:round/>
                      <a:headEnd type="none" w="sm" len="sm"/>
                      <a:tailEnd type="none" w="sm" len="sm"/>
                    </a:lnR>
                    <a:lnT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.charAt(pos)</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carácter en la posición pos de la variable.</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.concat(str1, str2...)</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texto de la variable unido a str1, a str2...</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AR" sz="1100"/>
                        <a:t> .indexOf(str)</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la primera posición del texto str.</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AR" sz="1100"/>
                        <a:t> .indexOf(str, from)</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Idem al anterior, partiendo desde la posición from.</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AR" sz="1100"/>
                        <a:t> .lastIndexOf(str, from)</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s-AR" sz="1100"/>
                        <a:t>Idem al anterior, pero devuelve la última posición.</a:t>
                      </a:r>
                      <a:endParaRPr sz="1100"/>
                    </a:p>
                  </a:txBody>
                  <a:tcPr marL="76200" marR="76200" marT="76200" marB="76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9aabee7c88_0_19"/>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74" name="Google Shape;174;g9aabee7c88_0_19"/>
          <p:cNvSpPr txBox="1">
            <a:spLocks noGrp="1"/>
          </p:cNvSpPr>
          <p:nvPr>
            <p:ph type="body" idx="1"/>
          </p:nvPr>
        </p:nvSpPr>
        <p:spPr>
          <a:xfrm>
            <a:off x="740938" y="1329325"/>
            <a:ext cx="10515600" cy="4928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AR"/>
              <a:t>var cad=”</a:t>
            </a:r>
            <a:r>
              <a:rPr lang="es-AR">
                <a:latin typeface="Courier New"/>
                <a:ea typeface="Courier New"/>
                <a:cs typeface="Courier New"/>
                <a:sym typeface="Courier New"/>
              </a:rPr>
              <a:t>hola como estas</a:t>
            </a:r>
            <a:r>
              <a:rPr lang="es-AR"/>
              <a:t>”;</a:t>
            </a:r>
            <a:endParaRPr/>
          </a:p>
          <a:p>
            <a:pPr marL="0" lvl="0" indent="0" algn="l" rtl="0">
              <a:spcBef>
                <a:spcPts val="1000"/>
              </a:spcBef>
              <a:spcAft>
                <a:spcPts val="0"/>
              </a:spcAft>
              <a:buNone/>
            </a:pPr>
            <a:r>
              <a:rPr lang="es-AR"/>
              <a:t>posición  </a:t>
            </a:r>
            <a:r>
              <a:rPr lang="es-AR" b="1">
                <a:latin typeface="Courier New"/>
                <a:ea typeface="Courier New"/>
                <a:cs typeface="Courier New"/>
                <a:sym typeface="Courier New"/>
              </a:rPr>
              <a:t>01</a:t>
            </a:r>
            <a:r>
              <a:rPr lang="es-AR">
                <a:latin typeface="Courier New"/>
                <a:ea typeface="Courier New"/>
                <a:cs typeface="Courier New"/>
                <a:sym typeface="Courier New"/>
              </a:rPr>
              <a:t>2</a:t>
            </a:r>
            <a:r>
              <a:rPr lang="es-AR" b="1">
                <a:latin typeface="Courier New"/>
                <a:ea typeface="Courier New"/>
                <a:cs typeface="Courier New"/>
                <a:sym typeface="Courier New"/>
              </a:rPr>
              <a:t>3</a:t>
            </a:r>
            <a:r>
              <a:rPr lang="es-AR">
                <a:latin typeface="Courier New"/>
                <a:ea typeface="Courier New"/>
                <a:cs typeface="Courier New"/>
                <a:sym typeface="Courier New"/>
              </a:rPr>
              <a:t>456789</a:t>
            </a:r>
            <a:r>
              <a:rPr lang="es-AR" sz="1400">
                <a:latin typeface="Courier New"/>
                <a:ea typeface="Courier New"/>
                <a:cs typeface="Courier New"/>
                <a:sym typeface="Courier New"/>
              </a:rPr>
              <a:t>101112</a:t>
            </a:r>
            <a:r>
              <a:rPr lang="es-AR" sz="1400" b="1">
                <a:latin typeface="Courier New"/>
                <a:ea typeface="Courier New"/>
                <a:cs typeface="Courier New"/>
                <a:sym typeface="Courier New"/>
              </a:rPr>
              <a:t>13</a:t>
            </a:r>
            <a:r>
              <a:rPr lang="es-AR" sz="1400">
                <a:latin typeface="Courier New"/>
                <a:ea typeface="Courier New"/>
                <a:cs typeface="Courier New"/>
                <a:sym typeface="Courier New"/>
              </a:rPr>
              <a:t>14</a:t>
            </a:r>
            <a:endParaRPr>
              <a:latin typeface="Courier New"/>
              <a:ea typeface="Courier New"/>
              <a:cs typeface="Courier New"/>
              <a:sym typeface="Courier New"/>
            </a:endParaRPr>
          </a:p>
          <a:p>
            <a:pPr marL="0" lvl="0" indent="0" algn="l" rtl="0">
              <a:spcBef>
                <a:spcPts val="1000"/>
              </a:spcBef>
              <a:spcAft>
                <a:spcPts val="0"/>
              </a:spcAft>
              <a:buNone/>
            </a:pPr>
            <a:r>
              <a:rPr lang="es-AR"/>
              <a:t>cad.charAt(0)                  // devuelve ‘h’</a:t>
            </a:r>
            <a:endParaRPr/>
          </a:p>
          <a:p>
            <a:pPr marL="0" lvl="0" indent="0" algn="l" rtl="0">
              <a:spcBef>
                <a:spcPts val="1000"/>
              </a:spcBef>
              <a:spcAft>
                <a:spcPts val="0"/>
              </a:spcAft>
              <a:buNone/>
            </a:pPr>
            <a:r>
              <a:rPr lang="es-AR"/>
              <a:t>cad[1]                               //devuelve o</a:t>
            </a:r>
            <a:endParaRPr/>
          </a:p>
          <a:p>
            <a:pPr marL="0" lvl="0" indent="0" algn="l" rtl="0">
              <a:spcBef>
                <a:spcPts val="1000"/>
              </a:spcBef>
              <a:spcAft>
                <a:spcPts val="0"/>
              </a:spcAft>
              <a:buNone/>
            </a:pPr>
            <a:r>
              <a:rPr lang="es-AR"/>
              <a:t>cad[20]                             // indefinido</a:t>
            </a:r>
            <a:endParaRPr/>
          </a:p>
          <a:p>
            <a:pPr marL="0" lvl="0" indent="0" algn="l" rtl="0">
              <a:spcBef>
                <a:spcPts val="1000"/>
              </a:spcBef>
              <a:spcAft>
                <a:spcPts val="0"/>
              </a:spcAft>
              <a:buNone/>
            </a:pPr>
            <a:r>
              <a:rPr lang="es-AR"/>
              <a:t>cad.indexOf("a")            // 3</a:t>
            </a:r>
            <a:endParaRPr/>
          </a:p>
          <a:p>
            <a:pPr marL="0" lvl="0" indent="0" algn="l" rtl="0">
              <a:spcBef>
                <a:spcPts val="1000"/>
              </a:spcBef>
              <a:spcAft>
                <a:spcPts val="0"/>
              </a:spcAft>
              <a:buNone/>
            </a:pPr>
            <a:r>
              <a:rPr lang="es-AR"/>
              <a:t>cad.indexOf("a",4)        //1 3</a:t>
            </a:r>
            <a:endParaRPr/>
          </a:p>
          <a:p>
            <a:pPr marL="0" lvl="0" indent="0" algn="l" rtl="0">
              <a:spcBef>
                <a:spcPts val="1000"/>
              </a:spcBef>
              <a:spcAft>
                <a:spcPts val="0"/>
              </a:spcAft>
              <a:buNone/>
            </a:pPr>
            <a:r>
              <a:rPr lang="es-AR"/>
              <a:t>cad.lastIndexOf("a")     //1 3</a:t>
            </a:r>
            <a:endParaRPr/>
          </a:p>
          <a:p>
            <a:pPr marL="0" lvl="0" indent="0" algn="l" rtl="0">
              <a:spcBef>
                <a:spcPts val="1000"/>
              </a:spcBef>
              <a:spcAft>
                <a:spcPts val="0"/>
              </a:spcAft>
              <a:buNone/>
            </a:pPr>
            <a:r>
              <a:rPr lang="es-AR"/>
              <a:t>cad.lastIndexOf("a",13)     //13</a:t>
            </a:r>
            <a:endParaRPr/>
          </a:p>
          <a:p>
            <a:pPr marL="0" lvl="0" indent="0" algn="l" rtl="0">
              <a:spcBef>
                <a:spcPts val="1000"/>
              </a:spcBef>
              <a:spcAft>
                <a:spcPts val="0"/>
              </a:spcAft>
              <a:buClr>
                <a:schemeClr val="dk1"/>
              </a:buClr>
              <a:buSzPts val="11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aabee7c88_0_27"/>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81" name="Google Shape;181;g9aabee7c88_0_27"/>
          <p:cNvSpPr txBox="1">
            <a:spLocks noGrp="1"/>
          </p:cNvSpPr>
          <p:nvPr>
            <p:ph type="body" idx="1"/>
          </p:nvPr>
        </p:nvSpPr>
        <p:spPr>
          <a:xfrm>
            <a:off x="740938" y="1329325"/>
            <a:ext cx="10515600" cy="4928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graphicFrame>
        <p:nvGraphicFramePr>
          <p:cNvPr id="182" name="Google Shape;182;g9aabee7c88_0_27"/>
          <p:cNvGraphicFramePr/>
          <p:nvPr/>
        </p:nvGraphicFramePr>
        <p:xfrm>
          <a:off x="952500" y="2152225"/>
          <a:ext cx="10287000" cy="3444210"/>
        </p:xfrm>
        <a:graphic>
          <a:graphicData uri="http://schemas.openxmlformats.org/drawingml/2006/table">
            <a:tbl>
              <a:tblPr>
                <a:noFill/>
                <a:tableStyleId>{6799720E-0FD8-4876-A8D2-EFD52E2155C6}</a:tableStyleId>
              </a:tblPr>
              <a:tblGrid>
                <a:gridCol w="2581875">
                  <a:extLst>
                    <a:ext uri="{9D8B030D-6E8A-4147-A177-3AD203B41FA5}">
                      <a16:colId xmlns:a16="http://schemas.microsoft.com/office/drawing/2014/main" val="20000"/>
                    </a:ext>
                  </a:extLst>
                </a:gridCol>
                <a:gridCol w="7705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Método</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.repeat(n) </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texto de la variable repetido n veces.</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.toLowerCase()</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texto de la variable en minúsculas.</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AR" sz="1100"/>
                        <a:t> .toUpperCase()</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texto de la variable en mayúsculas.</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AR" sz="1100"/>
                        <a:t> .trim()</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texto sin espacios a la izquierda y derecha.</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AR" sz="1100"/>
                        <a:t> .replace(str|, newstr)</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Reemplaza la primera aparición del texto str por newstr.</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AR" sz="1100"/>
                        <a:t> .substr(ini, len)</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subtexto desde la posición ini hasta ini+len.</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AR" sz="1100"/>
                        <a:t> .substring(ini, end)</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subtexto desde la posición ini hasta end.</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.split(sep)</a:t>
                      </a:r>
                      <a:endParaRPr/>
                    </a:p>
                  </a:txBody>
                  <a:tcPr marL="91425" marR="91425" marT="91425" marB="91425">
                    <a:lnT w="9525" cap="flat" cmpd="sng">
                      <a:solidFill>
                        <a:srgbClr val="DDDDDD"/>
                      </a:solidFill>
                      <a:prstDash val="solid"/>
                      <a:round/>
                      <a:headEnd type="none" w="sm" len="sm"/>
                      <a:tailEnd type="none" w="sm" len="sm"/>
                    </a:lnT>
                  </a:tcPr>
                </a:tc>
                <a:tc>
                  <a:txBody>
                    <a:bodyPr/>
                    <a:lstStyle/>
                    <a:p>
                      <a:pPr marL="0" lvl="0" indent="0" algn="l" rtl="0">
                        <a:spcBef>
                          <a:spcPts val="0"/>
                        </a:spcBef>
                        <a:spcAft>
                          <a:spcPts val="0"/>
                        </a:spcAft>
                        <a:buNone/>
                      </a:pPr>
                      <a:r>
                        <a:rPr lang="es-AR"/>
                        <a:t>Devuelve un array </a:t>
                      </a:r>
                      <a:r>
                        <a:rPr lang="es-AR" sz="1100">
                          <a:solidFill>
                            <a:schemeClr val="dk1"/>
                          </a:solidFill>
                        </a:rPr>
                        <a:t>por el substring sep como separador</a:t>
                      </a:r>
                      <a:endParaRPr/>
                    </a:p>
                  </a:txBody>
                  <a:tcPr marL="91425" marR="91425" marT="91425" marB="91425">
                    <a:lnT w="9525" cap="flat" cmpd="sng">
                      <a:solidFill>
                        <a:srgbClr val="DDDDDD"/>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9aabee7c88_0_38"/>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89" name="Google Shape;189;g9aabee7c88_0_38"/>
          <p:cNvSpPr txBox="1">
            <a:spLocks noGrp="1"/>
          </p:cNvSpPr>
          <p:nvPr>
            <p:ph type="body" idx="1"/>
          </p:nvPr>
        </p:nvSpPr>
        <p:spPr>
          <a:xfrm>
            <a:off x="740938" y="1329325"/>
            <a:ext cx="10515600" cy="4928700"/>
          </a:xfrm>
          <a:prstGeom prst="rect">
            <a:avLst/>
          </a:prstGeom>
        </p:spPr>
        <p:txBody>
          <a:bodyPr spcFirstLastPara="1" wrap="square" lIns="91425" tIns="45700" rIns="91425" bIns="45700" anchor="t" anchorCtr="0">
            <a:noAutofit/>
          </a:bodyPr>
          <a:lstStyle/>
          <a:p>
            <a:pPr marL="0" lvl="0" indent="0" algn="l" rtl="0">
              <a:lnSpc>
                <a:spcPct val="115000"/>
              </a:lnSpc>
              <a:spcBef>
                <a:spcPts val="1600"/>
              </a:spcBef>
              <a:spcAft>
                <a:spcPts val="0"/>
              </a:spcAft>
              <a:buNone/>
            </a:pPr>
            <a:r>
              <a:rPr lang="es-AR" sz="1500">
                <a:solidFill>
                  <a:srgbClr val="434343"/>
                </a:solidFill>
                <a:latin typeface="Arial"/>
                <a:ea typeface="Arial"/>
                <a:cs typeface="Arial"/>
                <a:sym typeface="Arial"/>
              </a:rPr>
              <a:t>Plantilla de cadena de caracteres (Template String)</a:t>
            </a:r>
            <a:endParaRPr sz="1500">
              <a:solidFill>
                <a:srgbClr val="434343"/>
              </a:solidFill>
              <a:latin typeface="Arial"/>
              <a:ea typeface="Arial"/>
              <a:cs typeface="Arial"/>
              <a:sym typeface="Arial"/>
            </a:endParaRPr>
          </a:p>
          <a:p>
            <a:pPr marL="0" lvl="0" indent="0" algn="l" rtl="0">
              <a:lnSpc>
                <a:spcPct val="115000"/>
              </a:lnSpc>
              <a:spcBef>
                <a:spcPts val="1400"/>
              </a:spcBef>
              <a:spcAft>
                <a:spcPts val="0"/>
              </a:spcAft>
              <a:buNone/>
            </a:pPr>
            <a:r>
              <a:rPr lang="es-AR" sz="1300">
                <a:solidFill>
                  <a:srgbClr val="666666"/>
                </a:solidFill>
                <a:latin typeface="Arial"/>
                <a:ea typeface="Arial"/>
                <a:cs typeface="Arial"/>
                <a:sym typeface="Arial"/>
              </a:rPr>
              <a:t>Resumen</a:t>
            </a:r>
            <a:endParaRPr sz="1300">
              <a:solidFill>
                <a:srgbClr val="666666"/>
              </a:solidFill>
              <a:latin typeface="Arial"/>
              <a:ea typeface="Arial"/>
              <a:cs typeface="Arial"/>
              <a:sym typeface="Arial"/>
            </a:endParaRPr>
          </a:p>
          <a:p>
            <a:pPr marL="0" lvl="0" indent="0" algn="l" rtl="0">
              <a:lnSpc>
                <a:spcPct val="115000"/>
              </a:lnSpc>
              <a:spcBef>
                <a:spcPts val="400"/>
              </a:spcBef>
              <a:spcAft>
                <a:spcPts val="0"/>
              </a:spcAft>
              <a:buNone/>
            </a:pPr>
            <a:r>
              <a:rPr lang="es-AR" sz="1200">
                <a:latin typeface="Arial"/>
                <a:ea typeface="Arial"/>
                <a:cs typeface="Arial"/>
                <a:sym typeface="Arial"/>
              </a:rPr>
              <a:t>Las plantillas de cadena de texto (template strings) son literales de texto que habilitan el uso de expresiones incrustadas. Es posible utilizar cadenas de texto de más de una línea, y funcionalidades de interpolación de cadenas de texto con ellas.</a:t>
            </a:r>
            <a:endParaRPr sz="1200">
              <a:latin typeface="Arial"/>
              <a:ea typeface="Arial"/>
              <a:cs typeface="Arial"/>
              <a:sym typeface="Arial"/>
            </a:endParaRPr>
          </a:p>
          <a:p>
            <a:pPr marL="0" lvl="0" indent="0" algn="l" rtl="0">
              <a:lnSpc>
                <a:spcPct val="115000"/>
              </a:lnSpc>
              <a:spcBef>
                <a:spcPts val="1400"/>
              </a:spcBef>
              <a:spcAft>
                <a:spcPts val="0"/>
              </a:spcAft>
              <a:buNone/>
            </a:pPr>
            <a:r>
              <a:rPr lang="es-AR" sz="1300">
                <a:solidFill>
                  <a:srgbClr val="666666"/>
                </a:solidFill>
                <a:latin typeface="Arial"/>
                <a:ea typeface="Arial"/>
                <a:cs typeface="Arial"/>
                <a:sym typeface="Arial"/>
              </a:rPr>
              <a:t>Sintaxis</a:t>
            </a:r>
            <a:endParaRPr sz="1300">
              <a:solidFill>
                <a:srgbClr val="666666"/>
              </a:solidFill>
              <a:latin typeface="Arial"/>
              <a:ea typeface="Arial"/>
              <a:cs typeface="Arial"/>
              <a:sym typeface="Arial"/>
            </a:endParaRPr>
          </a:p>
          <a:p>
            <a:pPr marL="0" lvl="0" indent="0" algn="l" rtl="0">
              <a:lnSpc>
                <a:spcPct val="115000"/>
              </a:lnSpc>
              <a:spcBef>
                <a:spcPts val="400"/>
              </a:spcBef>
              <a:spcAft>
                <a:spcPts val="0"/>
              </a:spcAft>
              <a:buNone/>
            </a:pPr>
            <a:r>
              <a:rPr lang="es-AR" sz="1200" b="1">
                <a:latin typeface="Arial"/>
                <a:ea typeface="Arial"/>
                <a:cs typeface="Arial"/>
                <a:sym typeface="Arial"/>
              </a:rPr>
              <a:t>`</a:t>
            </a:r>
            <a:r>
              <a:rPr lang="es-AR" sz="1200">
                <a:latin typeface="Arial"/>
                <a:ea typeface="Arial"/>
                <a:cs typeface="Arial"/>
                <a:sym typeface="Arial"/>
              </a:rPr>
              <a:t>cadena de texto</a:t>
            </a:r>
            <a:r>
              <a:rPr lang="es-AR" sz="1200" b="1">
                <a:latin typeface="Arial"/>
                <a:ea typeface="Arial"/>
                <a:cs typeface="Arial"/>
                <a:sym typeface="Arial"/>
              </a:rPr>
              <a:t>`</a:t>
            </a:r>
            <a:endParaRPr sz="1200" b="1">
              <a:latin typeface="Arial"/>
              <a:ea typeface="Arial"/>
              <a:cs typeface="Arial"/>
              <a:sym typeface="Arial"/>
            </a:endParaRPr>
          </a:p>
          <a:p>
            <a:pPr marL="0" lvl="0" indent="0" algn="l" rtl="0">
              <a:lnSpc>
                <a:spcPct val="115000"/>
              </a:lnSpc>
              <a:spcBef>
                <a:spcPts val="0"/>
              </a:spcBef>
              <a:spcAft>
                <a:spcPts val="0"/>
              </a:spcAft>
              <a:buNone/>
            </a:pPr>
            <a:endParaRPr sz="1200">
              <a:latin typeface="Arial"/>
              <a:ea typeface="Arial"/>
              <a:cs typeface="Arial"/>
              <a:sym typeface="Arial"/>
            </a:endParaRPr>
          </a:p>
          <a:p>
            <a:pPr marL="0" lvl="0" indent="0" algn="l" rtl="0">
              <a:lnSpc>
                <a:spcPct val="115000"/>
              </a:lnSpc>
              <a:spcBef>
                <a:spcPts val="0"/>
              </a:spcBef>
              <a:spcAft>
                <a:spcPts val="0"/>
              </a:spcAft>
              <a:buNone/>
            </a:pPr>
            <a:r>
              <a:rPr lang="es-AR" sz="1200" b="1">
                <a:latin typeface="Arial"/>
                <a:ea typeface="Arial"/>
                <a:cs typeface="Arial"/>
                <a:sym typeface="Arial"/>
              </a:rPr>
              <a:t>`</a:t>
            </a:r>
            <a:r>
              <a:rPr lang="es-AR" sz="1200">
                <a:latin typeface="Arial"/>
                <a:ea typeface="Arial"/>
                <a:cs typeface="Arial"/>
                <a:sym typeface="Arial"/>
              </a:rPr>
              <a:t>línea 1 de la cadena de texto</a:t>
            </a:r>
            <a:endParaRPr sz="1200">
              <a:latin typeface="Arial"/>
              <a:ea typeface="Arial"/>
              <a:cs typeface="Arial"/>
              <a:sym typeface="Arial"/>
            </a:endParaRPr>
          </a:p>
          <a:p>
            <a:pPr marL="0" lvl="0" indent="0" algn="l" rtl="0">
              <a:lnSpc>
                <a:spcPct val="115000"/>
              </a:lnSpc>
              <a:spcBef>
                <a:spcPts val="0"/>
              </a:spcBef>
              <a:spcAft>
                <a:spcPts val="0"/>
              </a:spcAft>
              <a:buNone/>
            </a:pPr>
            <a:r>
              <a:rPr lang="es-AR" sz="1200">
                <a:latin typeface="Arial"/>
                <a:ea typeface="Arial"/>
                <a:cs typeface="Arial"/>
                <a:sym typeface="Arial"/>
              </a:rPr>
              <a:t> línea 2 de la cadena de texto</a:t>
            </a:r>
            <a:r>
              <a:rPr lang="es-AR" sz="1200" b="1">
                <a:latin typeface="Arial"/>
                <a:ea typeface="Arial"/>
                <a:cs typeface="Arial"/>
                <a:sym typeface="Arial"/>
              </a:rPr>
              <a:t>`</a:t>
            </a:r>
            <a:endParaRPr sz="1200" b="1">
              <a:latin typeface="Arial"/>
              <a:ea typeface="Arial"/>
              <a:cs typeface="Arial"/>
              <a:sym typeface="Arial"/>
            </a:endParaRPr>
          </a:p>
          <a:p>
            <a:pPr marL="0" lvl="0" indent="0" algn="l" rtl="0">
              <a:lnSpc>
                <a:spcPct val="115000"/>
              </a:lnSpc>
              <a:spcBef>
                <a:spcPts val="0"/>
              </a:spcBef>
              <a:spcAft>
                <a:spcPts val="0"/>
              </a:spcAft>
              <a:buNone/>
            </a:pPr>
            <a:endParaRPr sz="1200">
              <a:latin typeface="Arial"/>
              <a:ea typeface="Arial"/>
              <a:cs typeface="Arial"/>
              <a:sym typeface="Arial"/>
            </a:endParaRPr>
          </a:p>
          <a:p>
            <a:pPr marL="0" lvl="0" indent="0" algn="l" rtl="0">
              <a:lnSpc>
                <a:spcPct val="115000"/>
              </a:lnSpc>
              <a:spcBef>
                <a:spcPts val="0"/>
              </a:spcBef>
              <a:spcAft>
                <a:spcPts val="0"/>
              </a:spcAft>
              <a:buNone/>
            </a:pPr>
            <a:r>
              <a:rPr lang="es-AR" sz="1200" b="1">
                <a:latin typeface="Arial"/>
                <a:ea typeface="Arial"/>
                <a:cs typeface="Arial"/>
                <a:sym typeface="Arial"/>
              </a:rPr>
              <a:t>`</a:t>
            </a:r>
            <a:r>
              <a:rPr lang="es-AR" sz="1200">
                <a:latin typeface="Arial"/>
                <a:ea typeface="Arial"/>
                <a:cs typeface="Arial"/>
                <a:sym typeface="Arial"/>
              </a:rPr>
              <a:t>cadena de texto ${expresión} texto</a:t>
            </a:r>
            <a:r>
              <a:rPr lang="es-AR" sz="1200" b="1">
                <a:latin typeface="Arial"/>
                <a:ea typeface="Arial"/>
                <a:cs typeface="Arial"/>
                <a:sym typeface="Arial"/>
              </a:rPr>
              <a:t>`</a:t>
            </a:r>
            <a:endParaRPr sz="1200" b="1">
              <a:latin typeface="Arial"/>
              <a:ea typeface="Arial"/>
              <a:cs typeface="Arial"/>
              <a:sym typeface="Arial"/>
            </a:endParaRPr>
          </a:p>
          <a:p>
            <a:pPr marL="0" lvl="0" indent="0" algn="l" rtl="0">
              <a:lnSpc>
                <a:spcPct val="115000"/>
              </a:lnSpc>
              <a:spcBef>
                <a:spcPts val="0"/>
              </a:spcBef>
              <a:spcAft>
                <a:spcPts val="0"/>
              </a:spcAft>
              <a:buNone/>
            </a:pPr>
            <a:endParaRPr sz="1200">
              <a:latin typeface="Arial"/>
              <a:ea typeface="Arial"/>
              <a:cs typeface="Arial"/>
              <a:sym typeface="Arial"/>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function suma(a,b){</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 return a+b;</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var a=Number(prompt("ingrese un numero a:"));</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var b=Number(prompt("ingrese un numero b:"));</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console.log("la suma entre " + a + " y " + b + " es: " + suma(a,b));  //  </a:t>
            </a:r>
            <a:r>
              <a:rPr lang="es-AR" sz="1100">
                <a:solidFill>
                  <a:srgbClr val="C4CCCC"/>
                </a:solidFill>
                <a:highlight>
                  <a:srgbClr val="0D101E"/>
                </a:highlight>
                <a:latin typeface="Arial"/>
                <a:ea typeface="Arial"/>
                <a:cs typeface="Arial"/>
                <a:sym typeface="Arial"/>
              </a:rPr>
              <a:t>la suma entre 12 y 21 es: 33</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AR" sz="1050">
                <a:highlight>
                  <a:srgbClr val="FFFFFE"/>
                </a:highlight>
                <a:latin typeface="Courier New"/>
                <a:ea typeface="Courier New"/>
                <a:cs typeface="Courier New"/>
                <a:sym typeface="Courier New"/>
              </a:rPr>
              <a:t>console.log(`la suma entre ${a} y ${b} es: ${suma(a,b)}  `);          //  </a:t>
            </a:r>
            <a:r>
              <a:rPr lang="es-AR" sz="1100">
                <a:solidFill>
                  <a:srgbClr val="C4CCCC"/>
                </a:solidFill>
                <a:highlight>
                  <a:srgbClr val="0D101E"/>
                </a:highlight>
                <a:latin typeface="Arial"/>
                <a:ea typeface="Arial"/>
                <a:cs typeface="Arial"/>
                <a:sym typeface="Arial"/>
              </a:rPr>
              <a:t>la suma entre 12 y 21 es: 33</a:t>
            </a:r>
            <a:endParaRPr sz="1100">
              <a:solidFill>
                <a:srgbClr val="C4CCCC"/>
              </a:solidFill>
              <a:highlight>
                <a:srgbClr val="0D101E"/>
              </a:highlight>
              <a:latin typeface="Arial"/>
              <a:ea typeface="Arial"/>
              <a:cs typeface="Arial"/>
              <a:sym typeface="Arial"/>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aabee7c88_0_52"/>
          <p:cNvSpPr txBox="1">
            <a:spLocks noGrp="1"/>
          </p:cNvSpPr>
          <p:nvPr>
            <p:ph type="title"/>
          </p:nvPr>
        </p:nvSpPr>
        <p:spPr>
          <a:xfrm>
            <a:off x="838200" y="365125"/>
            <a:ext cx="10515600" cy="96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String</a:t>
            </a:r>
            <a:endParaRPr/>
          </a:p>
        </p:txBody>
      </p:sp>
      <p:sp>
        <p:nvSpPr>
          <p:cNvPr id="196" name="Google Shape;196;g9aabee7c88_0_52"/>
          <p:cNvSpPr txBox="1">
            <a:spLocks noGrp="1"/>
          </p:cNvSpPr>
          <p:nvPr>
            <p:ph type="body" idx="1"/>
          </p:nvPr>
        </p:nvSpPr>
        <p:spPr>
          <a:xfrm>
            <a:off x="740950" y="1329325"/>
            <a:ext cx="10848300" cy="4928700"/>
          </a:xfrm>
          <a:prstGeom prst="rect">
            <a:avLst/>
          </a:prstGeom>
        </p:spPr>
        <p:txBody>
          <a:bodyPr spcFirstLastPara="1" wrap="square" lIns="91425" tIns="45700" rIns="91425" bIns="45700" anchor="t" anchorCtr="0">
            <a:noAutofit/>
          </a:bodyPr>
          <a:lstStyle/>
          <a:p>
            <a:pPr marL="0" lvl="0" indent="0" algn="l" rtl="0">
              <a:lnSpc>
                <a:spcPct val="115000"/>
              </a:lnSpc>
              <a:spcBef>
                <a:spcPts val="1600"/>
              </a:spcBef>
              <a:spcAft>
                <a:spcPts val="0"/>
              </a:spcAft>
              <a:buNone/>
            </a:pPr>
            <a:endParaRPr sz="1500">
              <a:solidFill>
                <a:srgbClr val="434343"/>
              </a:solidFill>
              <a:latin typeface="Arial"/>
              <a:ea typeface="Arial"/>
              <a:cs typeface="Arial"/>
              <a:sym typeface="Arial"/>
            </a:endParaRPr>
          </a:p>
          <a:p>
            <a:pPr marL="0" lvl="0" indent="0" algn="l" rtl="0">
              <a:lnSpc>
                <a:spcPct val="115000"/>
              </a:lnSpc>
              <a:spcBef>
                <a:spcPts val="1600"/>
              </a:spcBef>
              <a:spcAft>
                <a:spcPts val="0"/>
              </a:spcAft>
              <a:buNone/>
            </a:pPr>
            <a:endParaRPr sz="1500">
              <a:solidFill>
                <a:srgbClr val="434343"/>
              </a:solidFill>
              <a:latin typeface="Arial"/>
              <a:ea typeface="Arial"/>
              <a:cs typeface="Arial"/>
              <a:sym typeface="Arial"/>
            </a:endParaRPr>
          </a:p>
          <a:p>
            <a:pPr marL="0" lvl="0" indent="0" algn="l" rtl="0">
              <a:lnSpc>
                <a:spcPct val="115000"/>
              </a:lnSpc>
              <a:spcBef>
                <a:spcPts val="1600"/>
              </a:spcBef>
              <a:spcAft>
                <a:spcPts val="0"/>
              </a:spcAft>
              <a:buNone/>
            </a:pPr>
            <a:endParaRPr sz="1500">
              <a:solidFill>
                <a:srgbClr val="434343"/>
              </a:solidFill>
              <a:latin typeface="Arial"/>
              <a:ea typeface="Arial"/>
              <a:cs typeface="Arial"/>
              <a:sym typeface="Arial"/>
            </a:endParaRPr>
          </a:p>
          <a:p>
            <a:pPr marL="0" lvl="0" indent="0" algn="l" rtl="0">
              <a:lnSpc>
                <a:spcPct val="115000"/>
              </a:lnSpc>
              <a:spcBef>
                <a:spcPts val="1600"/>
              </a:spcBef>
              <a:spcAft>
                <a:spcPts val="0"/>
              </a:spcAft>
              <a:buNone/>
            </a:pPr>
            <a:r>
              <a:rPr lang="es-AR" sz="1500">
                <a:solidFill>
                  <a:srgbClr val="434343"/>
                </a:solidFill>
                <a:latin typeface="Arial"/>
                <a:ea typeface="Arial"/>
                <a:cs typeface="Arial"/>
                <a:sym typeface="Arial"/>
              </a:rPr>
              <a:t>	Agregar javascript a un sitio, y con template string  modificar el header y footer del HTML por javascript</a:t>
            </a:r>
            <a:endParaRPr sz="1500">
              <a:solidFill>
                <a:srgbClr val="434343"/>
              </a:solidFill>
              <a:latin typeface="Arial"/>
              <a:ea typeface="Arial"/>
              <a:cs typeface="Arial"/>
              <a:sym typeface="Arial"/>
            </a:endParaRPr>
          </a:p>
          <a:p>
            <a:pPr marL="0" lvl="0" indent="0" algn="l" rtl="0">
              <a:lnSpc>
                <a:spcPct val="115000"/>
              </a:lnSpc>
              <a:spcBef>
                <a:spcPts val="1600"/>
              </a:spcBef>
              <a:spcAft>
                <a:spcPts val="0"/>
              </a:spcAft>
              <a:buNone/>
            </a:pPr>
            <a:endParaRPr sz="1900">
              <a:solidFill>
                <a:srgbClr val="434343"/>
              </a:solidFill>
              <a:latin typeface="Arial"/>
              <a:ea typeface="Arial"/>
              <a:cs typeface="Arial"/>
              <a:sym typeface="Arial"/>
            </a:endParaRPr>
          </a:p>
          <a:p>
            <a:pPr marL="0" lvl="0" indent="0" algn="l" rtl="0">
              <a:lnSpc>
                <a:spcPct val="115000"/>
              </a:lnSpc>
              <a:spcBef>
                <a:spcPts val="1600"/>
              </a:spcBef>
              <a:spcAft>
                <a:spcPts val="0"/>
              </a:spcAft>
              <a:buNone/>
            </a:pPr>
            <a:r>
              <a:rPr lang="es-AR" sz="1900">
                <a:solidFill>
                  <a:srgbClr val="434343"/>
                </a:solidFill>
                <a:latin typeface="Arial"/>
                <a:ea typeface="Arial"/>
                <a:cs typeface="Arial"/>
                <a:sym typeface="Arial"/>
              </a:rPr>
              <a:t>Práctica:  </a:t>
            </a:r>
            <a:r>
              <a:rPr lang="es-AR" sz="1900" u="sng">
                <a:solidFill>
                  <a:schemeClr val="hlink"/>
                </a:solidFill>
                <a:latin typeface="Arial"/>
                <a:ea typeface="Arial"/>
                <a:cs typeface="Arial"/>
                <a:sym typeface="Arial"/>
                <a:hlinkClick r:id="rId3"/>
              </a:rPr>
              <a:t>https://repl.it/join/ookrmgbn-marcelacerda</a:t>
            </a:r>
            <a:r>
              <a:rPr lang="es-AR" sz="1900">
                <a:solidFill>
                  <a:srgbClr val="434343"/>
                </a:solidFill>
                <a:latin typeface="Arial"/>
                <a:ea typeface="Arial"/>
                <a:cs typeface="Arial"/>
                <a:sym typeface="Arial"/>
              </a:rPr>
              <a:t>                                    Práctica:</a:t>
            </a:r>
            <a:r>
              <a:rPr lang="es-AR" sz="1500" u="sng">
                <a:solidFill>
                  <a:schemeClr val="hlink"/>
                </a:solidFill>
                <a:latin typeface="Arial"/>
                <a:ea typeface="Arial"/>
                <a:cs typeface="Arial"/>
                <a:sym typeface="Arial"/>
                <a:hlinkClick r:id="rId4"/>
              </a:rPr>
              <a:t>https://docs.google.com/document/d/1Taoli29yGV4af6R3fhNQ42iffIk2YRqw9tQO1GQQQkU/edit?usp=sharing</a:t>
            </a:r>
            <a:endParaRPr sz="1500">
              <a:solidFill>
                <a:srgbClr val="434343"/>
              </a:solidFill>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endParaRPr sz="1900">
              <a:solidFill>
                <a:srgbClr val="434343"/>
              </a:solidFill>
              <a:latin typeface="Arial"/>
              <a:ea typeface="Arial"/>
              <a:cs typeface="Arial"/>
              <a:sym typeface="Arial"/>
            </a:endParaRPr>
          </a:p>
          <a:p>
            <a:pPr marL="0" lvl="0" indent="0" algn="l" rtl="0">
              <a:lnSpc>
                <a:spcPct val="135714"/>
              </a:lnSpc>
              <a:spcBef>
                <a:spcPts val="40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9da3bb359b_1_0"/>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90" name="Google Shape;90;g9da3bb359b_1_0"/>
          <p:cNvSpPr txBox="1">
            <a:spLocks noGrp="1"/>
          </p:cNvSpPr>
          <p:nvPr>
            <p:ph type="body" idx="1"/>
          </p:nvPr>
        </p:nvSpPr>
        <p:spPr>
          <a:xfrm>
            <a:off x="838200" y="1322125"/>
            <a:ext cx="10515600" cy="4854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s-AR"/>
              <a:t>¿Qué es un array? </a:t>
            </a:r>
            <a:endParaRPr sz="22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700">
                <a:latin typeface="Arial"/>
                <a:ea typeface="Arial"/>
                <a:cs typeface="Arial"/>
                <a:sym typeface="Arial"/>
              </a:rPr>
              <a:t>Un array es una colección o agrupación de elementos en una misma variable, cada uno de ellos ubicado por la posición que ocupa en el array. En Javascript, se pueden definir de varias formas:</a:t>
            </a:r>
            <a:endParaRPr sz="1700">
              <a:latin typeface="Arial"/>
              <a:ea typeface="Arial"/>
              <a:cs typeface="Arial"/>
              <a:sym typeface="Arial"/>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 Forma tradicional</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const array = new Array("a", "b", "c");</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 Mediante literales (preferida)</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const array = ["a", "b", "c"]; // Array con 3 elementos</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const empty = []; // Array vacío (0 elementos)</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const mixto = ["a", 5, true]; // Array mixto (string, number, boolean)</a:t>
            </a:r>
            <a:endParaRPr sz="1400">
              <a:latin typeface="Arial"/>
              <a:ea typeface="Arial"/>
              <a:cs typeface="Arial"/>
              <a:sym typeface="Arial"/>
            </a:endParaRPr>
          </a:p>
          <a:p>
            <a:pPr marL="0" lvl="0" indent="0" algn="l" rtl="0">
              <a:spcBef>
                <a:spcPts val="1000"/>
              </a:spcBef>
              <a:spcAft>
                <a:spcPts val="0"/>
              </a:spcAft>
              <a:buNone/>
            </a:pPr>
            <a:endParaRPr/>
          </a:p>
        </p:txBody>
      </p:sp>
      <p:graphicFrame>
        <p:nvGraphicFramePr>
          <p:cNvPr id="91" name="Google Shape;91;g9da3bb359b_1_0"/>
          <p:cNvGraphicFramePr/>
          <p:nvPr/>
        </p:nvGraphicFramePr>
        <p:xfrm>
          <a:off x="2001475" y="2667000"/>
          <a:ext cx="6858000" cy="1524000"/>
        </p:xfrm>
        <a:graphic>
          <a:graphicData uri="http://schemas.openxmlformats.org/drawingml/2006/table">
            <a:tbl>
              <a:tblPr>
                <a:noFill/>
                <a:tableStyleId>{6799720E-0FD8-4876-A8D2-EFD52E2155C6}</a:tableStyleId>
              </a:tblPr>
              <a:tblGrid>
                <a:gridCol w="1902075">
                  <a:extLst>
                    <a:ext uri="{9D8B030D-6E8A-4147-A177-3AD203B41FA5}">
                      <a16:colId xmlns:a16="http://schemas.microsoft.com/office/drawing/2014/main" val="20000"/>
                    </a:ext>
                  </a:extLst>
                </a:gridCol>
                <a:gridCol w="4955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Constructor</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new Array(len)</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Crea un array de len elementos .</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new Array(e1, e2...)</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Crea un array con ninguno o varios elementos.</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AR" sz="1100"/>
                        <a:t> [e1, e2...]</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Simplemente, los elementos dentro de corchetes: []. Notación preferida.</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9da3bb359b_0_2"/>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98" name="Google Shape;98;g9da3bb359b_0_2"/>
          <p:cNvSpPr txBox="1">
            <a:spLocks noGrp="1"/>
          </p:cNvSpPr>
          <p:nvPr>
            <p:ph type="body" idx="1"/>
          </p:nvPr>
        </p:nvSpPr>
        <p:spPr>
          <a:xfrm>
            <a:off x="838200" y="1322125"/>
            <a:ext cx="10515600" cy="4854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r>
              <a:rPr lang="es-AR" sz="1400">
                <a:latin typeface="Arial"/>
                <a:ea typeface="Arial"/>
                <a:cs typeface="Arial"/>
                <a:sym typeface="Arial"/>
              </a:rPr>
              <a:t>Ejemplo</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const array = ["a", "b", "c"];</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array[0]; // 'a'</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array[2]; // 'c'</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array[5]; // undefined</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s-AR" sz="1400">
                <a:latin typeface="Arial"/>
                <a:ea typeface="Arial"/>
                <a:cs typeface="Arial"/>
                <a:sym typeface="Arial"/>
              </a:rPr>
              <a:t>Las posiciones empiezan a contar desde 0 y si intentamos acceder a una posición que no existe (mayor del tamaño del array), nos devolverá un undefined.</a:t>
            </a:r>
            <a:endParaRPr sz="1400">
              <a:latin typeface="Arial"/>
              <a:ea typeface="Arial"/>
              <a:cs typeface="Arial"/>
              <a:sym typeface="Arial"/>
            </a:endParaRPr>
          </a:p>
          <a:p>
            <a:pPr marL="0" lvl="0" indent="0" algn="l" rtl="0">
              <a:spcBef>
                <a:spcPts val="1000"/>
              </a:spcBef>
              <a:spcAft>
                <a:spcPts val="0"/>
              </a:spcAft>
              <a:buNone/>
            </a:pPr>
            <a:endParaRPr/>
          </a:p>
        </p:txBody>
      </p:sp>
      <p:graphicFrame>
        <p:nvGraphicFramePr>
          <p:cNvPr id="99" name="Google Shape;99;g9da3bb359b_0_2"/>
          <p:cNvGraphicFramePr/>
          <p:nvPr/>
        </p:nvGraphicFramePr>
        <p:xfrm>
          <a:off x="1860075" y="2129275"/>
          <a:ext cx="6692825" cy="1143000"/>
        </p:xfrm>
        <a:graphic>
          <a:graphicData uri="http://schemas.openxmlformats.org/drawingml/2006/table">
            <a:tbl>
              <a:tblPr>
                <a:noFill/>
                <a:tableStyleId>{6799720E-0FD8-4876-A8D2-EFD52E2155C6}</a:tableStyleId>
              </a:tblPr>
              <a:tblGrid>
                <a:gridCol w="1252525">
                  <a:extLst>
                    <a:ext uri="{9D8B030D-6E8A-4147-A177-3AD203B41FA5}">
                      <a16:colId xmlns:a16="http://schemas.microsoft.com/office/drawing/2014/main" val="20000"/>
                    </a:ext>
                  </a:extLst>
                </a:gridCol>
                <a:gridCol w="544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Propiedad</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.length</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número de elementos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[pos]</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Operador que devuelve el elemento número pos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9da3bb359b_0_11"/>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06" name="Google Shape;106;g9da3bb359b_0_11"/>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graphicFrame>
        <p:nvGraphicFramePr>
          <p:cNvPr id="107" name="Google Shape;107;g9da3bb359b_0_11"/>
          <p:cNvGraphicFramePr/>
          <p:nvPr/>
        </p:nvGraphicFramePr>
        <p:xfrm>
          <a:off x="952500" y="2038100"/>
          <a:ext cx="10287000" cy="3048000"/>
        </p:xfrm>
        <a:graphic>
          <a:graphicData uri="http://schemas.openxmlformats.org/drawingml/2006/table">
            <a:tbl>
              <a:tblPr>
                <a:noFill/>
                <a:tableStyleId>{6799720E-0FD8-4876-A8D2-EFD52E2155C6}</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AR" sz="1100"/>
                        <a:t>Método</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.push(obj1, obj2...)</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Añade uno o varios elementos al final del array. Devuelve tamaño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.pop()</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Elimina y devuelve el último elemento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AR" sz="1100"/>
                        <a:t> .unshift(obj1, obj2...)</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Añade uno o varios elementos al inicio del array. Devuelve tamaño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AR" sz="1100"/>
                        <a:t> .shift()</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Elimina y devuelve el primer elemento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AR" sz="1100"/>
                        <a:t> .concat(obj1, obj2...)</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Concatena los elementos (o elementos de los arrays) pasados por parámetro.</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AR" sz="1100"/>
                        <a:t> .indexOf(obj, from)</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la posición de la primera aparición de obj desde from.</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AR" sz="1100"/>
                        <a:t> .lastIndexOf(obj, from)</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la posición de la última aparición de obj desde from.</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8" name="Google Shape;108;g9da3bb359b_0_11"/>
          <p:cNvSpPr txBox="1"/>
          <p:nvPr/>
        </p:nvSpPr>
        <p:spPr>
          <a:xfrm>
            <a:off x="838200" y="1322125"/>
            <a:ext cx="9518700" cy="11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latin typeface="Calibri"/>
                <a:ea typeface="Calibri"/>
                <a:cs typeface="Calibri"/>
                <a:sym typeface="Calibri"/>
              </a:rPr>
              <a:t>Métodos de Array</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9da3bb359b_0_22"/>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15" name="Google Shape;115;g9da3bb359b_0_22"/>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sp>
        <p:nvSpPr>
          <p:cNvPr id="116" name="Google Shape;116;g9da3bb359b_0_22"/>
          <p:cNvSpPr txBox="1"/>
          <p:nvPr/>
        </p:nvSpPr>
        <p:spPr>
          <a:xfrm>
            <a:off x="952500" y="1255925"/>
            <a:ext cx="9518700" cy="47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latin typeface="Calibri"/>
                <a:ea typeface="Calibri"/>
                <a:cs typeface="Calibri"/>
                <a:sym typeface="Calibri"/>
              </a:rPr>
              <a:t>Métodos de Orden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lnSpc>
                <a:spcPct val="115000"/>
              </a:lnSpc>
              <a:spcBef>
                <a:spcPts val="1600"/>
              </a:spcBef>
              <a:spcAft>
                <a:spcPts val="0"/>
              </a:spcAft>
              <a:buClr>
                <a:schemeClr val="dk1"/>
              </a:buClr>
              <a:buSzPts val="1100"/>
              <a:buFont typeface="Arial"/>
              <a:buNone/>
            </a:pPr>
            <a:r>
              <a:rPr lang="es-AR">
                <a:solidFill>
                  <a:srgbClr val="434343"/>
                </a:solidFill>
              </a:rPr>
              <a:t>Función de comparación </a:t>
            </a:r>
            <a:endParaRPr>
              <a:solidFill>
                <a:srgbClr val="434343"/>
              </a:solidFill>
            </a:endParaRPr>
          </a:p>
          <a:p>
            <a:pPr marL="0" lvl="0" indent="0" algn="l" rtl="0">
              <a:lnSpc>
                <a:spcPct val="115000"/>
              </a:lnSpc>
              <a:spcBef>
                <a:spcPts val="400"/>
              </a:spcBef>
              <a:spcAft>
                <a:spcPts val="0"/>
              </a:spcAft>
              <a:buClr>
                <a:schemeClr val="dk1"/>
              </a:buClr>
              <a:buSzPts val="1100"/>
              <a:buFont typeface="Arial"/>
              <a:buNone/>
            </a:pPr>
            <a:r>
              <a:rPr lang="es-AR" sz="1100">
                <a:solidFill>
                  <a:schemeClr val="dk1"/>
                </a:solidFill>
              </a:rPr>
              <a:t>Como hemos visto, la ordenación que realiza sort() por defecto es siempre una ordenación alfabética. Sin embargo, podemos pasarle por parámetro lo que se conoce con los nombres de función de ordenación o función de comparación. Dicha función, lo que hace es establecer otro criterio de ordenación, en lugar del que tiene por defecto:</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const array = [1, 8, 2, 32, 9, 7, 4];</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 Función de comparación para ordenación natural</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const fc = function (a, b)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  return a -b;</a:t>
            </a:r>
            <a:endParaRPr sz="1100">
              <a:solidFill>
                <a:schemeClr val="dk1"/>
              </a:solidFill>
            </a:endParaRPr>
          </a:p>
          <a:p>
            <a:pPr marL="0" lvl="0" indent="0" algn="l" rtl="0">
              <a:lnSpc>
                <a:spcPct val="115000"/>
              </a:lnSpc>
              <a:spcBef>
                <a:spcPts val="0"/>
              </a:spcBef>
              <a:spcAft>
                <a:spcPts val="0"/>
              </a:spcAft>
              <a:buNone/>
            </a:pPr>
            <a:r>
              <a:rPr lang="es-AR" sz="1100">
                <a:solidFill>
                  <a:schemeClr val="dk1"/>
                </a:solidFill>
              </a:rPr>
              <a:t>};</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100">
                <a:solidFill>
                  <a:schemeClr val="dk1"/>
                </a:solidFill>
              </a:rPr>
              <a:t>array.sort(fc)</a:t>
            </a:r>
            <a:endParaRPr sz="1100">
              <a:solidFill>
                <a:schemeClr val="dk1"/>
              </a:solidFill>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117" name="Google Shape;117;g9da3bb359b_0_22"/>
          <p:cNvGraphicFramePr/>
          <p:nvPr/>
        </p:nvGraphicFramePr>
        <p:xfrm>
          <a:off x="1904075" y="1944425"/>
          <a:ext cx="5731200" cy="1611630"/>
        </p:xfrm>
        <a:graphic>
          <a:graphicData uri="http://schemas.openxmlformats.org/drawingml/2006/table">
            <a:tbl>
              <a:tblPr>
                <a:noFill/>
                <a:tableStyleId>{9BA814AE-369D-4323-8042-2846BAFD0408}</a:tableStyleId>
              </a:tblPr>
              <a:tblGrid>
                <a:gridCol w="1089075">
                  <a:extLst>
                    <a:ext uri="{9D8B030D-6E8A-4147-A177-3AD203B41FA5}">
                      <a16:colId xmlns:a16="http://schemas.microsoft.com/office/drawing/2014/main" val="20000"/>
                    </a:ext>
                  </a:extLst>
                </a:gridCol>
                <a:gridCol w="4642125">
                  <a:extLst>
                    <a:ext uri="{9D8B030D-6E8A-4147-A177-3AD203B41FA5}">
                      <a16:colId xmlns:a16="http://schemas.microsoft.com/office/drawing/2014/main" val="20001"/>
                    </a:ext>
                  </a:extLst>
                </a:gridCol>
              </a:tblGrid>
              <a:tr h="361950">
                <a:tc>
                  <a:txBody>
                    <a:bodyPr/>
                    <a:lstStyle/>
                    <a:p>
                      <a:pPr marL="0" lvl="0" indent="0" algn="l" rtl="0">
                        <a:spcBef>
                          <a:spcPts val="0"/>
                        </a:spcBef>
                        <a:spcAft>
                          <a:spcPts val="0"/>
                        </a:spcAft>
                        <a:buNone/>
                      </a:pPr>
                      <a:r>
                        <a:rPr lang="es-AR" sz="1100"/>
                        <a:t>Método</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AR" sz="1100"/>
                        <a:t> .reverse()</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Invierte el orden de elementos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sz="1100"/>
                        <a:t> .sort()</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Ordena los elementos del array bajo un criterio de ordenación alfabética.</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AR" sz="1100"/>
                        <a:t> .sort(func)</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Ordena los elementos del array bajo un criterio de ordenación func.</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9da3bb359b_0_32"/>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24" name="Google Shape;124;g9da3bb359b_0_32"/>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sp>
        <p:nvSpPr>
          <p:cNvPr id="125" name="Google Shape;125;g9da3bb359b_0_32"/>
          <p:cNvSpPr txBox="1"/>
          <p:nvPr/>
        </p:nvSpPr>
        <p:spPr>
          <a:xfrm>
            <a:off x="952500" y="1255925"/>
            <a:ext cx="9518700" cy="47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126" name="Google Shape;126;g9da3bb359b_0_32"/>
          <p:cNvGraphicFramePr/>
          <p:nvPr/>
        </p:nvGraphicFramePr>
        <p:xfrm>
          <a:off x="3230400" y="1255913"/>
          <a:ext cx="5731200" cy="4600525"/>
        </p:xfrm>
        <a:graphic>
          <a:graphicData uri="http://schemas.openxmlformats.org/drawingml/2006/table">
            <a:tbl>
              <a:tblPr>
                <a:noFill/>
                <a:tableStyleId>{6A005C38-15BB-4659-BA02-39508182FFC5}</a:tableStyleId>
              </a:tblPr>
              <a:tblGrid>
                <a:gridCol w="1681250">
                  <a:extLst>
                    <a:ext uri="{9D8B030D-6E8A-4147-A177-3AD203B41FA5}">
                      <a16:colId xmlns:a16="http://schemas.microsoft.com/office/drawing/2014/main" val="20000"/>
                    </a:ext>
                  </a:extLst>
                </a:gridCol>
                <a:gridCol w="4049950">
                  <a:extLst>
                    <a:ext uri="{9D8B030D-6E8A-4147-A177-3AD203B41FA5}">
                      <a16:colId xmlns:a16="http://schemas.microsoft.com/office/drawing/2014/main" val="20001"/>
                    </a:ext>
                  </a:extLst>
                </a:gridCol>
              </a:tblGrid>
              <a:tr h="362700">
                <a:tc>
                  <a:txBody>
                    <a:bodyPr/>
                    <a:lstStyle/>
                    <a:p>
                      <a:pPr marL="0" lvl="0" indent="0" algn="l" rtl="0">
                        <a:spcBef>
                          <a:spcPts val="0"/>
                        </a:spcBef>
                        <a:spcAft>
                          <a:spcPts val="0"/>
                        </a:spcAft>
                        <a:buNone/>
                      </a:pPr>
                      <a:r>
                        <a:rPr lang="es-AR" sz="1100"/>
                        <a:t>Método</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s-AR" sz="1100"/>
                        <a:t>Descripción</a:t>
                      </a:r>
                      <a:endParaRPr sz="1100"/>
                    </a:p>
                  </a:txBody>
                  <a:tcPr marL="76200" marR="76200" marT="76200" marB="76200">
                    <a:lnL w="12700" cap="flat" cmpd="sng">
                      <a:solidFill>
                        <a:srgbClr val="F3F3F3"/>
                      </a:solidFill>
                      <a:prstDash val="solid"/>
                      <a:round/>
                      <a:headEnd type="none" w="sm" len="sm"/>
                      <a:tailEnd type="none" w="sm" len="sm"/>
                    </a:lnL>
                    <a:lnR w="12700" cap="flat" cmpd="sng">
                      <a:solidFill>
                        <a:srgbClr val="F3F3F3"/>
                      </a:solidFill>
                      <a:prstDash val="solid"/>
                      <a:round/>
                      <a:headEnd type="none" w="sm" len="sm"/>
                      <a:tailEnd type="none" w="sm" len="sm"/>
                    </a:lnR>
                    <a:lnT w="12700" cap="flat" cmpd="sng">
                      <a:solidFill>
                        <a:srgbClr val="F3F3F3"/>
                      </a:solidFill>
                      <a:prstDash val="solid"/>
                      <a:round/>
                      <a:headEnd type="none" w="sm" len="sm"/>
                      <a:tailEnd type="none" w="sm" len="sm"/>
                    </a:lnT>
                    <a:lnB w="12700" cap="flat" cmpd="sng">
                      <a:solidFill>
                        <a:srgbClr val="F3F3F3"/>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496325">
                <a:tc>
                  <a:txBody>
                    <a:bodyPr/>
                    <a:lstStyle/>
                    <a:p>
                      <a:pPr marL="0" lvl="0" indent="0" algn="l" rtl="0">
                        <a:spcBef>
                          <a:spcPts val="0"/>
                        </a:spcBef>
                        <a:spcAft>
                          <a:spcPts val="0"/>
                        </a:spcAft>
                        <a:buNone/>
                      </a:pPr>
                      <a:r>
                        <a:rPr lang="es-AR" sz="1100"/>
                        <a:t> .forEach(cb,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Realiza la operación definida en cb por cada elemento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12700" cap="flat" cmpd="sng">
                      <a:solidFill>
                        <a:srgbClr val="F3F3F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496325">
                <a:tc>
                  <a:txBody>
                    <a:bodyPr/>
                    <a:lstStyle/>
                    <a:p>
                      <a:pPr marL="0" lvl="0" indent="0" algn="l" rtl="0">
                        <a:spcBef>
                          <a:spcPts val="0"/>
                        </a:spcBef>
                        <a:spcAft>
                          <a:spcPts val="0"/>
                        </a:spcAft>
                        <a:buNone/>
                      </a:pPr>
                      <a:r>
                        <a:rPr lang="es-AR" sz="1100"/>
                        <a:t> .every(cb,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Comprueba si todos los elementos del array cumplen la condición de cb.</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496325">
                <a:tc>
                  <a:txBody>
                    <a:bodyPr/>
                    <a:lstStyle/>
                    <a:p>
                      <a:pPr marL="0" lvl="0" indent="0" algn="l" rtl="0">
                        <a:spcBef>
                          <a:spcPts val="0"/>
                        </a:spcBef>
                        <a:spcAft>
                          <a:spcPts val="0"/>
                        </a:spcAft>
                        <a:buNone/>
                      </a:pPr>
                      <a:r>
                        <a:rPr lang="es-AR" sz="1100"/>
                        <a:t> .some(cb,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Comprueba si al menos un elem. del array cumple la condición de cb.</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496325">
                <a:tc>
                  <a:txBody>
                    <a:bodyPr/>
                    <a:lstStyle/>
                    <a:p>
                      <a:pPr marL="0" lvl="0" indent="0" algn="l" rtl="0">
                        <a:spcBef>
                          <a:spcPts val="0"/>
                        </a:spcBef>
                        <a:spcAft>
                          <a:spcPts val="0"/>
                        </a:spcAft>
                        <a:buNone/>
                      </a:pPr>
                      <a:r>
                        <a:rPr lang="es-AR" sz="1100"/>
                        <a:t> .map(cb,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Construye un array con lo que devuelve cb por cada elemento del array.</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496325">
                <a:tc>
                  <a:txBody>
                    <a:bodyPr/>
                    <a:lstStyle/>
                    <a:p>
                      <a:pPr marL="0" lvl="0" indent="0" algn="l" rtl="0">
                        <a:spcBef>
                          <a:spcPts val="0"/>
                        </a:spcBef>
                        <a:spcAft>
                          <a:spcPts val="0"/>
                        </a:spcAft>
                        <a:buNone/>
                      </a:pPr>
                      <a:r>
                        <a:rPr lang="es-AR" sz="1100"/>
                        <a:t> .filter(cb,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Construye un array con los elementos que cumplen el filtro de cb.</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496325">
                <a:tc>
                  <a:txBody>
                    <a:bodyPr/>
                    <a:lstStyle/>
                    <a:p>
                      <a:pPr marL="0" lvl="0" indent="0" algn="l" rtl="0">
                        <a:spcBef>
                          <a:spcPts val="0"/>
                        </a:spcBef>
                        <a:spcAft>
                          <a:spcPts val="0"/>
                        </a:spcAft>
                        <a:buNone/>
                      </a:pPr>
                      <a:r>
                        <a:rPr lang="es-AR" sz="1100"/>
                        <a:t> .findIndex(cb, arg) </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la posición del elemento que cumple la condición de cb.</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775">
                <a:tc>
                  <a:txBody>
                    <a:bodyPr/>
                    <a:lstStyle/>
                    <a:p>
                      <a:pPr marL="0" lvl="0" indent="0" algn="l" rtl="0">
                        <a:spcBef>
                          <a:spcPts val="0"/>
                        </a:spcBef>
                        <a:spcAft>
                          <a:spcPts val="0"/>
                        </a:spcAft>
                        <a:buNone/>
                      </a:pPr>
                      <a:r>
                        <a:rPr lang="es-AR" sz="1100"/>
                        <a:t> .find(cb, arg) </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Devuelve el elemento que cumple la condición de cb.</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496325">
                <a:tc>
                  <a:txBody>
                    <a:bodyPr/>
                    <a:lstStyle/>
                    <a:p>
                      <a:pPr marL="0" lvl="0" indent="0" algn="l" rtl="0">
                        <a:spcBef>
                          <a:spcPts val="0"/>
                        </a:spcBef>
                        <a:spcAft>
                          <a:spcPts val="0"/>
                        </a:spcAft>
                        <a:buNone/>
                      </a:pPr>
                      <a:r>
                        <a:rPr lang="es-AR" sz="1100"/>
                        <a:t> .reduce(cb,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Ejecuta cb con cada elemento (de izq a der), acumulando el resultado.</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8"/>
                  </a:ext>
                </a:extLst>
              </a:tr>
              <a:tr h="381775">
                <a:tc>
                  <a:txBody>
                    <a:bodyPr/>
                    <a:lstStyle/>
                    <a:p>
                      <a:pPr marL="0" lvl="0" indent="0" algn="l" rtl="0">
                        <a:spcBef>
                          <a:spcPts val="0"/>
                        </a:spcBef>
                        <a:spcAft>
                          <a:spcPts val="0"/>
                        </a:spcAft>
                        <a:buNone/>
                      </a:pPr>
                      <a:r>
                        <a:rPr lang="es-AR" sz="1100"/>
                        <a:t> .reduceRight(cb, arg)</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s-AR" sz="1100"/>
                        <a:t>Idem al anterior, pero en orden de derecha a izquierda.</a:t>
                      </a:r>
                      <a:endParaRPr sz="11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9da3bb359b_0_48"/>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33" name="Google Shape;133;g9da3bb359b_0_48"/>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sp>
        <p:nvSpPr>
          <p:cNvPr id="134" name="Google Shape;134;g9da3bb359b_0_48"/>
          <p:cNvSpPr txBox="1"/>
          <p:nvPr/>
        </p:nvSpPr>
        <p:spPr>
          <a:xfrm>
            <a:off x="985475" y="1255925"/>
            <a:ext cx="9518700" cy="47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AR" sz="1800">
                <a:solidFill>
                  <a:schemeClr val="dk1"/>
                </a:solidFill>
              </a:rPr>
              <a:t>Ejemplos</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["a", "b", "c", "d"];</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f = function () {</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console.log("Un elemento.");</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arr.forEach(f);  //Un elemento. /Un elemento./ Un elemento./Un elemento</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800">
                <a:solidFill>
                  <a:schemeClr val="dk1"/>
                </a:solidFill>
              </a:rPr>
              <a:t>arr.forEach((e) =&gt; console.log(e)); // Devuelve 'a' / 'b' / 'c' / 'd'</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AR" sz="1800">
                <a:solidFill>
                  <a:schemeClr val="dk1"/>
                </a:solidFill>
              </a:rPr>
              <a:t>arr.forEach((e, i) =&gt; console.log(e, i)); // Devuelve 'a' 0 / 'b' 1 / 'c' 2 / 'd' 3</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arr.forEach((e, i, a) =&gt; console.log(a[0])); // Devuelve 'a' / 'a' / 'a' / 'a'</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arr.forEach((e, i, a) =&gt; console.log(a[i])); // Devuelve 'a' / 'b' / 'c' / 'd'</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["a", "b", "c", "d"];</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arr.every((e) =&gt; e.length == 1); // true   ( todos tienen longitud 1, devuelve true)</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9da3bb359b_0_56"/>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41" name="Google Shape;141;g9da3bb359b_0_56"/>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sp>
        <p:nvSpPr>
          <p:cNvPr id="142" name="Google Shape;142;g9da3bb359b_0_56"/>
          <p:cNvSpPr txBox="1"/>
          <p:nvPr/>
        </p:nvSpPr>
        <p:spPr>
          <a:xfrm>
            <a:off x="985475" y="1255925"/>
            <a:ext cx="9518700" cy="47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AR" sz="1800">
                <a:solidFill>
                  <a:schemeClr val="dk1"/>
                </a:solidFill>
              </a:rPr>
              <a:t>Ejemplos</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["a", "bb", "c", "d"];</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a:t>
            </a:r>
            <a:r>
              <a:rPr lang="es-AR" sz="1800" b="1">
                <a:solidFill>
                  <a:schemeClr val="dk1"/>
                </a:solidFill>
              </a:rPr>
              <a:t>some</a:t>
            </a:r>
            <a:r>
              <a:rPr lang="es-AR" sz="1800">
                <a:solidFill>
                  <a:schemeClr val="dk1"/>
                </a:solidFill>
              </a:rPr>
              <a:t>((e) =&gt; e.length == 2); // true   </a:t>
            </a:r>
            <a:r>
              <a:rPr lang="es-AR" sz="1700">
                <a:solidFill>
                  <a:schemeClr val="dk1"/>
                </a:solidFill>
              </a:rPr>
              <a:t>( si al menos un elemento tiene long 2 devuelve true)</a:t>
            </a:r>
            <a:endParaRPr sz="17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["Ana", "Pablo", "Pedro", "Pancracio", "Heriberto"];</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nuevoArr = arr.</a:t>
            </a:r>
            <a:r>
              <a:rPr lang="es-AR" sz="1800" b="1">
                <a:solidFill>
                  <a:schemeClr val="dk1"/>
                </a:solidFill>
              </a:rPr>
              <a:t>filter</a:t>
            </a:r>
            <a:r>
              <a:rPr lang="es-AR" sz="1800">
                <a:solidFill>
                  <a:schemeClr val="dk1"/>
                </a:solidFill>
              </a:rPr>
              <a:t>((e) =&gt; e[0] == "P");</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nuevoArr; // Devuelve ['Pablo', 'Pedro', 'Pancracio']</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["Ana", "Pablo", "Pedro", "Pancracio", "Heriberto"];</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a:t>
            </a:r>
            <a:r>
              <a:rPr lang="es-AR" sz="1800" b="1">
                <a:solidFill>
                  <a:schemeClr val="dk1"/>
                </a:solidFill>
              </a:rPr>
              <a:t>find</a:t>
            </a:r>
            <a:r>
              <a:rPr lang="es-AR" sz="1800">
                <a:solidFill>
                  <a:schemeClr val="dk1"/>
                </a:solidFill>
              </a:rPr>
              <a:t>((e) =&gt; e.length == 5); // 'Pablo'</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a:t>
            </a:r>
            <a:r>
              <a:rPr lang="es-AR" sz="1800" b="1">
                <a:solidFill>
                  <a:schemeClr val="dk1"/>
                </a:solidFill>
              </a:rPr>
              <a:t>findIndex</a:t>
            </a:r>
            <a:r>
              <a:rPr lang="es-AR" sz="1800">
                <a:solidFill>
                  <a:schemeClr val="dk1"/>
                </a:solidFill>
              </a:rPr>
              <a:t>((e) =&gt; e.length == 5); // 1</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9da3bb359b_0_63"/>
          <p:cNvSpPr txBox="1">
            <a:spLocks noGrp="1"/>
          </p:cNvSpPr>
          <p:nvPr>
            <p:ph type="title"/>
          </p:nvPr>
        </p:nvSpPr>
        <p:spPr>
          <a:xfrm>
            <a:off x="838200" y="365125"/>
            <a:ext cx="10515600" cy="957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a:t>Array</a:t>
            </a:r>
            <a:endParaRPr/>
          </a:p>
        </p:txBody>
      </p:sp>
      <p:sp>
        <p:nvSpPr>
          <p:cNvPr id="149" name="Google Shape;149;g9da3bb359b_0_63"/>
          <p:cNvSpPr txBox="1">
            <a:spLocks noGrp="1"/>
          </p:cNvSpPr>
          <p:nvPr>
            <p:ph type="body" idx="1"/>
          </p:nvPr>
        </p:nvSpPr>
        <p:spPr>
          <a:xfrm>
            <a:off x="838200" y="1255925"/>
            <a:ext cx="10515600" cy="4600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lnSpc>
                <a:spcPct val="115000"/>
              </a:lnSpc>
              <a:spcBef>
                <a:spcPts val="0"/>
              </a:spcBef>
              <a:spcAft>
                <a:spcPts val="0"/>
              </a:spcAft>
              <a:buNone/>
            </a:pPr>
            <a:endParaRPr sz="1400">
              <a:latin typeface="Arial"/>
              <a:ea typeface="Arial"/>
              <a:cs typeface="Arial"/>
              <a:sym typeface="Arial"/>
            </a:endParaRPr>
          </a:p>
          <a:p>
            <a:pPr marL="0" lvl="0" indent="0" algn="l" rtl="0">
              <a:spcBef>
                <a:spcPts val="1000"/>
              </a:spcBef>
              <a:spcAft>
                <a:spcPts val="0"/>
              </a:spcAft>
              <a:buNone/>
            </a:pPr>
            <a:endParaRPr/>
          </a:p>
        </p:txBody>
      </p:sp>
      <p:sp>
        <p:nvSpPr>
          <p:cNvPr id="150" name="Google Shape;150;g9da3bb359b_0_63"/>
          <p:cNvSpPr txBox="1"/>
          <p:nvPr/>
        </p:nvSpPr>
        <p:spPr>
          <a:xfrm>
            <a:off x="985475" y="1255925"/>
            <a:ext cx="9518700" cy="47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AR" sz="1800">
                <a:solidFill>
                  <a:schemeClr val="dk1"/>
                </a:solidFill>
              </a:rPr>
              <a:t>Ejemplo: reduce (acumulador)</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const arr = [95, 5, 25, 10, 25];</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arr.reduce((p, e) =&gt; {</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console.log(“P=”+p+” e=”+e);</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return p + e;</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P=95 e=5     (1ª iteración: elemento 1: 95 + elemento 2: 5) = 100</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P=100 e=25   (2ª iteración: 100 + elemento 3: 25) = 125</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P=125 e=10   (3ª iteración: 125 + elemento 4: 10) = 135</a:t>
            </a: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P=135 e=25   (4ª iteración: 135 + elemento 5: 25) = 160</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s-AR" sz="1800">
                <a:solidFill>
                  <a:schemeClr val="dk1"/>
                </a:solidFill>
              </a:rPr>
              <a:t>// Finalmente, devuelve 160</a:t>
            </a:r>
            <a:endParaRPr sz="18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1800">
              <a:solidFill>
                <a:schemeClr val="dk1"/>
              </a:solidFil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2011</Words>
  <Application>Microsoft Office PowerPoint</Application>
  <PresentationFormat>Panorámica</PresentationFormat>
  <Paragraphs>285</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Courier New</vt:lpstr>
      <vt:lpstr>Tema de Office</vt:lpstr>
      <vt:lpstr>Clase 15</vt:lpstr>
      <vt:lpstr>Array</vt:lpstr>
      <vt:lpstr>Array</vt:lpstr>
      <vt:lpstr>Array</vt:lpstr>
      <vt:lpstr>Array</vt:lpstr>
      <vt:lpstr>Array</vt:lpstr>
      <vt:lpstr>Array</vt:lpstr>
      <vt:lpstr>Array</vt:lpstr>
      <vt:lpstr>Array</vt:lpstr>
      <vt:lpstr>String</vt:lpstr>
      <vt:lpstr>String</vt:lpstr>
      <vt:lpstr>String</vt:lpstr>
      <vt:lpstr>String</vt:lpstr>
      <vt:lpstr>String</vt:lpstr>
      <vt:lpstr>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16</dc:title>
  <dc:creator>Aylén Romero</dc:creator>
  <cp:lastModifiedBy>Nicolás Chiovetta</cp:lastModifiedBy>
  <cp:revision>3</cp:revision>
  <dcterms:created xsi:type="dcterms:W3CDTF">2020-08-07T01:51:21Z</dcterms:created>
  <dcterms:modified xsi:type="dcterms:W3CDTF">2021-05-27T21:29:10Z</dcterms:modified>
</cp:coreProperties>
</file>