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1"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9c7c357675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9c7c357675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9cb2a7e8a5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9cb2a7e8a5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9cb2a7e8a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9cb2a7e8a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9cb2a7e8a5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9cb2a7e8a5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9cb2a7e8a5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9cb2a7e8a5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9c7c357675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9c7c357675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9c7c357675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9c7c357675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9c7c357675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9c7c357675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9cb2a7e8a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9cb2a7e8a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9cb2a7e8a5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9cb2a7e8a5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9cb2a7e8a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9cb2a7e8a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9cb2a7e8a5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9cb2a7e8a5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9cb2a7e8a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9cb2a7e8a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 type="obj">
  <p:cSld name="OBJECT">
    <p:spTree>
      <p:nvGrpSpPr>
        <p:cNvPr id="95" name="Shape 95"/>
        <p:cNvGrpSpPr/>
        <p:nvPr/>
      </p:nvGrpSpPr>
      <p:grpSpPr>
        <a:xfrm>
          <a:off x="0" y="0"/>
          <a:ext cx="0" cy="0"/>
          <a:chOff x="0" y="0"/>
          <a:chExt cx="0" cy="0"/>
        </a:xfrm>
      </p:grpSpPr>
      <p:sp>
        <p:nvSpPr>
          <p:cNvPr id="96" name="Google Shape;96;p2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97" name="Google Shape;97;p2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98" name="Google Shape;98;p2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sz="1100"/>
            </a:lvl1pPr>
            <a:lvl2pPr lvl="1" rtl="0" algn="l">
              <a:lnSpc>
                <a:spcPct val="100000"/>
              </a:lnSpc>
              <a:spcBef>
                <a:spcPts val="0"/>
              </a:spcBef>
              <a:spcAft>
                <a:spcPts val="0"/>
              </a:spcAft>
              <a:buSzPts val="1100"/>
              <a:buNone/>
              <a:defRPr sz="1100"/>
            </a:lvl2pPr>
            <a:lvl3pPr lvl="2" rtl="0" algn="l">
              <a:lnSpc>
                <a:spcPct val="100000"/>
              </a:lnSpc>
              <a:spcBef>
                <a:spcPts val="0"/>
              </a:spcBef>
              <a:spcAft>
                <a:spcPts val="0"/>
              </a:spcAft>
              <a:buSzPts val="1100"/>
              <a:buNone/>
              <a:defRPr sz="1100"/>
            </a:lvl3pPr>
            <a:lvl4pPr lvl="3" rtl="0" algn="l">
              <a:lnSpc>
                <a:spcPct val="100000"/>
              </a:lnSpc>
              <a:spcBef>
                <a:spcPts val="0"/>
              </a:spcBef>
              <a:spcAft>
                <a:spcPts val="0"/>
              </a:spcAft>
              <a:buSzPts val="1100"/>
              <a:buNone/>
              <a:defRPr sz="1100"/>
            </a:lvl4pPr>
            <a:lvl5pPr lvl="4" rtl="0" algn="l">
              <a:lnSpc>
                <a:spcPct val="100000"/>
              </a:lnSpc>
              <a:spcBef>
                <a:spcPts val="0"/>
              </a:spcBef>
              <a:spcAft>
                <a:spcPts val="0"/>
              </a:spcAft>
              <a:buSzPts val="1100"/>
              <a:buNone/>
              <a:defRPr sz="1100"/>
            </a:lvl5pPr>
            <a:lvl6pPr lvl="5" rtl="0" algn="l">
              <a:lnSpc>
                <a:spcPct val="100000"/>
              </a:lnSpc>
              <a:spcBef>
                <a:spcPts val="0"/>
              </a:spcBef>
              <a:spcAft>
                <a:spcPts val="0"/>
              </a:spcAft>
              <a:buSzPts val="1100"/>
              <a:buNone/>
              <a:defRPr sz="1100"/>
            </a:lvl6pPr>
            <a:lvl7pPr lvl="6" rtl="0" algn="l">
              <a:lnSpc>
                <a:spcPct val="100000"/>
              </a:lnSpc>
              <a:spcBef>
                <a:spcPts val="0"/>
              </a:spcBef>
              <a:spcAft>
                <a:spcPts val="0"/>
              </a:spcAft>
              <a:buSzPts val="1100"/>
              <a:buNone/>
              <a:defRPr sz="1100"/>
            </a:lvl7pPr>
            <a:lvl8pPr lvl="7" rtl="0" algn="l">
              <a:lnSpc>
                <a:spcPct val="100000"/>
              </a:lnSpc>
              <a:spcBef>
                <a:spcPts val="0"/>
              </a:spcBef>
              <a:spcAft>
                <a:spcPts val="0"/>
              </a:spcAft>
              <a:buSzPts val="1100"/>
              <a:buNone/>
              <a:defRPr sz="1100"/>
            </a:lvl8pPr>
            <a:lvl9pPr lvl="8" rtl="0" algn="l">
              <a:lnSpc>
                <a:spcPct val="100000"/>
              </a:lnSpc>
              <a:spcBef>
                <a:spcPts val="0"/>
              </a:spcBef>
              <a:spcAft>
                <a:spcPts val="0"/>
              </a:spcAft>
              <a:buSzPts val="1100"/>
              <a:buNone/>
              <a:defRPr sz="1100"/>
            </a:lvl9pPr>
          </a:lstStyle>
          <a:p/>
        </p:txBody>
      </p:sp>
      <p:sp>
        <p:nvSpPr>
          <p:cNvPr id="99" name="Google Shape;99;p2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sz="1100"/>
            </a:lvl1pPr>
            <a:lvl2pPr lvl="1" rtl="0" algn="l">
              <a:lnSpc>
                <a:spcPct val="100000"/>
              </a:lnSpc>
              <a:spcBef>
                <a:spcPts val="0"/>
              </a:spcBef>
              <a:spcAft>
                <a:spcPts val="0"/>
              </a:spcAft>
              <a:buSzPts val="1100"/>
              <a:buNone/>
              <a:defRPr sz="1100"/>
            </a:lvl2pPr>
            <a:lvl3pPr lvl="2" rtl="0" algn="l">
              <a:lnSpc>
                <a:spcPct val="100000"/>
              </a:lnSpc>
              <a:spcBef>
                <a:spcPts val="0"/>
              </a:spcBef>
              <a:spcAft>
                <a:spcPts val="0"/>
              </a:spcAft>
              <a:buSzPts val="1100"/>
              <a:buNone/>
              <a:defRPr sz="1100"/>
            </a:lvl3pPr>
            <a:lvl4pPr lvl="3" rtl="0" algn="l">
              <a:lnSpc>
                <a:spcPct val="100000"/>
              </a:lnSpc>
              <a:spcBef>
                <a:spcPts val="0"/>
              </a:spcBef>
              <a:spcAft>
                <a:spcPts val="0"/>
              </a:spcAft>
              <a:buSzPts val="1100"/>
              <a:buNone/>
              <a:defRPr sz="1100"/>
            </a:lvl4pPr>
            <a:lvl5pPr lvl="4" rtl="0" algn="l">
              <a:lnSpc>
                <a:spcPct val="100000"/>
              </a:lnSpc>
              <a:spcBef>
                <a:spcPts val="0"/>
              </a:spcBef>
              <a:spcAft>
                <a:spcPts val="0"/>
              </a:spcAft>
              <a:buSzPts val="1100"/>
              <a:buNone/>
              <a:defRPr sz="1100"/>
            </a:lvl5pPr>
            <a:lvl6pPr lvl="5" rtl="0" algn="l">
              <a:lnSpc>
                <a:spcPct val="100000"/>
              </a:lnSpc>
              <a:spcBef>
                <a:spcPts val="0"/>
              </a:spcBef>
              <a:spcAft>
                <a:spcPts val="0"/>
              </a:spcAft>
              <a:buSzPts val="1100"/>
              <a:buNone/>
              <a:defRPr sz="1100"/>
            </a:lvl6pPr>
            <a:lvl7pPr lvl="6" rtl="0" algn="l">
              <a:lnSpc>
                <a:spcPct val="100000"/>
              </a:lnSpc>
              <a:spcBef>
                <a:spcPts val="0"/>
              </a:spcBef>
              <a:spcAft>
                <a:spcPts val="0"/>
              </a:spcAft>
              <a:buSzPts val="1100"/>
              <a:buNone/>
              <a:defRPr sz="1100"/>
            </a:lvl7pPr>
            <a:lvl8pPr lvl="7" rtl="0" algn="l">
              <a:lnSpc>
                <a:spcPct val="100000"/>
              </a:lnSpc>
              <a:spcBef>
                <a:spcPts val="0"/>
              </a:spcBef>
              <a:spcAft>
                <a:spcPts val="0"/>
              </a:spcAft>
              <a:buSzPts val="1100"/>
              <a:buNone/>
              <a:defRPr sz="1100"/>
            </a:lvl8pPr>
            <a:lvl9pPr lvl="8" rtl="0" algn="l">
              <a:lnSpc>
                <a:spcPct val="100000"/>
              </a:lnSpc>
              <a:spcBef>
                <a:spcPts val="0"/>
              </a:spcBef>
              <a:spcAft>
                <a:spcPts val="0"/>
              </a:spcAft>
              <a:buSzPts val="1100"/>
              <a:buNone/>
              <a:defRPr sz="1100"/>
            </a:lvl9pPr>
          </a:lstStyle>
          <a:p/>
        </p:txBody>
      </p:sp>
      <p:sp>
        <p:nvSpPr>
          <p:cNvPr id="100" name="Google Shape;100;p2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6.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theme" Target="../theme/theme3.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13.png"/><Relationship Id="rId5"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hyperlink" Target="https://developer.mozilla.org/es/docs/Web/JavaScript/Referencia/Objetos_globales/Functio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6"/>
          <p:cNvSpPr txBox="1"/>
          <p:nvPr>
            <p:ph type="ctrTitle"/>
          </p:nvPr>
        </p:nvSpPr>
        <p:spPr>
          <a:xfrm>
            <a:off x="311713" y="1405325"/>
            <a:ext cx="8520600" cy="1096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t>Clase 17</a:t>
            </a:r>
            <a:endParaRPr b="1"/>
          </a:p>
        </p:txBody>
      </p:sp>
      <p:sp>
        <p:nvSpPr>
          <p:cNvPr id="106" name="Google Shape;106;p26"/>
          <p:cNvSpPr txBox="1"/>
          <p:nvPr>
            <p:ph idx="1" type="subTitle"/>
          </p:nvPr>
        </p:nvSpPr>
        <p:spPr>
          <a:xfrm>
            <a:off x="311725" y="23975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JavaScript</a:t>
            </a:r>
            <a:endParaRPr/>
          </a:p>
        </p:txBody>
      </p:sp>
      <p:pic>
        <p:nvPicPr>
          <p:cNvPr id="107" name="Google Shape;107;p26"/>
          <p:cNvPicPr preferRelativeResize="0"/>
          <p:nvPr/>
        </p:nvPicPr>
        <p:blipFill>
          <a:blip r:embed="rId3">
            <a:alphaModFix/>
          </a:blip>
          <a:stretch>
            <a:fillRect/>
          </a:stretch>
        </p:blipFill>
        <p:spPr>
          <a:xfrm>
            <a:off x="3672575" y="3190099"/>
            <a:ext cx="1798825" cy="17988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Función Anónima</a:t>
            </a:r>
            <a:endParaRPr/>
          </a:p>
        </p:txBody>
      </p:sp>
      <p:sp>
        <p:nvSpPr>
          <p:cNvPr id="167" name="Google Shape;167;p35"/>
          <p:cNvSpPr txBox="1"/>
          <p:nvPr>
            <p:ph idx="1" type="body"/>
          </p:nvPr>
        </p:nvSpPr>
        <p:spPr>
          <a:xfrm>
            <a:off x="311700" y="1152475"/>
            <a:ext cx="8520600" cy="1115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500">
                <a:solidFill>
                  <a:srgbClr val="14171A"/>
                </a:solidFill>
                <a:highlight>
                  <a:srgbClr val="FFFFFF"/>
                </a:highlight>
              </a:rPr>
              <a:t>Cuando una función se define sin un nombre, se conoce como una función anónima. La función se almacena en la memoria, pero el tiempo de ejecución no crea automáticamente una referencia a la misma.</a:t>
            </a:r>
            <a:endParaRPr sz="2100"/>
          </a:p>
        </p:txBody>
      </p:sp>
      <p:pic>
        <p:nvPicPr>
          <p:cNvPr id="168" name="Google Shape;168;p35"/>
          <p:cNvPicPr preferRelativeResize="0"/>
          <p:nvPr/>
        </p:nvPicPr>
        <p:blipFill>
          <a:blip r:embed="rId3">
            <a:alphaModFix/>
          </a:blip>
          <a:stretch>
            <a:fillRect/>
          </a:stretch>
        </p:blipFill>
        <p:spPr>
          <a:xfrm>
            <a:off x="1014413" y="2402925"/>
            <a:ext cx="7115175" cy="1238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6"/>
          <p:cNvSpPr txBox="1"/>
          <p:nvPr>
            <p:ph type="title"/>
          </p:nvPr>
        </p:nvSpPr>
        <p:spPr>
          <a:xfrm>
            <a:off x="311700" y="445025"/>
            <a:ext cx="8520600" cy="930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Asignando Funciones </a:t>
            </a:r>
            <a:endParaRPr/>
          </a:p>
          <a:p>
            <a:pPr indent="0" lvl="0" marL="0" rtl="0" algn="ctr">
              <a:spcBef>
                <a:spcPts val="0"/>
              </a:spcBef>
              <a:spcAft>
                <a:spcPts val="0"/>
              </a:spcAft>
              <a:buNone/>
            </a:pPr>
            <a:r>
              <a:rPr lang="en"/>
              <a:t>a Variables</a:t>
            </a:r>
            <a:endParaRPr/>
          </a:p>
        </p:txBody>
      </p:sp>
      <p:sp>
        <p:nvSpPr>
          <p:cNvPr id="174" name="Google Shape;174;p36"/>
          <p:cNvSpPr txBox="1"/>
          <p:nvPr>
            <p:ph idx="1" type="body"/>
          </p:nvPr>
        </p:nvSpPr>
        <p:spPr>
          <a:xfrm>
            <a:off x="311700" y="1549250"/>
            <a:ext cx="8520600" cy="33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Cuando trabajamos con funciones flecha o anónimas, podemos asignar las mismas a una variable.</a:t>
            </a:r>
            <a:endParaRPr sz="1500"/>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ctr">
              <a:spcBef>
                <a:spcPts val="1600"/>
              </a:spcBef>
              <a:spcAft>
                <a:spcPts val="0"/>
              </a:spcAft>
              <a:buNone/>
            </a:pPr>
            <a:r>
              <a:rPr lang="en"/>
              <a:t>Realizar esto no afecta el modo en el que se invoca la función.</a:t>
            </a:r>
            <a:endParaRPr/>
          </a:p>
          <a:p>
            <a:pPr indent="0" lvl="0" marL="0" rtl="0" algn="l">
              <a:spcBef>
                <a:spcPts val="1600"/>
              </a:spcBef>
              <a:spcAft>
                <a:spcPts val="1600"/>
              </a:spcAft>
              <a:buNone/>
            </a:pPr>
            <a:r>
              <a:t/>
            </a:r>
            <a:endParaRPr/>
          </a:p>
        </p:txBody>
      </p:sp>
      <p:pic>
        <p:nvPicPr>
          <p:cNvPr id="175" name="Google Shape;175;p36"/>
          <p:cNvPicPr preferRelativeResize="0"/>
          <p:nvPr/>
        </p:nvPicPr>
        <p:blipFill>
          <a:blip r:embed="rId3">
            <a:alphaModFix/>
          </a:blip>
          <a:stretch>
            <a:fillRect/>
          </a:stretch>
        </p:blipFill>
        <p:spPr>
          <a:xfrm>
            <a:off x="152400" y="2389400"/>
            <a:ext cx="8839201" cy="177919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Llamar a una Función</a:t>
            </a:r>
            <a:endParaRPr/>
          </a:p>
        </p:txBody>
      </p:sp>
      <p:sp>
        <p:nvSpPr>
          <p:cNvPr id="181" name="Google Shape;181;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Para llamar a una función solo debemos utilizar su nombre, o la variable en la cual se encuentra definida, acompañada de () que contengan los parámetros necesarios para el funcionamiento de la misma.</a:t>
            </a:r>
            <a:endParaRPr sz="1500"/>
          </a:p>
          <a:p>
            <a:pPr indent="0" lvl="0" marL="0" rtl="0" algn="l">
              <a:spcBef>
                <a:spcPts val="1600"/>
              </a:spcBef>
              <a:spcAft>
                <a:spcPts val="1600"/>
              </a:spcAft>
              <a:buNone/>
            </a:pPr>
            <a:r>
              <a:t/>
            </a:r>
            <a:endParaRPr/>
          </a:p>
        </p:txBody>
      </p:sp>
      <p:pic>
        <p:nvPicPr>
          <p:cNvPr id="182" name="Google Shape;182;p37"/>
          <p:cNvPicPr preferRelativeResize="0"/>
          <p:nvPr/>
        </p:nvPicPr>
        <p:blipFill>
          <a:blip r:embed="rId3">
            <a:alphaModFix/>
          </a:blip>
          <a:stretch>
            <a:fillRect/>
          </a:stretch>
        </p:blipFill>
        <p:spPr>
          <a:xfrm>
            <a:off x="311700" y="2147552"/>
            <a:ext cx="8520600" cy="242132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Tablas de Verdad</a:t>
            </a:r>
            <a:endParaRPr/>
          </a:p>
        </p:txBody>
      </p:sp>
      <p:pic>
        <p:nvPicPr>
          <p:cNvPr id="188" name="Google Shape;188;p38"/>
          <p:cNvPicPr preferRelativeResize="0"/>
          <p:nvPr/>
        </p:nvPicPr>
        <p:blipFill>
          <a:blip r:embed="rId3">
            <a:alphaModFix/>
          </a:blip>
          <a:stretch>
            <a:fillRect/>
          </a:stretch>
        </p:blipFill>
        <p:spPr>
          <a:xfrm>
            <a:off x="899925" y="1532759"/>
            <a:ext cx="2017075" cy="2655825"/>
          </a:xfrm>
          <a:prstGeom prst="rect">
            <a:avLst/>
          </a:prstGeom>
          <a:noFill/>
          <a:ln>
            <a:noFill/>
          </a:ln>
        </p:spPr>
      </p:pic>
      <p:pic>
        <p:nvPicPr>
          <p:cNvPr id="189" name="Google Shape;189;p38"/>
          <p:cNvPicPr preferRelativeResize="0"/>
          <p:nvPr/>
        </p:nvPicPr>
        <p:blipFill>
          <a:blip r:embed="rId4">
            <a:alphaModFix/>
          </a:blip>
          <a:stretch>
            <a:fillRect/>
          </a:stretch>
        </p:blipFill>
        <p:spPr>
          <a:xfrm>
            <a:off x="6226963" y="1533092"/>
            <a:ext cx="2017075" cy="2655130"/>
          </a:xfrm>
          <a:prstGeom prst="rect">
            <a:avLst/>
          </a:prstGeom>
          <a:noFill/>
          <a:ln>
            <a:noFill/>
          </a:ln>
        </p:spPr>
      </p:pic>
      <p:pic>
        <p:nvPicPr>
          <p:cNvPr id="190" name="Google Shape;190;p38"/>
          <p:cNvPicPr preferRelativeResize="0"/>
          <p:nvPr/>
        </p:nvPicPr>
        <p:blipFill>
          <a:blip r:embed="rId5">
            <a:alphaModFix/>
          </a:blip>
          <a:stretch>
            <a:fillRect/>
          </a:stretch>
        </p:blipFill>
        <p:spPr>
          <a:xfrm>
            <a:off x="3563459" y="1967283"/>
            <a:ext cx="2017075" cy="17867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Funciones</a:t>
            </a:r>
            <a:endParaRPr/>
          </a:p>
          <a:p>
            <a:pPr indent="0" lvl="0" marL="0" rtl="0" algn="l">
              <a:spcBef>
                <a:spcPts val="0"/>
              </a:spcBef>
              <a:spcAft>
                <a:spcPts val="0"/>
              </a:spcAft>
              <a:buNone/>
            </a:pPr>
            <a:r>
              <a:t/>
            </a:r>
            <a:endParaRPr/>
          </a:p>
        </p:txBody>
      </p:sp>
      <p:sp>
        <p:nvSpPr>
          <p:cNvPr id="113" name="Google Shape;113;p27"/>
          <p:cNvSpPr txBox="1"/>
          <p:nvPr>
            <p:ph idx="1" type="body"/>
          </p:nvPr>
        </p:nvSpPr>
        <p:spPr>
          <a:xfrm>
            <a:off x="311700" y="1152475"/>
            <a:ext cx="8520600" cy="208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500">
                <a:solidFill>
                  <a:srgbClr val="333333"/>
                </a:solidFill>
                <a:highlight>
                  <a:srgbClr val="FFFFFF"/>
                </a:highlight>
              </a:rPr>
              <a:t>En términos generales, </a:t>
            </a:r>
            <a:r>
              <a:rPr b="1" lang="en" sz="1500">
                <a:solidFill>
                  <a:srgbClr val="333333"/>
                </a:solidFill>
                <a:highlight>
                  <a:srgbClr val="FFFFFF"/>
                </a:highlight>
              </a:rPr>
              <a:t>una función es un "subprograma"</a:t>
            </a:r>
            <a:r>
              <a:rPr lang="en" sz="1500">
                <a:solidFill>
                  <a:srgbClr val="333333"/>
                </a:solidFill>
                <a:highlight>
                  <a:srgbClr val="FFFFFF"/>
                </a:highlight>
              </a:rPr>
              <a:t> que puede ser </a:t>
            </a:r>
            <a:r>
              <a:rPr i="1" lang="en" sz="1500">
                <a:solidFill>
                  <a:srgbClr val="333333"/>
                </a:solidFill>
                <a:highlight>
                  <a:srgbClr val="FFFFFF"/>
                </a:highlight>
              </a:rPr>
              <a:t>llamado</a:t>
            </a:r>
            <a:r>
              <a:rPr lang="en" sz="1500">
                <a:solidFill>
                  <a:srgbClr val="333333"/>
                </a:solidFill>
                <a:highlight>
                  <a:srgbClr val="FFFFFF"/>
                </a:highlight>
              </a:rPr>
              <a:t> por código externo (o interno en caso de recursión) a la función. Al igual que el programa en sí mismo, una función se compone de </a:t>
            </a:r>
            <a:r>
              <a:rPr b="1" lang="en" sz="1500">
                <a:solidFill>
                  <a:srgbClr val="333333"/>
                </a:solidFill>
                <a:highlight>
                  <a:srgbClr val="FFFFFF"/>
                </a:highlight>
              </a:rPr>
              <a:t>una secuencia de declaraciones</a:t>
            </a:r>
            <a:r>
              <a:rPr lang="en" sz="1500">
                <a:solidFill>
                  <a:srgbClr val="333333"/>
                </a:solidFill>
                <a:highlight>
                  <a:srgbClr val="FFFFFF"/>
                </a:highlight>
              </a:rPr>
              <a:t>, que conforman el llamado </a:t>
            </a:r>
            <a:r>
              <a:rPr i="1" lang="en" sz="1500">
                <a:solidFill>
                  <a:srgbClr val="333333"/>
                </a:solidFill>
                <a:highlight>
                  <a:srgbClr val="FFFFFF"/>
                </a:highlight>
              </a:rPr>
              <a:t>cuerpo de la función</a:t>
            </a:r>
            <a:r>
              <a:rPr lang="en" sz="1500">
                <a:solidFill>
                  <a:srgbClr val="333333"/>
                </a:solidFill>
                <a:highlight>
                  <a:srgbClr val="FFFFFF"/>
                </a:highlight>
              </a:rPr>
              <a:t>. Se pueden pasar valores a una función, y la función puede </a:t>
            </a:r>
            <a:r>
              <a:rPr i="1" lang="en" sz="1500">
                <a:solidFill>
                  <a:srgbClr val="333333"/>
                </a:solidFill>
                <a:highlight>
                  <a:srgbClr val="FFFFFF"/>
                </a:highlight>
              </a:rPr>
              <a:t>devolver</a:t>
            </a:r>
            <a:r>
              <a:rPr lang="en" sz="1500">
                <a:solidFill>
                  <a:srgbClr val="333333"/>
                </a:solidFill>
                <a:highlight>
                  <a:srgbClr val="FFFFFF"/>
                </a:highlight>
              </a:rPr>
              <a:t> un valor.</a:t>
            </a:r>
            <a:endParaRPr sz="1500">
              <a:solidFill>
                <a:srgbClr val="333333"/>
              </a:solidFill>
              <a:highlight>
                <a:srgbClr val="FFFFFF"/>
              </a:highlight>
            </a:endParaRPr>
          </a:p>
          <a:p>
            <a:pPr indent="0" lvl="0" marL="0" rtl="0" algn="l">
              <a:spcBef>
                <a:spcPts val="1800"/>
              </a:spcBef>
              <a:spcAft>
                <a:spcPts val="0"/>
              </a:spcAft>
              <a:buClr>
                <a:schemeClr val="dk1"/>
              </a:buClr>
              <a:buSzPts val="1100"/>
              <a:buFont typeface="Arial"/>
              <a:buNone/>
            </a:pPr>
            <a:r>
              <a:rPr lang="en" sz="1500">
                <a:solidFill>
                  <a:srgbClr val="333333"/>
                </a:solidFill>
                <a:highlight>
                  <a:srgbClr val="FFFFFF"/>
                </a:highlight>
              </a:rPr>
              <a:t>En JavaScript, las funciones son objetos de primera clase, es decir, son objetos y se pueden manipular y transmitir al igual que cualquier otro objeto. Concretamente </a:t>
            </a:r>
            <a:r>
              <a:rPr b="1" lang="en" sz="1500">
                <a:solidFill>
                  <a:srgbClr val="333333"/>
                </a:solidFill>
                <a:highlight>
                  <a:srgbClr val="FFFFFF"/>
                </a:highlight>
              </a:rPr>
              <a:t>son objetos </a:t>
            </a:r>
            <a:r>
              <a:rPr b="1" lang="en" sz="1500">
                <a:solidFill>
                  <a:srgbClr val="3D7E9A"/>
                </a:solidFill>
                <a:highlight>
                  <a:srgbClr val="FFFFFF"/>
                </a:highlight>
                <a:uFill>
                  <a:noFill/>
                </a:uFill>
                <a:latin typeface="Consolas"/>
                <a:ea typeface="Consolas"/>
                <a:cs typeface="Consolas"/>
                <a:sym typeface="Consolas"/>
                <a:hlinkClick r:id="rId3">
                  <a:extLst>
                    <a:ext uri="{A12FA001-AC4F-418D-AE19-62706E023703}">
                      <ahyp:hlinkClr val="tx"/>
                    </a:ext>
                  </a:extLst>
                </a:hlinkClick>
              </a:rPr>
              <a:t>Function</a:t>
            </a:r>
            <a:r>
              <a:rPr b="1" lang="en" sz="1500">
                <a:solidFill>
                  <a:srgbClr val="333333"/>
                </a:solidFill>
                <a:highlight>
                  <a:srgbClr val="FFFFFF"/>
                </a:highlight>
              </a:rPr>
              <a:t>.</a:t>
            </a:r>
            <a:endParaRPr b="1" sz="1500">
              <a:solidFill>
                <a:srgbClr val="333333"/>
              </a:solidFill>
              <a:highlight>
                <a:srgbClr val="FFFFFF"/>
              </a:highlight>
            </a:endParaRPr>
          </a:p>
          <a:p>
            <a:pPr indent="0" lvl="0" marL="0" rtl="0" algn="l">
              <a:spcBef>
                <a:spcPts val="18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Funciones y Procedimientos</a:t>
            </a:r>
            <a:endParaRPr/>
          </a:p>
        </p:txBody>
      </p:sp>
      <p:sp>
        <p:nvSpPr>
          <p:cNvPr id="119" name="Google Shape;119;p28"/>
          <p:cNvSpPr txBox="1"/>
          <p:nvPr>
            <p:ph idx="1" type="body"/>
          </p:nvPr>
        </p:nvSpPr>
        <p:spPr>
          <a:xfrm>
            <a:off x="311700" y="1152475"/>
            <a:ext cx="8520600" cy="220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Cuando hablamos tanto de </a:t>
            </a:r>
            <a:r>
              <a:rPr b="1" lang="en" sz="1500"/>
              <a:t>Funciones</a:t>
            </a:r>
            <a:r>
              <a:rPr lang="en" sz="1500"/>
              <a:t> como de </a:t>
            </a:r>
            <a:r>
              <a:rPr b="1" lang="en" sz="1500"/>
              <a:t>Procedimientos</a:t>
            </a:r>
            <a:r>
              <a:rPr lang="en" sz="1500"/>
              <a:t>, nos referimos a bloques de código o instrucciones que se ejecutarán </a:t>
            </a:r>
            <a:r>
              <a:rPr lang="en" sz="1500"/>
              <a:t>cuando</a:t>
            </a:r>
            <a:r>
              <a:rPr lang="en" sz="1500"/>
              <a:t> sean invocados.</a:t>
            </a:r>
            <a:endParaRPr sz="1500"/>
          </a:p>
          <a:p>
            <a:pPr indent="0" lvl="0" marL="0" rtl="0" algn="l">
              <a:spcBef>
                <a:spcPts val="1600"/>
              </a:spcBef>
              <a:spcAft>
                <a:spcPts val="0"/>
              </a:spcAft>
              <a:buNone/>
            </a:pPr>
            <a:r>
              <a:rPr lang="en" sz="1500"/>
              <a:t>Sin embargo, </a:t>
            </a:r>
            <a:r>
              <a:rPr b="1" lang="en" sz="1500"/>
              <a:t>no son lo mismo</a:t>
            </a:r>
            <a:r>
              <a:rPr lang="en" sz="1500"/>
              <a:t>. Cuando hablamos de un </a:t>
            </a:r>
            <a:r>
              <a:rPr b="1" lang="en" sz="1500"/>
              <a:t>procedimiento</a:t>
            </a:r>
            <a:r>
              <a:rPr b="1" lang="en" sz="1500"/>
              <a:t> </a:t>
            </a:r>
            <a:r>
              <a:rPr lang="en" sz="1500"/>
              <a:t>nos referimos a una serie de instrucciones que </a:t>
            </a:r>
            <a:r>
              <a:rPr b="1" lang="en" sz="1500"/>
              <a:t>no </a:t>
            </a:r>
            <a:r>
              <a:rPr b="1" lang="en" sz="1500"/>
              <a:t>devolverá</a:t>
            </a:r>
            <a:r>
              <a:rPr b="1" lang="en" sz="1500"/>
              <a:t> ningún valor</a:t>
            </a:r>
            <a:r>
              <a:rPr lang="en" sz="1500"/>
              <a:t>, sólo se limitará a llevar a cabo una serie de tareas.</a:t>
            </a:r>
            <a:endParaRPr sz="1500"/>
          </a:p>
          <a:p>
            <a:pPr indent="0" lvl="0" marL="0" rtl="0" algn="l">
              <a:spcBef>
                <a:spcPts val="1600"/>
              </a:spcBef>
              <a:spcAft>
                <a:spcPts val="1600"/>
              </a:spcAft>
              <a:buNone/>
            </a:pPr>
            <a:r>
              <a:rPr lang="en" sz="1500"/>
              <a:t>Por otro lado, las </a:t>
            </a:r>
            <a:r>
              <a:rPr b="1" lang="en" sz="1500"/>
              <a:t>funciones</a:t>
            </a:r>
            <a:r>
              <a:rPr lang="en" sz="1500"/>
              <a:t> </a:t>
            </a:r>
            <a:r>
              <a:rPr b="1" lang="en" sz="1500"/>
              <a:t>pueden</a:t>
            </a:r>
            <a:r>
              <a:rPr lang="en" sz="1500"/>
              <a:t>, o no, </a:t>
            </a:r>
            <a:r>
              <a:rPr b="1" lang="en" sz="1500"/>
              <a:t>retornar un valor</a:t>
            </a:r>
            <a:r>
              <a:rPr lang="en" sz="1500"/>
              <a:t>.</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Parámetros o Argumentos</a:t>
            </a:r>
            <a:endParaRPr/>
          </a:p>
        </p:txBody>
      </p:sp>
      <p:sp>
        <p:nvSpPr>
          <p:cNvPr id="125" name="Google Shape;125;p29"/>
          <p:cNvSpPr txBox="1"/>
          <p:nvPr>
            <p:ph idx="1" type="body"/>
          </p:nvPr>
        </p:nvSpPr>
        <p:spPr>
          <a:xfrm>
            <a:off x="311700" y="1152475"/>
            <a:ext cx="8520600" cy="182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333333"/>
                </a:solidFill>
                <a:highlight>
                  <a:srgbClr val="FFFFFF"/>
                </a:highlight>
              </a:rPr>
              <a:t>Los </a:t>
            </a:r>
            <a:r>
              <a:rPr b="1" lang="en" sz="1500">
                <a:solidFill>
                  <a:srgbClr val="333333"/>
                </a:solidFill>
                <a:highlight>
                  <a:srgbClr val="FFFFFF"/>
                </a:highlight>
              </a:rPr>
              <a:t>parámetros </a:t>
            </a:r>
            <a:r>
              <a:rPr lang="en" sz="1500">
                <a:solidFill>
                  <a:srgbClr val="333333"/>
                </a:solidFill>
                <a:highlight>
                  <a:srgbClr val="FFFFFF"/>
                </a:highlight>
              </a:rPr>
              <a:t>en la llamada a una función </a:t>
            </a:r>
            <a:r>
              <a:rPr b="1" lang="en" sz="1500">
                <a:solidFill>
                  <a:srgbClr val="333333"/>
                </a:solidFill>
                <a:highlight>
                  <a:srgbClr val="FFFFFF"/>
                </a:highlight>
              </a:rPr>
              <a:t>son </a:t>
            </a:r>
            <a:r>
              <a:rPr lang="en" sz="1500">
                <a:solidFill>
                  <a:srgbClr val="333333"/>
                </a:solidFill>
                <a:highlight>
                  <a:srgbClr val="FFFFFF"/>
                </a:highlight>
              </a:rPr>
              <a:t>los </a:t>
            </a:r>
            <a:r>
              <a:rPr b="1" lang="en" sz="1500">
                <a:solidFill>
                  <a:srgbClr val="333333"/>
                </a:solidFill>
                <a:highlight>
                  <a:srgbClr val="FFFFFF"/>
                </a:highlight>
              </a:rPr>
              <a:t>argumentos de la función</a:t>
            </a:r>
            <a:r>
              <a:rPr lang="en" sz="1500">
                <a:solidFill>
                  <a:srgbClr val="333333"/>
                </a:solidFill>
                <a:highlight>
                  <a:srgbClr val="FFFFFF"/>
                </a:highlight>
              </a:rPr>
              <a:t>. Los argumentos </a:t>
            </a:r>
            <a:r>
              <a:rPr b="1" lang="en" sz="1500">
                <a:solidFill>
                  <a:srgbClr val="333333"/>
                </a:solidFill>
                <a:highlight>
                  <a:srgbClr val="FFFFFF"/>
                </a:highlight>
              </a:rPr>
              <a:t>se pasan</a:t>
            </a:r>
            <a:r>
              <a:rPr lang="en" sz="1500">
                <a:solidFill>
                  <a:srgbClr val="333333"/>
                </a:solidFill>
                <a:highlight>
                  <a:srgbClr val="FFFFFF"/>
                </a:highlight>
              </a:rPr>
              <a:t> a las funciones </a:t>
            </a:r>
            <a:r>
              <a:rPr b="1" i="1" lang="en" sz="1500">
                <a:solidFill>
                  <a:srgbClr val="333333"/>
                </a:solidFill>
                <a:highlight>
                  <a:srgbClr val="FFFFFF"/>
                </a:highlight>
              </a:rPr>
              <a:t>por valor</a:t>
            </a:r>
            <a:r>
              <a:rPr lang="en" sz="1500">
                <a:solidFill>
                  <a:srgbClr val="333333"/>
                </a:solidFill>
                <a:highlight>
                  <a:srgbClr val="FFFFFF"/>
                </a:highlight>
              </a:rPr>
              <a:t>. </a:t>
            </a:r>
            <a:endParaRPr sz="1500">
              <a:solidFill>
                <a:srgbClr val="333333"/>
              </a:solidFill>
              <a:highlight>
                <a:srgbClr val="FFFFFF"/>
              </a:highlight>
            </a:endParaRPr>
          </a:p>
          <a:p>
            <a:pPr indent="0" lvl="0" marL="0" rtl="0" algn="l">
              <a:spcBef>
                <a:spcPts val="1600"/>
              </a:spcBef>
              <a:spcAft>
                <a:spcPts val="1600"/>
              </a:spcAft>
              <a:buNone/>
            </a:pPr>
            <a:r>
              <a:rPr lang="en" sz="1500">
                <a:solidFill>
                  <a:srgbClr val="333333"/>
                </a:solidFill>
                <a:highlight>
                  <a:srgbClr val="FFFFFF"/>
                </a:highlight>
              </a:rPr>
              <a:t>Si la función cambia el valor de un argumento, este cambio no se refleja globalmente ni en la llamada de la función. Sin embargo, las referencias a objetos son especiales: si la función cambia las propiedades del objeto referenciado, ese cambio es visible fuera de la función.</a:t>
            </a:r>
            <a:endParaRPr sz="2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Definiendo Funciones</a:t>
            </a:r>
            <a:endParaRPr/>
          </a:p>
        </p:txBody>
      </p:sp>
      <p:sp>
        <p:nvSpPr>
          <p:cNvPr id="131" name="Google Shape;131;p30"/>
          <p:cNvSpPr txBox="1"/>
          <p:nvPr>
            <p:ph idx="1" type="body"/>
          </p:nvPr>
        </p:nvSpPr>
        <p:spPr>
          <a:xfrm>
            <a:off x="311700" y="1152475"/>
            <a:ext cx="8520600" cy="1698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Más </a:t>
            </a:r>
            <a:r>
              <a:rPr lang="en"/>
              <a:t>allá</a:t>
            </a:r>
            <a:r>
              <a:rPr lang="en"/>
              <a:t> de la forma en la que se declaran las funciones en JavaScript, es importante tener en cuenta que al momento de nombrarlas debemos respetar las condiciones que tenemos para nombrar variables y que los nombres de las mismas deben ser representativas, es decir, deben explicar de cierta forma la función que poseen en nuestro código.</a:t>
            </a:r>
            <a:endParaRPr/>
          </a:p>
        </p:txBody>
      </p:sp>
      <p:pic>
        <p:nvPicPr>
          <p:cNvPr id="132" name="Google Shape;132;p30"/>
          <p:cNvPicPr preferRelativeResize="0"/>
          <p:nvPr/>
        </p:nvPicPr>
        <p:blipFill>
          <a:blip r:embed="rId3">
            <a:alphaModFix/>
          </a:blip>
          <a:stretch>
            <a:fillRect/>
          </a:stretch>
        </p:blipFill>
        <p:spPr>
          <a:xfrm>
            <a:off x="152400" y="3077525"/>
            <a:ext cx="8839200" cy="150932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Argumentos por Default</a:t>
            </a:r>
            <a:endParaRPr/>
          </a:p>
        </p:txBody>
      </p:sp>
      <p:sp>
        <p:nvSpPr>
          <p:cNvPr id="138" name="Google Shape;138;p31"/>
          <p:cNvSpPr txBox="1"/>
          <p:nvPr>
            <p:ph idx="1" type="body"/>
          </p:nvPr>
        </p:nvSpPr>
        <p:spPr>
          <a:xfrm>
            <a:off x="311700" y="1152475"/>
            <a:ext cx="8520600" cy="816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500"/>
              <a:t>Podemos definir valores por default para nuestros parámetros en caso de que al ser invocada nuestra función se omita un parámetro.</a:t>
            </a:r>
            <a:endParaRPr sz="1500"/>
          </a:p>
        </p:txBody>
      </p:sp>
      <p:pic>
        <p:nvPicPr>
          <p:cNvPr id="139" name="Google Shape;139;p31"/>
          <p:cNvPicPr preferRelativeResize="0"/>
          <p:nvPr/>
        </p:nvPicPr>
        <p:blipFill>
          <a:blip r:embed="rId3">
            <a:alphaModFix/>
          </a:blip>
          <a:stretch>
            <a:fillRect/>
          </a:stretch>
        </p:blipFill>
        <p:spPr>
          <a:xfrm>
            <a:off x="370438" y="2101162"/>
            <a:ext cx="8403125" cy="1519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Return</a:t>
            </a:r>
            <a:endParaRPr/>
          </a:p>
        </p:txBody>
      </p:sp>
      <p:sp>
        <p:nvSpPr>
          <p:cNvPr id="145" name="Google Shape;145;p32"/>
          <p:cNvSpPr txBox="1"/>
          <p:nvPr>
            <p:ph idx="1" type="body"/>
          </p:nvPr>
        </p:nvSpPr>
        <p:spPr>
          <a:xfrm>
            <a:off x="311700" y="1152475"/>
            <a:ext cx="8520600" cy="15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333333"/>
                </a:solidFill>
                <a:highlight>
                  <a:srgbClr val="FFFFFF"/>
                </a:highlight>
              </a:rPr>
              <a:t>Si deseamos devolver un valor </a:t>
            </a:r>
            <a:r>
              <a:rPr lang="en" sz="1500">
                <a:solidFill>
                  <a:srgbClr val="333333"/>
                </a:solidFill>
                <a:highlight>
                  <a:srgbClr val="FFFFFF"/>
                </a:highlight>
              </a:rPr>
              <a:t>específico</a:t>
            </a:r>
            <a:r>
              <a:rPr lang="en" sz="1500">
                <a:solidFill>
                  <a:srgbClr val="333333"/>
                </a:solidFill>
                <a:highlight>
                  <a:srgbClr val="FFFFFF"/>
                </a:highlight>
              </a:rPr>
              <a:t>, nuestra función debe tener una sentencia </a:t>
            </a:r>
            <a:r>
              <a:rPr b="1" lang="en" sz="1500">
                <a:solidFill>
                  <a:srgbClr val="333333"/>
                </a:solidFill>
                <a:highlight>
                  <a:srgbClr val="FFFFFF"/>
                </a:highlight>
                <a:latin typeface="Consolas"/>
                <a:ea typeface="Consolas"/>
                <a:cs typeface="Consolas"/>
                <a:sym typeface="Consolas"/>
              </a:rPr>
              <a:t>return</a:t>
            </a:r>
            <a:r>
              <a:rPr lang="en" sz="1500">
                <a:solidFill>
                  <a:srgbClr val="333333"/>
                </a:solidFill>
                <a:highlight>
                  <a:srgbClr val="FFFFFF"/>
                </a:highlight>
              </a:rPr>
              <a:t>, que especifique dicho valor. Una función sin una instrucción return devolverá el valor predeterminado.</a:t>
            </a:r>
            <a:endParaRPr sz="1500">
              <a:solidFill>
                <a:srgbClr val="333333"/>
              </a:solidFill>
              <a:highlight>
                <a:srgbClr val="FFFFFF"/>
              </a:highlight>
            </a:endParaRPr>
          </a:p>
          <a:p>
            <a:pPr indent="0" lvl="0" marL="0" rtl="0" algn="l">
              <a:spcBef>
                <a:spcPts val="1600"/>
              </a:spcBef>
              <a:spcAft>
                <a:spcPts val="1600"/>
              </a:spcAft>
              <a:buNone/>
            </a:pPr>
            <a:r>
              <a:rPr b="1" lang="en" sz="1500">
                <a:solidFill>
                  <a:srgbClr val="333333"/>
                </a:solidFill>
                <a:highlight>
                  <a:srgbClr val="FFFFFF"/>
                </a:highlight>
              </a:rPr>
              <a:t>El valor predeterminado es undefined.</a:t>
            </a:r>
            <a:endParaRPr b="1" sz="2100"/>
          </a:p>
        </p:txBody>
      </p:sp>
      <p:pic>
        <p:nvPicPr>
          <p:cNvPr id="146" name="Google Shape;146;p32"/>
          <p:cNvPicPr preferRelativeResize="0"/>
          <p:nvPr/>
        </p:nvPicPr>
        <p:blipFill>
          <a:blip r:embed="rId3">
            <a:alphaModFix/>
          </a:blip>
          <a:stretch>
            <a:fillRect/>
          </a:stretch>
        </p:blipFill>
        <p:spPr>
          <a:xfrm>
            <a:off x="152400" y="2757650"/>
            <a:ext cx="8839199" cy="146621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Expresando Funciones</a:t>
            </a:r>
            <a:endParaRPr/>
          </a:p>
        </p:txBody>
      </p:sp>
      <p:sp>
        <p:nvSpPr>
          <p:cNvPr id="152" name="Google Shape;152;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Además de la definición anterior, y la por constructor que no veremos, podemos expresar funciones.</a:t>
            </a:r>
            <a:endParaRPr sz="1500"/>
          </a:p>
          <a:p>
            <a:pPr indent="0" lvl="0" marL="0" rtl="0" algn="l">
              <a:spcBef>
                <a:spcPts val="1600"/>
              </a:spcBef>
              <a:spcAft>
                <a:spcPts val="0"/>
              </a:spcAft>
              <a:buNone/>
            </a:pPr>
            <a:r>
              <a:rPr lang="en" sz="1500"/>
              <a:t>Es decir, podemos asignar funciones a variables.</a:t>
            </a:r>
            <a:endParaRPr sz="1500"/>
          </a:p>
          <a:p>
            <a:pPr indent="0" lvl="0" marL="0" rtl="0" algn="l">
              <a:spcBef>
                <a:spcPts val="1600"/>
              </a:spcBef>
              <a:spcAft>
                <a:spcPts val="0"/>
              </a:spcAft>
              <a:buNone/>
            </a:pPr>
            <a:r>
              <a:rPr lang="en" sz="1500"/>
              <a:t>La diferencia fundamental entre el tipo anterior y este es que cuando nosotros expresamos las funciones solo las podemos utilizar en nuestro código de forma posterior a la misma.</a:t>
            </a:r>
            <a:endParaRPr sz="1500"/>
          </a:p>
          <a:p>
            <a:pPr indent="0" lvl="0" marL="0" rtl="0" algn="l">
              <a:spcBef>
                <a:spcPts val="1600"/>
              </a:spcBef>
              <a:spcAft>
                <a:spcPts val="1600"/>
              </a:spcAft>
              <a:buNone/>
            </a:pPr>
            <a:r>
              <a:rPr lang="en" sz="1500"/>
              <a:t>En cambio, si utilizamos la definición </a:t>
            </a:r>
            <a:r>
              <a:rPr lang="en" sz="1500"/>
              <a:t>formal</a:t>
            </a:r>
            <a:r>
              <a:rPr lang="en" sz="1500"/>
              <a:t> podemos llamar a la función desde cualquier sector de nuestro código.</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Funcion Flecha (=&gt;)</a:t>
            </a:r>
            <a:endParaRPr/>
          </a:p>
        </p:txBody>
      </p:sp>
      <p:sp>
        <p:nvSpPr>
          <p:cNvPr id="158" name="Google Shape;158;p34"/>
          <p:cNvSpPr txBox="1"/>
          <p:nvPr>
            <p:ph idx="1" type="body"/>
          </p:nvPr>
        </p:nvSpPr>
        <p:spPr>
          <a:xfrm>
            <a:off x="311700" y="1152475"/>
            <a:ext cx="8520600" cy="363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Otra forma más corta y desestructurada de definir una función, disponible desde ECMAScript 6, es la llamada función flecha.</a:t>
            </a:r>
            <a:endParaRPr sz="1500"/>
          </a:p>
          <a:p>
            <a:pPr indent="0" lvl="0" marL="0" rtl="0" algn="l">
              <a:spcBef>
                <a:spcPts val="1600"/>
              </a:spcBef>
              <a:spcAft>
                <a:spcPts val="0"/>
              </a:spcAft>
              <a:buNone/>
            </a:pPr>
            <a:r>
              <a:rPr lang="en" sz="1500"/>
              <a:t>En este caso definiremos un conjunto de parámetros de entrada y un conjunto de instrucciones a ejecutarse, y podremos asignarlos a una variable.</a:t>
            </a:r>
            <a:endParaRPr sz="1500"/>
          </a:p>
          <a:p>
            <a:pPr indent="0" lvl="0" marL="0" rtl="0" algn="l">
              <a:spcBef>
                <a:spcPts val="1600"/>
              </a:spcBef>
              <a:spcAft>
                <a:spcPts val="0"/>
              </a:spcAft>
              <a:buNone/>
            </a:pPr>
            <a:r>
              <a:t/>
            </a:r>
            <a:endParaRPr sz="1500"/>
          </a:p>
          <a:p>
            <a:pPr indent="0" lvl="0" marL="0" rtl="0" algn="l">
              <a:spcBef>
                <a:spcPts val="1600"/>
              </a:spcBef>
              <a:spcAft>
                <a:spcPts val="0"/>
              </a:spcAft>
              <a:buNone/>
            </a:pPr>
            <a:r>
              <a:rPr lang="en" sz="1500"/>
              <a:t>En caso de tener un solo parámetro y una sola instrucción no es necesario utilizar los (), ni las {}.</a:t>
            </a:r>
            <a:endParaRPr sz="1500"/>
          </a:p>
          <a:p>
            <a:pPr indent="0" lvl="0" marL="0" rtl="0" algn="l">
              <a:spcBef>
                <a:spcPts val="1600"/>
              </a:spcBef>
              <a:spcAft>
                <a:spcPts val="0"/>
              </a:spcAft>
              <a:buNone/>
            </a:pPr>
            <a:r>
              <a:t/>
            </a:r>
            <a:endParaRPr sz="1500"/>
          </a:p>
          <a:p>
            <a:pPr indent="0" lvl="0" marL="0" rtl="0" algn="l">
              <a:spcBef>
                <a:spcPts val="1600"/>
              </a:spcBef>
              <a:spcAft>
                <a:spcPts val="1600"/>
              </a:spcAft>
              <a:buNone/>
            </a:pPr>
            <a:r>
              <a:rPr lang="en" sz="1500"/>
              <a:t>Y en caso de no tener </a:t>
            </a:r>
            <a:r>
              <a:rPr lang="en" sz="1500"/>
              <a:t>parámetros</a:t>
            </a:r>
            <a:r>
              <a:rPr lang="en" sz="1500"/>
              <a:t> debemos anotar:</a:t>
            </a:r>
            <a:endParaRPr sz="1500"/>
          </a:p>
        </p:txBody>
      </p:sp>
      <p:pic>
        <p:nvPicPr>
          <p:cNvPr id="159" name="Google Shape;159;p34"/>
          <p:cNvPicPr preferRelativeResize="0"/>
          <p:nvPr/>
        </p:nvPicPr>
        <p:blipFill>
          <a:blip r:embed="rId3">
            <a:alphaModFix/>
          </a:blip>
          <a:stretch>
            <a:fillRect/>
          </a:stretch>
        </p:blipFill>
        <p:spPr>
          <a:xfrm>
            <a:off x="1914075" y="2571750"/>
            <a:ext cx="5315831" cy="572700"/>
          </a:xfrm>
          <a:prstGeom prst="rect">
            <a:avLst/>
          </a:prstGeom>
          <a:noFill/>
          <a:ln>
            <a:noFill/>
          </a:ln>
        </p:spPr>
      </p:pic>
      <p:pic>
        <p:nvPicPr>
          <p:cNvPr id="160" name="Google Shape;160;p34"/>
          <p:cNvPicPr preferRelativeResize="0"/>
          <p:nvPr/>
        </p:nvPicPr>
        <p:blipFill>
          <a:blip r:embed="rId4">
            <a:alphaModFix/>
          </a:blip>
          <a:stretch>
            <a:fillRect/>
          </a:stretch>
        </p:blipFill>
        <p:spPr>
          <a:xfrm>
            <a:off x="2382025" y="3410000"/>
            <a:ext cx="4379949" cy="689425"/>
          </a:xfrm>
          <a:prstGeom prst="rect">
            <a:avLst/>
          </a:prstGeom>
          <a:noFill/>
          <a:ln>
            <a:noFill/>
          </a:ln>
        </p:spPr>
      </p:pic>
      <p:pic>
        <p:nvPicPr>
          <p:cNvPr id="161" name="Google Shape;161;p34"/>
          <p:cNvPicPr preferRelativeResize="0"/>
          <p:nvPr/>
        </p:nvPicPr>
        <p:blipFill>
          <a:blip r:embed="rId5">
            <a:alphaModFix/>
          </a:blip>
          <a:stretch>
            <a:fillRect/>
          </a:stretch>
        </p:blipFill>
        <p:spPr>
          <a:xfrm>
            <a:off x="2955171" y="4364975"/>
            <a:ext cx="3233660" cy="572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