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5648d426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5648d426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5648d426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5648d426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5648d426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5648d426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5648d426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5648d426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61490640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61490640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5648d426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5648d426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61490640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61490640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5648d426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5648d426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5648d426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5648d426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5648d426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5648d426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5648d426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5648d426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5648d426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5648d426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5648d42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5648d42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5648d426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5648d426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5648d426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5648d426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oracle.com/ar/database/what-is-database.html#WhatIsDBM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oracle.com/ar/database/what-is-database.html#relationa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Bases de Datos</a:t>
            </a:r>
            <a:endParaRPr dirty="0"/>
          </a:p>
          <a:p>
            <a:pPr marL="0" lvl="0" indent="0" algn="ctr" rtl="0">
              <a:spcBef>
                <a:spcPts val="0"/>
              </a:spcBef>
              <a:spcAft>
                <a:spcPts val="0"/>
              </a:spcAft>
              <a:buNone/>
            </a:pPr>
            <a:r>
              <a:rPr lang="en" sz="3500"/>
              <a:t>- Clase 19 -</a:t>
            </a:r>
            <a:endParaRPr sz="3500" dirty="0"/>
          </a:p>
        </p:txBody>
      </p:sp>
      <p:pic>
        <p:nvPicPr>
          <p:cNvPr id="55" name="Google Shape;55;p13"/>
          <p:cNvPicPr preferRelativeResize="0"/>
          <p:nvPr/>
        </p:nvPicPr>
        <p:blipFill>
          <a:blip r:embed="rId3">
            <a:alphaModFix/>
          </a:blip>
          <a:stretch>
            <a:fillRect/>
          </a:stretch>
        </p:blipFill>
        <p:spPr>
          <a:xfrm>
            <a:off x="3210975" y="2797175"/>
            <a:ext cx="2722032" cy="2041524"/>
          </a:xfrm>
          <a:prstGeom prst="rect">
            <a:avLst/>
          </a:prstGeom>
          <a:noFill/>
          <a:ln>
            <a:noFill/>
          </a:ln>
        </p:spPr>
      </p:pic>
      <p:pic>
        <p:nvPicPr>
          <p:cNvPr id="56" name="Google Shape;56;p13"/>
          <p:cNvPicPr preferRelativeResize="0"/>
          <p:nvPr/>
        </p:nvPicPr>
        <p:blipFill>
          <a:blip r:embed="rId4">
            <a:alphaModFix/>
          </a:blip>
          <a:stretch>
            <a:fillRect/>
          </a:stretch>
        </p:blipFill>
        <p:spPr>
          <a:xfrm>
            <a:off x="311700" y="2797175"/>
            <a:ext cx="2041524" cy="2041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52400" y="1000075"/>
            <a:ext cx="8839200" cy="37820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a:t>
            </a:r>
            <a:endParaRPr/>
          </a:p>
        </p:txBody>
      </p:sp>
      <p:sp>
        <p:nvSpPr>
          <p:cNvPr id="117" name="Google Shape;117;p23"/>
          <p:cNvSpPr txBox="1">
            <a:spLocks noGrp="1"/>
          </p:cNvSpPr>
          <p:nvPr>
            <p:ph type="body" idx="1"/>
          </p:nvPr>
        </p:nvSpPr>
        <p:spPr>
          <a:xfrm>
            <a:off x="311700" y="1152475"/>
            <a:ext cx="85206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 declaraciones o sentencias SELECT se utilizan para seleccionar datos desde una base de datos.</a:t>
            </a:r>
            <a:endParaRPr/>
          </a:p>
          <a:p>
            <a:pPr marL="0" lvl="0" indent="0" algn="l" rtl="0">
              <a:spcBef>
                <a:spcPts val="1600"/>
              </a:spcBef>
              <a:spcAft>
                <a:spcPts val="1600"/>
              </a:spcAft>
              <a:buNone/>
            </a:pPr>
            <a:r>
              <a:rPr lang="en"/>
              <a:t>La data que se devuelve se almacena en una tabla.</a:t>
            </a:r>
            <a:endParaRPr/>
          </a:p>
        </p:txBody>
      </p:sp>
      <p:pic>
        <p:nvPicPr>
          <p:cNvPr id="118" name="Google Shape;118;p23"/>
          <p:cNvPicPr preferRelativeResize="0"/>
          <p:nvPr/>
        </p:nvPicPr>
        <p:blipFill>
          <a:blip r:embed="rId3">
            <a:alphaModFix/>
          </a:blip>
          <a:stretch>
            <a:fillRect/>
          </a:stretch>
        </p:blipFill>
        <p:spPr>
          <a:xfrm>
            <a:off x="2473688" y="2571750"/>
            <a:ext cx="4196621" cy="226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INSERT</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 declaración INSERT INTO se utiliza para agregar nuevos registros en una tabla.</a:t>
            </a:r>
            <a:endParaRPr/>
          </a:p>
          <a:p>
            <a:pPr marL="0" lvl="0" indent="0" algn="l" rtl="0">
              <a:spcBef>
                <a:spcPts val="1600"/>
              </a:spcBef>
              <a:spcAft>
                <a:spcPts val="0"/>
              </a:spcAft>
              <a:buNone/>
            </a:pPr>
            <a:r>
              <a:rPr lang="en"/>
              <a:t>Se pueden escribir de dos modos:</a:t>
            </a:r>
            <a:endParaRPr/>
          </a:p>
          <a:p>
            <a:pPr marL="457200" lvl="0" indent="-342900" algn="l" rtl="0">
              <a:spcBef>
                <a:spcPts val="1600"/>
              </a:spcBef>
              <a:spcAft>
                <a:spcPts val="0"/>
              </a:spcAft>
              <a:buSzPts val="1800"/>
              <a:buAutoNum type="arabicPeriod"/>
            </a:pPr>
            <a:r>
              <a:rPr lang="en"/>
              <a:t>Especificando las columnas y los valores a insertar</a:t>
            </a:r>
            <a:endParaRPr/>
          </a:p>
          <a:p>
            <a:pPr marL="457200" lvl="0" indent="-342900" algn="l" rtl="0">
              <a:spcBef>
                <a:spcPts val="0"/>
              </a:spcBef>
              <a:spcAft>
                <a:spcPts val="0"/>
              </a:spcAft>
              <a:buSzPts val="1800"/>
              <a:buAutoNum type="arabicPeriod"/>
            </a:pPr>
            <a:r>
              <a:rPr lang="en"/>
              <a:t>Agregando sólo los valores (usar si completamos todas las columnas de un registro y siempre teniendo en cuenta el orden de las mismas en la tabla).</a:t>
            </a:r>
            <a:endParaRPr/>
          </a:p>
        </p:txBody>
      </p:sp>
      <p:pic>
        <p:nvPicPr>
          <p:cNvPr id="125" name="Google Shape;125;p24"/>
          <p:cNvPicPr preferRelativeResize="0"/>
          <p:nvPr/>
        </p:nvPicPr>
        <p:blipFill>
          <a:blip r:embed="rId3">
            <a:alphaModFix/>
          </a:blip>
          <a:stretch>
            <a:fillRect/>
          </a:stretch>
        </p:blipFill>
        <p:spPr>
          <a:xfrm>
            <a:off x="152400" y="3808625"/>
            <a:ext cx="8839199" cy="9901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UPDATE</a:t>
            </a:r>
            <a:endParaRPr/>
          </a:p>
        </p:txBody>
      </p:sp>
      <p:sp>
        <p:nvSpPr>
          <p:cNvPr id="131" name="Google Shape;131;p25"/>
          <p:cNvSpPr txBox="1">
            <a:spLocks noGrp="1"/>
          </p:cNvSpPr>
          <p:nvPr>
            <p:ph type="body" idx="1"/>
          </p:nvPr>
        </p:nvSpPr>
        <p:spPr>
          <a:xfrm>
            <a:off x="311700" y="1152475"/>
            <a:ext cx="8520600" cy="9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 declaración UPDATE se utiliza para modificar registros ya existentes de una tabla.</a:t>
            </a:r>
            <a:endParaRPr/>
          </a:p>
          <a:p>
            <a:pPr marL="0" lvl="0" indent="0" algn="l" rtl="0">
              <a:spcBef>
                <a:spcPts val="1600"/>
              </a:spcBef>
              <a:spcAft>
                <a:spcPts val="1600"/>
              </a:spcAft>
              <a:buNone/>
            </a:pPr>
            <a:endParaRPr/>
          </a:p>
        </p:txBody>
      </p:sp>
      <p:pic>
        <p:nvPicPr>
          <p:cNvPr id="132" name="Google Shape;132;p25"/>
          <p:cNvPicPr preferRelativeResize="0"/>
          <p:nvPr/>
        </p:nvPicPr>
        <p:blipFill>
          <a:blip r:embed="rId3">
            <a:alphaModFix/>
          </a:blip>
          <a:stretch>
            <a:fillRect/>
          </a:stretch>
        </p:blipFill>
        <p:spPr>
          <a:xfrm>
            <a:off x="1924725" y="2854275"/>
            <a:ext cx="5591175" cy="129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2078375" y="902975"/>
            <a:ext cx="4987250" cy="389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DELETE</a:t>
            </a:r>
            <a:endParaRPr/>
          </a:p>
        </p:txBody>
      </p:sp>
      <p:sp>
        <p:nvSpPr>
          <p:cNvPr id="143" name="Google Shape;143;p27"/>
          <p:cNvSpPr txBox="1">
            <a:spLocks noGrp="1"/>
          </p:cNvSpPr>
          <p:nvPr>
            <p:ph type="body" idx="1"/>
          </p:nvPr>
        </p:nvSpPr>
        <p:spPr>
          <a:xfrm>
            <a:off x="311700" y="1152475"/>
            <a:ext cx="85206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 declaración DELETE se utiliza para eliminar registros existentes de una tabla.</a:t>
            </a:r>
            <a:endParaRPr/>
          </a:p>
          <a:p>
            <a:pPr marL="0" lvl="0" indent="0" algn="ctr" rtl="0">
              <a:spcBef>
                <a:spcPts val="1600"/>
              </a:spcBef>
              <a:spcAft>
                <a:spcPts val="1600"/>
              </a:spcAft>
              <a:buNone/>
            </a:pPr>
            <a:r>
              <a:rPr lang="en"/>
              <a:t>¡¡¡PRESTAR ESPECIAL ATENCIÓN AL UTILIZAR </a:t>
            </a:r>
            <a:r>
              <a:rPr lang="en" b="1"/>
              <a:t>DELETE</a:t>
            </a:r>
            <a:r>
              <a:rPr lang="en"/>
              <a:t>, </a:t>
            </a:r>
            <a:r>
              <a:rPr lang="en" b="1"/>
              <a:t>SIEMPRE </a:t>
            </a:r>
            <a:r>
              <a:rPr lang="en"/>
              <a:t>DEBE IR </a:t>
            </a:r>
            <a:r>
              <a:rPr lang="en" b="1"/>
              <a:t>ACOMPAÑADA </a:t>
            </a:r>
            <a:r>
              <a:rPr lang="en"/>
              <a:t>DE UNA CLÁUSULA </a:t>
            </a:r>
            <a:r>
              <a:rPr lang="en" b="1"/>
              <a:t>WHERE</a:t>
            </a:r>
            <a:r>
              <a:rPr lang="en"/>
              <a:t>!!!</a:t>
            </a:r>
            <a:endParaRPr/>
          </a:p>
        </p:txBody>
      </p:sp>
      <p:pic>
        <p:nvPicPr>
          <p:cNvPr id="144" name="Google Shape;144;p27"/>
          <p:cNvPicPr preferRelativeResize="0"/>
          <p:nvPr/>
        </p:nvPicPr>
        <p:blipFill>
          <a:blip r:embed="rId3">
            <a:alphaModFix/>
          </a:blip>
          <a:stretch>
            <a:fillRect/>
          </a:stretch>
        </p:blipFill>
        <p:spPr>
          <a:xfrm>
            <a:off x="2252663" y="3219950"/>
            <a:ext cx="4638675" cy="80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8"/>
          <p:cNvPicPr preferRelativeResize="0"/>
          <p:nvPr/>
        </p:nvPicPr>
        <p:blipFill>
          <a:blip r:embed="rId3">
            <a:alphaModFix/>
          </a:blip>
          <a:stretch>
            <a:fillRect/>
          </a:stretch>
        </p:blipFill>
        <p:spPr>
          <a:xfrm>
            <a:off x="2655175" y="654925"/>
            <a:ext cx="3833649" cy="3833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Base de Datos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highlight>
                  <a:srgbClr val="FBF9F8"/>
                </a:highlight>
              </a:rPr>
              <a:t>Una base de datos es una colección organizada de información estructurada, o datos, típicamente almacenados electrónicamente en un sistema de computadora. Una base de datos es usualmente controlada por un </a:t>
            </a:r>
            <a:r>
              <a:rPr lang="en" sz="1500">
                <a:solidFill>
                  <a:srgbClr val="000000"/>
                </a:solidFill>
                <a:highlight>
                  <a:srgbClr val="FBF9F8"/>
                </a:highlight>
                <a:uFill>
                  <a:noFill/>
                </a:uFill>
                <a:hlinkClick r:id="rId3">
                  <a:extLst>
                    <a:ext uri="{A12FA001-AC4F-418D-AE19-62706E023703}">
                      <ahyp:hlinkClr xmlns:ahyp="http://schemas.microsoft.com/office/drawing/2018/hyperlinkcolor" val="tx"/>
                    </a:ext>
                  </a:extLst>
                </a:hlinkClick>
              </a:rPr>
              <a:t>sistema de gestión de base de datos (DBMS)</a:t>
            </a:r>
            <a:r>
              <a:rPr lang="en" sz="1500">
                <a:solidFill>
                  <a:srgbClr val="000000"/>
                </a:solidFill>
                <a:highlight>
                  <a:srgbClr val="FBF9F8"/>
                </a:highlight>
              </a:rPr>
              <a:t>. En conjunto, los datos y el DBMS, junto con las aplicaciones que están asociados con ellos, se conocen como un sistema de base de datos, que a menudo se reducen a solo base de datos.</a:t>
            </a:r>
            <a:endParaRPr sz="1500">
              <a:solidFill>
                <a:srgbClr val="000000"/>
              </a:solidFill>
              <a:highlight>
                <a:srgbClr val="FBF9F8"/>
              </a:highlight>
            </a:endParaRPr>
          </a:p>
          <a:p>
            <a:pPr marL="0" lvl="0" indent="0" algn="l" rtl="0">
              <a:spcBef>
                <a:spcPts val="1600"/>
              </a:spcBef>
              <a:spcAft>
                <a:spcPts val="1600"/>
              </a:spcAft>
              <a:buNone/>
            </a:pPr>
            <a:r>
              <a:rPr lang="en" sz="1500">
                <a:solidFill>
                  <a:schemeClr val="dk1"/>
                </a:solidFill>
                <a:highlight>
                  <a:srgbClr val="FBF9F8"/>
                </a:highlight>
              </a:rPr>
              <a:t>Los datos dentro de los tipos más comunes de bases de datos en funcionamiento hoy en día se modelan típicamente en filas y columnas en una serie de tablas para que el procesamiento y la consulta de datos sean eficientes. Luego se puede acceder, administrar, modificar, actualizar, controlar y organizar fácilmente los datos. La mayoría de las bases de datos utilizan lenguaje de consulta estructurado (SQL) para escribir y consultar datos.</a:t>
            </a:r>
            <a:endParaRPr sz="2000">
              <a:solidFill>
                <a:srgbClr val="000000"/>
              </a:solidFill>
              <a:highlight>
                <a:srgbClr val="FBF9F8"/>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SQL</a:t>
            </a:r>
            <a:endParaRPr/>
          </a:p>
        </p:txBody>
      </p:sp>
      <p:sp>
        <p:nvSpPr>
          <p:cNvPr id="68" name="Google Shape;68;p15"/>
          <p:cNvSpPr txBox="1">
            <a:spLocks noGrp="1"/>
          </p:cNvSpPr>
          <p:nvPr>
            <p:ph type="body" idx="1"/>
          </p:nvPr>
        </p:nvSpPr>
        <p:spPr>
          <a:xfrm>
            <a:off x="311700" y="1152475"/>
            <a:ext cx="85206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solidFill>
                  <a:srgbClr val="000000"/>
                </a:solidFill>
              </a:rPr>
              <a:t>SQL (</a:t>
            </a:r>
            <a:r>
              <a:rPr lang="en" sz="1500" b="1">
                <a:solidFill>
                  <a:srgbClr val="000000"/>
                </a:solidFill>
              </a:rPr>
              <a:t>S</a:t>
            </a:r>
            <a:r>
              <a:rPr lang="en" sz="1500">
                <a:solidFill>
                  <a:srgbClr val="000000"/>
                </a:solidFill>
              </a:rPr>
              <a:t>tructured </a:t>
            </a:r>
            <a:r>
              <a:rPr lang="en" sz="1500" b="1">
                <a:solidFill>
                  <a:srgbClr val="000000"/>
                </a:solidFill>
              </a:rPr>
              <a:t>Q</a:t>
            </a:r>
            <a:r>
              <a:rPr lang="en" sz="1500">
                <a:solidFill>
                  <a:srgbClr val="000000"/>
                </a:solidFill>
              </a:rPr>
              <a:t>uery </a:t>
            </a:r>
            <a:r>
              <a:rPr lang="en" sz="1500" b="1">
                <a:solidFill>
                  <a:srgbClr val="000000"/>
                </a:solidFill>
              </a:rPr>
              <a:t>L</a:t>
            </a:r>
            <a:r>
              <a:rPr lang="en" sz="1500">
                <a:solidFill>
                  <a:srgbClr val="000000"/>
                </a:solidFill>
              </a:rPr>
              <a:t>anguage) es un lenguaje de programación usado por casi todas las </a:t>
            </a:r>
            <a:r>
              <a:rPr lang="en" sz="1500">
                <a:solidFill>
                  <a:srgbClr val="000000"/>
                </a:solidFill>
                <a:uFill>
                  <a:noFill/>
                </a:uFill>
                <a:hlinkClick r:id="rId3">
                  <a:extLst>
                    <a:ext uri="{A12FA001-AC4F-418D-AE19-62706E023703}">
                      <ahyp:hlinkClr xmlns:ahyp="http://schemas.microsoft.com/office/drawing/2018/hyperlinkcolor" val="tx"/>
                    </a:ext>
                  </a:extLst>
                </a:hlinkClick>
              </a:rPr>
              <a:t>bases de datos relacionales</a:t>
            </a:r>
            <a:r>
              <a:rPr lang="en" sz="1500">
                <a:solidFill>
                  <a:srgbClr val="000000"/>
                </a:solidFill>
              </a:rPr>
              <a:t> para consultar, manipular y definir datos, y para proporcionar control de acceso. SQL se desarrolló por primera vez en IBM en la década de 1970 con Oracle como uno de los principales contribuyentes, lo que llevó a la implementación del estándar ANSI de SQL. SQL ha generado muchas extensiones por parte de compañías como IBM, Oracle y Microsoft.</a:t>
            </a:r>
            <a:endParaRPr sz="2300">
              <a:solidFill>
                <a:srgbClr val="000000"/>
              </a:solidFill>
            </a:endParaRPr>
          </a:p>
        </p:txBody>
      </p:sp>
      <p:pic>
        <p:nvPicPr>
          <p:cNvPr id="69" name="Google Shape;69;p15"/>
          <p:cNvPicPr preferRelativeResize="0"/>
          <p:nvPr/>
        </p:nvPicPr>
        <p:blipFill>
          <a:blip r:embed="rId4">
            <a:alphaModFix/>
          </a:blip>
          <a:stretch>
            <a:fillRect/>
          </a:stretch>
        </p:blipFill>
        <p:spPr>
          <a:xfrm>
            <a:off x="2606900" y="2741825"/>
            <a:ext cx="3930201" cy="2239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MySQL</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5000"/>
              </a:lnSpc>
              <a:spcBef>
                <a:spcPts val="0"/>
              </a:spcBef>
              <a:spcAft>
                <a:spcPts val="0"/>
              </a:spcAft>
              <a:buClr>
                <a:schemeClr val="dk1"/>
              </a:buClr>
              <a:buSzPts val="1100"/>
              <a:buFont typeface="Arial"/>
              <a:buNone/>
            </a:pPr>
            <a:r>
              <a:rPr lang="en" sz="1500">
                <a:solidFill>
                  <a:srgbClr val="000000"/>
                </a:solidFill>
              </a:rPr>
              <a:t>MySQL es un sistema de gestión de bases de datos relacionales de código abierto basado en SQL. Fue diseñado y optimizado para aplicaciones web y puede ejecutarse en cualquier plataforma. A medida que surgían nuevos y diferentes requisitos con Internet, MySQL se convirtió en la plataforma elegida por los desarrolladores web y las aplicaciones basadas en la web. Debido a que está diseñada para procesar millones de consultas y miles de transacciones, MySQL es una opción popular para las empresas de comercio electrónico que necesitan administrar múltiples transferencias de dinero. La flexibilidad bajo demanda es la característica principal de MySQL.</a:t>
            </a:r>
            <a:endParaRPr sz="1500">
              <a:solidFill>
                <a:srgbClr val="000000"/>
              </a:solidFill>
            </a:endParaRPr>
          </a:p>
          <a:p>
            <a:pPr marL="0" lvl="0" indent="0" algn="l" rtl="0">
              <a:lnSpc>
                <a:spcPct val="155000"/>
              </a:lnSpc>
              <a:spcBef>
                <a:spcPts val="1100"/>
              </a:spcBef>
              <a:spcAft>
                <a:spcPts val="0"/>
              </a:spcAft>
              <a:buClr>
                <a:schemeClr val="dk1"/>
              </a:buClr>
              <a:buSzPts val="1100"/>
              <a:buFont typeface="Arial"/>
              <a:buNone/>
            </a:pPr>
            <a:r>
              <a:rPr lang="en" sz="1500">
                <a:solidFill>
                  <a:srgbClr val="000000"/>
                </a:solidFill>
              </a:rPr>
              <a:t>MySQL es el DBMS detrás de algunos de los mejores sitios web y aplicaciones basadas en la web del mundo, incluyendo Airbnb, Uber, LinkedIn, Facebook, Twitter y YouTube.</a:t>
            </a:r>
            <a:endParaRPr sz="1500">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Base Relacional</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rgbClr val="000000"/>
                </a:solidFill>
              </a:rPr>
              <a:t>Una base de datos relacional almacena datos en tablas separadas en lugar de poner todos los datos en un gran archivo. Las estructuras de la base de datos están organizadas en archivos físicos optimizados para la velocidad. El modelo lógico, con objetos como bases de datos, tablas, vistas, filas y columnas, ofrece un entorno de programación flexible.</a:t>
            </a:r>
            <a:endParaRPr sz="1500">
              <a:solidFill>
                <a:srgbClr val="000000"/>
              </a:solidFill>
            </a:endParaRPr>
          </a:p>
          <a:p>
            <a:pPr marL="0" lvl="0" indent="0" algn="l" rtl="0">
              <a:spcBef>
                <a:spcPts val="1600"/>
              </a:spcBef>
              <a:spcAft>
                <a:spcPts val="0"/>
              </a:spcAft>
              <a:buClr>
                <a:schemeClr val="dk1"/>
              </a:buClr>
              <a:buSzPts val="1100"/>
              <a:buFont typeface="Arial"/>
              <a:buNone/>
            </a:pPr>
            <a:r>
              <a:rPr lang="en" sz="1500">
                <a:solidFill>
                  <a:srgbClr val="000000"/>
                </a:solidFill>
              </a:rPr>
              <a:t>Esto configura reglas que gobiernan las relaciones entre diferentes campos de datos, como uno a uno, uno a muchos, único, obligatorio u opcional, y " punteros " entre diferentes tablas. La base de datos hace cumplir estas reglas, de modo que con una base de datos bien diseñada, tu aplicación nunca ve datos inconsistentes, duplicados, huérfanos, desactualizados o faltantes.</a:t>
            </a:r>
            <a:endParaRPr sz="15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Entidades</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Se define una entidad (o instancia) como una unidad de una base de datos que contiene información. Esta unidad es una representación dentro de la base de datos de un objeto, persona, empresa... etc, del mundo real, y como tal posee ciertos atributos que la diferencian del resto de entidades. </a:t>
            </a:r>
            <a:endParaRPr sz="1500"/>
          </a:p>
          <a:p>
            <a:pPr marL="0" lvl="0" indent="0" algn="l" rtl="0">
              <a:spcBef>
                <a:spcPts val="1600"/>
              </a:spcBef>
              <a:spcAft>
                <a:spcPts val="0"/>
              </a:spcAft>
              <a:buClr>
                <a:schemeClr val="dk1"/>
              </a:buClr>
              <a:buSzPts val="1100"/>
              <a:buFont typeface="Arial"/>
              <a:buNone/>
            </a:pPr>
            <a:r>
              <a:rPr lang="en" sz="1500"/>
              <a:t>En una base de datos compleja pueden existir entidades relacionadas entre sí por diversos parámetros o atributos, de tal modo que la existencia de una puede ir ligada a la existencia de otra. Así, las entidades pueden ser fuertes (existen por sí mismas) o débiles (su existencia depende de que exista otra entidad). Las relaciones entre entidades suelen describirse en el esquema de la estructura de la base de datos e incluso pueden agruparse entre sí para formar conjuntos de entidades, también llamados clases.</a:t>
            </a:r>
            <a:endParaRPr sz="1500"/>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Entidad-Relación</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t>El modelo Entidad-Relación es de hecho uno de los más importantes a la hora de diseñar e implementar una base de datos con éxito. Mediante este modelo se relacionan una o varias entidades por sus atributos, que pueden ser comunes o no a varias de ellas.</a:t>
            </a:r>
            <a:endParaRPr sz="1500"/>
          </a:p>
          <a:p>
            <a:pPr marL="0" lvl="0" indent="0" algn="l" rtl="0">
              <a:spcBef>
                <a:spcPts val="1600"/>
              </a:spcBef>
              <a:spcAft>
                <a:spcPts val="1600"/>
              </a:spcAft>
              <a:buNone/>
            </a:pPr>
            <a:endParaRPr/>
          </a:p>
        </p:txBody>
      </p:sp>
      <p:pic>
        <p:nvPicPr>
          <p:cNvPr id="94" name="Google Shape;94;p19"/>
          <p:cNvPicPr preferRelativeResize="0"/>
          <p:nvPr/>
        </p:nvPicPr>
        <p:blipFill>
          <a:blip r:embed="rId3">
            <a:alphaModFix/>
          </a:blip>
          <a:stretch>
            <a:fillRect/>
          </a:stretch>
        </p:blipFill>
        <p:spPr>
          <a:xfrm>
            <a:off x="791800" y="2225149"/>
            <a:ext cx="7560401" cy="2343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DER</a:t>
            </a:r>
            <a:endParaRPr/>
          </a:p>
        </p:txBody>
      </p:sp>
      <p:sp>
        <p:nvSpPr>
          <p:cNvPr id="100" name="Google Shape;100;p20"/>
          <p:cNvSpPr txBox="1">
            <a:spLocks noGrp="1"/>
          </p:cNvSpPr>
          <p:nvPr>
            <p:ph type="body" idx="1"/>
          </p:nvPr>
        </p:nvSpPr>
        <p:spPr>
          <a:xfrm>
            <a:off x="311700" y="1152475"/>
            <a:ext cx="8520600" cy="11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Un </a:t>
            </a:r>
            <a:r>
              <a:rPr lang="en" sz="1500" b="1"/>
              <a:t>Diagrama Entidad-Relación</a:t>
            </a:r>
            <a:r>
              <a:rPr lang="en" sz="1500"/>
              <a:t> es una representación del modelado de los datos en una cierta Base de Datos. </a:t>
            </a:r>
            <a:endParaRPr sz="1500"/>
          </a:p>
          <a:p>
            <a:pPr marL="0" lvl="0" indent="0" algn="l" rtl="0">
              <a:spcBef>
                <a:spcPts val="1600"/>
              </a:spcBef>
              <a:spcAft>
                <a:spcPts val="1600"/>
              </a:spcAft>
              <a:buNone/>
            </a:pPr>
            <a:r>
              <a:rPr lang="en" sz="1500"/>
              <a:t>Consiste en las </a:t>
            </a:r>
            <a:r>
              <a:rPr lang="en" sz="1500" b="1"/>
              <a:t>Entidades </a:t>
            </a:r>
            <a:r>
              <a:rPr lang="en" sz="1500"/>
              <a:t>y las </a:t>
            </a:r>
            <a:r>
              <a:rPr lang="en" sz="1500" b="1"/>
              <a:t>Relaciones </a:t>
            </a:r>
            <a:r>
              <a:rPr lang="en" sz="1500"/>
              <a:t>que existen entre las mismas.</a:t>
            </a:r>
            <a:endParaRPr sz="1500"/>
          </a:p>
        </p:txBody>
      </p:sp>
      <p:pic>
        <p:nvPicPr>
          <p:cNvPr id="101" name="Google Shape;101;p20"/>
          <p:cNvPicPr preferRelativeResize="0"/>
          <p:nvPr/>
        </p:nvPicPr>
        <p:blipFill>
          <a:blip r:embed="rId3">
            <a:alphaModFix/>
          </a:blip>
          <a:stretch>
            <a:fillRect/>
          </a:stretch>
        </p:blipFill>
        <p:spPr>
          <a:xfrm>
            <a:off x="613863" y="2433525"/>
            <a:ext cx="7916267" cy="2539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10950" y="1420275"/>
            <a:ext cx="8922099" cy="28626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906</Words>
  <Application>Microsoft Office PowerPoint</Application>
  <PresentationFormat>Presentación en pantalla (16:9)</PresentationFormat>
  <Paragraphs>34</Paragraphs>
  <Slides>16</Slides>
  <Notes>16</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16</vt:i4>
      </vt:variant>
    </vt:vector>
  </HeadingPairs>
  <TitlesOfParts>
    <vt:vector size="18" baseType="lpstr">
      <vt:lpstr>Arial</vt:lpstr>
      <vt:lpstr>Simple Light</vt:lpstr>
      <vt:lpstr>Bases de Datos - Clase 19 -</vt:lpstr>
      <vt:lpstr>Base de Datos</vt:lpstr>
      <vt:lpstr>SQL</vt:lpstr>
      <vt:lpstr>MySQL</vt:lpstr>
      <vt:lpstr>Base Relacional</vt:lpstr>
      <vt:lpstr>Entidades</vt:lpstr>
      <vt:lpstr>Entidad-Relación</vt:lpstr>
      <vt:lpstr>DER</vt:lpstr>
      <vt:lpstr>Presentación de PowerPoint</vt:lpstr>
      <vt:lpstr>Presentación de PowerPoint</vt:lpstr>
      <vt:lpstr>SELECT</vt:lpstr>
      <vt:lpstr>INSERT</vt:lpstr>
      <vt:lpstr>UPDATE</vt:lpstr>
      <vt:lpstr>Presentación de PowerPoint</vt:lpstr>
      <vt:lpstr>DELETE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 Clase 19 -</dc:title>
  <cp:lastModifiedBy>Nicolás Chiovetta</cp:lastModifiedBy>
  <cp:revision>1</cp:revision>
  <dcterms:modified xsi:type="dcterms:W3CDTF">2021-06-10T22:11:01Z</dcterms:modified>
</cp:coreProperties>
</file>