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8" r:id="rId3"/>
    <p:sldId id="259" r:id="rId4"/>
    <p:sldId id="279" r:id="rId5"/>
    <p:sldId id="282" r:id="rId6"/>
    <p:sldId id="283" r:id="rId7"/>
    <p:sldId id="284" r:id="rId8"/>
    <p:sldId id="280" r:id="rId9"/>
    <p:sldId id="281" r:id="rId10"/>
    <p:sldId id="28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etbootstrap.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9</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Bootstrap </a:t>
            </a:r>
            <a:endParaRPr lang="es-AR" sz="1400" b="0" i="0" u="none" strike="noStrike" cap="none" dirty="0">
              <a:solidFill>
                <a:srgbClr val="000000"/>
              </a:solidFill>
              <a:latin typeface="Arial"/>
              <a:ea typeface="Arial"/>
              <a:cs typeface="Arial"/>
              <a:sym typeface="Arial"/>
            </a:endParaRPr>
          </a:p>
        </p:txBody>
      </p:sp>
      <p:pic>
        <p:nvPicPr>
          <p:cNvPr id="4" name="Imagen 3">
            <a:extLst>
              <a:ext uri="{FF2B5EF4-FFF2-40B4-BE49-F238E27FC236}">
                <a16:creationId xmlns:a16="http://schemas.microsoft.com/office/drawing/2014/main" id="{8DCCD769-336D-45B1-A2BA-B3E7117BD295}"/>
              </a:ext>
            </a:extLst>
          </p:cNvPr>
          <p:cNvPicPr>
            <a:picLocks noChangeAspect="1"/>
          </p:cNvPicPr>
          <p:nvPr/>
        </p:nvPicPr>
        <p:blipFill>
          <a:blip r:embed="rId3"/>
          <a:stretch>
            <a:fillRect/>
          </a:stretch>
        </p:blipFill>
        <p:spPr>
          <a:xfrm>
            <a:off x="5283043" y="3701675"/>
            <a:ext cx="1625911" cy="1625911"/>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Grid</a:t>
            </a:r>
            <a:r>
              <a:rPr lang="es-AR" sz="4400" b="1" dirty="0">
                <a:effectLst>
                  <a:outerShdw blurRad="38100" dist="38100" dir="2700000" algn="tl">
                    <a:srgbClr val="000000">
                      <a:alpha val="43137"/>
                    </a:srgbClr>
                  </a:outerShdw>
                </a:effectLst>
              </a:rPr>
              <a:t> </a:t>
            </a:r>
            <a:r>
              <a:rPr lang="es-AR" sz="4400" b="1" dirty="0" err="1">
                <a:effectLst>
                  <a:outerShdw blurRad="38100" dist="38100" dir="2700000" algn="tl">
                    <a:srgbClr val="000000">
                      <a:alpha val="43137"/>
                    </a:srgbClr>
                  </a:outerShdw>
                </a:effectLst>
              </a:rPr>
              <a:t>System</a:t>
            </a:r>
            <a:endParaRPr lang="es-AR" b="1" dirty="0">
              <a:effectLst>
                <a:outerShdw blurRad="38100" dist="38100" dir="2700000" algn="tl">
                  <a:srgbClr val="000000">
                    <a:alpha val="43137"/>
                  </a:srgbClr>
                </a:outerShdw>
              </a:effectLst>
            </a:endParaRPr>
          </a:p>
        </p:txBody>
      </p:sp>
      <p:pic>
        <p:nvPicPr>
          <p:cNvPr id="3" name="Imagen 2">
            <a:extLst>
              <a:ext uri="{FF2B5EF4-FFF2-40B4-BE49-F238E27FC236}">
                <a16:creationId xmlns:a16="http://schemas.microsoft.com/office/drawing/2014/main" id="{3852D3FC-AE94-43E2-9C02-5312B17506AD}"/>
              </a:ext>
            </a:extLst>
          </p:cNvPr>
          <p:cNvPicPr>
            <a:picLocks noChangeAspect="1"/>
          </p:cNvPicPr>
          <p:nvPr/>
        </p:nvPicPr>
        <p:blipFill>
          <a:blip r:embed="rId2"/>
          <a:stretch>
            <a:fillRect/>
          </a:stretch>
        </p:blipFill>
        <p:spPr>
          <a:xfrm>
            <a:off x="0" y="1559859"/>
            <a:ext cx="7147953" cy="4343400"/>
          </a:xfrm>
          <a:prstGeom prst="rect">
            <a:avLst/>
          </a:prstGeom>
        </p:spPr>
      </p:pic>
      <p:sp>
        <p:nvSpPr>
          <p:cNvPr id="5" name="CuadroTexto 4">
            <a:extLst>
              <a:ext uri="{FF2B5EF4-FFF2-40B4-BE49-F238E27FC236}">
                <a16:creationId xmlns:a16="http://schemas.microsoft.com/office/drawing/2014/main" id="{756907AD-5A59-4FB2-96B2-84EA59F1AE91}"/>
              </a:ext>
            </a:extLst>
          </p:cNvPr>
          <p:cNvSpPr txBox="1"/>
          <p:nvPr/>
        </p:nvSpPr>
        <p:spPr>
          <a:xfrm>
            <a:off x="4848506" y="3617258"/>
            <a:ext cx="7343494" cy="1015663"/>
          </a:xfrm>
          <a:prstGeom prst="rect">
            <a:avLst/>
          </a:prstGeom>
          <a:noFill/>
        </p:spPr>
        <p:txBody>
          <a:bodyPr wrap="square" rtlCol="0">
            <a:spAutoFit/>
          </a:bodyPr>
          <a:lstStyle/>
          <a:p>
            <a:r>
              <a:rPr lang="es-AR" sz="2000" dirty="0"/>
              <a:t>Este ejemplo crea tres columnas iguales utilizando las clases del sistema </a:t>
            </a:r>
            <a:r>
              <a:rPr lang="es-AR" sz="2000" dirty="0" err="1"/>
              <a:t>grid</a:t>
            </a:r>
            <a:r>
              <a:rPr lang="es-AR" sz="2000" dirty="0"/>
              <a:t> predefinidas. Dichas columnas serán centradas en la página con el componente padre ​.container​. </a:t>
            </a:r>
          </a:p>
        </p:txBody>
      </p:sp>
    </p:spTree>
    <p:extLst>
      <p:ext uri="{BB962C8B-B14F-4D97-AF65-F5344CB8AC3E}">
        <p14:creationId xmlns:p14="http://schemas.microsoft.com/office/powerpoint/2010/main" val="284666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3600" dirty="0">
                <a:solidFill>
                  <a:schemeClr val="tx1"/>
                </a:solidFill>
                <a:latin typeface="+mj-lt"/>
              </a:rPr>
              <a:t>Es un conjunto de herramientas, librerías, convenciones y buenas prácticas que pretenden encapsular las tareas repetitivas en módulos genéricos fácilmente reutilizables.</a:t>
            </a:r>
          </a:p>
          <a:p>
            <a:pPr marL="0" indent="0">
              <a:buNone/>
            </a:pPr>
            <a:r>
              <a:rPr lang="es-AR" sz="3600" dirty="0">
                <a:solidFill>
                  <a:schemeClr val="tx1"/>
                </a:solidFill>
                <a:latin typeface="+mj-lt"/>
              </a:rPr>
              <a:t>Un </a:t>
            </a:r>
            <a:r>
              <a:rPr lang="es-AR" sz="3600" dirty="0" err="1">
                <a:solidFill>
                  <a:schemeClr val="tx1"/>
                </a:solidFill>
                <a:latin typeface="+mj-lt"/>
              </a:rPr>
              <a:t>framework</a:t>
            </a:r>
            <a:r>
              <a:rPr lang="es-AR" sz="3600" dirty="0">
                <a:solidFill>
                  <a:schemeClr val="tx1"/>
                </a:solidFill>
                <a:latin typeface="+mj-lt"/>
              </a:rPr>
              <a:t> CSS es un conjunto de herramientas, hojas de estilos que permiten olvidarse de las tareas repetitivas para centrarse en los elementos únicos de cada diseño en los que puede aportar valor.</a:t>
            </a: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07886"/>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¿Qué es un </a:t>
            </a:r>
            <a:r>
              <a:rPr lang="es-AR" sz="4000" b="1" dirty="0" err="1">
                <a:effectLst>
                  <a:outerShdw blurRad="38100" dist="38100" dir="2700000" algn="tl">
                    <a:srgbClr val="000000">
                      <a:alpha val="43137"/>
                    </a:srgbClr>
                  </a:outerShdw>
                </a:effectLst>
              </a:rPr>
              <a:t>framework</a:t>
            </a:r>
            <a:r>
              <a:rPr lang="es-AR" sz="4000" b="1" dirty="0">
                <a:effectLst>
                  <a:outerShdw blurRad="38100" dist="38100" dir="2700000" algn="tl">
                    <a:srgbClr val="000000">
                      <a:alpha val="43137"/>
                    </a:srgbClr>
                  </a:outerShdw>
                </a:effectLst>
              </a:rPr>
              <a:t>?</a:t>
            </a:r>
            <a:endParaRPr lang="es-AR" sz="1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535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3200" dirty="0">
                <a:solidFill>
                  <a:schemeClr val="tx1"/>
                </a:solidFill>
                <a:latin typeface="+mj-lt"/>
              </a:rPr>
              <a:t>Bootstrap​ es un ​</a:t>
            </a:r>
            <a:r>
              <a:rPr lang="es-AR" sz="3200" dirty="0" err="1">
                <a:solidFill>
                  <a:schemeClr val="tx1"/>
                </a:solidFill>
                <a:latin typeface="+mj-lt"/>
              </a:rPr>
              <a:t>framework</a:t>
            </a:r>
            <a:r>
              <a:rPr lang="es-AR" sz="3200" dirty="0">
                <a:solidFill>
                  <a:schemeClr val="tx1"/>
                </a:solidFill>
                <a:latin typeface="+mj-lt"/>
              </a:rPr>
              <a:t> CSS​, es decir, es un archivo CSS que se añade en los proyectos para tener una serie de estilos ya preparados para utilizar. Este tipo de librerías CSS suelen incluir estilos para los elementos más comunes de una página web, como por ejemplo, botones, tarjetas, </a:t>
            </a:r>
            <a:r>
              <a:rPr lang="es-AR" sz="3200" dirty="0" err="1">
                <a:solidFill>
                  <a:schemeClr val="tx1"/>
                </a:solidFill>
                <a:latin typeface="+mj-lt"/>
              </a:rPr>
              <a:t>navbars</a:t>
            </a:r>
            <a:r>
              <a:rPr lang="es-AR" sz="3200" dirty="0">
                <a:solidFill>
                  <a:schemeClr val="tx1"/>
                </a:solidFill>
                <a:latin typeface="+mj-lt"/>
              </a:rPr>
              <a:t>, etc. Además tiene una serie de estilos para crear columnas fácilmente. </a:t>
            </a:r>
          </a:p>
          <a:p>
            <a:pPr marL="0" indent="0">
              <a:buNone/>
            </a:pPr>
            <a:r>
              <a:rPr lang="es-AR" sz="3200" dirty="0">
                <a:solidFill>
                  <a:schemeClr val="tx1"/>
                </a:solidFill>
                <a:latin typeface="+mj-lt"/>
              </a:rPr>
              <a:t>Su principal objetivo es permitir la construcción de sitios web </a:t>
            </a:r>
            <a:r>
              <a:rPr lang="es-AR" sz="3200" dirty="0" err="1">
                <a:solidFill>
                  <a:schemeClr val="tx1"/>
                </a:solidFill>
                <a:latin typeface="+mj-lt"/>
              </a:rPr>
              <a:t>responsive</a:t>
            </a:r>
            <a:r>
              <a:rPr lang="es-AR" sz="3200" dirty="0">
                <a:solidFill>
                  <a:schemeClr val="tx1"/>
                </a:solidFill>
                <a:latin typeface="+mj-lt"/>
              </a:rPr>
              <a:t> para dispositivos móviles.</a:t>
            </a: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Bootstrap</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693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dirty="0">
                <a:latin typeface="+mj-lt"/>
              </a:rPr>
              <a:t>Hay dos maneras de comenzar a usar Bootstrap. </a:t>
            </a:r>
          </a:p>
          <a:p>
            <a:pPr>
              <a:buFont typeface="Wingdings" panose="05000000000000000000" pitchFamily="2" charset="2"/>
              <a:buChar char="ü"/>
            </a:pPr>
            <a:r>
              <a:rPr lang="es-AR" dirty="0">
                <a:latin typeface="+mj-lt"/>
              </a:rPr>
              <a:t>Descargarlo desde </a:t>
            </a:r>
          </a:p>
          <a:p>
            <a:pPr marL="571500" lvl="1" indent="0">
              <a:buNone/>
            </a:pPr>
            <a:r>
              <a:rPr lang="es-AR" dirty="0">
                <a:latin typeface="+mj-lt"/>
                <a:hlinkClick r:id="rId2"/>
              </a:rPr>
              <a:t>http://getbootstrap.com/</a:t>
            </a:r>
            <a:endParaRPr lang="es-AR" dirty="0">
              <a:latin typeface="+mj-lt"/>
            </a:endParaRPr>
          </a:p>
          <a:p>
            <a:pPr>
              <a:buFont typeface="Wingdings" panose="05000000000000000000" pitchFamily="2" charset="2"/>
              <a:buChar char="ü"/>
            </a:pPr>
            <a:endParaRPr lang="es-AR" dirty="0">
              <a:latin typeface="+mj-lt"/>
            </a:endParaRPr>
          </a:p>
          <a:p>
            <a:pPr>
              <a:buFont typeface="Wingdings" panose="05000000000000000000" pitchFamily="2" charset="2"/>
              <a:buChar char="ü"/>
            </a:pPr>
            <a:endParaRPr lang="es-AR" dirty="0">
              <a:latin typeface="+mj-lt"/>
            </a:endParaRPr>
          </a:p>
          <a:p>
            <a:pPr marL="0" indent="0">
              <a:buNone/>
            </a:pPr>
            <a:endParaRPr lang="es-AR" dirty="0">
              <a:latin typeface="+mj-lt"/>
            </a:endParaRPr>
          </a:p>
          <a:p>
            <a:pPr>
              <a:buFont typeface="Wingdings" panose="05000000000000000000" pitchFamily="2" charset="2"/>
              <a:buChar char="ü"/>
            </a:pPr>
            <a:r>
              <a:rPr lang="es-AR" dirty="0">
                <a:latin typeface="+mj-lt"/>
              </a:rPr>
              <a:t>Incluir CDN:</a:t>
            </a:r>
          </a:p>
          <a:p>
            <a:pPr marL="0" indent="0">
              <a:buNone/>
            </a:pPr>
            <a:endParaRPr lang="es-AR" sz="3200" dirty="0">
              <a:solidFill>
                <a:schemeClr val="tx1"/>
              </a:solidFill>
              <a:latin typeface="+mj-lt"/>
            </a:endParaRP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Instalación</a:t>
            </a:r>
            <a:endParaRPr lang="es-AR" b="1" dirty="0">
              <a:effectLst>
                <a:outerShdw blurRad="38100" dist="38100" dir="2700000" algn="tl">
                  <a:srgbClr val="000000">
                    <a:alpha val="43137"/>
                  </a:srgbClr>
                </a:outerShdw>
              </a:effectLst>
            </a:endParaRPr>
          </a:p>
        </p:txBody>
      </p:sp>
      <p:pic>
        <p:nvPicPr>
          <p:cNvPr id="2" name="Imagen 1">
            <a:extLst>
              <a:ext uri="{FF2B5EF4-FFF2-40B4-BE49-F238E27FC236}">
                <a16:creationId xmlns:a16="http://schemas.microsoft.com/office/drawing/2014/main" id="{0A9AD3D8-7A51-409A-B070-B313246F2378}"/>
              </a:ext>
            </a:extLst>
          </p:cNvPr>
          <p:cNvPicPr>
            <a:picLocks noChangeAspect="1"/>
          </p:cNvPicPr>
          <p:nvPr/>
        </p:nvPicPr>
        <p:blipFill>
          <a:blip r:embed="rId3" cstate="print"/>
          <a:stretch>
            <a:fillRect/>
          </a:stretch>
        </p:blipFill>
        <p:spPr>
          <a:xfrm>
            <a:off x="5409690" y="2253511"/>
            <a:ext cx="3439578" cy="253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8B34D7AB-3221-4C33-8FEB-529407BE3779}"/>
              </a:ext>
            </a:extLst>
          </p:cNvPr>
          <p:cNvPicPr>
            <a:picLocks noChangeAspect="1"/>
          </p:cNvPicPr>
          <p:nvPr/>
        </p:nvPicPr>
        <p:blipFill>
          <a:blip r:embed="rId4" cstate="print"/>
          <a:stretch>
            <a:fillRect/>
          </a:stretch>
        </p:blipFill>
        <p:spPr>
          <a:xfrm>
            <a:off x="622852" y="5290457"/>
            <a:ext cx="8560904" cy="1273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0234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2"/>
            <a:ext cx="11562525" cy="5182881"/>
          </a:xfrm>
        </p:spPr>
        <p:txBody>
          <a:bodyPr>
            <a:noAutofit/>
          </a:bodyPr>
          <a:lstStyle/>
          <a:p>
            <a:pPr marL="0" indent="0">
              <a:buNone/>
            </a:pPr>
            <a:r>
              <a:rPr lang="es-AR" sz="2700" dirty="0">
                <a:solidFill>
                  <a:schemeClr val="tx1"/>
                </a:solidFill>
                <a:latin typeface="+mj-lt"/>
              </a:rPr>
              <a:t>Los contenedores como su nombre indica, sirven para crear una “caja” o “contenedor” dentro de la que va el contenido de una página web. </a:t>
            </a:r>
          </a:p>
          <a:p>
            <a:pPr marL="0" indent="0">
              <a:buNone/>
            </a:pPr>
            <a:r>
              <a:rPr lang="es-AR" sz="2700" dirty="0">
                <a:solidFill>
                  <a:schemeClr val="tx1"/>
                </a:solidFill>
                <a:latin typeface="+mj-lt"/>
              </a:rPr>
              <a:t>Cuando le aplicas a un elemento HTML la clase ​container​ lo que ocurre es que a ese elemento se le aplica un ​ancho​ y un ​</a:t>
            </a:r>
            <a:r>
              <a:rPr lang="es-AR" sz="2700" dirty="0" err="1">
                <a:solidFill>
                  <a:schemeClr val="tx1"/>
                </a:solidFill>
                <a:latin typeface="+mj-lt"/>
              </a:rPr>
              <a:t>padding</a:t>
            </a:r>
            <a:r>
              <a:rPr lang="es-AR" sz="2700" dirty="0">
                <a:solidFill>
                  <a:schemeClr val="tx1"/>
                </a:solidFill>
                <a:latin typeface="+mj-lt"/>
              </a:rPr>
              <a:t>​ determinado y además se coloca en el centro ​de la página web. </a:t>
            </a:r>
          </a:p>
          <a:p>
            <a:pPr marL="0" indent="0">
              <a:buNone/>
            </a:pPr>
            <a:r>
              <a:rPr lang="es-AR" sz="2700" dirty="0">
                <a:solidFill>
                  <a:schemeClr val="tx1"/>
                </a:solidFill>
                <a:latin typeface="+mj-lt"/>
              </a:rPr>
              <a:t>Bootstrap viene con tres contenedores diferentes:  </a:t>
            </a:r>
          </a:p>
          <a:p>
            <a:pPr marL="0" indent="0">
              <a:buNone/>
            </a:pPr>
            <a:r>
              <a:rPr lang="es-AR" sz="2700" b="1" dirty="0">
                <a:solidFill>
                  <a:schemeClr val="tx1"/>
                </a:solidFill>
                <a:highlight>
                  <a:srgbClr val="FFFF00"/>
                </a:highlight>
                <a:latin typeface="+mj-lt"/>
              </a:rPr>
              <a:t>.container</a:t>
            </a:r>
            <a:r>
              <a:rPr lang="es-AR" sz="2700" dirty="0">
                <a:solidFill>
                  <a:schemeClr val="tx1"/>
                </a:solidFill>
                <a:latin typeface="+mj-lt"/>
              </a:rPr>
              <a:t>, que establece un ​</a:t>
            </a:r>
            <a:r>
              <a:rPr lang="es-AR" sz="2700" dirty="0" err="1">
                <a:solidFill>
                  <a:schemeClr val="tx1"/>
                </a:solidFill>
                <a:latin typeface="+mj-lt"/>
              </a:rPr>
              <a:t>max-width</a:t>
            </a:r>
            <a:r>
              <a:rPr lang="es-AR" sz="2700" dirty="0">
                <a:solidFill>
                  <a:schemeClr val="tx1"/>
                </a:solidFill>
                <a:latin typeface="+mj-lt"/>
              </a:rPr>
              <a:t> ​en todos los </a:t>
            </a:r>
            <a:r>
              <a:rPr lang="es-AR" sz="2700" dirty="0" err="1">
                <a:solidFill>
                  <a:schemeClr val="tx1"/>
                </a:solidFill>
                <a:latin typeface="+mj-lt"/>
              </a:rPr>
              <a:t>breakpoints</a:t>
            </a:r>
            <a:r>
              <a:rPr lang="es-AR" sz="2700" dirty="0">
                <a:solidFill>
                  <a:schemeClr val="tx1"/>
                </a:solidFill>
                <a:latin typeface="+mj-lt"/>
              </a:rPr>
              <a:t> </a:t>
            </a:r>
            <a:r>
              <a:rPr lang="es-AR" sz="2700" dirty="0" err="1">
                <a:solidFill>
                  <a:schemeClr val="tx1"/>
                </a:solidFill>
                <a:latin typeface="+mj-lt"/>
              </a:rPr>
              <a:t>responsive</a:t>
            </a:r>
            <a:r>
              <a:rPr lang="es-AR" sz="2700" dirty="0">
                <a:solidFill>
                  <a:schemeClr val="tx1"/>
                </a:solidFill>
                <a:latin typeface="+mj-lt"/>
              </a:rPr>
              <a:t>.</a:t>
            </a:r>
          </a:p>
          <a:p>
            <a:pPr marL="0" indent="0">
              <a:buNone/>
            </a:pPr>
            <a:r>
              <a:rPr lang="es-AR" sz="2700" b="1" dirty="0">
                <a:solidFill>
                  <a:schemeClr val="tx1"/>
                </a:solidFill>
                <a:highlight>
                  <a:srgbClr val="FFFF00"/>
                </a:highlight>
                <a:latin typeface="+mj-lt"/>
              </a:rPr>
              <a:t>.container-fluid</a:t>
            </a:r>
            <a:r>
              <a:rPr lang="es-AR" sz="2700" dirty="0">
                <a:solidFill>
                  <a:schemeClr val="tx1"/>
                </a:solidFill>
                <a:latin typeface="+mj-lt"/>
              </a:rPr>
              <a:t>, que establece un ​</a:t>
            </a:r>
            <a:r>
              <a:rPr lang="es-AR" sz="2700" dirty="0" err="1">
                <a:solidFill>
                  <a:schemeClr val="tx1"/>
                </a:solidFill>
                <a:latin typeface="+mj-lt"/>
              </a:rPr>
              <a:t>width</a:t>
            </a:r>
            <a:r>
              <a:rPr lang="es-AR" sz="2700" dirty="0">
                <a:solidFill>
                  <a:schemeClr val="tx1"/>
                </a:solidFill>
                <a:latin typeface="+mj-lt"/>
              </a:rPr>
              <a:t>: 100%​ en todos los </a:t>
            </a:r>
            <a:r>
              <a:rPr lang="es-AR" sz="2700" dirty="0" err="1">
                <a:solidFill>
                  <a:schemeClr val="tx1"/>
                </a:solidFill>
                <a:latin typeface="+mj-lt"/>
              </a:rPr>
              <a:t>breakpoints</a:t>
            </a:r>
            <a:r>
              <a:rPr lang="es-AR" sz="2700" dirty="0">
                <a:solidFill>
                  <a:schemeClr val="tx1"/>
                </a:solidFill>
                <a:latin typeface="+mj-lt"/>
              </a:rPr>
              <a:t>.</a:t>
            </a:r>
          </a:p>
          <a:p>
            <a:pPr marL="0" indent="0">
              <a:buNone/>
            </a:pPr>
            <a:r>
              <a:rPr lang="es-AR" sz="2700" b="1" dirty="0">
                <a:solidFill>
                  <a:schemeClr val="tx1"/>
                </a:solidFill>
                <a:highlight>
                  <a:srgbClr val="FFFF00"/>
                </a:highlight>
                <a:latin typeface="+mj-lt"/>
              </a:rPr>
              <a:t>.container- {</a:t>
            </a:r>
            <a:r>
              <a:rPr lang="es-AR" sz="2700" b="1" dirty="0" err="1">
                <a:solidFill>
                  <a:schemeClr val="tx1"/>
                </a:solidFill>
                <a:highlight>
                  <a:srgbClr val="FFFF00"/>
                </a:highlight>
                <a:latin typeface="+mj-lt"/>
              </a:rPr>
              <a:t>breakpoint</a:t>
            </a:r>
            <a:r>
              <a:rPr lang="es-AR" sz="2700" b="1" dirty="0">
                <a:solidFill>
                  <a:schemeClr val="tx1"/>
                </a:solidFill>
                <a:highlight>
                  <a:srgbClr val="FFFF00"/>
                </a:highlight>
                <a:latin typeface="+mj-lt"/>
              </a:rPr>
              <a:t>}</a:t>
            </a:r>
            <a:r>
              <a:rPr lang="es-AR" sz="2700" dirty="0">
                <a:solidFill>
                  <a:schemeClr val="tx1"/>
                </a:solidFill>
                <a:latin typeface="+mj-lt"/>
              </a:rPr>
              <a:t>,</a:t>
            </a:r>
            <a:r>
              <a:rPr lang="es-AR" sz="2700" b="1" dirty="0">
                <a:solidFill>
                  <a:schemeClr val="tx1"/>
                </a:solidFill>
                <a:latin typeface="+mj-lt"/>
              </a:rPr>
              <a:t> </a:t>
            </a:r>
            <a:r>
              <a:rPr lang="es-AR" sz="2700" dirty="0">
                <a:solidFill>
                  <a:schemeClr val="tx1"/>
                </a:solidFill>
                <a:latin typeface="+mj-lt"/>
              </a:rPr>
              <a:t>que tiene un ​</a:t>
            </a:r>
            <a:r>
              <a:rPr lang="es-AR" sz="2700" dirty="0" err="1">
                <a:solidFill>
                  <a:schemeClr val="tx1"/>
                </a:solidFill>
                <a:latin typeface="+mj-lt"/>
              </a:rPr>
              <a:t>width</a:t>
            </a:r>
            <a:r>
              <a:rPr lang="es-AR" sz="2700" dirty="0">
                <a:solidFill>
                  <a:schemeClr val="tx1"/>
                </a:solidFill>
                <a:latin typeface="+mj-lt"/>
              </a:rPr>
              <a:t>: 100% ​hasta el </a:t>
            </a:r>
            <a:r>
              <a:rPr lang="es-AR" sz="2700" dirty="0" err="1">
                <a:solidFill>
                  <a:schemeClr val="tx1"/>
                </a:solidFill>
                <a:latin typeface="+mj-lt"/>
              </a:rPr>
              <a:t>breakpoint</a:t>
            </a:r>
            <a:r>
              <a:rPr lang="es-AR" sz="2700" dirty="0">
                <a:solidFill>
                  <a:schemeClr val="tx1"/>
                </a:solidFill>
                <a:latin typeface="+mj-lt"/>
              </a:rPr>
              <a:t> especificado.</a:t>
            </a:r>
          </a:p>
          <a:p>
            <a:pPr marL="0" indent="0">
              <a:buNone/>
            </a:pPr>
            <a:endParaRPr lang="es-AR" sz="3200" dirty="0">
              <a:solidFill>
                <a:schemeClr val="tx1"/>
              </a:solidFill>
              <a:latin typeface="+mj-lt"/>
            </a:endParaRP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Container</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006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Container</a:t>
            </a:r>
            <a:endParaRPr lang="es-AR" b="1" dirty="0">
              <a:effectLst>
                <a:outerShdw blurRad="38100" dist="38100" dir="2700000" algn="tl">
                  <a:srgbClr val="000000">
                    <a:alpha val="43137"/>
                  </a:srgbClr>
                </a:outerShdw>
              </a:effectLst>
            </a:endParaRPr>
          </a:p>
        </p:txBody>
      </p:sp>
      <p:pic>
        <p:nvPicPr>
          <p:cNvPr id="7" name="Imagen 6">
            <a:extLst>
              <a:ext uri="{FF2B5EF4-FFF2-40B4-BE49-F238E27FC236}">
                <a16:creationId xmlns:a16="http://schemas.microsoft.com/office/drawing/2014/main" id="{11AB8364-9B84-4C47-BFC0-3CCBBC930AFF}"/>
              </a:ext>
            </a:extLst>
          </p:cNvPr>
          <p:cNvPicPr>
            <a:picLocks noChangeAspect="1"/>
          </p:cNvPicPr>
          <p:nvPr/>
        </p:nvPicPr>
        <p:blipFill>
          <a:blip r:embed="rId2"/>
          <a:stretch>
            <a:fillRect/>
          </a:stretch>
        </p:blipFill>
        <p:spPr>
          <a:xfrm>
            <a:off x="658906" y="1710687"/>
            <a:ext cx="3265954" cy="4832857"/>
          </a:xfrm>
          <a:prstGeom prst="rect">
            <a:avLst/>
          </a:prstGeom>
        </p:spPr>
      </p:pic>
      <p:sp>
        <p:nvSpPr>
          <p:cNvPr id="8" name="CuadroTexto 7">
            <a:extLst>
              <a:ext uri="{FF2B5EF4-FFF2-40B4-BE49-F238E27FC236}">
                <a16:creationId xmlns:a16="http://schemas.microsoft.com/office/drawing/2014/main" id="{8568FEA6-05B0-4A29-8970-04399B583AC0}"/>
              </a:ext>
            </a:extLst>
          </p:cNvPr>
          <p:cNvSpPr txBox="1"/>
          <p:nvPr/>
        </p:nvSpPr>
        <p:spPr>
          <a:xfrm>
            <a:off x="4518212" y="2248569"/>
            <a:ext cx="7014882" cy="2677656"/>
          </a:xfrm>
          <a:prstGeom prst="rect">
            <a:avLst/>
          </a:prstGeom>
          <a:noFill/>
        </p:spPr>
        <p:txBody>
          <a:bodyPr wrap="square" rtlCol="0">
            <a:spAutoFit/>
          </a:bodyPr>
          <a:lstStyle/>
          <a:p>
            <a:pPr marL="342900" indent="-342900">
              <a:buFont typeface="Wingdings" panose="05000000000000000000" pitchFamily="2" charset="2"/>
              <a:buChar char="Ø"/>
            </a:pPr>
            <a:r>
              <a:rPr lang="es-AR" sz="2400" dirty="0"/>
              <a:t>La clase “container-fluid” ocupa el 100% del tamaño disponible de la pantalla.</a:t>
            </a:r>
          </a:p>
          <a:p>
            <a:endParaRPr lang="es-AR" sz="2400" dirty="0"/>
          </a:p>
          <a:p>
            <a:endParaRPr lang="es-AR" sz="2400" dirty="0"/>
          </a:p>
          <a:p>
            <a:pPr marL="342900" indent="-342900">
              <a:buFont typeface="Wingdings" panose="05000000000000000000" pitchFamily="2" charset="2"/>
              <a:buChar char="Ø"/>
            </a:pPr>
            <a:r>
              <a:rPr lang="es-AR" sz="2400" dirty="0"/>
              <a:t> La clase “container” establece un ​</a:t>
            </a:r>
            <a:r>
              <a:rPr lang="es-AR" sz="2400" dirty="0" err="1"/>
              <a:t>max-width</a:t>
            </a:r>
            <a:r>
              <a:rPr lang="es-AR" sz="2400" dirty="0"/>
              <a:t>, genera un margen tanto a la izquierda como a la derecha y también se centra.</a:t>
            </a:r>
            <a:endParaRPr lang="es-AR" dirty="0"/>
          </a:p>
        </p:txBody>
      </p:sp>
    </p:spTree>
    <p:extLst>
      <p:ext uri="{BB962C8B-B14F-4D97-AF65-F5344CB8AC3E}">
        <p14:creationId xmlns:p14="http://schemas.microsoft.com/office/powerpoint/2010/main" val="74162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Container</a:t>
            </a:r>
            <a:endParaRPr lang="es-AR" b="1" dirty="0">
              <a:effectLst>
                <a:outerShdw blurRad="38100" dist="38100" dir="2700000" algn="tl">
                  <a:srgbClr val="000000">
                    <a:alpha val="43137"/>
                  </a:srgbClr>
                </a:outerShdw>
              </a:effectLst>
            </a:endParaRPr>
          </a:p>
        </p:txBody>
      </p:sp>
      <p:pic>
        <p:nvPicPr>
          <p:cNvPr id="3" name="Imagen 2">
            <a:extLst>
              <a:ext uri="{FF2B5EF4-FFF2-40B4-BE49-F238E27FC236}">
                <a16:creationId xmlns:a16="http://schemas.microsoft.com/office/drawing/2014/main" id="{E5A9A82B-8EB9-4FB2-9C65-6A847F9BCCBC}"/>
              </a:ext>
            </a:extLst>
          </p:cNvPr>
          <p:cNvPicPr>
            <a:picLocks noChangeAspect="1"/>
          </p:cNvPicPr>
          <p:nvPr/>
        </p:nvPicPr>
        <p:blipFill rotWithShape="1">
          <a:blip r:embed="rId2"/>
          <a:srcRect t="2992" b="5872"/>
          <a:stretch/>
        </p:blipFill>
        <p:spPr>
          <a:xfrm>
            <a:off x="259976" y="1358152"/>
            <a:ext cx="11672047" cy="5405719"/>
          </a:xfrm>
          <a:prstGeom prst="rect">
            <a:avLst/>
          </a:prstGeom>
        </p:spPr>
      </p:pic>
    </p:spTree>
    <p:extLst>
      <p:ext uri="{BB962C8B-B14F-4D97-AF65-F5344CB8AC3E}">
        <p14:creationId xmlns:p14="http://schemas.microsoft.com/office/powerpoint/2010/main" val="7526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8783" y="1567543"/>
            <a:ext cx="11562525" cy="4868426"/>
          </a:xfrm>
        </p:spPr>
        <p:txBody>
          <a:bodyPr>
            <a:noAutofit/>
          </a:bodyPr>
          <a:lstStyle/>
          <a:p>
            <a:pPr marL="0" indent="0">
              <a:buNone/>
            </a:pPr>
            <a:r>
              <a:rPr lang="es-AR" sz="3200" dirty="0">
                <a:solidFill>
                  <a:schemeClr val="tx1"/>
                </a:solidFill>
                <a:latin typeface="+mj-lt"/>
              </a:rPr>
              <a:t>El sistema de grillas de Bootstrap permite hasta 12 columnas en la página. Es posible agrupar las columnas para crear columnas más amplias. Este sistema es </a:t>
            </a:r>
            <a:r>
              <a:rPr lang="es-AR" sz="3200" dirty="0" err="1">
                <a:solidFill>
                  <a:schemeClr val="tx1"/>
                </a:solidFill>
                <a:latin typeface="+mj-lt"/>
              </a:rPr>
              <a:t>responsive</a:t>
            </a:r>
            <a:r>
              <a:rPr lang="es-AR" sz="3200" dirty="0">
                <a:solidFill>
                  <a:schemeClr val="tx1"/>
                </a:solidFill>
                <a:latin typeface="+mj-lt"/>
              </a:rPr>
              <a:t>, por lo tanto, las columnas se reorganizarán automáticamente dependiendo del tamaño de la pantalla.</a:t>
            </a:r>
          </a:p>
          <a:p>
            <a:pPr marL="0" indent="0">
              <a:buNone/>
            </a:pPr>
            <a:endParaRPr lang="es-AR" sz="3200" dirty="0">
              <a:solidFill>
                <a:schemeClr val="tx1"/>
              </a:solidFill>
              <a:latin typeface="+mj-lt"/>
            </a:endParaRPr>
          </a:p>
          <a:p>
            <a:pPr marL="0" indent="0">
              <a:buNone/>
            </a:pPr>
            <a:endParaRPr lang="es-AR" sz="3200" dirty="0">
              <a:solidFill>
                <a:schemeClr val="tx1"/>
              </a:solidFill>
              <a:latin typeface="+mj-lt"/>
            </a:endParaRPr>
          </a:p>
        </p:txBody>
      </p:sp>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Grid</a:t>
            </a:r>
            <a:r>
              <a:rPr lang="es-AR" sz="4400" b="1" dirty="0">
                <a:effectLst>
                  <a:outerShdw blurRad="38100" dist="38100" dir="2700000" algn="tl">
                    <a:srgbClr val="000000">
                      <a:alpha val="43137"/>
                    </a:srgbClr>
                  </a:outerShdw>
                </a:effectLst>
              </a:rPr>
              <a:t> </a:t>
            </a:r>
            <a:r>
              <a:rPr lang="es-AR" sz="4400" b="1" dirty="0" err="1">
                <a:effectLst>
                  <a:outerShdw blurRad="38100" dist="38100" dir="2700000" algn="tl">
                    <a:srgbClr val="000000">
                      <a:alpha val="43137"/>
                    </a:srgbClr>
                  </a:outerShdw>
                </a:effectLst>
              </a:rPr>
              <a:t>System</a:t>
            </a:r>
            <a:endParaRPr lang="es-AR"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7E1B01D7-FBA6-472B-B63C-857AA659D7A0}"/>
              </a:ext>
            </a:extLst>
          </p:cNvPr>
          <p:cNvPicPr>
            <a:picLocks noChangeAspect="1"/>
          </p:cNvPicPr>
          <p:nvPr/>
        </p:nvPicPr>
        <p:blipFill>
          <a:blip r:embed="rId2" cstate="print"/>
          <a:stretch>
            <a:fillRect/>
          </a:stretch>
        </p:blipFill>
        <p:spPr>
          <a:xfrm>
            <a:off x="1189990" y="4300153"/>
            <a:ext cx="9580110" cy="19806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520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0E078DD-7B95-4146-AEDB-A62E379D5BB6}"/>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Grid</a:t>
            </a:r>
            <a:r>
              <a:rPr lang="es-AR" sz="4400" b="1" dirty="0">
                <a:effectLst>
                  <a:outerShdw blurRad="38100" dist="38100" dir="2700000" algn="tl">
                    <a:srgbClr val="000000">
                      <a:alpha val="43137"/>
                    </a:srgbClr>
                  </a:outerShdw>
                </a:effectLst>
              </a:rPr>
              <a:t> </a:t>
            </a:r>
            <a:r>
              <a:rPr lang="es-AR" sz="4400" b="1" dirty="0" err="1">
                <a:effectLst>
                  <a:outerShdw blurRad="38100" dist="38100" dir="2700000" algn="tl">
                    <a:srgbClr val="000000">
                      <a:alpha val="43137"/>
                    </a:srgbClr>
                  </a:outerShdw>
                </a:effectLst>
              </a:rPr>
              <a:t>System</a:t>
            </a:r>
            <a:endParaRPr lang="es-AR" b="1" dirty="0">
              <a:effectLst>
                <a:outerShdw blurRad="38100" dist="38100" dir="2700000" algn="tl">
                  <a:srgbClr val="000000">
                    <a:alpha val="43137"/>
                  </a:srgbClr>
                </a:outerShdw>
              </a:effectLst>
            </a:endParaRPr>
          </a:p>
        </p:txBody>
      </p:sp>
      <p:pic>
        <p:nvPicPr>
          <p:cNvPr id="12" name="Imagen 11">
            <a:extLst>
              <a:ext uri="{FF2B5EF4-FFF2-40B4-BE49-F238E27FC236}">
                <a16:creationId xmlns:a16="http://schemas.microsoft.com/office/drawing/2014/main" id="{3B917B45-9712-404C-8C6B-9FA694CFED49}"/>
              </a:ext>
            </a:extLst>
          </p:cNvPr>
          <p:cNvPicPr>
            <a:picLocks noChangeAspect="1"/>
          </p:cNvPicPr>
          <p:nvPr/>
        </p:nvPicPr>
        <p:blipFill>
          <a:blip r:embed="rId2"/>
          <a:stretch>
            <a:fillRect/>
          </a:stretch>
        </p:blipFill>
        <p:spPr>
          <a:xfrm>
            <a:off x="200245" y="1410377"/>
            <a:ext cx="8002117" cy="5382376"/>
          </a:xfrm>
          <a:prstGeom prst="rect">
            <a:avLst/>
          </a:prstGeom>
        </p:spPr>
      </p:pic>
      <p:pic>
        <p:nvPicPr>
          <p:cNvPr id="10" name="Imagen 9">
            <a:extLst>
              <a:ext uri="{FF2B5EF4-FFF2-40B4-BE49-F238E27FC236}">
                <a16:creationId xmlns:a16="http://schemas.microsoft.com/office/drawing/2014/main" id="{C7FD2950-C597-42A5-8811-9091429550CA}"/>
              </a:ext>
            </a:extLst>
          </p:cNvPr>
          <p:cNvPicPr>
            <a:picLocks noChangeAspect="1"/>
          </p:cNvPicPr>
          <p:nvPr/>
        </p:nvPicPr>
        <p:blipFill>
          <a:blip r:embed="rId3" cstate="print"/>
          <a:stretch>
            <a:fillRect/>
          </a:stretch>
        </p:blipFill>
        <p:spPr>
          <a:xfrm>
            <a:off x="5873535" y="2973788"/>
            <a:ext cx="6118220" cy="1893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215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2934</TotalTime>
  <Words>442</Words>
  <Application>Microsoft Office PowerPoint</Application>
  <PresentationFormat>Panorámica</PresentationFormat>
  <Paragraphs>34</Paragraphs>
  <Slides>10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Wingdings</vt:lpstr>
      <vt:lpstr>Tema de Office</vt:lpstr>
      <vt:lpstr>Clase 9</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Nicolás Chiovetta</cp:lastModifiedBy>
  <cp:revision>155</cp:revision>
  <dcterms:created xsi:type="dcterms:W3CDTF">2020-08-07T01:51:21Z</dcterms:created>
  <dcterms:modified xsi:type="dcterms:W3CDTF">2021-05-04T21:55:07Z</dcterms:modified>
</cp:coreProperties>
</file>