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94665" autoAdjust="0"/>
  </p:normalViewPr>
  <p:slideViewPr>
    <p:cSldViewPr snapToGrid="0">
      <p:cViewPr varScale="1">
        <p:scale>
          <a:sx n="76" d="100"/>
          <a:sy n="76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E962F-4200-4BF3-929F-88E31BC39BA0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087C-B213-48BF-9DE0-80D84BCF7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7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EB75-07EE-440B-8107-3426A778CD39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9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9D5-4514-4859-8772-5128799E36C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518-E551-4246-BCD4-2F408969251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C7B-A10B-42C8-B91D-41719A7321A3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B-185C-4DD8-9D4C-B27288015DCD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74BD-A468-47DF-848F-CEF6CFC72F52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3974-70B4-45E3-89A1-A61B41FFB514}" type="datetime1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0506-A71C-462F-AB47-21747C1B499A}" type="datetime1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1A8-C2FA-4ACE-BD9C-8847A3E07ECB}" type="datetime1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C1E-3076-4F42-9028-F2B5C77BC384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987C-630C-4D74-92CD-EEAEB992FCC3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B61F-AC2F-4B1B-B511-19F2B4EB26E6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362137"/>
            <a:ext cx="12192000" cy="954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endParaRPr lang="ru-RU" sz="2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НЕУСТОЙЧИВОСТЬ СТРУИ МАГНИТНОЙ ЖИДКОСТИ В МАГНИТНОМ ПОЛЕ</a:t>
            </a:r>
          </a:p>
          <a:p>
            <a:pPr algn="ctr">
              <a:lnSpc>
                <a:spcPct val="50000"/>
              </a:lnSpc>
            </a:pP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94465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МИНОБРНАУКИ РОССИИ</a:t>
            </a:r>
            <a:endParaRPr lang="ru-RU" dirty="0"/>
          </a:p>
          <a:p>
            <a:pPr algn="ctr"/>
            <a:r>
              <a:rPr lang="ru-RU" dirty="0">
                <a:solidFill>
                  <a:srgbClr val="000000"/>
                </a:solidFill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/>
          </a:p>
          <a:p>
            <a:pPr algn="ctr"/>
            <a:r>
              <a:rPr lang="ru-RU" dirty="0">
                <a:solidFill>
                  <a:srgbClr val="000000"/>
                </a:solidFill>
              </a:rPr>
              <a:t>“Ярославский государственный университет им. П.Г. Демидова”</a:t>
            </a:r>
            <a:endParaRPr lang="ru-RU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</a:rPr>
              <a:t>КАФЕДРА МИКРОЭЛЕКТРОНИКИ И ОБЩЕЙ </a:t>
            </a:r>
            <a:r>
              <a:rPr lang="ru-RU" dirty="0" smtClean="0">
                <a:solidFill>
                  <a:srgbClr val="000000"/>
                </a:solidFill>
              </a:rPr>
              <a:t>ФИЗИКИ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77300" y="3710809"/>
            <a:ext cx="2832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Научный руководитель: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д.ф.-м.н., профессор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Белоножко Д. Ф.</a:t>
            </a:r>
            <a:endParaRPr lang="ru-RU" sz="2000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000000"/>
                </a:solidFill>
              </a:rPr>
              <a:t>Выполнила: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студент гр. </a:t>
            </a:r>
            <a:r>
              <a:rPr lang="ru-RU" sz="2000" dirty="0" smtClean="0">
                <a:solidFill>
                  <a:srgbClr val="000000"/>
                </a:solidFill>
              </a:rPr>
              <a:t>ЭН-21МО</a:t>
            </a:r>
            <a:endParaRPr lang="ru-RU" sz="2000" dirty="0"/>
          </a:p>
          <a:p>
            <a:r>
              <a:rPr lang="ru-RU" sz="2000" dirty="0">
                <a:solidFill>
                  <a:srgbClr val="000000"/>
                </a:solidFill>
              </a:rPr>
              <a:t>Кондакова Д. Д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35214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Ярославль, </a:t>
            </a:r>
            <a:r>
              <a:rPr lang="ru-RU" sz="2000" dirty="0" smtClean="0">
                <a:solidFill>
                  <a:srgbClr val="000000"/>
                </a:solidFill>
              </a:rPr>
              <a:t>2021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11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71213"/>
            <a:ext cx="8026400" cy="351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68" y="3347610"/>
            <a:ext cx="2020819" cy="2073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1. Условное изображение фрагмента цилиндрического столба магнитной жидкости, по поверхности которого бежит 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2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/>
                  <a:t> – </a:t>
                </a:r>
                <a:r>
                  <a:rPr lang="ru-RU" sz="2200" dirty="0" smtClean="0"/>
                  <a:t>напряжённость внешнего магнитного поля</a:t>
                </a:r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blipFill>
                <a:blip r:embed="rId5"/>
                <a:stretch>
                  <a:fillRect l="-1890" t="-2273" b="-14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i="1" dirty="0" smtClean="0"/>
                  <a:t> </a:t>
                </a:r>
                <a:r>
                  <a:rPr lang="ru-RU" sz="22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/>
                  <a:t> – </a:t>
                </a:r>
                <a:r>
                  <a:rPr lang="ru-RU" sz="2200" dirty="0" smtClean="0"/>
                  <a:t>магнитные проницаемости магн. жидкости и внешней среды соответственно</a:t>
                </a:r>
                <a:endParaRPr lang="ru-RU" sz="2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blipFill>
                <a:blip r:embed="rId6"/>
                <a:stretch>
                  <a:fillRect l="-1412" t="-3876" r="-2280" b="-13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9165968" y="2071213"/>
                <a:ext cx="1870723" cy="76944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≪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68" y="2071213"/>
                <a:ext cx="187072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Основные величины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44464" y="2753803"/>
                <a:ext cx="66786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гидродинамический потенциал</a:t>
                </a:r>
                <a:endParaRPr lang="ru-RU" sz="22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2753803"/>
                <a:ext cx="6678636" cy="430887"/>
              </a:xfrm>
              <a:prstGeom prst="rect">
                <a:avLst/>
              </a:prstGeom>
              <a:blipFill>
                <a:blip r:embed="rId2"/>
                <a:stretch>
                  <a:fillRect l="-91"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7753907" y="2566685"/>
                <a:ext cx="3701490" cy="7979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2566685"/>
                <a:ext cx="3701490" cy="797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44464" y="1165681"/>
                <a:ext cx="6678634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отклонение частиц жидкости </a:t>
                </a:r>
                <a:r>
                  <a:rPr lang="ru-RU" sz="2200" dirty="0" smtClean="0"/>
                  <a:t>от </a:t>
                </a:r>
                <a:r>
                  <a:rPr lang="ru-RU" sz="2200" dirty="0"/>
                  <a:t>идеальной цилиндрической поверхности </a:t>
                </a:r>
                <a:r>
                  <a:rPr lang="ru-RU" sz="2200" dirty="0" smtClean="0"/>
                  <a:t>струи в радиальном направлении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1165681"/>
                <a:ext cx="6678634" cy="1107996"/>
              </a:xfrm>
              <a:prstGeom prst="rect">
                <a:avLst/>
              </a:prstGeom>
              <a:blipFill>
                <a:blip r:embed="rId4"/>
                <a:stretch>
                  <a:fillRect l="-1187" t="-3846" r="-1370" b="-10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7753907" y="3796242"/>
                <a:ext cx="3701491" cy="8106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ru-RU" sz="2200" i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ru-RU" sz="22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3796242"/>
                <a:ext cx="3701491" cy="810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44464" y="3805347"/>
                <a:ext cx="667863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потенциал магнитного поля в магнитной жидкости</a:t>
                </a:r>
                <a:endParaRPr lang="ru-RU" sz="22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3805347"/>
                <a:ext cx="6678636" cy="792396"/>
              </a:xfrm>
              <a:prstGeom prst="rect">
                <a:avLst/>
              </a:prstGeom>
              <a:blipFill>
                <a:blip r:embed="rId6"/>
                <a:stretch>
                  <a:fillRect l="-1187" t="-2308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344464" y="5026953"/>
                <a:ext cx="6780237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потенциал магнитного поля во внешней среде</a:t>
                </a:r>
                <a:endParaRPr lang="ru-RU" sz="22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" y="5026953"/>
                <a:ext cx="6780237" cy="792396"/>
              </a:xfrm>
              <a:prstGeom prst="rect">
                <a:avLst/>
              </a:prstGeom>
              <a:blipFill>
                <a:blip r:embed="rId7"/>
                <a:stretch>
                  <a:fillRect l="-1169" t="-2308" b="-1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7753906" y="5038431"/>
                <a:ext cx="3701491" cy="7694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6" y="5038431"/>
                <a:ext cx="370149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7753907" y="1320692"/>
                <a:ext cx="3701490" cy="7979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07" y="1320692"/>
                <a:ext cx="3701490" cy="797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2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 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  <a:blipFill>
                <a:blip r:embed="rId2"/>
                <a:stretch>
                  <a:fillRect l="-1278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53" y="4363219"/>
                <a:ext cx="11850685" cy="191808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баланса давлений на поверхности струи:</a:t>
                </a:r>
              </a:p>
              <a:p>
                <a:endParaRPr lang="ru-RU" sz="2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2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63219"/>
                <a:ext cx="11850685" cy="1918089"/>
              </a:xfrm>
              <a:prstGeom prst="rect">
                <a:avLst/>
              </a:prstGeom>
              <a:blipFill>
                <a:blip r:embed="rId3"/>
                <a:stretch>
                  <a:fillRect l="-617" t="-1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4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Условия для потенциалов на оси струи и на бесконечности: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&lt;∞,</m:t>
                        </m:r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  <a:blipFill>
                <a:blip r:embed="rId4"/>
                <a:stretch>
                  <a:fillRect l="-1267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3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200" dirty="0" smtClean="0"/>
                  <a:t> на границе раздела сред: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  <a:blipFill>
                <a:blip r:embed="rId2"/>
                <a:stretch>
                  <a:fillRect l="-1207" t="-1739" r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0655" y="3146999"/>
                <a:ext cx="11801470" cy="18071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на границе раздела сред: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146999"/>
                <a:ext cx="11801470" cy="1807161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5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Кинематическое граничное условие:</a:t>
                </a:r>
              </a:p>
              <a:p>
                <a:endParaRPr lang="ru-RU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2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  <a:blipFill>
                <a:blip r:embed="rId4"/>
                <a:stretch>
                  <a:fillRect l="-1515" t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70655" y="5274009"/>
                <a:ext cx="7779545" cy="124457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2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en-US" sz="2200" dirty="0" smtClean="0"/>
              </a:p>
              <a:p>
                <a:r>
                  <a:rPr lang="en-US" sz="22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200" dirty="0"/>
                      <m:t> </m:t>
                    </m:r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274009"/>
                <a:ext cx="7779545" cy="1244571"/>
              </a:xfrm>
              <a:prstGeom prst="rect">
                <a:avLst/>
              </a:prstGeom>
              <a:blipFill>
                <a:blip r:embed="rId5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532411" y="5490990"/>
                <a:ext cx="3278589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r>
                  <a:rPr lang="en-US" sz="2200" dirty="0"/>
                  <a:t>–</a:t>
                </a:r>
                <a:r>
                  <a:rPr lang="ru-RU" sz="2200" dirty="0" smtClean="0"/>
                  <a:t> намагниченность </a:t>
                </a:r>
                <a:r>
                  <a:rPr lang="ru-RU" sz="2200" dirty="0"/>
                  <a:t>магнитной </a:t>
                </a:r>
                <a:r>
                  <a:rPr lang="ru-RU" sz="2200" dirty="0" smtClean="0"/>
                  <a:t>жидкости</a:t>
                </a:r>
                <a:endParaRPr lang="en-US" sz="2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11" y="5490990"/>
                <a:ext cx="3278589" cy="810607"/>
              </a:xfrm>
              <a:prstGeom prst="rect">
                <a:avLst/>
              </a:prstGeom>
              <a:blipFill>
                <a:blip r:embed="rId6"/>
                <a:stretch>
                  <a:fillRect l="-2416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7089690" y="5680849"/>
                <a:ext cx="7938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90" y="5680849"/>
                <a:ext cx="793807" cy="430887"/>
              </a:xfrm>
              <a:prstGeom prst="rect">
                <a:avLst/>
              </a:prstGeom>
              <a:blipFill>
                <a:blip r:embed="rId7"/>
                <a:stretch>
                  <a:fillRect r="-769"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76215" y="1460214"/>
                <a:ext cx="5274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1460214"/>
                <a:ext cx="5274457" cy="430887"/>
              </a:xfrm>
              <a:prstGeom prst="rect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  <a:blipFill>
                <a:blip r:embed="rId5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76215" y="2999499"/>
                <a:ext cx="7902604" cy="11690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2999499"/>
                <a:ext cx="7902604" cy="1169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ru-RU" sz="2200" dirty="0" smtClean="0"/>
                  <a:t> – безразмерное 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азимутальное число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  <a:blipFill>
                <a:blip r:embed="rId7"/>
                <a:stretch>
                  <a:fillRect l="-2471" t="-334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6215" y="2377420"/>
            <a:ext cx="9240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5918792" y="5083793"/>
            <a:ext cx="51246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– модифицированные функции Бесселя 1-го и 2-го рода и их частные производные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9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6" y="548775"/>
            <a:ext cx="7556645" cy="48973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 дисперсионного уравнения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8074744" y="858707"/>
                <a:ext cx="3814911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>
                    <a:ea typeface="Cambria Math" panose="02040503050406030204" pitchFamily="18" charset="0"/>
                  </a:rPr>
                  <a:t>В</a:t>
                </a:r>
                <a:r>
                  <a:rPr lang="ru-RU" sz="2200" dirty="0" smtClean="0">
                    <a:ea typeface="Cambria Math" panose="02040503050406030204" pitchFamily="18" charset="0"/>
                  </a:rPr>
                  <a:t>клад в развитие неустойчивости дают только моды с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r>
                  <a:rPr lang="ru-RU" sz="2200" dirty="0" smtClean="0"/>
                  <a:t>Диапазон неустойчивых мод сужается при увеличении намагниченности (магнитного поля) и смещается в сторону более длинных волн.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44" y="858707"/>
                <a:ext cx="3814911" cy="3477875"/>
              </a:xfrm>
              <a:prstGeom prst="rect">
                <a:avLst/>
              </a:prstGeom>
              <a:blipFill>
                <a:blip r:embed="rId3"/>
                <a:stretch>
                  <a:fillRect l="-2080" t="-1228" r="-3200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186" y="5449553"/>
                <a:ext cx="7556645" cy="113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2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График зависимости квадрата частоты от волнового числа для осесимметричных 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возмущений (построено при параметрах: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</m:t>
                    </m:r>
                  </m:oMath>
                </a14:m>
                <a:r>
                  <a:rPr lang="en-US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)</a:t>
                </a:r>
                <a:endParaRPr lang="ru-RU" sz="22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6" y="5449553"/>
                <a:ext cx="7556645" cy="1130951"/>
              </a:xfrm>
              <a:prstGeom prst="rect">
                <a:avLst/>
              </a:prstGeom>
              <a:blipFill>
                <a:blip r:embed="rId4"/>
                <a:stretch>
                  <a:fillRect t="-3784" b="-1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791200" y="2972193"/>
                <a:ext cx="1153585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72193"/>
                <a:ext cx="1153585" cy="40613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048530" y="1844595"/>
                <a:ext cx="1153586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30" y="1844595"/>
                <a:ext cx="1153586" cy="40613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2752278" y="2394577"/>
                <a:ext cx="1296252" cy="40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78" y="2394577"/>
                <a:ext cx="1296252" cy="4061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1228278" y="1340477"/>
                <a:ext cx="1296316" cy="4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US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78" y="1340477"/>
                <a:ext cx="1296316" cy="421013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3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679700" y="2832100"/>
            <a:ext cx="690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7640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226</Words>
  <Application>Microsoft Office PowerPoint</Application>
  <PresentationFormat>Широкоэкранный</PresentationFormat>
  <Paragraphs>95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74</cp:revision>
  <dcterms:created xsi:type="dcterms:W3CDTF">2021-04-27T09:00:46Z</dcterms:created>
  <dcterms:modified xsi:type="dcterms:W3CDTF">2021-04-29T14:59:39Z</dcterms:modified>
</cp:coreProperties>
</file>