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60" r:id="rId4"/>
    <p:sldId id="262" r:id="rId5"/>
    <p:sldId id="263" r:id="rId6"/>
    <p:sldId id="270" r:id="rId7"/>
    <p:sldId id="269" r:id="rId8"/>
    <p:sldId id="266" r:id="rId9"/>
    <p:sldId id="268" r:id="rId10"/>
    <p:sldId id="271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0FEC-9683-4B6F-BA05-A24DECC43DF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5103-E97E-4EE3-95AA-721F31691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79F9-30FB-410A-9188-8554752FF74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86A1-E3F5-4C24-868F-CD0F5041CEEE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4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7B80-CAD5-4E99-B3F6-3D67EAF8FA8C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C5FA-143B-462A-A02C-EC01EEAA4F5A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4DB3-EB96-459D-835F-2AE77CB08D00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7FE-0CFA-4B0E-A102-8E15E6CF4050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61D5-A8C4-4ABF-BA60-91A74FE21CC9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FE6-441E-40E5-97B3-52030F97529B}" type="datetime1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D665-D882-432F-8BFF-437CC027AF12}" type="datetime1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512-FB8E-43EB-8FE4-33AC2DBF5E39}" type="datetime1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040B-173B-4337-95C2-66C726841EB5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C711-BA6F-4EE6-8080-D761081C8104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CCEF-622D-4B81-8E9E-F248B1CCB243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2204865"/>
            <a:ext cx="1192778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cs typeface="Arial" pitchFamily="34" charset="0"/>
              </a:rPr>
              <a:t>Изучение закономерностей влияния магнитных полей на магнитные жидкости со свободной поверхностью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cs typeface="Arial" pitchFamily="34" charset="0"/>
              </a:rPr>
              <a:t>МИНОБРНАУКИ РОССИИ</a:t>
            </a:r>
          </a:p>
          <a:p>
            <a:pPr algn="ctr"/>
            <a:r>
              <a:rPr lang="ru-RU" sz="2000" dirty="0">
                <a:cs typeface="Arial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2000" dirty="0" smtClean="0">
                <a:cs typeface="Arial" pitchFamily="34" charset="0"/>
              </a:rPr>
              <a:t>«Ярославский </a:t>
            </a:r>
            <a:r>
              <a:rPr lang="ru-RU" sz="2000" dirty="0">
                <a:cs typeface="Arial" pitchFamily="34" charset="0"/>
              </a:rPr>
              <a:t>государственный университет им. П.Г. </a:t>
            </a:r>
            <a:r>
              <a:rPr lang="ru-RU" sz="2000" dirty="0" smtClean="0">
                <a:cs typeface="Arial" pitchFamily="34" charset="0"/>
              </a:rPr>
              <a:t>Демидова»</a:t>
            </a:r>
            <a:endParaRPr lang="ru-RU" sz="2000" dirty="0">
              <a:cs typeface="Arial" pitchFamily="34" charset="0"/>
            </a:endParaRPr>
          </a:p>
          <a:p>
            <a:pPr algn="ctr"/>
            <a:endParaRPr lang="ru-RU" sz="2000" dirty="0">
              <a:cs typeface="Arial" pitchFamily="34" charset="0"/>
            </a:endParaRPr>
          </a:p>
          <a:p>
            <a:pPr algn="ctr"/>
            <a:r>
              <a:rPr lang="ru-RU" sz="2000" dirty="0">
                <a:cs typeface="Arial" pitchFamily="34" charset="0"/>
              </a:rPr>
              <a:t>КАФЕДРА МИКРОЭЛЕКТРОНИКИ И ОБЩЕЙ ФИЗИКИ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9100" y="4078135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itchFamily="34" charset="0"/>
              </a:rPr>
              <a:t>Научный руководитель:</a:t>
            </a:r>
          </a:p>
          <a:p>
            <a:r>
              <a:rPr lang="ru-RU" dirty="0">
                <a:cs typeface="Arial" pitchFamily="34" charset="0"/>
              </a:rPr>
              <a:t>д.ф.-м.н., профессор</a:t>
            </a:r>
          </a:p>
          <a:p>
            <a:r>
              <a:rPr lang="ru-RU" dirty="0">
                <a:cs typeface="Arial" pitchFamily="34" charset="0"/>
              </a:rPr>
              <a:t>Белоножко Д.Ф.</a:t>
            </a:r>
          </a:p>
          <a:p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Выполнила:</a:t>
            </a:r>
          </a:p>
          <a:p>
            <a:r>
              <a:rPr lang="ru-RU" dirty="0" smtClean="0">
                <a:cs typeface="Arial" pitchFamily="34" charset="0"/>
              </a:rPr>
              <a:t>студент </a:t>
            </a:r>
            <a:r>
              <a:rPr lang="ru-RU" dirty="0">
                <a:cs typeface="Arial" pitchFamily="34" charset="0"/>
              </a:rPr>
              <a:t>гр. </a:t>
            </a:r>
            <a:r>
              <a:rPr lang="ru-RU" dirty="0" smtClean="0">
                <a:cs typeface="Arial" pitchFamily="34" charset="0"/>
              </a:rPr>
              <a:t>ЭН-</a:t>
            </a:r>
            <a:r>
              <a:rPr lang="en-US" dirty="0" smtClean="0">
                <a:cs typeface="Arial" pitchFamily="34" charset="0"/>
              </a:rPr>
              <a:t>21</a:t>
            </a:r>
            <a:r>
              <a:rPr lang="ru-RU" dirty="0" smtClean="0">
                <a:cs typeface="Arial" pitchFamily="34" charset="0"/>
              </a:rPr>
              <a:t>МО</a:t>
            </a:r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Кондакова Д.Д.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3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Ярославль, </a:t>
            </a:r>
            <a:r>
              <a:rPr lang="ru-RU" dirty="0" smtClean="0">
                <a:cs typeface="Arial" pitchFamily="34" charset="0"/>
              </a:rPr>
              <a:t>2021</a:t>
            </a:r>
            <a:endParaRPr lang="ru-RU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1617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Направление подготовки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11.04.04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«Электроника и наноэлектроника»</a:t>
            </a:r>
          </a:p>
        </p:txBody>
      </p:sp>
    </p:spTree>
    <p:extLst>
      <p:ext uri="{BB962C8B-B14F-4D97-AF65-F5344CB8AC3E}">
        <p14:creationId xmlns:p14="http://schemas.microsoft.com/office/powerpoint/2010/main" val="28400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Давление магнитного поля на поверхность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696174" y="1124663"/>
                <a:ext cx="2498184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1124663"/>
                <a:ext cx="2498184" cy="652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696174" y="1899935"/>
                <a:ext cx="3348801" cy="68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1899935"/>
                <a:ext cx="3348801" cy="682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696174" y="3759289"/>
                <a:ext cx="354436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3759289"/>
                <a:ext cx="3544367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696174" y="4518235"/>
                <a:ext cx="419339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4518235"/>
                <a:ext cx="4193392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500" y="5910401"/>
            <a:ext cx="678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Распределение давления магнитного поля на поверхности магнитной жидкости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01" y="876126"/>
            <a:ext cx="6657143" cy="20476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16" y="3579551"/>
            <a:ext cx="6647619" cy="1876190"/>
          </a:xfrm>
          <a:prstGeom prst="rect">
            <a:avLst/>
          </a:prstGeom>
        </p:spPr>
      </p:pic>
      <p:sp>
        <p:nvSpPr>
          <p:cNvPr id="19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Итоги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38394"/>
            <a:ext cx="1173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Выяснено, что эффект, оказываемый магнитным поле на устойчивость поверхности магнитной жидкости, зависит от направления магнитного поля относительно этой поверхности: ортогональное поле дестабилизирует поверхность, а параллельное оказывает стабилизирующее влияние;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Взаимодействие магнитного поля с магнитной жидкостью необходимо рассматривать как взаимодействие магнитных диполей (ферромагнитных частиц) парамагнитного газа с магнитным полем: частицы ориентируются вдоль силовых линий поля и втягиваются в область более сильного поля.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С физической точки зрения ортогональное магнитное поле усиливает давление магнитного поля на гребнях волнового возмущения и уменьшает давление на впадинах. Параллельное магнитное поле наоборот, уменьшает давление поля на гребнях.</a:t>
            </a:r>
            <a:endParaRPr lang="ru-RU" sz="22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ортогональном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900" y="5742120"/>
                <a:ext cx="9537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1. Условное изображение слоя магнитной жидкости, по поверхности которого бежит гравитационно-капиллярная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5742120"/>
                <a:ext cx="9537700" cy="707886"/>
              </a:xfrm>
              <a:prstGeom prst="rect">
                <a:avLst/>
              </a:prstGeom>
              <a:blipFill>
                <a:blip r:embed="rId3"/>
                <a:stretch>
                  <a:fillRect l="-639" t="-5172" r="-1086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магнитные проницаемости магн. жидкости и внешней среды соответственно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blipFill>
                <a:blip r:embed="rId4"/>
                <a:stretch>
                  <a:fillRect l="-2434" t="-1364" r="-2655"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напряжённость внешнего магнитного поля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blipFill>
                <a:blip r:embed="rId5"/>
                <a:stretch>
                  <a:fillRect l="-2434" t="-1163" b="-9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1039296"/>
            <a:ext cx="824761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параллельном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</a:t>
                </a:r>
                <a:r>
                  <a:rPr lang="en-US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2</a:t>
                </a:r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 Условное изображение фрагмента цилиндрическо</a:t>
                </a:r>
                <a:r>
                  <a:rPr lang="ru-RU" sz="2000" i="1" dirty="0">
                    <a:cs typeface="Arial" panose="020B0604020202020204" pitchFamily="34" charset="0"/>
                  </a:rPr>
                  <a:t>й</a:t>
                </a:r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струи магнитной жидкости, по поверхности которой бежит 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76" y="2400079"/>
            <a:ext cx="8269416" cy="312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радиус струи в отсутствие волновых возмущений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blipFill>
                <a:blip r:embed="rId4"/>
                <a:stretch>
                  <a:fillRect l="-1076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скорость движения струи вдоль оси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blipFill>
                <a:blip r:embed="rId5"/>
                <a:stretch>
                  <a:fillRect t="-1389" b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Амплитуда волны мала по сравнению с длиной волны: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eqAr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blipFill>
                <a:blip r:embed="rId6"/>
                <a:stretch>
                  <a:fillRect l="-1300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 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blipFill>
                <a:blip r:embed="rId2"/>
                <a:stretch>
                  <a:fillRect l="-1174" t="-1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баланса давлений на поверхности струи:</a:t>
                </a:r>
              </a:p>
              <a:p>
                <a:endParaRPr lang="ru-RU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blipFill>
                <a:blip r:embed="rId3"/>
                <a:stretch>
                  <a:fillRect l="-566"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Условия для потенциалов на оси струи и на бесконечности:</a:t>
                </a:r>
              </a:p>
              <a:p>
                <a:endParaRPr lang="ru-RU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&lt;∞,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blipFill>
                <a:blip r:embed="rId4"/>
                <a:stretch>
                  <a:fillRect l="-1147" t="-1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000" dirty="0" smtClean="0"/>
                  <a:t> на границе раздела сред:</a:t>
                </a:r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blipFill>
                <a:blip r:embed="rId2"/>
                <a:stretch>
                  <a:fillRect l="-1169" t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на границе раздела сред:</a:t>
                </a:r>
              </a:p>
              <a:p>
                <a:pPr>
                  <a:lnSpc>
                    <a:spcPct val="150000"/>
                  </a:lnSpc>
                </a:pPr>
                <a:endParaRPr lang="ru-RU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blipFill>
                <a:blip r:embed="rId3"/>
                <a:stretch>
                  <a:fillRect l="-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Кинематическое граничное условие:</a:t>
                </a: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ru-RU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blipFill>
                <a:blip r:embed="rId4"/>
                <a:stretch>
                  <a:fillRect l="-1392" t="-2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0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>
                  <a:lnSpc>
                    <a:spcPct val="50000"/>
                  </a:lnSpc>
                </a:pPr>
                <a:endParaRPr lang="en-US" sz="2000" dirty="0" smtClean="0"/>
              </a:p>
              <a:p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000" dirty="0"/>
                      <m:t>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blipFill>
                <a:blip r:embed="rId5"/>
                <a:stretch>
                  <a:fillRect l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u-RU" sz="2000" dirty="0" smtClean="0"/>
                  <a:t> намагниченность </a:t>
                </a:r>
                <a:r>
                  <a:rPr lang="ru-RU" sz="2000" dirty="0"/>
                  <a:t>магнитной </a:t>
                </a:r>
                <a:r>
                  <a:rPr lang="ru-RU" sz="2000" dirty="0" smtClean="0"/>
                  <a:t>жидкости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blipFill>
                <a:blip r:embed="rId6"/>
                <a:stretch>
                  <a:fillRect l="-2045" b="-13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  <a:blipFill>
                <a:blip r:embed="rId2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  <a:blipFill>
                <a:blip r:embed="rId5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55" y="785724"/>
            <a:ext cx="564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Функция изменения поверхности при волновых возмущениях:</a:t>
            </a:r>
            <a:endParaRPr lang="ru-RU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0652" y="2628002"/>
            <a:ext cx="5099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Гидродинамический потенциал:</a:t>
            </a:r>
            <a:endParaRPr lang="ru-RU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0652" y="4559235"/>
            <a:ext cx="564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Потенциалы магнитного поля в магнитной жидкости в во внешней среде: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2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Дисперсионное уравнение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0654" y="1490017"/>
                <a:ext cx="7519985" cy="116903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4" y="1490017"/>
                <a:ext cx="7519985" cy="1169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70654" y="3687784"/>
            <a:ext cx="11732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Модифицированные функции Бесселя 1-го и 2-го рода и их частные производные: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безразмерная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намагниченность</a:t>
                </a:r>
                <a:endParaRPr lang="ru-RU" sz="2000" dirty="0"/>
              </a:p>
              <a:p>
                <a:pPr>
                  <a:lnSpc>
                    <a:spcPct val="50000"/>
                  </a:lnSpc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en-US" sz="2000" dirty="0" smtClean="0"/>
                  <a:t>	 </a:t>
                </a:r>
                <a:r>
                  <a:rPr lang="ru-RU" sz="2000" dirty="0" smtClean="0"/>
                  <a:t>– безразмерное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азимутальное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число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  <a:blipFill>
                <a:blip r:embed="rId3"/>
                <a:stretch>
                  <a:fillRect l="-1912" t="-1887" r="-1721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655" y="785724"/>
            <a:ext cx="751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1" y="825577"/>
            <a:ext cx="7690693" cy="470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 дисперсионного уравнения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2" y="5831026"/>
            <a:ext cx="1046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ru-RU" sz="2000" i="1" dirty="0" smtClean="0">
                <a:cs typeface="Arial" panose="020B0604020202020204" pitchFamily="34" charset="0"/>
              </a:rPr>
              <a:t>3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График зависимости квадрата безразмерной частоты от безразмерного волнового числа для осесимметричных возмущений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Взаимодействие магнитной жидкости с магнитным полем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15900" y="817108"/>
                <a:ext cx="5600700" cy="4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𝑑𝑑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–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сила диполь-дипольного </a:t>
                </a:r>
                <a:r>
                  <a:rPr lang="ru-RU" sz="2000" dirty="0" smtClean="0"/>
                  <a:t>взаимодействия</a:t>
                </a:r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817108"/>
                <a:ext cx="5600700" cy="434478"/>
              </a:xfrm>
              <a:prstGeom prst="rect">
                <a:avLst/>
              </a:prstGeom>
              <a:blipFill>
                <a:blip r:embed="rId2"/>
                <a:stretch>
                  <a:fillRect t="-16901" b="-2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5900" y="581359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i="1" dirty="0">
                <a:cs typeface="Arial" panose="020B0604020202020204" pitchFamily="34" charset="0"/>
              </a:rPr>
              <a:t>4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Схема взаимодействия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магнитным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полем на поверхности магнитной жидкости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1831822"/>
            <a:ext cx="985022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405</Words>
  <Application>Microsoft Office PowerPoint</Application>
  <PresentationFormat>Широкоэкранный</PresentationFormat>
  <Paragraphs>104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77</cp:revision>
  <dcterms:created xsi:type="dcterms:W3CDTF">2021-06-09T14:24:19Z</dcterms:created>
  <dcterms:modified xsi:type="dcterms:W3CDTF">2021-06-15T18:39:40Z</dcterms:modified>
</cp:coreProperties>
</file>