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8" r:id="rId3"/>
    <p:sldId id="260" r:id="rId4"/>
    <p:sldId id="262" r:id="rId5"/>
    <p:sldId id="263" r:id="rId6"/>
    <p:sldId id="270" r:id="rId7"/>
    <p:sldId id="269" r:id="rId8"/>
    <p:sldId id="266" r:id="rId9"/>
    <p:sldId id="268" r:id="rId10"/>
    <p:sldId id="271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0FEC-9683-4B6F-BA05-A24DECC43DF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5103-E97E-4EE3-95AA-721F31691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15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C79F9-30FB-410A-9188-8554752FF74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7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86A1-E3F5-4C24-868F-CD0F5041CEEE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74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7B80-CAD5-4E99-B3F6-3D67EAF8FA8C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43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C5FA-143B-462A-A02C-EC01EEAA4F5A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55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4DB3-EB96-459D-835F-2AE77CB08D00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06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7FE-0CFA-4B0E-A102-8E15E6CF4050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5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61D5-A8C4-4ABF-BA60-91A74FE21CC9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FE6-441E-40E5-97B3-52030F97529B}" type="datetime1">
              <a:rPr lang="ru-RU" smtClean="0"/>
              <a:t>20.06.2021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51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D665-D882-432F-8BFF-437CC027AF12}" type="datetime1">
              <a:rPr lang="ru-RU" smtClean="0"/>
              <a:t>20.06.2021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6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512-FB8E-43EB-8FE4-33AC2DBF5E39}" type="datetime1">
              <a:rPr lang="ru-RU" smtClean="0"/>
              <a:t>20.06.2021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88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040B-173B-4337-95C2-66C726841EB5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5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C711-BA6F-4EE6-8080-D761081C8104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3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BCCEF-622D-4B81-8E9E-F248B1CCB243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7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0" y="2204865"/>
            <a:ext cx="11927780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cs typeface="Arial" pitchFamily="34" charset="0"/>
              </a:rPr>
              <a:t>Изучение закономерностей влияния магнитных полей на магнитные жидкости со свободной поверхностью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cs typeface="Arial" pitchFamily="34" charset="0"/>
              </a:rPr>
              <a:t>МИНОБРНАУКИ РОССИИ</a:t>
            </a:r>
          </a:p>
          <a:p>
            <a:pPr algn="ctr"/>
            <a:r>
              <a:rPr lang="ru-RU" sz="2000" dirty="0">
                <a:cs typeface="Arial" pitchFamily="34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2000" dirty="0" smtClean="0">
                <a:cs typeface="Arial" pitchFamily="34" charset="0"/>
              </a:rPr>
              <a:t>«Ярославский </a:t>
            </a:r>
            <a:r>
              <a:rPr lang="ru-RU" sz="2000" dirty="0">
                <a:cs typeface="Arial" pitchFamily="34" charset="0"/>
              </a:rPr>
              <a:t>государственный университет им. П.Г. </a:t>
            </a:r>
            <a:r>
              <a:rPr lang="ru-RU" sz="2000" dirty="0" smtClean="0">
                <a:cs typeface="Arial" pitchFamily="34" charset="0"/>
              </a:rPr>
              <a:t>Демидова»</a:t>
            </a:r>
            <a:endParaRPr lang="ru-RU" sz="2000" dirty="0">
              <a:cs typeface="Arial" pitchFamily="34" charset="0"/>
            </a:endParaRPr>
          </a:p>
          <a:p>
            <a:pPr algn="ctr"/>
            <a:endParaRPr lang="ru-RU" sz="2000" dirty="0">
              <a:cs typeface="Arial" pitchFamily="34" charset="0"/>
            </a:endParaRPr>
          </a:p>
          <a:p>
            <a:pPr algn="ctr"/>
            <a:r>
              <a:rPr lang="ru-RU" sz="2000" dirty="0">
                <a:cs typeface="Arial" pitchFamily="34" charset="0"/>
              </a:rPr>
              <a:t>КАФЕДРА МИКРОЭЛЕКТРОНИКИ И ОБЩЕЙ ФИЗИКИ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9100" y="4078135"/>
            <a:ext cx="262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itchFamily="34" charset="0"/>
              </a:rPr>
              <a:t>Научный руководитель:</a:t>
            </a:r>
          </a:p>
          <a:p>
            <a:r>
              <a:rPr lang="ru-RU" dirty="0">
                <a:cs typeface="Arial" pitchFamily="34" charset="0"/>
              </a:rPr>
              <a:t>д.ф.-м.н., профессор</a:t>
            </a:r>
          </a:p>
          <a:p>
            <a:r>
              <a:rPr lang="ru-RU" dirty="0">
                <a:cs typeface="Arial" pitchFamily="34" charset="0"/>
              </a:rPr>
              <a:t>Белоножко Д.Ф.</a:t>
            </a:r>
          </a:p>
          <a:p>
            <a:endParaRPr lang="ru-RU" dirty="0">
              <a:cs typeface="Arial" pitchFamily="34" charset="0"/>
            </a:endParaRPr>
          </a:p>
          <a:p>
            <a:r>
              <a:rPr lang="ru-RU" dirty="0">
                <a:cs typeface="Arial" pitchFamily="34" charset="0"/>
              </a:rPr>
              <a:t>Выполнила:</a:t>
            </a:r>
          </a:p>
          <a:p>
            <a:r>
              <a:rPr lang="ru-RU" dirty="0" smtClean="0">
                <a:cs typeface="Arial" pitchFamily="34" charset="0"/>
              </a:rPr>
              <a:t>студент </a:t>
            </a:r>
            <a:r>
              <a:rPr lang="ru-RU" dirty="0">
                <a:cs typeface="Arial" pitchFamily="34" charset="0"/>
              </a:rPr>
              <a:t>гр. </a:t>
            </a:r>
            <a:r>
              <a:rPr lang="ru-RU" dirty="0" smtClean="0">
                <a:cs typeface="Arial" pitchFamily="34" charset="0"/>
              </a:rPr>
              <a:t>ЭН-</a:t>
            </a:r>
            <a:r>
              <a:rPr lang="en-US" dirty="0" smtClean="0">
                <a:cs typeface="Arial" pitchFamily="34" charset="0"/>
              </a:rPr>
              <a:t>21</a:t>
            </a:r>
            <a:r>
              <a:rPr lang="ru-RU" dirty="0" smtClean="0">
                <a:cs typeface="Arial" pitchFamily="34" charset="0"/>
              </a:rPr>
              <a:t>МО</a:t>
            </a:r>
            <a:endParaRPr lang="ru-RU" dirty="0">
              <a:cs typeface="Arial" pitchFamily="34" charset="0"/>
            </a:endParaRPr>
          </a:p>
          <a:p>
            <a:r>
              <a:rPr lang="ru-RU" dirty="0">
                <a:cs typeface="Arial" pitchFamily="34" charset="0"/>
              </a:rPr>
              <a:t>Кондакова Д.Д.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731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cs typeface="Arial" pitchFamily="34" charset="0"/>
              </a:rPr>
              <a:t>Ярославль, </a:t>
            </a:r>
            <a:r>
              <a:rPr lang="ru-RU" dirty="0" smtClean="0">
                <a:cs typeface="Arial" pitchFamily="34" charset="0"/>
              </a:rPr>
              <a:t>2021</a:t>
            </a:r>
            <a:endParaRPr lang="ru-RU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41617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Направление подготовки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11.04.04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«Электроника и наноэлектроника»</a:t>
            </a:r>
          </a:p>
        </p:txBody>
      </p:sp>
    </p:spTree>
    <p:extLst>
      <p:ext uri="{BB962C8B-B14F-4D97-AF65-F5344CB8AC3E}">
        <p14:creationId xmlns:p14="http://schemas.microsoft.com/office/powerpoint/2010/main" val="28400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>
                <a:solidFill>
                  <a:schemeClr val="tx1"/>
                </a:solidFill>
                <a:cs typeface="Arial" panose="020B0604020202020204" pitchFamily="34" charset="0"/>
              </a:rPr>
              <a:t>Взаимодействие магнитной жидкости с магнитным полем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6484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ru-RU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>
                <a:cs typeface="Arial" panose="020B0604020202020204" pitchFamily="34" charset="0"/>
              </a:rPr>
              <a:t>Выравнивание линий полной напряжённости магнитного поля в жидкости при увеличении напряжённости внешнего магнитного поля</a:t>
            </a:r>
            <a:endParaRPr lang="ru-RU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04" y="988722"/>
            <a:ext cx="5731591" cy="4197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2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Итоги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38394"/>
            <a:ext cx="11734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  <a:cs typeface="Arial" panose="020B0604020202020204" pitchFamily="34" charset="0"/>
              </a:rPr>
              <a:t>Выяснено, что эффект, оказываемый магнитным поле на устойчивость поверхности магнитной жидкости, зависит от направления магнитного поля относительно этой поверхности: ортогональное поле дестабилизирует поверхность, а параллельное оказывает стабилизирующее влияние;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200" dirty="0"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cs typeface="Arial" panose="020B0604020202020204" pitchFamily="34" charset="0"/>
              </a:rPr>
              <a:t>Взаимодействие магнитного поля с магнитной жидкостью необходимо рассматривать как взаимодействие магнитных диполей (ферромагнитных частиц) парамагнитного газа с магнитным полем: частицы ориентируются вдоль силовых линий поля и втягиваются в область более сильного поля.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cs typeface="Arial" panose="020B0604020202020204" pitchFamily="34" charset="0"/>
              </a:rPr>
              <a:t>С физической точки зрения ортогональное магнитное поле усиливает давление магнитного поля на гребнях волнового возмущения и уменьшает давление на впадинах. Параллельное магнитное поле наоборот, уменьшает давление поля на гребнях.</a:t>
            </a:r>
            <a:endParaRPr lang="ru-RU" sz="22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Конфигурация задачи</a:t>
            </a:r>
            <a:r>
              <a:rPr lang="en-US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в ортогональном магнитном поле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5900" y="5742120"/>
                <a:ext cx="89373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Рис. 1. </a:t>
                </a:r>
                <a:r>
                  <a:rPr lang="ru-RU" sz="2000" dirty="0" smtClean="0">
                    <a:cs typeface="Arial" panose="020B0604020202020204" pitchFamily="34" charset="0"/>
                  </a:rPr>
                  <a:t>Схематичное </a:t>
                </a:r>
                <a:r>
                  <a:rPr lang="ru-R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изображение </a:t>
                </a:r>
                <a:r>
                  <a:rPr lang="ru-R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слоя магнитной жидкости, по поверхности которого бежит гравитационно-капиллярная волна с амплитудой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и длиной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endParaRPr lang="ru-RU" sz="20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5742120"/>
                <a:ext cx="8937368" cy="707886"/>
              </a:xfrm>
              <a:prstGeom prst="rect">
                <a:avLst/>
              </a:prstGeom>
              <a:blipFill>
                <a:blip r:embed="rId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153268" y="1373453"/>
                <a:ext cx="2755900" cy="133754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000" i="1" dirty="0" smtClean="0"/>
                  <a:t> </a:t>
                </a:r>
                <a:r>
                  <a:rPr lang="ru-RU" sz="2000" i="1" dirty="0" smtClean="0"/>
                  <a:t>и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000" dirty="0"/>
                  <a:t> – </a:t>
                </a:r>
                <a:r>
                  <a:rPr lang="ru-RU" sz="2000" dirty="0" smtClean="0"/>
                  <a:t>магнитные проницаемости магн. жидкости и внешней среды соответственно</a:t>
                </a:r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68" y="1373453"/>
                <a:ext cx="2755900" cy="1337546"/>
              </a:xfrm>
              <a:prstGeom prst="rect">
                <a:avLst/>
              </a:prstGeom>
              <a:blipFill>
                <a:blip r:embed="rId4"/>
                <a:stretch>
                  <a:fillRect l="-2434" t="-1364" r="-2655" b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153268" y="3557503"/>
                <a:ext cx="2755900" cy="105028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000" dirty="0"/>
                  <a:t> – </a:t>
                </a:r>
                <a:r>
                  <a:rPr lang="ru-RU" sz="2000" dirty="0" smtClean="0"/>
                  <a:t>напряжённость внешнего магнитного поля</a:t>
                </a:r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68" y="3557503"/>
                <a:ext cx="2755900" cy="1050288"/>
              </a:xfrm>
              <a:prstGeom prst="rect">
                <a:avLst/>
              </a:prstGeom>
              <a:blipFill>
                <a:blip r:embed="rId5"/>
                <a:stretch>
                  <a:fillRect l="-2434" t="-1163" b="-98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9"/>
          <p:cNvSpPr txBox="1">
            <a:spLocks/>
          </p:cNvSpPr>
          <p:nvPr/>
        </p:nvSpPr>
        <p:spPr>
          <a:xfrm>
            <a:off x="91659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0" y="1039296"/>
            <a:ext cx="8247619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Конфигурация задачи</a:t>
            </a:r>
            <a:r>
              <a:rPr lang="en-US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в параллельном магнитном поле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4000" y="5735303"/>
                <a:ext cx="116551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Рис. </a:t>
                </a: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2</a:t>
                </a:r>
                <a:r>
                  <a:rPr lang="ru-R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. </a:t>
                </a:r>
                <a:r>
                  <a:rPr lang="ru-RU" sz="2000" dirty="0">
                    <a:cs typeface="Arial" panose="020B0604020202020204" pitchFamily="34" charset="0"/>
                  </a:rPr>
                  <a:t>Схематичное </a:t>
                </a:r>
                <a:r>
                  <a:rPr lang="ru-R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изображение </a:t>
                </a:r>
                <a:r>
                  <a:rPr lang="ru-R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фрагмента цилиндрическо</a:t>
                </a:r>
                <a:r>
                  <a:rPr lang="ru-RU" sz="2000" dirty="0">
                    <a:cs typeface="Arial" panose="020B0604020202020204" pitchFamily="34" charset="0"/>
                  </a:rPr>
                  <a:t>й</a:t>
                </a:r>
                <a:r>
                  <a:rPr lang="ru-R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струи магнитной жидкости, по поверхности которой бежит капиллярная волна с амплитудой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и длиной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endParaRPr lang="ru-RU" sz="20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5735303"/>
                <a:ext cx="11655168" cy="707886"/>
              </a:xfrm>
              <a:prstGeom prst="rect">
                <a:avLst/>
              </a:prstGeom>
              <a:blipFill>
                <a:blip r:embed="rId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876" y="2400079"/>
            <a:ext cx="8269416" cy="3121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80768" y="1593611"/>
                <a:ext cx="5664200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eqArr>
                  </m:oMath>
                </a14:m>
                <a:r>
                  <a:rPr lang="en-US" sz="2000" dirty="0"/>
                  <a:t> – </a:t>
                </a:r>
                <a:r>
                  <a:rPr lang="ru-RU" sz="2000" dirty="0" smtClean="0"/>
                  <a:t>радиус струи в отсутствие волновых возмущений</a:t>
                </a:r>
                <a:endParaRPr lang="ru-RU" sz="20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8" y="1593611"/>
                <a:ext cx="5664200" cy="707886"/>
              </a:xfrm>
              <a:prstGeom prst="rect">
                <a:avLst/>
              </a:prstGeom>
              <a:blipFill>
                <a:blip r:embed="rId4"/>
                <a:stretch>
                  <a:fillRect l="-1076" t="-4274" b="-136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80768" y="891773"/>
                <a:ext cx="5664200" cy="43473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000" dirty="0"/>
                  <a:t> – </a:t>
                </a:r>
                <a:r>
                  <a:rPr lang="ru-RU" sz="2000" dirty="0" smtClean="0"/>
                  <a:t>скорость движения струи вдоль оси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8" y="891773"/>
                <a:ext cx="5664200" cy="434734"/>
              </a:xfrm>
              <a:prstGeom prst="rect">
                <a:avLst/>
              </a:prstGeom>
              <a:blipFill>
                <a:blip r:embed="rId5"/>
                <a:stretch>
                  <a:fillRect t="-1389" b="-20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Номер слайда 9"/>
          <p:cNvSpPr txBox="1">
            <a:spLocks/>
          </p:cNvSpPr>
          <p:nvPr/>
        </p:nvSpPr>
        <p:spPr>
          <a:xfrm>
            <a:off x="91659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073900" y="892635"/>
                <a:ext cx="4682868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ru-RU" sz="2000" dirty="0" smtClean="0"/>
                  <a:t>Амплитуда волны мала по сравнению с длиной волны: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eqAr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900" y="892635"/>
                <a:ext cx="4682868" cy="707886"/>
              </a:xfrm>
              <a:prstGeom prst="rect">
                <a:avLst/>
              </a:prstGeom>
              <a:blipFill>
                <a:blip r:embed="rId6"/>
                <a:stretch>
                  <a:fillRect l="-1300" t="-4274" b="-136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5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655" y="773577"/>
                <a:ext cx="5709445" cy="2618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Уравнения Лапласа для гидродинамического потенциала и потенциалов магнитного поля:</a:t>
                </a:r>
              </a:p>
              <a:p>
                <a:endParaRPr lang="ru-RU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        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 smtClean="0"/>
                  <a:t>	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eqArr>
                  </m:oMath>
                </a14:m>
                <a:r>
                  <a:rPr lang="ru-RU" sz="2000" dirty="0" smtClean="0"/>
                  <a:t>	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00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 smtClean="0"/>
                  <a:t> 	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773577"/>
                <a:ext cx="5709445" cy="2618281"/>
              </a:xfrm>
              <a:prstGeom prst="rect">
                <a:avLst/>
              </a:prstGeom>
              <a:blipFill>
                <a:blip r:embed="rId2"/>
                <a:stretch>
                  <a:fillRect l="-1174" t="-13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653" y="4375919"/>
                <a:ext cx="11850685" cy="17834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Условие баланса давлений на поверхности струи:</a:t>
                </a:r>
              </a:p>
              <a:p>
                <a:endParaRPr lang="ru-RU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𝜋𝜌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ru-RU" sz="2200" dirty="0" smtClean="0"/>
              </a:p>
              <a:p>
                <a:pPr lvl="1"/>
                <a:endParaRPr lang="ru-RU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3" y="4375919"/>
                <a:ext cx="11850685" cy="1783437"/>
              </a:xfrm>
              <a:prstGeom prst="rect">
                <a:avLst/>
              </a:prstGeom>
              <a:blipFill>
                <a:blip r:embed="rId3"/>
                <a:stretch>
                  <a:fillRect l="-566" t="-20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Математическая формулировка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705600" y="773577"/>
                <a:ext cx="5315738" cy="26771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Условия для потенциалов на оси струи и на бесконечности:</a:t>
                </a:r>
              </a:p>
              <a:p>
                <a:endParaRPr lang="ru-RU" sz="20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&lt; ∞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000" dirty="0" smtClean="0"/>
                  <a:t>	  </a:t>
                </a:r>
                <a:r>
                  <a:rPr lang="ru-RU" sz="2000" dirty="0" smtClean="0"/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&amp;</m:t>
                        </m:r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&lt;∞,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eqArr>
                  </m:oMath>
                </a14:m>
                <a:r>
                  <a:rPr lang="ru-RU" sz="2000" dirty="0" smtClean="0"/>
                  <a:t>	  </a:t>
                </a:r>
                <a:r>
                  <a:rPr lang="ru-RU" sz="2000" dirty="0" smtClean="0"/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000">
                        <a:latin typeface="Cambria Math" panose="02040503050406030204" pitchFamily="18" charset="0"/>
                      </a:rPr>
                      <m:t>→0,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ru-RU" sz="2000" dirty="0" smtClean="0"/>
                  <a:t>	  </a:t>
                </a:r>
                <a:r>
                  <a:rPr lang="ru-RU" sz="2000" dirty="0" smtClean="0"/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773577"/>
                <a:ext cx="5315738" cy="2677143"/>
              </a:xfrm>
              <a:prstGeom prst="rect">
                <a:avLst/>
              </a:prstGeom>
              <a:blipFill>
                <a:blip r:embed="rId4"/>
                <a:stretch>
                  <a:fillRect l="-1147" t="-13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35700" y="789572"/>
                <a:ext cx="5736427" cy="17275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Условие непрерывности тангенциальных компонент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ru-RU" sz="2000" dirty="0" smtClean="0"/>
                  <a:t> на границе раздела сред:</a:t>
                </a:r>
              </a:p>
              <a:p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(9)</m:t>
                      </m:r>
                    </m:oMath>
                  </m:oMathPara>
                </a14:m>
                <a:endParaRPr lang="ru-RU" sz="20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00" y="789572"/>
                <a:ext cx="5736427" cy="1727589"/>
              </a:xfrm>
              <a:prstGeom prst="rect">
                <a:avLst/>
              </a:prstGeom>
              <a:blipFill>
                <a:blip r:embed="rId2"/>
                <a:stretch>
                  <a:fillRect l="-1169" t="-21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655" y="3060944"/>
                <a:ext cx="11801470" cy="17599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Условие непрерывности нормальных компонент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на границе раздела сред:</a:t>
                </a:r>
              </a:p>
              <a:p>
                <a:pPr>
                  <a:lnSpc>
                    <a:spcPct val="150000"/>
                  </a:lnSpc>
                </a:pPr>
                <a:endParaRPr lang="ru-RU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3060944"/>
                <a:ext cx="11801470" cy="1759969"/>
              </a:xfrm>
              <a:prstGeom prst="rect">
                <a:avLst/>
              </a:prstGeom>
              <a:blipFill>
                <a:blip r:embed="rId3"/>
                <a:stretch>
                  <a:fillRect l="-5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Математическая формулировка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0655" y="789572"/>
                <a:ext cx="4814883" cy="17547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Кинематическое граничное условие:</a:t>
                </a:r>
              </a:p>
              <a:p>
                <a:endParaRPr lang="ru-RU" sz="2000" dirty="0" smtClean="0">
                  <a:latin typeface="Cambria Math" panose="02040503050406030204" pitchFamily="18" charset="0"/>
                </a:endParaRPr>
              </a:p>
              <a:p>
                <a:endParaRPr lang="ru-RU" sz="200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50000"/>
                  </a:lnSpc>
                </a:pPr>
                <a:endParaRPr lang="ru-RU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=0,  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eqAr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ru-RU" sz="22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789572"/>
                <a:ext cx="4814883" cy="1754776"/>
              </a:xfrm>
              <a:prstGeom prst="rect">
                <a:avLst/>
              </a:prstGeom>
              <a:blipFill>
                <a:blip r:embed="rId4"/>
                <a:stretch>
                  <a:fillRect l="-1392" t="-2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0655" y="5337509"/>
                <a:ext cx="7779545" cy="11769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Материальные уравнения: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000"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>
                  <a:lnSpc>
                    <a:spcPct val="50000"/>
                  </a:lnSpc>
                </a:pPr>
                <a:endParaRPr lang="en-US" sz="2000" dirty="0" smtClean="0"/>
              </a:p>
              <a:p>
                <a:r>
                  <a:rPr lang="en-US" sz="2000" dirty="0" smtClean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ru-RU" sz="2000" dirty="0"/>
                      <m:t> 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50000"/>
                  </a:lnSpc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5337509"/>
                <a:ext cx="7779545" cy="1176925"/>
              </a:xfrm>
              <a:prstGeom prst="rect">
                <a:avLst/>
              </a:prstGeom>
              <a:blipFill>
                <a:blip r:embed="rId5"/>
                <a:stretch>
                  <a:fillRect l="-8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532411" y="5490990"/>
                <a:ext cx="3278589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 smtClean="0"/>
                  <a:t> </a:t>
                </a:r>
                <a:r>
                  <a:rPr lang="en-US" sz="2000" dirty="0"/>
                  <a:t>–</a:t>
                </a:r>
                <a:r>
                  <a:rPr lang="ru-RU" sz="2000" dirty="0" smtClean="0"/>
                  <a:t> намагниченность </a:t>
                </a:r>
                <a:r>
                  <a:rPr lang="ru-RU" sz="2000" dirty="0"/>
                  <a:t>магнитной </a:t>
                </a:r>
                <a:r>
                  <a:rPr lang="ru-RU" sz="2000" dirty="0" smtClean="0"/>
                  <a:t>жидкости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11" y="5490990"/>
                <a:ext cx="3278589" cy="745269"/>
              </a:xfrm>
              <a:prstGeom prst="rect">
                <a:avLst/>
              </a:prstGeom>
              <a:blipFill>
                <a:blip r:embed="rId6"/>
                <a:stretch>
                  <a:fillRect l="-2045" b="-13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7089690" y="5680849"/>
                <a:ext cx="7393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90" y="5680849"/>
                <a:ext cx="739305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441118" y="2628002"/>
                <a:ext cx="52744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m:rPr>
                              <m:sty m:val="p"/>
                            </m:rPr>
                            <a:rPr lang="ru-RU" sz="22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18" y="2628002"/>
                <a:ext cx="5274457" cy="430887"/>
              </a:xfrm>
              <a:prstGeom prst="rect">
                <a:avLst/>
              </a:prstGeom>
              <a:blipFill>
                <a:blip r:embed="rId2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441119" y="4301005"/>
                <a:ext cx="5449697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19" y="4301005"/>
                <a:ext cx="5449697" cy="510781"/>
              </a:xfrm>
              <a:prstGeom prst="rect">
                <a:avLst/>
              </a:prstGeom>
              <a:blipFill>
                <a:blip r:embed="rId3"/>
                <a:stretch>
                  <a:fillRect b="-12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441118" y="5073286"/>
                <a:ext cx="5449697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18" y="5073286"/>
                <a:ext cx="5449697" cy="510781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441118" y="955000"/>
                <a:ext cx="440300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18" y="955000"/>
                <a:ext cx="4403000" cy="430887"/>
              </a:xfrm>
              <a:prstGeom prst="rect">
                <a:avLst/>
              </a:prstGeom>
              <a:blipFill>
                <a:blip r:embed="rId5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Решение задачи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655" y="785724"/>
            <a:ext cx="5645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Функция изменения поверхности при волновых возмущениях:</a:t>
            </a:r>
            <a:endParaRPr lang="ru-RU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0652" y="2628002"/>
            <a:ext cx="5099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Гидродинамический потенциал:</a:t>
            </a:r>
            <a:endParaRPr lang="ru-RU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0652" y="4559235"/>
            <a:ext cx="5645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Потенциалы магнитного поля в магнитной жидкости в во внешней среде: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72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Дисперсионное уравнение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70654" y="1490017"/>
                <a:ext cx="8249446" cy="116903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ru-RU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b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(12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4" y="1490017"/>
                <a:ext cx="8249446" cy="1169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170654" y="3687784"/>
            <a:ext cx="117329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Модифицированные функции Бесселя 1-го и 2-го рода и их частные производные:</a:t>
            </a:r>
            <a:endParaRPr 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719339" y="785724"/>
                <a:ext cx="318426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–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безразмерная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намагниченность</a:t>
                </a:r>
                <a:endParaRPr lang="ru-RU" sz="2000" dirty="0"/>
              </a:p>
              <a:p>
                <a:pPr>
                  <a:lnSpc>
                    <a:spcPct val="50000"/>
                  </a:lnSpc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𝑘𝑅</m:t>
                    </m:r>
                  </m:oMath>
                </a14:m>
                <a:r>
                  <a:rPr lang="en-US" sz="2000" dirty="0" smtClean="0"/>
                  <a:t>	 </a:t>
                </a:r>
                <a:r>
                  <a:rPr lang="ru-RU" sz="2000" dirty="0" smtClean="0"/>
                  <a:t>– безразмерное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волновое число</a:t>
                </a:r>
              </a:p>
              <a:p>
                <a:pPr>
                  <a:lnSpc>
                    <a:spcPct val="50000"/>
                  </a:lnSpc>
                </a:pPr>
                <a:endParaRPr lang="ru-RU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– азимутальное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число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339" y="785724"/>
                <a:ext cx="3184269" cy="1938992"/>
              </a:xfrm>
              <a:prstGeom prst="rect">
                <a:avLst/>
              </a:prstGeom>
              <a:blipFill>
                <a:blip r:embed="rId3"/>
                <a:stretch>
                  <a:fillRect l="-1912" t="-1887" r="-1721" b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0655" y="785724"/>
            <a:ext cx="7519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Дисперсионное уравнение в безразмерных переменных:</a:t>
            </a:r>
            <a:endParaRPr lang="ru-RU" sz="2200" dirty="0"/>
          </a:p>
        </p:txBody>
      </p:sp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57707" y="4506485"/>
                <a:ext cx="6745877" cy="1849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𝑘𝑅</m:t>
                              </m:r>
                            </m:e>
                          </m:d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&gt;0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eqAr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000" dirty="0" smtClean="0"/>
              </a:p>
              <a:p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𝑘𝑅</m:t>
                          </m:r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≡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07" y="4506485"/>
                <a:ext cx="6745877" cy="18498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3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51" y="825577"/>
            <a:ext cx="7690693" cy="4706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Анализ дисперсионного уравнения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082" y="5831026"/>
            <a:ext cx="10467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cs typeface="Arial" panose="020B0604020202020204" pitchFamily="34" charset="0"/>
              </a:rPr>
              <a:t>3</a:t>
            </a:r>
            <a:r>
              <a:rPr lang="ru-RU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График зависимости квадрата безразмерной частоты от безразмерного волнового числа для осесимметричных возмущений</a:t>
            </a:r>
            <a:endParaRPr lang="ru-RU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Взаимодействие магнитной жидкости с магнитным полем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6484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Рис. </a:t>
            </a:r>
            <a:r>
              <a:rPr lang="en-US" sz="2000" dirty="0">
                <a:cs typeface="Arial" panose="020B0604020202020204" pitchFamily="34" charset="0"/>
              </a:rPr>
              <a:t>4</a:t>
            </a:r>
            <a:r>
              <a:rPr lang="ru-RU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smtClean="0">
                <a:cs typeface="Arial" panose="020B0604020202020204" pitchFamily="34" charset="0"/>
              </a:rPr>
              <a:t>Изменение </a:t>
            </a:r>
            <a:r>
              <a:rPr lang="ru-RU" sz="2000" dirty="0">
                <a:cs typeface="Arial" panose="020B0604020202020204" pitchFamily="34" charset="0"/>
              </a:rPr>
              <a:t>силовой линии магнитного поля внутри магнитной жидкости при увеличении напряжённости внешнего магнитного поля</a:t>
            </a:r>
            <a:endParaRPr lang="ru-RU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34" y="3170955"/>
            <a:ext cx="8848931" cy="226437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00673" y="769398"/>
                <a:ext cx="5376228" cy="1398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ru-RU" sz="2000" dirty="0" smtClean="0"/>
                  <a:t>Напряжённость </a:t>
                </a:r>
                <a:r>
                  <a:rPr lang="ru-RU" sz="2000" dirty="0"/>
                  <a:t>магнитного </a:t>
                </a:r>
                <a:r>
                  <a:rPr lang="ru-RU" sz="2000" dirty="0" smtClean="0"/>
                  <a:t>поля в магнитной жидкости:</a:t>
                </a:r>
                <a:endParaRPr lang="ru-RU" sz="2000" dirty="0"/>
              </a:p>
              <a:p>
                <a:pPr/>
                <a:endParaRPr lang="ru-RU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ru-RU" sz="2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ru-RU" sz="2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2000" i="0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ru-RU" sz="200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000" dirty="0" smtClean="0"/>
                  <a:t>	              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(1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73" y="769398"/>
                <a:ext cx="5376228" cy="1398203"/>
              </a:xfrm>
              <a:prstGeom prst="rect">
                <a:avLst/>
              </a:prstGeom>
              <a:blipFill>
                <a:blip r:embed="rId3"/>
                <a:stretch>
                  <a:fillRect l="-1134" t="-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6959600" y="769398"/>
                <a:ext cx="4949568" cy="782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ru-RU" sz="2000" dirty="0"/>
                  <a:t> – напряжённость внешнего </a:t>
                </a:r>
                <a:r>
                  <a:rPr lang="ru-RU" sz="2000" dirty="0"/>
                  <a:t>магнитного </a:t>
                </a:r>
                <a:r>
                  <a:rPr lang="ru-RU" sz="2000" dirty="0"/>
                  <a:t>поля (0 порядок малости)</a:t>
                </a:r>
                <a:endParaRPr lang="ru-RU" sz="2000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769398"/>
                <a:ext cx="4949568" cy="782650"/>
              </a:xfrm>
              <a:prstGeom prst="rect">
                <a:avLst/>
              </a:prstGeom>
              <a:blipFill>
                <a:blip r:embed="rId4"/>
                <a:stretch>
                  <a:fillRect l="-1355" b="-124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6959600" y="1795606"/>
                <a:ext cx="4949568" cy="780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ru-RU" sz="2000" dirty="0"/>
                  <a:t> – </a:t>
                </a:r>
                <a:r>
                  <a:rPr lang="ru-RU" sz="2000" dirty="0"/>
                  <a:t>поправка к напряжённости </a:t>
                </a:r>
                <a:r>
                  <a:rPr lang="ru-RU" sz="2000" dirty="0"/>
                  <a:t>внешнего магнитного поля </a:t>
                </a:r>
                <a:r>
                  <a:rPr lang="ru-RU" sz="2000" dirty="0"/>
                  <a:t>(1 </a:t>
                </a:r>
                <a:r>
                  <a:rPr lang="ru-RU" sz="2000" dirty="0"/>
                  <a:t>порядок малости</a:t>
                </a:r>
                <a:r>
                  <a:rPr lang="ru-RU" sz="2000" dirty="0"/>
                  <a:t>)</a:t>
                </a:r>
                <a:endParaRPr lang="ru-RU" sz="2400" dirty="0"/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1795606"/>
                <a:ext cx="4949568" cy="780406"/>
              </a:xfrm>
              <a:prstGeom prst="rect">
                <a:avLst/>
              </a:prstGeom>
              <a:blipFill>
                <a:blip r:embed="rId5"/>
                <a:stretch>
                  <a:fillRect l="-1355" r="-1970" b="-132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425</Words>
  <Application>Microsoft Office PowerPoint</Application>
  <PresentationFormat>Широкоэкранный</PresentationFormat>
  <Paragraphs>104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Mouse Greys</dc:creator>
  <cp:lastModifiedBy>Mouse Greys</cp:lastModifiedBy>
  <cp:revision>90</cp:revision>
  <dcterms:created xsi:type="dcterms:W3CDTF">2021-06-09T14:24:19Z</dcterms:created>
  <dcterms:modified xsi:type="dcterms:W3CDTF">2021-06-20T08:03:48Z</dcterms:modified>
</cp:coreProperties>
</file>