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5" autoAdjust="0"/>
  </p:normalViewPr>
  <p:slideViewPr>
    <p:cSldViewPr snapToGrid="0">
      <p:cViewPr varScale="1">
        <p:scale>
          <a:sx n="76" d="100"/>
          <a:sy n="76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E962F-4200-4BF3-929F-88E31BC39BA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8087C-B213-48BF-9DE0-80D84BCF7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57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EB75-07EE-440B-8107-3426A778CD39}" type="datetime1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09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09D5-4514-4859-8772-5128799E36C2}" type="datetime1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32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6518-E551-4246-BCD4-2F4089692512}" type="datetime1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46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AC7B-A10B-42C8-B91D-41719A7321A3}" type="datetime1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00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A13B-185C-4DD8-9D4C-B27288015DCD}" type="datetime1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93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74BD-A468-47DF-848F-CEF6CFC72F52}" type="datetime1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90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3974-70B4-45E3-89A1-A61B41FFB514}" type="datetime1">
              <a:rPr lang="ru-RU" smtClean="0"/>
              <a:t>28.04.2021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18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0506-A71C-462F-AB47-21747C1B499A}" type="datetime1">
              <a:rPr lang="ru-RU" smtClean="0"/>
              <a:t>28.04.2021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02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1A8-C2FA-4ACE-BD9C-8847A3E07ECB}" type="datetime1">
              <a:rPr lang="ru-RU" smtClean="0"/>
              <a:t>28.04.2021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22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8C1E-3076-4F42-9028-F2B5C77BC384}" type="datetime1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10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987C-630C-4D74-92CD-EEAEB992FCC3}" type="datetime1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89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1B61F-AC2F-4B1B-B511-19F2B4EB26E6}" type="datetime1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0DF89-5B13-44F7-A1DF-4EC2E0A73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67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12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2071213"/>
            <a:ext cx="8026400" cy="35156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Конфигурация задачи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581" y="2100453"/>
            <a:ext cx="2020819" cy="20735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5586909"/>
                <a:ext cx="121920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200" dirty="0" smtClean="0">
                    <a:solidFill>
                      <a:schemeClr val="accent5"/>
                    </a:solidFill>
                    <a:cs typeface="Arial" panose="020B0604020202020204" pitchFamily="34" charset="0"/>
                  </a:rPr>
                  <a:t>Рис. 1. Условное изображение </a:t>
                </a:r>
                <a:r>
                  <a:rPr lang="ru-RU" sz="2200" dirty="0" smtClean="0">
                    <a:solidFill>
                      <a:schemeClr val="accent5"/>
                    </a:solidFill>
                    <a:cs typeface="Arial" panose="020B0604020202020204" pitchFamily="34" charset="0"/>
                  </a:rPr>
                  <a:t>фрагмента цилиндрического столба магнитной жидкости, по поверхности которого бежит капиллярная </a:t>
                </a:r>
                <a:r>
                  <a:rPr lang="ru-RU" sz="2200" dirty="0" smtClean="0">
                    <a:solidFill>
                      <a:schemeClr val="accent5"/>
                    </a:solidFill>
                    <a:cs typeface="Arial" panose="020B0604020202020204" pitchFamily="34" charset="0"/>
                  </a:rPr>
                  <a:t>волна с амплитудой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ru-RU" sz="2200" dirty="0" smtClean="0">
                    <a:solidFill>
                      <a:schemeClr val="accent5"/>
                    </a:solidFill>
                    <a:cs typeface="Arial" panose="020B0604020202020204" pitchFamily="34" charset="0"/>
                  </a:rPr>
                  <a:t> и длиной </a:t>
                </a:r>
                <a14:m>
                  <m:oMath xmlns:m="http://schemas.openxmlformats.org/officeDocument/2006/math">
                    <m:r>
                      <a:rPr lang="ru-RU" sz="22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endParaRPr lang="ru-RU" sz="2200" dirty="0">
                  <a:solidFill>
                    <a:schemeClr val="accent5"/>
                  </a:solidFill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86909"/>
                <a:ext cx="12192000" cy="769441"/>
              </a:xfrm>
              <a:prstGeom prst="rect">
                <a:avLst/>
              </a:prstGeom>
              <a:blipFill>
                <a:blip r:embed="rId4"/>
                <a:stretch>
                  <a:fillRect t="-4724" b="-14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2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/>
              <p:cNvSpPr/>
              <p:nvPr/>
            </p:nvSpPr>
            <p:spPr>
              <a:xfrm>
                <a:off x="533400" y="779362"/>
                <a:ext cx="4198645" cy="80759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&amp;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##</m:t>
                        </m:r>
                      </m:e>
                    </m:eqArr>
                  </m:oMath>
                </a14:m>
                <a:r>
                  <a:rPr lang="en-US" sz="2200" dirty="0" smtClean="0"/>
                  <a:t> - </a:t>
                </a:r>
                <a:r>
                  <a:rPr lang="ru-RU" sz="2200" dirty="0" smtClean="0"/>
                  <a:t>напряжённость внешнего магнитного поля</a:t>
                </a:r>
                <a:endParaRPr lang="ru-RU" sz="2200" dirty="0"/>
              </a:p>
            </p:txBody>
          </p:sp>
        </mc:Choice>
        <mc:Fallback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779362"/>
                <a:ext cx="4198645" cy="807593"/>
              </a:xfrm>
              <a:prstGeom prst="rect">
                <a:avLst/>
              </a:prstGeom>
              <a:blipFill>
                <a:blip r:embed="rId5"/>
                <a:stretch>
                  <a:fillRect l="-1890" t="-2273" b="-143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Прямоугольник 13"/>
              <p:cNvSpPr/>
              <p:nvPr/>
            </p:nvSpPr>
            <p:spPr>
              <a:xfrm>
                <a:off x="6096000" y="779362"/>
                <a:ext cx="5613400" cy="78489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200" b="0" i="1">
                            <a:latin typeface="Cambria Math" panose="02040503050406030204" pitchFamily="18" charset="0"/>
                          </a:rPr>
                          <m:t>&amp;</m:t>
                        </m:r>
                        <m:sSup>
                          <m:s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##</m:t>
                        </m:r>
                      </m:e>
                    </m:eqArr>
                  </m:oMath>
                </a14:m>
                <a:r>
                  <a:rPr lang="en-US" sz="2200" i="1" dirty="0" smtClean="0"/>
                  <a:t> </a:t>
                </a:r>
                <a:r>
                  <a:rPr lang="ru-RU" sz="2200" i="1" dirty="0" smtClean="0"/>
                  <a:t>и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200" b="0" i="1">
                            <a:latin typeface="Cambria Math" panose="02040503050406030204" pitchFamily="18" charset="0"/>
                          </a:rPr>
                          <m:t>&amp;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##</m:t>
                        </m:r>
                      </m:e>
                    </m:eqArr>
                  </m:oMath>
                </a14:m>
                <a:r>
                  <a:rPr lang="en-US" sz="2200" dirty="0" smtClean="0"/>
                  <a:t> -</a:t>
                </a:r>
                <a:r>
                  <a:rPr lang="ru-RU" sz="2200" dirty="0" smtClean="0"/>
                  <a:t>магнитные проницаемости магн. жидкости и внешней среды соответственно</a:t>
                </a:r>
                <a:endParaRPr lang="ru-RU" sz="2200" dirty="0"/>
              </a:p>
            </p:txBody>
          </p:sp>
        </mc:Choice>
        <mc:Fallback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79362"/>
                <a:ext cx="5613400" cy="784895"/>
              </a:xfrm>
              <a:prstGeom prst="rect">
                <a:avLst/>
              </a:prstGeom>
              <a:blipFill>
                <a:blip r:embed="rId6"/>
                <a:stretch>
                  <a:fillRect l="-1412" t="-3876" r="-217" b="-139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4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70655" y="773577"/>
                <a:ext cx="5709445" cy="293599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200" dirty="0" smtClean="0"/>
                  <a:t>Уравнения Лапласа для гидродинамического потенциала и потенциалов магнитного поля:</a:t>
                </a:r>
              </a:p>
              <a:p>
                <a:endParaRPr lang="ru-RU" sz="22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200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ru-RU" sz="2200">
                        <a:latin typeface="Cambria Math" panose="02040503050406030204" pitchFamily="18" charset="0"/>
                      </a:rPr>
                      <m:t>Φ</m:t>
                    </m:r>
                    <m:r>
                      <a:rPr lang="ru-RU" sz="220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,          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22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200" dirty="0" smtClean="0"/>
                  <a:t>	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2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200" dirty="0" smtClean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20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m:rPr>
                            <m:sty m:val="p"/>
                          </m:rPr>
                          <a:rPr lang="ru-RU" sz="2200"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ru-RU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2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ru-RU" sz="2200">
                            <a:latin typeface="Cambria Math" panose="02040503050406030204" pitchFamily="18" charset="0"/>
                          </a:rPr>
                          <m:t>=0, </m:t>
                        </m:r>
                        <m:r>
                          <a:rPr lang="ru-RU" sz="2200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ru-RU" sz="2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u-RU" sz="22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eqArr>
                  </m:oMath>
                </a14:m>
                <a:r>
                  <a:rPr lang="ru-RU" sz="2200" dirty="0" smtClean="0"/>
                  <a:t>	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2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200" i="1" dirty="0" smtClean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20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ru-RU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2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ru-RU" sz="220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22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200" dirty="0" smtClean="0"/>
                  <a:t> 	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22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2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5" y="773577"/>
                <a:ext cx="5709445" cy="2935997"/>
              </a:xfrm>
              <a:prstGeom prst="rect">
                <a:avLst/>
              </a:prstGeom>
              <a:blipFill>
                <a:blip r:embed="rId2"/>
                <a:stretch>
                  <a:fillRect l="-1278" t="-12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70653" y="4363219"/>
                <a:ext cx="11850685" cy="188673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200" dirty="0" smtClean="0"/>
                  <a:t>Условие баланса давлений на поверхности струи:</a:t>
                </a:r>
              </a:p>
              <a:p>
                <a:endParaRPr lang="ru-RU" sz="22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sz="2200"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sz="22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200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ru-RU" sz="22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𝜋𝜌</m:t>
                          </m:r>
                        </m:den>
                      </m:f>
                      <m:d>
                        <m:d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bSup>
                            <m:sSub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bSup>
                            <m:sSub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ru-RU" sz="220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ru-RU" sz="2200" dirty="0" smtClean="0"/>
              </a:p>
              <a:p>
                <a:pPr lvl="1"/>
                <a:endParaRPr lang="ru-RU" sz="22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3" y="4363219"/>
                <a:ext cx="11850685" cy="1886735"/>
              </a:xfrm>
              <a:prstGeom prst="rect">
                <a:avLst/>
              </a:prstGeom>
              <a:blipFill>
                <a:blip r:embed="rId3"/>
                <a:stretch>
                  <a:fillRect l="-617" t="-1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3</a:t>
            </a:fld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cs typeface="Arial" panose="020B0604020202020204" pitchFamily="34" charset="0"/>
              </a:rPr>
              <a:t>Математическая формулировка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6261093" y="773577"/>
                <a:ext cx="5760245" cy="293599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200" dirty="0" smtClean="0"/>
                  <a:t>Условия для потенциалов на оси струи и на бесконечности:</a:t>
                </a:r>
              </a:p>
              <a:p>
                <a:endParaRPr lang="ru-RU" sz="22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2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m:rPr>
                        <m:sty m:val="p"/>
                      </m:rPr>
                      <a:rPr lang="ru-RU" sz="2200">
                        <a:latin typeface="Cambria Math" panose="02040503050406030204" pitchFamily="18" charset="0"/>
                      </a:rPr>
                      <m:t>Φ</m:t>
                    </m:r>
                    <m:r>
                      <a:rPr lang="ru-RU" sz="2200">
                        <a:latin typeface="Cambria Math" panose="02040503050406030204" pitchFamily="18" charset="0"/>
                      </a:rPr>
                      <m:t>&lt; ∞</m:t>
                    </m:r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,         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22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2200" dirty="0" smtClean="0"/>
                  <a:t>	 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22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200" dirty="0" smtClean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200">
                            <a:latin typeface="Cambria Math" panose="02040503050406030204" pitchFamily="18" charset="0"/>
                          </a:rPr>
                          <m:t>&amp;</m:t>
                        </m:r>
                        <m:acc>
                          <m:accPr>
                            <m:chr m:val="⃗"/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200" i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sSubSup>
                          <m:sSubSup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ru-RU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2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ru-RU" sz="2200">
                            <a:latin typeface="Cambria Math" panose="02040503050406030204" pitchFamily="18" charset="0"/>
                          </a:rPr>
                          <m:t>&lt;∞</m:t>
                        </m:r>
                        <m:r>
                          <a:rPr lang="ru-RU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200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u-RU" sz="220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eqArr>
                  </m:oMath>
                </a14:m>
                <a:r>
                  <a:rPr lang="ru-RU" sz="2200" dirty="0" smtClean="0"/>
                  <a:t>	 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sz="22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200" i="1" dirty="0" smtClean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acc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ru-RU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2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ru-RU" sz="2200">
                        <a:latin typeface="Cambria Math" panose="02040503050406030204" pitchFamily="18" charset="0"/>
                      </a:rPr>
                      <m:t>→0,</m:t>
                    </m:r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220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ru-RU" sz="2200" dirty="0" smtClean="0"/>
                  <a:t>	 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  <m:r>
                          <a:rPr lang="en-US" sz="22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2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093" y="773577"/>
                <a:ext cx="5760245" cy="2935997"/>
              </a:xfrm>
              <a:prstGeom prst="rect">
                <a:avLst/>
              </a:prstGeom>
              <a:blipFill>
                <a:blip r:embed="rId4"/>
                <a:stretch>
                  <a:fillRect l="-1267" t="-12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38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925342" y="789572"/>
                <a:ext cx="6046785" cy="209480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200" dirty="0" smtClean="0"/>
                  <a:t>Условие непрерывности тангенциальных компонент векторов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ru-RU" sz="2200" dirty="0" smtClean="0"/>
                  <a:t> на границе раздела сред</a:t>
                </a:r>
                <a:r>
                  <a:rPr lang="ru-RU" sz="2200" dirty="0" smtClean="0"/>
                  <a:t>:</a:t>
                </a:r>
              </a:p>
              <a:p>
                <a:endParaRPr lang="ru-RU" sz="2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ru-RU" sz="22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ru-RU" sz="220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ru-RU" sz="22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sz="2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2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        (9)</m:t>
                      </m:r>
                    </m:oMath>
                  </m:oMathPara>
                </a14:m>
                <a:endParaRPr lang="ru-RU" sz="2200" dirty="0" smtClean="0"/>
              </a:p>
              <a:p>
                <a:pPr>
                  <a:lnSpc>
                    <a:spcPct val="50000"/>
                  </a:lnSpc>
                </a:pPr>
                <a:endParaRPr lang="ru-RU" sz="22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342" y="789572"/>
                <a:ext cx="6046785" cy="2094804"/>
              </a:xfrm>
              <a:prstGeom prst="rect">
                <a:avLst/>
              </a:prstGeom>
              <a:blipFill>
                <a:blip r:embed="rId2"/>
                <a:stretch>
                  <a:fillRect l="-1207" t="-1739" r="-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70655" y="3146999"/>
                <a:ext cx="11801470" cy="1774973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200" dirty="0" smtClean="0"/>
                  <a:t>Условие непрерывности нормальных компонент векторов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200" dirty="0" smtClean="0"/>
                  <a:t> </a:t>
                </a:r>
                <a:r>
                  <a:rPr lang="ru-RU" sz="2200" dirty="0" smtClean="0"/>
                  <a:t>на границе раздела сред</a:t>
                </a:r>
                <a:r>
                  <a:rPr lang="ru-RU" sz="2200" dirty="0" smtClean="0"/>
                  <a:t>:</a:t>
                </a:r>
              </a:p>
              <a:p>
                <a:endParaRPr lang="ru-RU" sz="2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f>
                            <m:f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f>
                            <m:f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ru-RU" sz="22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ru-RU" sz="220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ru-RU" sz="22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sz="2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200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RU" sz="2200" dirty="0" smtClean="0"/>
              </a:p>
              <a:p>
                <a:pPr>
                  <a:lnSpc>
                    <a:spcPct val="50000"/>
                  </a:lnSpc>
                </a:pPr>
                <a:endParaRPr lang="ru-RU" sz="22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5" y="3146999"/>
                <a:ext cx="11801470" cy="1774973"/>
              </a:xfrm>
              <a:prstGeom prst="rect">
                <a:avLst/>
              </a:prstGeom>
              <a:blipFill>
                <a:blip r:embed="rId3"/>
                <a:stretch>
                  <a:fillRect l="-6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4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cs typeface="Arial" panose="020B0604020202020204" pitchFamily="34" charset="0"/>
              </a:rPr>
              <a:t>Математическая формулировка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70655" y="789572"/>
                <a:ext cx="4814883" cy="158248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200" dirty="0" smtClean="0"/>
                  <a:t>Кинематическое граничное условие:</a:t>
                </a:r>
              </a:p>
              <a:p>
                <a:endParaRPr lang="ru-RU" sz="22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f>
                            <m:f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ru-RU" sz="22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num>
                            <m:den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num>
                            <m:den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=0,  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eqArr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ru-RU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</m:oMath>
                  </m:oMathPara>
                </a14:m>
                <a:endParaRPr lang="ru-RU" sz="2200" dirty="0" smtClean="0"/>
              </a:p>
              <a:p>
                <a:pPr>
                  <a:lnSpc>
                    <a:spcPct val="50000"/>
                  </a:lnSpc>
                </a:pPr>
                <a:endParaRPr lang="ru-RU" sz="2200" dirty="0" smtClean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5" y="789572"/>
                <a:ext cx="4814883" cy="1582484"/>
              </a:xfrm>
              <a:prstGeom prst="rect">
                <a:avLst/>
              </a:prstGeom>
              <a:blipFill>
                <a:blip r:embed="rId4"/>
                <a:stretch>
                  <a:fillRect l="-1515" t="-22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70655" y="5274009"/>
                <a:ext cx="6573045" cy="124457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200" dirty="0" smtClean="0"/>
                  <a:t>Материальные уравнения: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ru-RU" sz="22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ru-RU" sz="2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ru-RU" sz="2200">
                        <a:latin typeface="Cambria Math" panose="02040503050406030204" pitchFamily="18" charset="0"/>
                      </a:rPr>
                      <m:t>4</m:t>
                    </m:r>
                    <m:r>
                      <a:rPr lang="el-G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 smtClean="0"/>
              </a:p>
              <a:p>
                <a:pPr>
                  <a:lnSpc>
                    <a:spcPct val="50000"/>
                  </a:lnSpc>
                </a:pPr>
                <a:endParaRPr lang="en-US" sz="2200" dirty="0" smtClean="0"/>
              </a:p>
              <a:p>
                <a:pPr/>
                <a:r>
                  <a:rPr lang="en-US" sz="2200" dirty="0" smtClean="0"/>
                  <a:t>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ru-RU" sz="22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ru-RU" sz="2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200">
                        <a:latin typeface="Cambria Math" panose="02040503050406030204" pitchFamily="18" charset="0"/>
                      </a:rPr>
                      <m:t>=0</m:t>
                    </m:r>
                    <m:r>
                      <m:rPr>
                        <m:nor/>
                      </m:rPr>
                      <a:rPr lang="ru-RU" sz="2200" dirty="0"/>
                      <m:t> </m:t>
                    </m:r>
                  </m:oMath>
                </a14:m>
                <a:endParaRPr lang="en-US" sz="22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50000"/>
                  </a:lnSpc>
                </a:pPr>
                <a:endParaRPr lang="en-US" sz="2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5" y="5274009"/>
                <a:ext cx="6573045" cy="1244571"/>
              </a:xfrm>
              <a:prstGeom prst="rect">
                <a:avLst/>
              </a:prstGeom>
              <a:blipFill>
                <a:blip r:embed="rId5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7630711" y="5490990"/>
                <a:ext cx="3525045" cy="810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200" dirty="0" smtClean="0"/>
                  <a:t> - намагниченность </a:t>
                </a:r>
                <a:r>
                  <a:rPr lang="ru-RU" sz="2200" dirty="0"/>
                  <a:t>магнитной </a:t>
                </a:r>
                <a:r>
                  <a:rPr lang="ru-RU" sz="2200" dirty="0" smtClean="0"/>
                  <a:t>жидкости</a:t>
                </a:r>
                <a:endParaRPr lang="en-US" sz="22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711" y="5490990"/>
                <a:ext cx="3525045" cy="810607"/>
              </a:xfrm>
              <a:prstGeom prst="rect">
                <a:avLst/>
              </a:prstGeom>
              <a:blipFill>
                <a:blip r:embed="rId6"/>
                <a:stretch>
                  <a:fillRect l="-2249" b="-1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83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176215" y="1460214"/>
                <a:ext cx="553786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m:rPr>
                              <m:sty m:val="p"/>
                            </m:rPr>
                            <a:rPr lang="ru-RU" sz="2200" i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𝑘𝑟</m:t>
                              </m:r>
                            </m:e>
                          </m:d>
                          <m:func>
                            <m:func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2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𝑘𝑥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15" y="1460214"/>
                <a:ext cx="5537862" cy="430887"/>
              </a:xfrm>
              <a:prstGeom prst="rect">
                <a:avLst/>
              </a:prstGeom>
              <a:blipFill>
                <a:blip r:embed="rId2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6368570" y="773577"/>
                <a:ext cx="5449697" cy="510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sSubSup>
                            <m:sSub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func>
                            <m:func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2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𝑘𝑥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570" y="773577"/>
                <a:ext cx="5449697" cy="510781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6368570" y="1384927"/>
                <a:ext cx="5449697" cy="510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sSubSup>
                            <m:sSub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func>
                            <m:func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2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𝑘𝑥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570" y="1384927"/>
                <a:ext cx="5449697" cy="510781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/>
              <p:cNvSpPr/>
              <p:nvPr/>
            </p:nvSpPr>
            <p:spPr>
              <a:xfrm>
                <a:off x="176215" y="773577"/>
                <a:ext cx="433362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m:rPr>
                                  <m:sty m:val="p"/>
                                </m:rPr>
                                <a:rPr lang="ru-RU" sz="22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𝑘𝑥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15" y="773577"/>
                <a:ext cx="4333622" cy="430887"/>
              </a:xfrm>
              <a:prstGeom prst="rect">
                <a:avLst/>
              </a:prstGeom>
              <a:blipFill>
                <a:blip r:embed="rId5"/>
                <a:stretch>
                  <a:fillRect b="-140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Решение задачи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176215" y="2999499"/>
                <a:ext cx="7902604" cy="113685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:endParaRPr lang="ru-RU" sz="2200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2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∗2</m:t>
                          </m:r>
                        </m:sup>
                      </m:sSup>
                      <m:r>
                        <a:rPr lang="ru-RU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20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2200" i="1">
                          <a:latin typeface="Cambria Math" panose="02040503050406030204" pitchFamily="18" charset="0"/>
                        </a:rPr>
                        <m:t>𝜋</m:t>
                      </m:r>
                      <m:sSubSup>
                        <m:sSub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∗2</m:t>
                          </m:r>
                        </m:sup>
                      </m:sSubSup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ru-RU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 smtClean="0"/>
              </a:p>
              <a:p>
                <a:pPr>
                  <a:lnSpc>
                    <a:spcPct val="50000"/>
                  </a:lnSpc>
                </a:pPr>
                <a:endParaRPr lang="ru-RU" sz="2200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15" y="2999499"/>
                <a:ext cx="7902604" cy="11368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8610600" y="2929287"/>
                <a:ext cx="3207667" cy="1277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𝑘𝑅</m:t>
                    </m:r>
                  </m:oMath>
                </a14:m>
                <a:r>
                  <a:rPr lang="ru-RU" sz="2200" dirty="0" smtClean="0"/>
                  <a:t> – безразмерное волновое число</a:t>
                </a:r>
              </a:p>
              <a:p>
                <a:pPr>
                  <a:lnSpc>
                    <a:spcPct val="50000"/>
                  </a:lnSpc>
                </a:pPr>
                <a:endParaRPr lang="ru-RU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200" dirty="0" smtClean="0"/>
                  <a:t> – </a:t>
                </a:r>
                <a:r>
                  <a:rPr lang="ru-RU" sz="2200" dirty="0" smtClean="0"/>
                  <a:t>азимутальное число</a:t>
                </a:r>
                <a:endParaRPr lang="ru-RU" sz="2200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929287"/>
                <a:ext cx="3207667" cy="1277273"/>
              </a:xfrm>
              <a:prstGeom prst="rect">
                <a:avLst/>
              </a:prstGeom>
              <a:blipFill>
                <a:blip r:embed="rId7"/>
                <a:stretch>
                  <a:fillRect l="-2471" t="-3349" b="-9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76215" y="2377420"/>
            <a:ext cx="9240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Дисперсионное уравнение в безразмерных переменных:</a:t>
            </a:r>
            <a:endParaRPr lang="ru-RU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15"/>
              <p:cNvSpPr/>
              <p:nvPr/>
            </p:nvSpPr>
            <p:spPr>
              <a:xfrm>
                <a:off x="176215" y="4712859"/>
                <a:ext cx="5742577" cy="1849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𝑘𝑅</m:t>
                              </m:r>
                            </m:e>
                          </m:d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≡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&gt;0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eqAr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𝑘𝑟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𝑘𝑟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ru-RU" sz="2000" dirty="0" smtClean="0"/>
              </a:p>
              <a:p>
                <a:pPr/>
                <a:endParaRPr lang="ru-R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𝑘𝑅</m:t>
                          </m:r>
                        </m:e>
                      </m:d>
                      <m:r>
                        <a:rPr lang="ru-RU" sz="200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𝑘𝑟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𝑘𝑟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≡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15" y="4712859"/>
                <a:ext cx="5742577" cy="18498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/>
          <p:cNvSpPr/>
          <p:nvPr/>
        </p:nvSpPr>
        <p:spPr>
          <a:xfrm>
            <a:off x="5918792" y="5083793"/>
            <a:ext cx="51246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– модифицированные функции Бесселя 1-го и 2-го рода и их частные производные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8929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Решение задачи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1664665" y="3942834"/>
                <a:ext cx="7466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/>
                  <a:t> </a:t>
                </a:r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665" y="3942834"/>
                <a:ext cx="74661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36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4648551" y="779362"/>
                <a:ext cx="1447448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</m:acc>
                      <m:r>
                        <a:rPr lang="ru-RU" sz="2400" i="0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ru-RU" sz="24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551" y="779362"/>
                <a:ext cx="1447448" cy="5064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DF89-5B13-44F7-A1DF-4EC2E0A738B9}" type="slidenum">
              <a:rPr lang="ru-RU" smtClean="0"/>
              <a:t>7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70658" y="779362"/>
            <a:ext cx="352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Уравнение </a:t>
            </a:r>
            <a:r>
              <a:rPr lang="ru-RU" sz="2200" dirty="0" smtClean="0"/>
              <a:t>несжимаемости:</a:t>
            </a:r>
            <a:endParaRPr lang="ru-RU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cs typeface="Arial" panose="020B0604020202020204" pitchFamily="34" charset="0"/>
              </a:rPr>
              <a:t>Необходимые уравнения и граничные </a:t>
            </a:r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условия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656" y="1769962"/>
            <a:ext cx="3525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Уравнение Эйлера</a:t>
            </a:r>
            <a:r>
              <a:rPr lang="ru-RU" sz="2200" dirty="0" smtClean="0"/>
              <a:t>:</a:t>
            </a:r>
            <a:endParaRPr lang="ru-RU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/>
              <p:cNvSpPr/>
              <p:nvPr/>
            </p:nvSpPr>
            <p:spPr>
              <a:xfrm>
                <a:off x="4648551" y="1514474"/>
                <a:ext cx="3501215" cy="941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  <m: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551" y="1514474"/>
                <a:ext cx="3501215" cy="941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70657" y="3016048"/>
            <a:ext cx="3525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Условие баланса давлений на поверхности струи:</a:t>
            </a:r>
            <a:endParaRPr lang="ru-RU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4648551" y="3169935"/>
                <a:ext cx="43822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40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=0, 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eqAr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551" y="3169935"/>
                <a:ext cx="438229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4648551" y="4619766"/>
                <a:ext cx="2602379" cy="479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40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&amp;</m:t>
                          </m:r>
                          <m:acc>
                            <m:accPr>
                              <m:chr m:val="⃗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&lt; ∞, 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eqAr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551" y="4619766"/>
                <a:ext cx="2602379" cy="479555"/>
              </a:xfrm>
              <a:prstGeom prst="rect">
                <a:avLst/>
              </a:prstGeom>
              <a:blipFill>
                <a:blip r:embed="rId5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70655" y="4474822"/>
            <a:ext cx="35250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Условие для </a:t>
            </a:r>
            <a:r>
              <a:rPr lang="ru-RU" sz="2200" dirty="0" smtClean="0"/>
              <a:t>скорости </a:t>
            </a:r>
            <a:r>
              <a:rPr lang="ru-RU" sz="2200" dirty="0"/>
              <a:t>на оси струи: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19138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150</Words>
  <Application>Microsoft Office PowerPoint</Application>
  <PresentationFormat>Широкоэкранный</PresentationFormat>
  <Paragraphs>65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Mouse Greys</dc:creator>
  <cp:lastModifiedBy>Mouse Greys</cp:lastModifiedBy>
  <cp:revision>43</cp:revision>
  <dcterms:created xsi:type="dcterms:W3CDTF">2021-04-27T09:00:46Z</dcterms:created>
  <dcterms:modified xsi:type="dcterms:W3CDTF">2021-04-28T14:06:46Z</dcterms:modified>
</cp:coreProperties>
</file>