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3" r:id="rId19"/>
    <p:sldId id="272" r:id="rId20"/>
    <p:sldId id="275" r:id="rId21"/>
    <p:sldId id="277" r:id="rId22"/>
    <p:sldId id="278" r:id="rId23"/>
    <p:sldId id="280" r:id="rId24"/>
    <p:sldId id="283" r:id="rId25"/>
    <p:sldId id="281" r:id="rId26"/>
    <p:sldId id="285" r:id="rId27"/>
    <p:sldId id="28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276234-9ED5-4917-AF22-8246FA954A51}">
          <p14:sldIdLst>
            <p14:sldId id="256"/>
            <p14:sldId id="257"/>
            <p14:sldId id="258"/>
            <p14:sldId id="259"/>
            <p14:sldId id="260"/>
            <p14:sldId id="261"/>
            <p14:sldId id="262"/>
            <p14:sldId id="263"/>
            <p14:sldId id="264"/>
            <p14:sldId id="265"/>
            <p14:sldId id="266"/>
            <p14:sldId id="267"/>
            <p14:sldId id="268"/>
            <p14:sldId id="269"/>
            <p14:sldId id="276"/>
            <p14:sldId id="270"/>
            <p14:sldId id="271"/>
            <p14:sldId id="273"/>
            <p14:sldId id="272"/>
            <p14:sldId id="275"/>
            <p14:sldId id="277"/>
            <p14:sldId id="278"/>
            <p14:sldId id="280"/>
            <p14:sldId id="283"/>
            <p14:sldId id="281"/>
            <p14:sldId id="285"/>
            <p14:sldId id="282"/>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sword" initials="p" lastIdx="3" clrIdx="0">
    <p:extLst>
      <p:ext uri="{19B8F6BF-5375-455C-9EA6-DF929625EA0E}">
        <p15:presenceInfo xmlns:p15="http://schemas.microsoft.com/office/powerpoint/2012/main" userId="passw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91606" autoAdjust="0"/>
  </p:normalViewPr>
  <p:slideViewPr>
    <p:cSldViewPr snapToGrid="0">
      <p:cViewPr varScale="1">
        <p:scale>
          <a:sx n="69" d="100"/>
          <a:sy n="69" d="100"/>
        </p:scale>
        <p:origin x="780" y="54"/>
      </p:cViewPr>
      <p:guideLst/>
    </p:cSldViewPr>
  </p:slideViewPr>
  <p:outlineViewPr>
    <p:cViewPr>
      <p:scale>
        <a:sx n="33" d="100"/>
        <a:sy n="33" d="100"/>
      </p:scale>
      <p:origin x="0" y="-284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58E59-ADAE-4E8E-8EA5-2CE2C7DEAA15}"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982ED-BE91-4326-B0AE-F10FD360B2FD}" type="slidenum">
              <a:rPr lang="en-US" smtClean="0"/>
              <a:t>‹#›</a:t>
            </a:fld>
            <a:endParaRPr lang="en-US"/>
          </a:p>
        </p:txBody>
      </p:sp>
    </p:spTree>
    <p:extLst>
      <p:ext uri="{BB962C8B-B14F-4D97-AF65-F5344CB8AC3E}">
        <p14:creationId xmlns:p14="http://schemas.microsoft.com/office/powerpoint/2010/main" val="39486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E982ED-BE91-4326-B0AE-F10FD360B2FD}" type="slidenum">
              <a:rPr lang="en-US" smtClean="0"/>
              <a:t>9</a:t>
            </a:fld>
            <a:endParaRPr lang="en-US"/>
          </a:p>
        </p:txBody>
      </p:sp>
    </p:spTree>
    <p:extLst>
      <p:ext uri="{BB962C8B-B14F-4D97-AF65-F5344CB8AC3E}">
        <p14:creationId xmlns:p14="http://schemas.microsoft.com/office/powerpoint/2010/main" val="48866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a:t>
            </a:r>
            <a:r>
              <a:rPr lang="en-US" dirty="0"/>
              <a:t> Probability Formulas List in </a:t>
            </a:r>
            <a:r>
              <a:rPr lang="en-US" dirty="0" err="1"/>
              <a:t>Maths</a:t>
            </a:r>
            <a:r>
              <a:rPr lang="en-US" dirty="0" err="1">
                <a:effectLst/>
              </a:rPr>
              <a:t>Probability</a:t>
            </a:r>
            <a:r>
              <a:rPr lang="en-US" dirty="0">
                <a:effectLst/>
              </a:rPr>
              <a:t> </a:t>
            </a:r>
          </a:p>
          <a:p>
            <a:r>
              <a:rPr lang="en-US" dirty="0">
                <a:effectLst/>
              </a:rPr>
              <a:t>Range0 ≤ P(A) ≤ 1</a:t>
            </a:r>
          </a:p>
          <a:p>
            <a:r>
              <a:rPr lang="en-US" dirty="0">
                <a:effectLst/>
              </a:rPr>
              <a:t>Rule of </a:t>
            </a:r>
            <a:r>
              <a:rPr lang="en-US" dirty="0" err="1">
                <a:effectLst/>
              </a:rPr>
              <a:t>AdditionP</a:t>
            </a:r>
            <a:r>
              <a:rPr lang="en-US" dirty="0">
                <a:effectLst/>
              </a:rPr>
              <a:t>(A∪B) = P(A) + P(B) – P(A∩B)</a:t>
            </a:r>
          </a:p>
          <a:p>
            <a:r>
              <a:rPr lang="en-US" dirty="0">
                <a:effectLst/>
              </a:rPr>
              <a:t>Rule of Complementary </a:t>
            </a:r>
            <a:r>
              <a:rPr lang="en-US" dirty="0" err="1">
                <a:effectLst/>
              </a:rPr>
              <a:t>EventsP</a:t>
            </a:r>
            <a:r>
              <a:rPr lang="en-US" dirty="0">
                <a:effectLst/>
              </a:rPr>
              <a:t>(A’) + P(A) = 1</a:t>
            </a:r>
          </a:p>
          <a:p>
            <a:r>
              <a:rPr lang="en-US" dirty="0">
                <a:effectLst/>
              </a:rPr>
              <a:t>Disjoint </a:t>
            </a:r>
            <a:r>
              <a:rPr lang="en-US" dirty="0" err="1">
                <a:effectLst/>
              </a:rPr>
              <a:t>EventsP</a:t>
            </a:r>
            <a:r>
              <a:rPr lang="en-US" dirty="0">
                <a:effectLst/>
              </a:rPr>
              <a:t>(A∩B) = 0</a:t>
            </a:r>
          </a:p>
          <a:p>
            <a:r>
              <a:rPr lang="en-US" dirty="0">
                <a:effectLst/>
              </a:rPr>
              <a:t>Independent </a:t>
            </a:r>
            <a:r>
              <a:rPr lang="en-US" dirty="0" err="1">
                <a:effectLst/>
              </a:rPr>
              <a:t>EventsP</a:t>
            </a:r>
            <a:r>
              <a:rPr lang="en-US" dirty="0">
                <a:effectLst/>
              </a:rPr>
              <a:t>(A∩B) = P(A) ⋅ P(B)</a:t>
            </a:r>
          </a:p>
          <a:p>
            <a:r>
              <a:rPr lang="en-US" dirty="0">
                <a:effectLst/>
              </a:rPr>
              <a:t>Conditional </a:t>
            </a:r>
            <a:r>
              <a:rPr lang="en-US" dirty="0" err="1">
                <a:effectLst/>
              </a:rPr>
              <a:t>ProbabilityP</a:t>
            </a:r>
            <a:r>
              <a:rPr lang="en-US" dirty="0">
                <a:effectLst/>
              </a:rPr>
              <a:t>(A | B) = P(A∩B) / P</a:t>
            </a:r>
          </a:p>
          <a:p>
            <a:r>
              <a:rPr lang="en-US" dirty="0">
                <a:effectLst/>
              </a:rPr>
              <a:t>(B)Bayes Formula P(A | B) = P(B | A) ⋅ P(A) / P(B)     means that </a:t>
            </a:r>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means the probability that A will occur given that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has occurred.</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9E982ED-BE91-4326-B0AE-F10FD360B2FD}" type="slidenum">
              <a:rPr lang="en-US" smtClean="0"/>
              <a:t>11</a:t>
            </a:fld>
            <a:endParaRPr lang="en-US"/>
          </a:p>
        </p:txBody>
      </p:sp>
    </p:spTree>
    <p:extLst>
      <p:ext uri="{BB962C8B-B14F-4D97-AF65-F5344CB8AC3E}">
        <p14:creationId xmlns:p14="http://schemas.microsoft.com/office/powerpoint/2010/main" val="280185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E982ED-BE91-4326-B0AE-F10FD360B2FD}" type="slidenum">
              <a:rPr lang="en-US" smtClean="0"/>
              <a:t>13</a:t>
            </a:fld>
            <a:endParaRPr lang="en-US"/>
          </a:p>
        </p:txBody>
      </p:sp>
    </p:spTree>
    <p:extLst>
      <p:ext uri="{BB962C8B-B14F-4D97-AF65-F5344CB8AC3E}">
        <p14:creationId xmlns:p14="http://schemas.microsoft.com/office/powerpoint/2010/main" val="111506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algorithm are popular in Biomedical Engineering  (decision tree for identifying  features to be used in implantable devices )</a:t>
            </a:r>
          </a:p>
          <a:p>
            <a:r>
              <a:rPr lang="en-US" dirty="0"/>
              <a:t>,Financial analysis to  know  customer satisfaction levels with a product or service , etc.</a:t>
            </a:r>
          </a:p>
          <a:p>
            <a:endParaRPr lang="en-US" dirty="0"/>
          </a:p>
          <a:p>
            <a:endParaRPr lang="en-US" dirty="0"/>
          </a:p>
          <a:p>
            <a:r>
              <a:rPr lang="en-US" dirty="0">
                <a:solidFill>
                  <a:srgbClr val="0070C0"/>
                </a:solidFill>
              </a:rPr>
              <a:t>From</a:t>
            </a:r>
            <a:r>
              <a:rPr lang="en-US" dirty="0"/>
              <a:t> </a:t>
            </a:r>
            <a:r>
              <a:rPr lang="en-US" dirty="0" err="1"/>
              <a:t>sklean.tree</a:t>
            </a:r>
            <a:r>
              <a:rPr lang="en-US" dirty="0"/>
              <a:t> </a:t>
            </a:r>
            <a:r>
              <a:rPr lang="en-US" dirty="0">
                <a:solidFill>
                  <a:srgbClr val="0070C0"/>
                </a:solidFill>
              </a:rPr>
              <a:t>import</a:t>
            </a:r>
            <a:r>
              <a:rPr lang="en-US" dirty="0"/>
              <a:t> </a:t>
            </a:r>
            <a:r>
              <a:rPr lang="en-US" dirty="0" err="1"/>
              <a:t>decisionTreeClassifier</a:t>
            </a:r>
            <a:endParaRPr lang="en-US" dirty="0"/>
          </a:p>
          <a:p>
            <a:r>
              <a:rPr lang="en-US" dirty="0" err="1"/>
              <a:t>dtree</a:t>
            </a:r>
            <a:r>
              <a:rPr lang="en-US" dirty="0"/>
              <a:t> = </a:t>
            </a:r>
            <a:r>
              <a:rPr lang="en-US" dirty="0" err="1"/>
              <a:t>DecisionTreeClassifier</a:t>
            </a:r>
            <a:r>
              <a:rPr lang="en-US" dirty="0"/>
              <a:t>(</a:t>
            </a:r>
            <a:r>
              <a:rPr lang="en-US" dirty="0" err="1"/>
              <a:t>max_depth</a:t>
            </a:r>
            <a:r>
              <a:rPr lang="en-US" dirty="0"/>
              <a:t>=10,random_state=101,</a:t>
            </a:r>
          </a:p>
          <a:p>
            <a:r>
              <a:rPr lang="en-US" dirty="0" err="1"/>
              <a:t>Max_features</a:t>
            </a:r>
            <a:r>
              <a:rPr lang="en-US" dirty="0"/>
              <a:t>=</a:t>
            </a:r>
            <a:r>
              <a:rPr lang="en-US" dirty="0" err="1"/>
              <a:t>none,min_samples_leaf</a:t>
            </a:r>
            <a:r>
              <a:rPr lang="en-US" dirty="0"/>
              <a:t>=15)</a:t>
            </a:r>
          </a:p>
          <a:p>
            <a:r>
              <a:rPr lang="en-US" dirty="0" err="1"/>
              <a:t>dtree.fit</a:t>
            </a:r>
            <a:r>
              <a:rPr lang="en-US" dirty="0"/>
              <a:t>(</a:t>
            </a:r>
            <a:r>
              <a:rPr lang="en-US" dirty="0" err="1"/>
              <a:t>x_train,y_train</a:t>
            </a:r>
            <a:r>
              <a:rPr lang="en-US" dirty="0"/>
              <a:t>)</a:t>
            </a:r>
          </a:p>
          <a:p>
            <a:r>
              <a:rPr lang="en-US" dirty="0" err="1"/>
              <a:t>Y_pred</a:t>
            </a:r>
            <a:r>
              <a:rPr lang="en-US" dirty="0"/>
              <a:t>=predict(</a:t>
            </a:r>
            <a:r>
              <a:rPr lang="en-US" dirty="0" err="1"/>
              <a:t>X_test</a:t>
            </a:r>
            <a:r>
              <a:rPr lang="en-US" dirty="0"/>
              <a:t>)</a:t>
            </a:r>
          </a:p>
          <a:p>
            <a:endParaRPr lang="en-US" dirty="0"/>
          </a:p>
        </p:txBody>
      </p:sp>
      <p:sp>
        <p:nvSpPr>
          <p:cNvPr id="4" name="Slide Number Placeholder 3"/>
          <p:cNvSpPr>
            <a:spLocks noGrp="1"/>
          </p:cNvSpPr>
          <p:nvPr>
            <p:ph type="sldNum" sz="quarter" idx="10"/>
          </p:nvPr>
        </p:nvSpPr>
        <p:spPr/>
        <p:txBody>
          <a:bodyPr/>
          <a:lstStyle/>
          <a:p>
            <a:fld id="{39E982ED-BE91-4326-B0AE-F10FD360B2FD}" type="slidenum">
              <a:rPr lang="en-US" smtClean="0"/>
              <a:t>14</a:t>
            </a:fld>
            <a:endParaRPr lang="en-US"/>
          </a:p>
        </p:txBody>
      </p:sp>
    </p:spTree>
    <p:extLst>
      <p:ext uri="{BB962C8B-B14F-4D97-AF65-F5344CB8AC3E}">
        <p14:creationId xmlns:p14="http://schemas.microsoft.com/office/powerpoint/2010/main" val="31012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B3E7C-0E4F-4AC7-8B17-793B53F402C3}"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391550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A903D-89FB-4507-82E0-752C9B4AAC73}"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7155381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A903D-89FB-4507-82E0-752C9B4AAC73}"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97876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A903D-89FB-4507-82E0-752C9B4AAC73}"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36230973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A903D-89FB-4507-82E0-752C9B4AAC73}"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28477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A903D-89FB-4507-82E0-752C9B4AAC73}"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14362901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DD67A-F4F9-4EC6-B0D7-3761E1217F35}"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23198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DD83AB-7C57-4311-8B03-FA060D4C7F41}"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299878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FEF60-058B-4E83-8401-8A2315106948}"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300793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4AAD33-21D8-417B-9D29-90CD78DF8DF9}" type="datetime1">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212302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C5551-9233-4AC5-A8FE-55D05C96DD35}" type="datetime1">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61498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1B171-3498-491B-8882-1ABFCF0D54E8}" type="datetime1">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73233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B1598-DAF9-413E-940B-755DCA05806F}" type="datetime1">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377520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FA2B3-E209-430B-969C-6C068F79F283}" type="datetime1">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91091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B7B1F-5785-454E-B617-D19B50A8E959}" type="datetime1">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411044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00D2A-C77A-463D-AC67-B73296BE7623}" type="datetime1">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0DB5C-BFB1-4222-AD93-7933EA909C3A}" type="slidenum">
              <a:rPr lang="en-US" smtClean="0"/>
              <a:t>‹#›</a:t>
            </a:fld>
            <a:endParaRPr lang="en-US"/>
          </a:p>
        </p:txBody>
      </p:sp>
    </p:spTree>
    <p:extLst>
      <p:ext uri="{BB962C8B-B14F-4D97-AF65-F5344CB8AC3E}">
        <p14:creationId xmlns:p14="http://schemas.microsoft.com/office/powerpoint/2010/main" val="94088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EA903D-89FB-4507-82E0-752C9B4AAC73}" type="datetime1">
              <a:rPr lang="en-US" smtClean="0"/>
              <a:t>7/20/2022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30DB5C-BFB1-4222-AD93-7933EA909C3A}" type="slidenum">
              <a:rPr lang="en-US" smtClean="0"/>
              <a:t>‹#›</a:t>
            </a:fld>
            <a:endParaRPr lang="en-US"/>
          </a:p>
        </p:txBody>
      </p:sp>
    </p:spTree>
    <p:extLst>
      <p:ext uri="{BB962C8B-B14F-4D97-AF65-F5344CB8AC3E}">
        <p14:creationId xmlns:p14="http://schemas.microsoft.com/office/powerpoint/2010/main" val="1498439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nalyticsindiamag.com/step-by-step-guide-to-reviews-classification-using-svc-naive-bayes-random-forest/"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Classification  algorithms</a:t>
            </a: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79814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493" y="457200"/>
            <a:ext cx="3932237" cy="800100"/>
          </a:xfrm>
        </p:spPr>
        <p:txBody>
          <a:bodyPr/>
          <a:lstStyle/>
          <a:p>
            <a:r>
              <a:rPr lang="en-US" dirty="0"/>
              <a:t>classification</a:t>
            </a:r>
          </a:p>
        </p:txBody>
      </p:sp>
      <p:sp>
        <p:nvSpPr>
          <p:cNvPr id="3" name="Content Placeholder 2"/>
          <p:cNvSpPr>
            <a:spLocks noGrp="1"/>
          </p:cNvSpPr>
          <p:nvPr>
            <p:ph idx="1"/>
          </p:nvPr>
        </p:nvSpPr>
        <p:spPr>
          <a:xfrm>
            <a:off x="4316730" y="1257300"/>
            <a:ext cx="6172200" cy="4873625"/>
          </a:xfrm>
        </p:spPr>
        <p:txBody>
          <a:bodyPr>
            <a:normAutofit/>
          </a:bodyPr>
          <a:lstStyle/>
          <a:p>
            <a:pPr>
              <a:buFont typeface="Wingdings" panose="05000000000000000000" pitchFamily="2" charset="2"/>
              <a:buChar char="ü"/>
            </a:pPr>
            <a:r>
              <a:rPr lang="en-US" dirty="0"/>
              <a:t>Types of logistic Regression :</a:t>
            </a:r>
          </a:p>
          <a:p>
            <a:r>
              <a:rPr lang="en-US" dirty="0"/>
              <a:t>on the basis of categories ,logistic regression can be classified into three types </a:t>
            </a:r>
          </a:p>
          <a:p>
            <a:pPr>
              <a:buFont typeface="Courier New" panose="02070309020205020404" pitchFamily="49" charset="0"/>
              <a:buChar char="o"/>
            </a:pPr>
            <a:r>
              <a:rPr lang="en-US" dirty="0"/>
              <a:t> </a:t>
            </a:r>
            <a:r>
              <a:rPr lang="en-US" b="1" dirty="0"/>
              <a:t>binomial</a:t>
            </a:r>
            <a:r>
              <a:rPr lang="en-US" dirty="0"/>
              <a:t>: in binomial logistic regression ,there can be only two possible types of the dependent variables, such as 0 and 1,pass or fail etc.</a:t>
            </a:r>
          </a:p>
          <a:p>
            <a:pPr>
              <a:buFont typeface="Courier New" panose="02070309020205020404" pitchFamily="49" charset="0"/>
              <a:buChar char="o"/>
            </a:pPr>
            <a:r>
              <a:rPr lang="en-US" b="1" dirty="0"/>
              <a:t>Multinomial</a:t>
            </a:r>
            <a:r>
              <a:rPr lang="en-US" dirty="0"/>
              <a:t>: in multinomial logistic regression there can be three or more possible unordered types of the dependent variables ,such as “cat”, ”dog”, ”sheep” .</a:t>
            </a:r>
          </a:p>
          <a:p>
            <a:pPr>
              <a:buFont typeface="Courier New" panose="02070309020205020404" pitchFamily="49" charset="0"/>
              <a:buChar char="o"/>
            </a:pPr>
            <a:r>
              <a:rPr lang="en-US" b="1" dirty="0"/>
              <a:t>Ordinal</a:t>
            </a:r>
            <a:r>
              <a:rPr lang="en-US" dirty="0"/>
              <a:t>: in ordinal logistic regression ,there can be 3 or more possible ordered types of dependent variables such as “low”, ”Medium”, or “High”.</a:t>
            </a:r>
          </a:p>
        </p:txBody>
      </p:sp>
      <p:sp>
        <p:nvSpPr>
          <p:cNvPr id="4" name="Text Placeholder 3"/>
          <p:cNvSpPr>
            <a:spLocks noGrp="1"/>
          </p:cNvSpPr>
          <p:nvPr>
            <p:ph type="body" sz="half" idx="2"/>
          </p:nvPr>
        </p:nvSpPr>
        <p:spPr>
          <a:xfrm>
            <a:off x="580143" y="1257300"/>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pPr marL="285750" indent="-285750">
              <a:buFont typeface="Wingdings" panose="05000000000000000000" pitchFamily="2" charset="2"/>
              <a:buChar char="Ø"/>
            </a:pPr>
            <a:r>
              <a:rPr lang="en-US" dirty="0">
                <a:solidFill>
                  <a:srgbClr val="C00000"/>
                </a:solidFill>
              </a:rPr>
              <a:t>Types of logistic Regression :</a:t>
            </a:r>
            <a:endParaRPr lang="en-US" dirty="0">
              <a:solidFill>
                <a:schemeClr val="tx1">
                  <a:lumMod val="85000"/>
                  <a:lumOff val="15000"/>
                </a:schemeClr>
              </a:solidFill>
            </a:endParaRP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spTree>
    <p:extLst>
      <p:ext uri="{BB962C8B-B14F-4D97-AF65-F5344CB8AC3E}">
        <p14:creationId xmlns:p14="http://schemas.microsoft.com/office/powerpoint/2010/main" val="121497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654" y="451555"/>
            <a:ext cx="3932237" cy="781756"/>
          </a:xfrm>
        </p:spPr>
        <p:txBody>
          <a:bodyPr/>
          <a:lstStyle/>
          <a:p>
            <a:r>
              <a:rPr lang="en-US" dirty="0"/>
              <a:t>classification</a:t>
            </a:r>
          </a:p>
        </p:txBody>
      </p:sp>
      <p:sp>
        <p:nvSpPr>
          <p:cNvPr id="3" name="Content Placeholder 2"/>
          <p:cNvSpPr>
            <a:spLocks noGrp="1"/>
          </p:cNvSpPr>
          <p:nvPr>
            <p:ph idx="1"/>
          </p:nvPr>
        </p:nvSpPr>
        <p:spPr/>
        <p:txBody>
          <a:bodyPr/>
          <a:lstStyle/>
          <a:p>
            <a:r>
              <a:rPr lang="en-US" b="1" dirty="0"/>
              <a:t>Naïve Bayes</a:t>
            </a:r>
          </a:p>
          <a:p>
            <a:r>
              <a:rPr lang="en-US" sz="1800" dirty="0"/>
              <a:t>Is a simple classification algorithms that helps build fast machine  learning models that can make quick predictions. The algorithms predicts based on the probability of an object  and is also known as a probabilistic classifier. </a:t>
            </a:r>
          </a:p>
          <a:p>
            <a:endParaRPr lang="en-US" dirty="0"/>
          </a:p>
        </p:txBody>
      </p:sp>
      <p:sp>
        <p:nvSpPr>
          <p:cNvPr id="4" name="Text Placeholder 3"/>
          <p:cNvSpPr>
            <a:spLocks noGrp="1"/>
          </p:cNvSpPr>
          <p:nvPr>
            <p:ph type="body" sz="half" idx="2"/>
          </p:nvPr>
        </p:nvSpPr>
        <p:spPr>
          <a:xfrm>
            <a:off x="490883" y="1233311"/>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rgbClr val="C00000"/>
                </a:solidFill>
              </a:rPr>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2754923"/>
            <a:ext cx="6833821" cy="3223845"/>
          </a:xfrm>
          <a:prstGeom prst="rect">
            <a:avLst/>
          </a:prstGeom>
        </p:spPr>
      </p:pic>
    </p:spTree>
    <p:extLst>
      <p:ext uri="{BB962C8B-B14F-4D97-AF65-F5344CB8AC3E}">
        <p14:creationId xmlns:p14="http://schemas.microsoft.com/office/powerpoint/2010/main" val="203675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10" y="331270"/>
            <a:ext cx="3932237" cy="759178"/>
          </a:xfrm>
        </p:spPr>
        <p:txBody>
          <a:bodyPr/>
          <a:lstStyle/>
          <a:p>
            <a:r>
              <a:rPr lang="en-US" dirty="0"/>
              <a:t>classification</a:t>
            </a:r>
          </a:p>
        </p:txBody>
      </p:sp>
      <p:sp>
        <p:nvSpPr>
          <p:cNvPr id="3" name="Content Placeholder 2"/>
          <p:cNvSpPr>
            <a:spLocks noGrp="1"/>
          </p:cNvSpPr>
          <p:nvPr>
            <p:ph idx="1"/>
          </p:nvPr>
        </p:nvSpPr>
        <p:spPr>
          <a:xfrm>
            <a:off x="5012267" y="987425"/>
            <a:ext cx="6343121" cy="4873625"/>
          </a:xfrm>
        </p:spPr>
        <p:txBody>
          <a:bodyPr>
            <a:normAutofit/>
          </a:bodyPr>
          <a:lstStyle/>
          <a:p>
            <a:r>
              <a:rPr lang="en-US" b="1" dirty="0"/>
              <a:t>Benefit of Naïve Bayes algorithms </a:t>
            </a:r>
          </a:p>
          <a:p>
            <a:r>
              <a:rPr lang="en-US" dirty="0"/>
              <a:t>Naïve Bayes algorithms quickly predicts the class of the test data set. Moreover ,it also performs accurately in a multi-class prediction scenario.</a:t>
            </a:r>
          </a:p>
          <a:p>
            <a:r>
              <a:rPr lang="en-US" dirty="0"/>
              <a:t>Real  world  project  is </a:t>
            </a:r>
            <a:r>
              <a:rPr lang="en-US" b="1" dirty="0"/>
              <a:t>spam filtering and sentiment analysis</a:t>
            </a:r>
          </a:p>
          <a:p>
            <a:r>
              <a:rPr lang="en-US" dirty="0"/>
              <a:t>Gmail from google uses Naïve Bayes algorithms for filtering spam emails. </a:t>
            </a:r>
          </a:p>
          <a:p>
            <a:endParaRPr lang="en-US" dirty="0"/>
          </a:p>
          <a:p>
            <a:endParaRPr lang="en-US" dirty="0"/>
          </a:p>
        </p:txBody>
      </p:sp>
      <p:sp>
        <p:nvSpPr>
          <p:cNvPr id="4" name="Text Placeholder 3"/>
          <p:cNvSpPr>
            <a:spLocks noGrp="1"/>
          </p:cNvSpPr>
          <p:nvPr>
            <p:ph type="body" sz="half" idx="2"/>
          </p:nvPr>
        </p:nvSpPr>
        <p:spPr>
          <a:xfrm>
            <a:off x="634482" y="1090448"/>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rgbClr val="C00000"/>
                </a:solidFill>
              </a:rPr>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p:txBody>
      </p:sp>
      <p:sp>
        <p:nvSpPr>
          <p:cNvPr id="6" name="TextBox 5"/>
          <p:cNvSpPr txBox="1"/>
          <p:nvPr/>
        </p:nvSpPr>
        <p:spPr>
          <a:xfrm>
            <a:off x="634482" y="7595118"/>
            <a:ext cx="10124054" cy="3139321"/>
          </a:xfrm>
          <a:prstGeom prst="rect">
            <a:avLst/>
          </a:prstGeom>
          <a:noFill/>
        </p:spPr>
        <p:txBody>
          <a:bodyPr wrap="none" rtlCol="0">
            <a:spAutoFit/>
          </a:bodyPr>
          <a:lstStyle/>
          <a:p>
            <a:r>
              <a:rPr lang="en-US" dirty="0"/>
              <a:t>Sentiment analysis is another area where naïve Bayes can calculate probability of  emotions expressed </a:t>
            </a:r>
          </a:p>
          <a:p>
            <a:r>
              <a:rPr lang="en-US" dirty="0"/>
              <a:t>in the text being positive or Negative . </a:t>
            </a:r>
          </a:p>
          <a:p>
            <a:r>
              <a:rPr lang="en-US" dirty="0"/>
              <a:t>The advantage of naïve Bayes algorithm requires small amount of training data  to estimate the necessary </a:t>
            </a:r>
          </a:p>
          <a:p>
            <a:r>
              <a:rPr lang="en-US" dirty="0"/>
              <a:t>parameter . This method are Extremely fast  compered to more sophisticated methods .</a:t>
            </a:r>
          </a:p>
          <a:p>
            <a:r>
              <a:rPr lang="en-US" dirty="0"/>
              <a:t>Disadvantage  is a bad estimator.</a:t>
            </a:r>
          </a:p>
          <a:p>
            <a:endParaRPr lang="en-US" dirty="0"/>
          </a:p>
          <a:p>
            <a:r>
              <a:rPr lang="en-US" dirty="0">
                <a:solidFill>
                  <a:srgbClr val="00B050"/>
                </a:solidFill>
              </a:rPr>
              <a:t>From</a:t>
            </a:r>
            <a:r>
              <a:rPr lang="en-US" dirty="0"/>
              <a:t> </a:t>
            </a:r>
            <a:r>
              <a:rPr lang="en-US" dirty="0" err="1"/>
              <a:t>sklearn.naive_Bayes</a:t>
            </a:r>
            <a:r>
              <a:rPr lang="en-US" dirty="0"/>
              <a:t> </a:t>
            </a:r>
            <a:r>
              <a:rPr lang="en-US" dirty="0">
                <a:solidFill>
                  <a:srgbClr val="00B050"/>
                </a:solidFill>
              </a:rPr>
              <a:t>import</a:t>
            </a:r>
            <a:r>
              <a:rPr lang="en-US" dirty="0"/>
              <a:t> </a:t>
            </a:r>
            <a:r>
              <a:rPr lang="en-US" dirty="0" err="1"/>
              <a:t>GassianNB</a:t>
            </a:r>
            <a:endParaRPr lang="en-US" dirty="0"/>
          </a:p>
          <a:p>
            <a:r>
              <a:rPr lang="en-US" dirty="0" err="1"/>
              <a:t>Nb</a:t>
            </a:r>
            <a:r>
              <a:rPr lang="en-US" dirty="0"/>
              <a:t>=</a:t>
            </a:r>
            <a:r>
              <a:rPr lang="en-US" dirty="0" err="1"/>
              <a:t>GaussianNB</a:t>
            </a:r>
            <a:r>
              <a:rPr lang="en-US" dirty="0"/>
              <a:t>()</a:t>
            </a:r>
          </a:p>
          <a:p>
            <a:r>
              <a:rPr lang="en-US" dirty="0" err="1"/>
              <a:t>Nb.fit</a:t>
            </a:r>
            <a:r>
              <a:rPr lang="en-US" dirty="0"/>
              <a:t>(</a:t>
            </a:r>
            <a:r>
              <a:rPr lang="en-US" dirty="0" err="1"/>
              <a:t>x_train,y_train</a:t>
            </a:r>
            <a:r>
              <a:rPr lang="en-US" dirty="0"/>
              <a:t>)</a:t>
            </a:r>
          </a:p>
          <a:p>
            <a:r>
              <a:rPr lang="en-US" dirty="0" err="1"/>
              <a:t>Y_prad</a:t>
            </a:r>
            <a:r>
              <a:rPr lang="en-US" dirty="0"/>
              <a:t>=</a:t>
            </a:r>
            <a:r>
              <a:rPr lang="en-US" dirty="0" err="1"/>
              <a:t>nb.predict</a:t>
            </a:r>
            <a:r>
              <a:rPr lang="en-US" dirty="0"/>
              <a:t>(</a:t>
            </a:r>
            <a:r>
              <a:rPr lang="en-US" dirty="0" err="1"/>
              <a:t>x_test</a:t>
            </a:r>
            <a:r>
              <a:rPr lang="en-US" dirty="0"/>
              <a:t>)</a:t>
            </a:r>
          </a:p>
          <a:p>
            <a:endParaRPr lang="en-US" dirty="0"/>
          </a:p>
        </p:txBody>
      </p:sp>
    </p:spTree>
    <p:extLst>
      <p:ext uri="{BB962C8B-B14F-4D97-AF65-F5344CB8AC3E}">
        <p14:creationId xmlns:p14="http://schemas.microsoft.com/office/powerpoint/2010/main" val="156327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10" y="519288"/>
            <a:ext cx="3932237" cy="623711"/>
          </a:xfrm>
        </p:spPr>
        <p:txBody>
          <a:bodyPr/>
          <a:lstStyle/>
          <a:p>
            <a:r>
              <a:rPr lang="en-US" dirty="0"/>
              <a:t>classification</a:t>
            </a:r>
          </a:p>
        </p:txBody>
      </p:sp>
      <p:sp>
        <p:nvSpPr>
          <p:cNvPr id="3" name="Content Placeholder 2"/>
          <p:cNvSpPr>
            <a:spLocks noGrp="1"/>
          </p:cNvSpPr>
          <p:nvPr>
            <p:ph idx="1"/>
          </p:nvPr>
        </p:nvSpPr>
        <p:spPr/>
        <p:txBody>
          <a:bodyPr/>
          <a:lstStyle/>
          <a:p>
            <a:r>
              <a:rPr lang="en-US" dirty="0">
                <a:solidFill>
                  <a:srgbClr val="C00000"/>
                </a:solidFill>
              </a:rPr>
              <a:t>K-Nearest Neighbors</a:t>
            </a:r>
          </a:p>
          <a:p>
            <a:r>
              <a:rPr lang="en-US" sz="2000" dirty="0"/>
              <a:t>K-nearest neighbors (KNN) algorithm is a data classification method .it estimate the possibility that a data point will become member of any of groups based on what group the data point nearest to it belongs to.  </a:t>
            </a:r>
          </a:p>
          <a:p>
            <a:endParaRPr lang="en-US" dirty="0"/>
          </a:p>
        </p:txBody>
      </p:sp>
      <p:sp>
        <p:nvSpPr>
          <p:cNvPr id="4" name="Text Placeholder 3"/>
          <p:cNvSpPr>
            <a:spLocks noGrp="1"/>
          </p:cNvSpPr>
          <p:nvPr>
            <p:ph type="body" sz="half" idx="2"/>
          </p:nvPr>
        </p:nvSpPr>
        <p:spPr>
          <a:xfrm>
            <a:off x="681743" y="1120421"/>
            <a:ext cx="3100035" cy="3519312"/>
          </a:xfrm>
        </p:spPr>
        <p:txBody>
          <a:bodyPr>
            <a:normAutofit fontScale="47500" lnSpcReduction="20000"/>
          </a:bodyPr>
          <a:lstStyle/>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chemeClr val="tx1">
                    <a:lumMod val="85000"/>
                    <a:lumOff val="15000"/>
                  </a:schemeClr>
                </a:solidFill>
              </a:rPr>
              <a:t>Naïve Bayes  </a:t>
            </a:r>
          </a:p>
          <a:p>
            <a:pPr marL="285750" indent="-285750">
              <a:buFont typeface="Wingdings" panose="05000000000000000000" pitchFamily="2" charset="2"/>
              <a:buChar char="Ø"/>
            </a:pPr>
            <a:r>
              <a:rPr lang="en-US" dirty="0">
                <a:solidFill>
                  <a:srgbClr val="C00000"/>
                </a:solidFill>
              </a:rPr>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188" y="3025421"/>
            <a:ext cx="6489523" cy="3262489"/>
          </a:xfrm>
          <a:prstGeom prst="rect">
            <a:avLst/>
          </a:prstGeom>
        </p:spPr>
      </p:pic>
      <p:sp>
        <p:nvSpPr>
          <p:cNvPr id="6" name="TextBox 5"/>
          <p:cNvSpPr txBox="1"/>
          <p:nvPr/>
        </p:nvSpPr>
        <p:spPr>
          <a:xfrm>
            <a:off x="1693334" y="6858000"/>
            <a:ext cx="8522526" cy="2862322"/>
          </a:xfrm>
          <a:prstGeom prst="rect">
            <a:avLst/>
          </a:prstGeom>
          <a:noFill/>
        </p:spPr>
        <p:txBody>
          <a:bodyPr wrap="none" rtlCol="0">
            <a:spAutoFit/>
          </a:bodyPr>
          <a:lstStyle/>
          <a:p>
            <a:r>
              <a:rPr lang="en-US" b="1" dirty="0"/>
              <a:t>Examples  with real-world projects</a:t>
            </a:r>
          </a:p>
          <a:p>
            <a:r>
              <a:rPr lang="en-US" dirty="0"/>
              <a:t>Finding the ratio of breast cancer : in healthcare , the KNN algorithm is in use </a:t>
            </a:r>
          </a:p>
          <a:p>
            <a:r>
              <a:rPr lang="en-US" dirty="0"/>
              <a:t>As a classifier to predict breast cancer based on the previous history of age locality,</a:t>
            </a:r>
          </a:p>
          <a:p>
            <a:r>
              <a:rPr lang="en-US" dirty="0"/>
              <a:t>And other conditions .besides that ,recommendation engines of portals Netflix , Amazon,</a:t>
            </a:r>
          </a:p>
          <a:p>
            <a:r>
              <a:rPr lang="en-US" dirty="0"/>
              <a:t>You tube ,etc. use them.</a:t>
            </a:r>
          </a:p>
          <a:p>
            <a:endParaRPr lang="en-US" dirty="0"/>
          </a:p>
          <a:p>
            <a:r>
              <a:rPr lang="en-US" dirty="0">
                <a:solidFill>
                  <a:schemeClr val="accent1">
                    <a:lumMod val="50000"/>
                  </a:schemeClr>
                </a:solidFill>
              </a:rPr>
              <a:t>From</a:t>
            </a:r>
            <a:r>
              <a:rPr lang="en-US" dirty="0"/>
              <a:t> </a:t>
            </a:r>
            <a:r>
              <a:rPr lang="en-US" dirty="0" err="1"/>
              <a:t>sklearn.neidhbors</a:t>
            </a:r>
            <a:r>
              <a:rPr lang="en-US" dirty="0"/>
              <a:t> </a:t>
            </a:r>
            <a:r>
              <a:rPr lang="en-US" dirty="0">
                <a:solidFill>
                  <a:schemeClr val="accent1">
                    <a:lumMod val="50000"/>
                  </a:schemeClr>
                </a:solidFill>
              </a:rPr>
              <a:t>import</a:t>
            </a:r>
            <a:r>
              <a:rPr lang="en-US" dirty="0"/>
              <a:t> </a:t>
            </a:r>
            <a:r>
              <a:rPr lang="en-US" dirty="0" err="1"/>
              <a:t>KNeighborsClassifier</a:t>
            </a:r>
            <a:endParaRPr lang="en-US" dirty="0"/>
          </a:p>
          <a:p>
            <a:r>
              <a:rPr lang="en-US" dirty="0" err="1"/>
              <a:t>Knn</a:t>
            </a:r>
            <a:r>
              <a:rPr lang="en-US" dirty="0"/>
              <a:t>=</a:t>
            </a:r>
            <a:r>
              <a:rPr lang="en-US" dirty="0" err="1"/>
              <a:t>KNeighborsClasssifier</a:t>
            </a:r>
            <a:r>
              <a:rPr lang="en-US" dirty="0"/>
              <a:t>(</a:t>
            </a:r>
            <a:r>
              <a:rPr lang="en-US" dirty="0" err="1"/>
              <a:t>n_neighbors</a:t>
            </a:r>
            <a:r>
              <a:rPr lang="en-US" dirty="0"/>
              <a:t>=15)</a:t>
            </a:r>
          </a:p>
          <a:p>
            <a:r>
              <a:rPr lang="en-US" dirty="0" err="1"/>
              <a:t>Knn.fit</a:t>
            </a:r>
            <a:r>
              <a:rPr lang="en-US" dirty="0"/>
              <a:t>(</a:t>
            </a:r>
            <a:r>
              <a:rPr lang="en-US" dirty="0" err="1"/>
              <a:t>x_train,y_train</a:t>
            </a:r>
            <a:r>
              <a:rPr lang="en-US" dirty="0"/>
              <a:t>)</a:t>
            </a:r>
          </a:p>
          <a:p>
            <a:r>
              <a:rPr lang="en-US" dirty="0" err="1"/>
              <a:t>Y_pred</a:t>
            </a:r>
            <a:r>
              <a:rPr lang="en-US" dirty="0"/>
              <a:t>=predict(</a:t>
            </a:r>
            <a:r>
              <a:rPr lang="en-US" dirty="0" err="1"/>
              <a:t>x_test</a:t>
            </a:r>
            <a:r>
              <a:rPr lang="en-US" dirty="0"/>
              <a:t>)</a:t>
            </a:r>
          </a:p>
        </p:txBody>
      </p:sp>
    </p:spTree>
    <p:extLst>
      <p:ext uri="{BB962C8B-B14F-4D97-AF65-F5344CB8AC3E}">
        <p14:creationId xmlns:p14="http://schemas.microsoft.com/office/powerpoint/2010/main" val="118212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655" y="530577"/>
            <a:ext cx="3932237" cy="725311"/>
          </a:xfrm>
        </p:spPr>
        <p:txBody>
          <a:bodyPr/>
          <a:lstStyle/>
          <a:p>
            <a:r>
              <a:rPr lang="en-US" dirty="0"/>
              <a:t>classification</a:t>
            </a:r>
          </a:p>
        </p:txBody>
      </p:sp>
      <p:sp>
        <p:nvSpPr>
          <p:cNvPr id="3" name="Content Placeholder 2"/>
          <p:cNvSpPr>
            <a:spLocks noGrp="1"/>
          </p:cNvSpPr>
          <p:nvPr>
            <p:ph idx="1"/>
          </p:nvPr>
        </p:nvSpPr>
        <p:spPr/>
        <p:txBody>
          <a:bodyPr>
            <a:normAutofit/>
          </a:bodyPr>
          <a:lstStyle/>
          <a:p>
            <a:r>
              <a:rPr lang="en-US" dirty="0">
                <a:solidFill>
                  <a:srgbClr val="FF0000"/>
                </a:solidFill>
              </a:rPr>
              <a:t>Decision Tree</a:t>
            </a:r>
          </a:p>
          <a:p>
            <a:r>
              <a:rPr lang="en-US" sz="1800" dirty="0"/>
              <a:t>Decision tree supervised learning technique.</a:t>
            </a:r>
          </a:p>
          <a:p>
            <a:r>
              <a:rPr lang="en-US" sz="1800" dirty="0"/>
              <a:t>It can work both classification and regression problems but a preference in solving classification problems in a tree structured classifier , the internal node represents  the features of dataset , </a:t>
            </a:r>
            <a:r>
              <a:rPr lang="en-US" sz="1800" dirty="0" err="1"/>
              <a:t>branchs</a:t>
            </a:r>
            <a:r>
              <a:rPr lang="en-US" sz="1800" dirty="0"/>
              <a:t> represent the decision rule , and each leaf node represents the outcome.</a:t>
            </a:r>
          </a:p>
          <a:p>
            <a:endParaRPr lang="en-US" dirty="0"/>
          </a:p>
        </p:txBody>
      </p:sp>
      <p:sp>
        <p:nvSpPr>
          <p:cNvPr id="4" name="Text Placeholder 3"/>
          <p:cNvSpPr>
            <a:spLocks noGrp="1"/>
          </p:cNvSpPr>
          <p:nvPr>
            <p:ph type="body" sz="half" idx="2"/>
          </p:nvPr>
        </p:nvSpPr>
        <p:spPr>
          <a:xfrm>
            <a:off x="546277" y="1255888"/>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chemeClr val="tx1">
                    <a:lumMod val="85000"/>
                    <a:lumOff val="15000"/>
                  </a:schemeClr>
                </a:solidFill>
              </a:rPr>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solidFill>
                  <a:srgbClr val="FF0000"/>
                </a:solidFill>
              </a:rPr>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911" y="3330224"/>
            <a:ext cx="6386689" cy="3210276"/>
          </a:xfrm>
          <a:prstGeom prst="rect">
            <a:avLst/>
          </a:prstGeom>
        </p:spPr>
      </p:pic>
    </p:spTree>
    <p:extLst>
      <p:ext uri="{BB962C8B-B14F-4D97-AF65-F5344CB8AC3E}">
        <p14:creationId xmlns:p14="http://schemas.microsoft.com/office/powerpoint/2010/main" val="311936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
            <a:ext cx="4502921" cy="1045029"/>
          </a:xfrm>
        </p:spPr>
        <p:txBody>
          <a:bodyPr>
            <a:normAutofit fontScale="90000"/>
          </a:bodyPr>
          <a:lstStyle/>
          <a:p>
            <a:r>
              <a:rPr lang="en-US" sz="2200" dirty="0">
                <a:solidFill>
                  <a:srgbClr val="FF0000"/>
                </a:solidFill>
              </a:rPr>
              <a:t>Additional  Decision Tree   example</a:t>
            </a:r>
            <a:br>
              <a:rPr lang="en-US" dirty="0">
                <a:solidFill>
                  <a:srgbClr val="FF0000"/>
                </a:solidFill>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20" y="902857"/>
            <a:ext cx="5285816" cy="591285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867" y="822960"/>
            <a:ext cx="5787315" cy="5948742"/>
          </a:xfrm>
          <a:prstGeom prst="rect">
            <a:avLst/>
          </a:prstGeom>
        </p:spPr>
      </p:pic>
    </p:spTree>
    <p:extLst>
      <p:ext uri="{BB962C8B-B14F-4D97-AF65-F5344CB8AC3E}">
        <p14:creationId xmlns:p14="http://schemas.microsoft.com/office/powerpoint/2010/main" val="324991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0" y="203199"/>
            <a:ext cx="3932237" cy="657578"/>
          </a:xfrm>
        </p:spPr>
        <p:txBody>
          <a:bodyPr/>
          <a:lstStyle/>
          <a:p>
            <a:r>
              <a:rPr lang="en-US" dirty="0"/>
              <a:t>classification</a:t>
            </a:r>
          </a:p>
        </p:txBody>
      </p:sp>
      <p:sp>
        <p:nvSpPr>
          <p:cNvPr id="3" name="Content Placeholder 2"/>
          <p:cNvSpPr>
            <a:spLocks noGrp="1"/>
          </p:cNvSpPr>
          <p:nvPr>
            <p:ph idx="1"/>
          </p:nvPr>
        </p:nvSpPr>
        <p:spPr>
          <a:xfrm>
            <a:off x="5183188" y="987425"/>
            <a:ext cx="6589712" cy="4873625"/>
          </a:xfrm>
        </p:spPr>
        <p:txBody>
          <a:bodyPr>
            <a:normAutofit/>
          </a:bodyPr>
          <a:lstStyle/>
          <a:p>
            <a:r>
              <a:rPr lang="en-US" b="1" dirty="0"/>
              <a:t>Support Vector Machine(SVM)</a:t>
            </a:r>
          </a:p>
          <a:p>
            <a:r>
              <a:rPr lang="en-US" sz="1600" dirty="0"/>
              <a:t>Commonly used for classification and regression challenges . however , the preference  is for use in classification problems. It is representation of the training data as a point in space separated into categories by clear gap  that is as wide as possible.</a:t>
            </a:r>
          </a:p>
          <a:p>
            <a:r>
              <a:rPr lang="en-US" sz="1600" dirty="0"/>
              <a:t>New example are then mapped into that same space and predicted to belong to a category based on which side of the gap they fall.</a:t>
            </a:r>
          </a:p>
        </p:txBody>
      </p:sp>
      <p:sp>
        <p:nvSpPr>
          <p:cNvPr id="4" name="Text Placeholder 3"/>
          <p:cNvSpPr>
            <a:spLocks noGrp="1"/>
          </p:cNvSpPr>
          <p:nvPr>
            <p:ph type="body" sz="half" idx="2"/>
          </p:nvPr>
        </p:nvSpPr>
        <p:spPr>
          <a:xfrm>
            <a:off x="693032" y="759178"/>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chemeClr val="tx1">
                    <a:lumMod val="85000"/>
                    <a:lumOff val="15000"/>
                  </a:schemeClr>
                </a:solidFill>
              </a:rPr>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solidFill>
                  <a:schemeClr val="tx1">
                    <a:lumMod val="95000"/>
                    <a:lumOff val="5000"/>
                  </a:schemeClr>
                </a:solidFill>
              </a:rPr>
              <a:t>Decision Tree</a:t>
            </a:r>
          </a:p>
          <a:p>
            <a:pPr marL="285750" indent="-285750">
              <a:buFont typeface="Wingdings" panose="05000000000000000000" pitchFamily="2" charset="2"/>
              <a:buChar char="Ø"/>
            </a:pPr>
            <a:r>
              <a:rPr lang="en-US" dirty="0">
                <a:solidFill>
                  <a:srgbClr val="FF0000"/>
                </a:solidFill>
              </a:rPr>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solidFill>
                <a:srgbClr val="FF0000"/>
              </a:solidFill>
            </a:endParaRPr>
          </a:p>
          <a:p>
            <a:pPr marL="285750" indent="-285750">
              <a:buFont typeface="Courier New" panose="02070309020205020404" pitchFamily="49" charset="0"/>
              <a:buChar char="o"/>
            </a:pPr>
            <a:r>
              <a:rPr lang="en-US" dirty="0"/>
              <a:t>Conclusion </a:t>
            </a:r>
          </a:p>
          <a:p>
            <a:endParaRPr lang="en-US" dirty="0"/>
          </a:p>
        </p:txBody>
      </p:sp>
      <p:sp>
        <p:nvSpPr>
          <p:cNvPr id="5" name="TextBox 4"/>
          <p:cNvSpPr txBox="1"/>
          <p:nvPr/>
        </p:nvSpPr>
        <p:spPr>
          <a:xfrm>
            <a:off x="112561" y="6922164"/>
            <a:ext cx="8460971" cy="2585323"/>
          </a:xfrm>
          <a:prstGeom prst="rect">
            <a:avLst/>
          </a:prstGeom>
          <a:noFill/>
        </p:spPr>
        <p:txBody>
          <a:bodyPr wrap="none" rtlCol="0">
            <a:spAutoFit/>
          </a:bodyPr>
          <a:lstStyle/>
          <a:p>
            <a:r>
              <a:rPr lang="en-US" dirty="0"/>
              <a:t>Common application of SVM are in application like</a:t>
            </a:r>
          </a:p>
          <a:p>
            <a:r>
              <a:rPr lang="en-US" b="1" dirty="0">
                <a:solidFill>
                  <a:schemeClr val="tx1">
                    <a:lumMod val="95000"/>
                    <a:lumOff val="5000"/>
                  </a:schemeClr>
                </a:solidFill>
              </a:rPr>
              <a:t>Face </a:t>
            </a:r>
            <a:r>
              <a:rPr lang="en-US" b="1" dirty="0" err="1">
                <a:solidFill>
                  <a:schemeClr val="tx1">
                    <a:lumMod val="95000"/>
                    <a:lumOff val="5000"/>
                  </a:schemeClr>
                </a:solidFill>
              </a:rPr>
              <a:t>detaction</a:t>
            </a:r>
            <a:r>
              <a:rPr lang="en-US" b="1" dirty="0">
                <a:solidFill>
                  <a:schemeClr val="tx1">
                    <a:lumMod val="95000"/>
                    <a:lumOff val="5000"/>
                  </a:schemeClr>
                </a:solidFill>
              </a:rPr>
              <a:t> </a:t>
            </a:r>
            <a:r>
              <a:rPr lang="en-US" dirty="0"/>
              <a:t>: predict the identity of </a:t>
            </a:r>
            <a:r>
              <a:rPr lang="en-US" dirty="0" err="1"/>
              <a:t>agiven</a:t>
            </a:r>
            <a:r>
              <a:rPr lang="en-US" dirty="0"/>
              <a:t> face .</a:t>
            </a:r>
          </a:p>
          <a:p>
            <a:r>
              <a:rPr lang="en-US" b="1" dirty="0"/>
              <a:t>Classification of images </a:t>
            </a:r>
            <a:r>
              <a:rPr lang="en-US" dirty="0"/>
              <a:t>: </a:t>
            </a:r>
            <a:r>
              <a:rPr lang="en-US" dirty="0" err="1"/>
              <a:t>svm</a:t>
            </a:r>
            <a:r>
              <a:rPr lang="en-US" dirty="0"/>
              <a:t> provides better search accuracy during image classification</a:t>
            </a:r>
          </a:p>
          <a:p>
            <a:r>
              <a:rPr lang="en-US" b="1" dirty="0" err="1"/>
              <a:t>Bioinfomatics</a:t>
            </a:r>
            <a:r>
              <a:rPr lang="en-US" b="1" dirty="0"/>
              <a:t>:</a:t>
            </a:r>
            <a:r>
              <a:rPr lang="en-US" dirty="0"/>
              <a:t> it includes protein classification and cancer classification</a:t>
            </a:r>
          </a:p>
          <a:p>
            <a:endParaRPr lang="en-US" dirty="0"/>
          </a:p>
          <a:p>
            <a:r>
              <a:rPr lang="en-US" dirty="0">
                <a:solidFill>
                  <a:srgbClr val="0070C0"/>
                </a:solidFill>
              </a:rPr>
              <a:t>From</a:t>
            </a:r>
            <a:r>
              <a:rPr lang="en-US" dirty="0"/>
              <a:t> </a:t>
            </a:r>
            <a:r>
              <a:rPr lang="en-US" dirty="0" err="1"/>
              <a:t>sklearn.svm</a:t>
            </a:r>
            <a:r>
              <a:rPr lang="en-US" dirty="0"/>
              <a:t> </a:t>
            </a:r>
            <a:r>
              <a:rPr lang="en-US" dirty="0">
                <a:solidFill>
                  <a:srgbClr val="0070C0"/>
                </a:solidFill>
              </a:rPr>
              <a:t>import</a:t>
            </a:r>
            <a:r>
              <a:rPr lang="en-US" dirty="0"/>
              <a:t> SVC</a:t>
            </a:r>
          </a:p>
          <a:p>
            <a:r>
              <a:rPr lang="en-US" dirty="0" err="1"/>
              <a:t>svm</a:t>
            </a:r>
            <a:r>
              <a:rPr lang="en-US" dirty="0"/>
              <a:t>=SVC(kernel=“</a:t>
            </a:r>
            <a:r>
              <a:rPr lang="en-US" dirty="0" err="1"/>
              <a:t>linear”,c</a:t>
            </a:r>
            <a:r>
              <a:rPr lang="en-US" dirty="0"/>
              <a:t>=0.025,random_state=101)</a:t>
            </a:r>
          </a:p>
          <a:p>
            <a:r>
              <a:rPr lang="en-US" dirty="0" err="1"/>
              <a:t>Svm.fit</a:t>
            </a:r>
            <a:r>
              <a:rPr lang="en-US" dirty="0"/>
              <a:t>(</a:t>
            </a:r>
            <a:r>
              <a:rPr lang="en-US" dirty="0" err="1"/>
              <a:t>X_train,y_train</a:t>
            </a:r>
            <a:r>
              <a:rPr lang="en-US" dirty="0"/>
              <a:t>)</a:t>
            </a:r>
          </a:p>
          <a:p>
            <a:r>
              <a:rPr lang="en-US" dirty="0" err="1"/>
              <a:t>Y_pred</a:t>
            </a:r>
            <a:r>
              <a:rPr lang="en-US" dirty="0"/>
              <a:t>=</a:t>
            </a:r>
            <a:r>
              <a:rPr lang="en-US" dirty="0" err="1"/>
              <a:t>sm.predict</a:t>
            </a:r>
            <a:r>
              <a:rPr lang="en-US" dirty="0"/>
              <a:t>(</a:t>
            </a:r>
            <a:r>
              <a:rPr lang="en-US" dirty="0" err="1"/>
              <a:t>X_test</a:t>
            </a:r>
            <a:r>
              <a:rPr lang="en-US"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171" y="3530601"/>
            <a:ext cx="3240314" cy="2519310"/>
          </a:xfrm>
          <a:prstGeom prst="rect">
            <a:avLst/>
          </a:prstGeom>
        </p:spPr>
      </p:pic>
    </p:spTree>
    <p:extLst>
      <p:ext uri="{BB962C8B-B14F-4D97-AF65-F5344CB8AC3E}">
        <p14:creationId xmlns:p14="http://schemas.microsoft.com/office/powerpoint/2010/main" val="176476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533400"/>
            <a:ext cx="3932237" cy="558800"/>
          </a:xfrm>
        </p:spPr>
        <p:txBody>
          <a:bodyPr/>
          <a:lstStyle/>
          <a:p>
            <a:r>
              <a:rPr lang="en-US" dirty="0"/>
              <a:t>classification</a:t>
            </a:r>
          </a:p>
        </p:txBody>
      </p:sp>
      <p:sp>
        <p:nvSpPr>
          <p:cNvPr id="3" name="Content Placeholder 2"/>
          <p:cNvSpPr>
            <a:spLocks noGrp="1"/>
          </p:cNvSpPr>
          <p:nvPr>
            <p:ph idx="1"/>
          </p:nvPr>
        </p:nvSpPr>
        <p:spPr>
          <a:xfrm>
            <a:off x="5120640" y="987425"/>
            <a:ext cx="6234748" cy="4873625"/>
          </a:xfrm>
        </p:spPr>
        <p:txBody>
          <a:bodyPr>
            <a:normAutofit lnSpcReduction="10000"/>
          </a:bodyPr>
          <a:lstStyle/>
          <a:p>
            <a:r>
              <a:rPr lang="en-US" dirty="0"/>
              <a:t>Stochastic gradient descent </a:t>
            </a:r>
            <a:endParaRPr lang="en-US" b="1" dirty="0"/>
          </a:p>
          <a:p>
            <a:r>
              <a:rPr lang="en-US" sz="1700" dirty="0"/>
              <a:t>This is an iterative optimization algorithm for finding the minimum of a function. The algorithm takes steps proportional to the negative gradient of the function at the current point [1]. </a:t>
            </a:r>
          </a:p>
          <a:p>
            <a:r>
              <a:rPr lang="en-US" sz="1700" dirty="0"/>
              <a:t>In deep learning neural networks are trained by defining a loss function and optimizing the parameters of the network to obtain the minimum of the function. the optimization is done using the gradient descent algorithm which operates in these two steps:</a:t>
            </a:r>
          </a:p>
          <a:p>
            <a:r>
              <a:rPr lang="en-US" sz="1700" dirty="0"/>
              <a:t>Compute the slope (gradient) that is first order derivative of the function at the current point</a:t>
            </a:r>
          </a:p>
          <a:p>
            <a:r>
              <a:rPr lang="en-US" sz="1700" dirty="0"/>
              <a:t>Move in the opposite direction of the slope increase from the current point by the computed amount</a:t>
            </a:r>
          </a:p>
          <a:p>
            <a:br>
              <a:rPr lang="en-US" dirty="0"/>
            </a:br>
            <a:endParaRPr lang="en-US" dirty="0"/>
          </a:p>
        </p:txBody>
      </p:sp>
      <p:sp>
        <p:nvSpPr>
          <p:cNvPr id="4" name="Text Placeholder 3"/>
          <p:cNvSpPr>
            <a:spLocks noGrp="1"/>
          </p:cNvSpPr>
          <p:nvPr>
            <p:ph type="body" sz="half" idx="2"/>
          </p:nvPr>
        </p:nvSpPr>
        <p:spPr>
          <a:xfrm>
            <a:off x="611188" y="1092200"/>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chemeClr val="tx1">
                    <a:lumMod val="85000"/>
                    <a:lumOff val="15000"/>
                  </a:schemeClr>
                </a:solidFill>
              </a:rPr>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solidFill>
                  <a:schemeClr val="tx1">
                    <a:lumMod val="95000"/>
                    <a:lumOff val="5000"/>
                  </a:schemeClr>
                </a:solidFill>
              </a:rPr>
              <a:t>Decision Tree</a:t>
            </a:r>
          </a:p>
          <a:p>
            <a:pPr marL="285750" indent="-285750">
              <a:buFont typeface="Wingdings" panose="05000000000000000000" pitchFamily="2" charset="2"/>
              <a:buChar char="Ø"/>
            </a:pPr>
            <a:r>
              <a:rPr lang="en-US" dirty="0">
                <a:solidFill>
                  <a:schemeClr val="tx1">
                    <a:lumMod val="95000"/>
                    <a:lumOff val="5000"/>
                  </a:schemeClr>
                </a:solidFill>
              </a:rPr>
              <a:t>Support Vector Machines</a:t>
            </a:r>
          </a:p>
          <a:p>
            <a:pPr marL="285750" indent="-285750">
              <a:buFont typeface="Wingdings" panose="05000000000000000000" pitchFamily="2" charset="2"/>
              <a:buChar char="Ø"/>
            </a:pPr>
            <a:r>
              <a:rPr lang="en-US" dirty="0">
                <a:solidFill>
                  <a:srgbClr val="FF0000"/>
                </a:solidFill>
              </a:rPr>
              <a:t>Stochastic gradient descent </a:t>
            </a:r>
            <a:endParaRPr lang="en-US"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solidFill>
                <a:srgbClr val="FF0000"/>
              </a:solidFill>
            </a:endParaRPr>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5137" y="4566331"/>
            <a:ext cx="3289582" cy="2206978"/>
          </a:xfrm>
          <a:prstGeom prst="rect">
            <a:avLst/>
          </a:prstGeom>
        </p:spPr>
      </p:pic>
    </p:spTree>
    <p:extLst>
      <p:ext uri="{BB962C8B-B14F-4D97-AF65-F5344CB8AC3E}">
        <p14:creationId xmlns:p14="http://schemas.microsoft.com/office/powerpoint/2010/main" val="32408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95867"/>
          </a:xfrm>
        </p:spPr>
        <p:txBody>
          <a:bodyPr/>
          <a:lstStyle/>
          <a:p>
            <a:r>
              <a:rPr lang="en-US" dirty="0"/>
              <a:t>classification</a:t>
            </a:r>
          </a:p>
        </p:txBody>
      </p:sp>
      <p:sp>
        <p:nvSpPr>
          <p:cNvPr id="3" name="Content Placeholder 2"/>
          <p:cNvSpPr>
            <a:spLocks noGrp="1"/>
          </p:cNvSpPr>
          <p:nvPr>
            <p:ph idx="1"/>
          </p:nvPr>
        </p:nvSpPr>
        <p:spPr/>
        <p:txBody>
          <a:bodyPr>
            <a:normAutofit/>
          </a:bodyPr>
          <a:lstStyle/>
          <a:p>
            <a:r>
              <a:rPr lang="en-US" dirty="0">
                <a:solidFill>
                  <a:srgbClr val="FF0000"/>
                </a:solidFill>
              </a:rPr>
              <a:t>Random Forest</a:t>
            </a:r>
            <a:r>
              <a:rPr lang="en-US" sz="1800" b="1" dirty="0"/>
              <a:t> </a:t>
            </a:r>
            <a:r>
              <a:rPr lang="en-US" sz="1800" u="sng" dirty="0">
                <a:hlinkClick r:id="rId2"/>
              </a:rPr>
              <a:t>Random forest</a:t>
            </a:r>
            <a:r>
              <a:rPr lang="en-US" sz="1800" dirty="0"/>
              <a:t> classifier is a meta-estimator that fits a number of decision trees on various sub-samples of datasets and uses average to improve the predictive accuracy of the model and controls over-fitting. The sub-sample size is always the same as the original input sample size but the samples are drawn with replacement.</a:t>
            </a:r>
          </a:p>
          <a:p>
            <a:pPr marL="0" indent="0">
              <a:buNone/>
            </a:pPr>
            <a:r>
              <a:rPr lang="en-US" sz="1800" b="1" dirty="0"/>
              <a:t> </a:t>
            </a:r>
            <a:r>
              <a:rPr lang="en-US" sz="1800" dirty="0"/>
              <a:t>Reduction in over-fitting and random forest classifier is more accurate than decision trees in most cases.</a:t>
            </a:r>
          </a:p>
          <a:p>
            <a:endParaRPr lang="en-US" dirty="0"/>
          </a:p>
        </p:txBody>
      </p:sp>
      <p:sp>
        <p:nvSpPr>
          <p:cNvPr id="4" name="Text Placeholder 3"/>
          <p:cNvSpPr>
            <a:spLocks noGrp="1"/>
          </p:cNvSpPr>
          <p:nvPr>
            <p:ph type="body" sz="half" idx="2"/>
          </p:nvPr>
        </p:nvSpPr>
        <p:spPr>
          <a:xfrm>
            <a:off x="821620" y="1253067"/>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r>
              <a:rPr lang="en-US" dirty="0">
                <a:solidFill>
                  <a:schemeClr val="tx1">
                    <a:lumMod val="85000"/>
                    <a:lumOff val="15000"/>
                  </a:schemeClr>
                </a:solidFill>
              </a:rPr>
              <a:t>Types of logistic Regression :</a:t>
            </a:r>
          </a:p>
          <a:p>
            <a:pPr marL="285750" indent="-285750">
              <a:buFont typeface="Wingdings" panose="05000000000000000000" pitchFamily="2" charset="2"/>
              <a:buChar char="Ø"/>
            </a:pPr>
            <a:r>
              <a:rPr lang="en-US" dirty="0">
                <a:solidFill>
                  <a:schemeClr val="tx1">
                    <a:lumMod val="85000"/>
                    <a:lumOff val="15000"/>
                  </a:schemeClr>
                </a:solidFill>
              </a:rPr>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solidFill>
                  <a:schemeClr val="tx1">
                    <a:lumMod val="95000"/>
                    <a:lumOff val="5000"/>
                  </a:schemeClr>
                </a:solidFill>
              </a:rPr>
              <a:t>Decision Tree</a:t>
            </a:r>
          </a:p>
          <a:p>
            <a:pPr marL="285750" indent="-285750">
              <a:buFont typeface="Wingdings" panose="05000000000000000000" pitchFamily="2" charset="2"/>
              <a:buChar char="Ø"/>
            </a:pPr>
            <a:r>
              <a:rPr lang="en-US" dirty="0">
                <a:solidFill>
                  <a:schemeClr val="tx1">
                    <a:lumMod val="95000"/>
                    <a:lumOff val="5000"/>
                  </a:schemeClr>
                </a:solidFill>
              </a:rPr>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rgbClr val="FF0000"/>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solidFill>
                <a:srgbClr val="FF0000"/>
              </a:solidFill>
            </a:endParaRPr>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106" y="4099983"/>
            <a:ext cx="5418666" cy="3539067"/>
          </a:xfrm>
          <a:prstGeom prst="rect">
            <a:avLst/>
          </a:prstGeom>
        </p:spPr>
      </p:pic>
    </p:spTree>
    <p:extLst>
      <p:ext uri="{BB962C8B-B14F-4D97-AF65-F5344CB8AC3E}">
        <p14:creationId xmlns:p14="http://schemas.microsoft.com/office/powerpoint/2010/main" val="3328189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most popular Libraries in machine learning and why we use </a:t>
            </a:r>
            <a:r>
              <a:rPr lang="en-US" dirty="0" err="1"/>
              <a:t>jupyter</a:t>
            </a:r>
            <a:r>
              <a:rPr lang="en-US" dirty="0"/>
              <a:t> notebooks</a:t>
            </a:r>
          </a:p>
        </p:txBody>
      </p:sp>
      <p:sp>
        <p:nvSpPr>
          <p:cNvPr id="3" name="Content Placeholder 2"/>
          <p:cNvSpPr>
            <a:spLocks noGrp="1"/>
          </p:cNvSpPr>
          <p:nvPr>
            <p:ph idx="1"/>
          </p:nvPr>
        </p:nvSpPr>
        <p:spPr/>
        <p:txBody>
          <a:bodyPr>
            <a:normAutofit fontScale="85000" lnSpcReduction="10000"/>
          </a:bodyPr>
          <a:lstStyle/>
          <a:p>
            <a:r>
              <a:rPr lang="en-US" dirty="0"/>
              <a:t> working with machine learning projects: We use an environment called </a:t>
            </a:r>
            <a:r>
              <a:rPr lang="en-US" dirty="0" err="1"/>
              <a:t>jupyter</a:t>
            </a:r>
            <a:r>
              <a:rPr lang="en-US" dirty="0"/>
              <a:t> for writing our code technically  we can still use vs code or any other code editors but these editors are not ideal for machine learning  b/c we frequently need to inspect the data and that  is really hard in environment like vs code editor and terminal. </a:t>
            </a:r>
          </a:p>
          <a:p>
            <a:r>
              <a:rPr lang="en-US" dirty="0"/>
              <a:t>It is really difficult to inspect 10 or 30 columns of data in terminal or vs code editor but in </a:t>
            </a:r>
            <a:r>
              <a:rPr lang="en-US" dirty="0" err="1"/>
              <a:t>jupyter</a:t>
            </a:r>
            <a:r>
              <a:rPr lang="en-US" dirty="0"/>
              <a:t> we can.</a:t>
            </a:r>
          </a:p>
          <a:p>
            <a:pPr marL="0" indent="0">
              <a:buNone/>
            </a:pPr>
            <a:r>
              <a:rPr lang="en-US" dirty="0"/>
              <a:t> </a:t>
            </a:r>
          </a:p>
          <a:p>
            <a:r>
              <a:rPr lang="en-US" b="1" dirty="0" err="1"/>
              <a:t>numpy</a:t>
            </a:r>
            <a:r>
              <a:rPr lang="en-US" b="1" dirty="0"/>
              <a:t>:</a:t>
            </a:r>
            <a:r>
              <a:rPr lang="en-US" dirty="0"/>
              <a:t> Which provides multi dimensional array</a:t>
            </a:r>
          </a:p>
          <a:p>
            <a:r>
              <a:rPr lang="en-US" dirty="0"/>
              <a:t> </a:t>
            </a:r>
            <a:r>
              <a:rPr lang="en-US" b="1" dirty="0"/>
              <a:t>Pandas:</a:t>
            </a:r>
            <a:r>
              <a:rPr lang="en-US" dirty="0"/>
              <a:t> which is data analysis library that provide concept called data frame is a two dimensional structure Such as rows columns.</a:t>
            </a:r>
          </a:p>
          <a:p>
            <a:r>
              <a:rPr lang="en-US" b="1" dirty="0" err="1"/>
              <a:t>Matplotlib</a:t>
            </a:r>
            <a:r>
              <a:rPr lang="en-US" b="1" dirty="0"/>
              <a:t>:</a:t>
            </a:r>
            <a:r>
              <a:rPr lang="en-US" dirty="0"/>
              <a:t> Which is two dimensional library used to create or plot   graphs</a:t>
            </a:r>
          </a:p>
          <a:p>
            <a:r>
              <a:rPr lang="en-US" b="1" dirty="0" err="1"/>
              <a:t>Scikit</a:t>
            </a:r>
            <a:r>
              <a:rPr lang="en-US" b="1" dirty="0"/>
              <a:t>-learn :</a:t>
            </a:r>
            <a:r>
              <a:rPr lang="en-US" dirty="0"/>
              <a:t>Provides all common algorithms like decision tree ,neuron networks so on</a:t>
            </a:r>
          </a:p>
          <a:p>
            <a:endParaRPr lang="en-US" dirty="0"/>
          </a:p>
        </p:txBody>
      </p:sp>
      <p:sp>
        <p:nvSpPr>
          <p:cNvPr id="4" name="Text Placeholder 3"/>
          <p:cNvSpPr>
            <a:spLocks noGrp="1"/>
          </p:cNvSpPr>
          <p:nvPr>
            <p:ph type="body" sz="half" idx="2"/>
          </p:nvPr>
        </p:nvSpPr>
        <p:spPr/>
        <p:txBody>
          <a:bodyPr>
            <a:normAutofit fontScale="92500" lnSpcReduction="20000"/>
          </a:bodyPr>
          <a:lstStyle/>
          <a:p>
            <a:r>
              <a:rPr lang="en-US" dirty="0"/>
              <a:t> </a:t>
            </a:r>
          </a:p>
          <a:p>
            <a:r>
              <a:rPr lang="en-US" sz="2400" dirty="0"/>
              <a:t>Why we use </a:t>
            </a:r>
            <a:r>
              <a:rPr lang="en-US" sz="2400" dirty="0" err="1"/>
              <a:t>jupyter</a:t>
            </a:r>
            <a:r>
              <a:rPr lang="en-US" sz="2400" dirty="0"/>
              <a:t> notebook platform?</a:t>
            </a:r>
          </a:p>
          <a:p>
            <a:r>
              <a:rPr lang="en-US" sz="2400" b="1" dirty="0" err="1"/>
              <a:t>numpy</a:t>
            </a:r>
            <a:endParaRPr lang="en-US" sz="2400" b="1" dirty="0"/>
          </a:p>
          <a:p>
            <a:r>
              <a:rPr lang="en-US" sz="2400" b="1" dirty="0"/>
              <a:t>Pandas</a:t>
            </a:r>
          </a:p>
          <a:p>
            <a:r>
              <a:rPr lang="en-US" sz="2400" b="1" dirty="0" err="1"/>
              <a:t>Matplotlib</a:t>
            </a:r>
            <a:endParaRPr lang="en-US" sz="2400" b="1" dirty="0"/>
          </a:p>
          <a:p>
            <a:r>
              <a:rPr lang="en-US" sz="2400" b="1" dirty="0" err="1"/>
              <a:t>Scikit</a:t>
            </a:r>
            <a:r>
              <a:rPr lang="en-US" sz="2400" b="1" dirty="0"/>
              <a:t>-learn</a:t>
            </a:r>
          </a:p>
        </p:txBody>
      </p:sp>
    </p:spTree>
    <p:extLst>
      <p:ext uri="{BB962C8B-B14F-4D97-AF65-F5344CB8AC3E}">
        <p14:creationId xmlns:p14="http://schemas.microsoft.com/office/powerpoint/2010/main" val="147124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 </a:t>
            </a:r>
          </a:p>
        </p:txBody>
      </p:sp>
      <p:sp>
        <p:nvSpPr>
          <p:cNvPr id="3" name="Content Placeholder 2"/>
          <p:cNvSpPr>
            <a:spLocks noGrp="1"/>
          </p:cNvSpPr>
          <p:nvPr>
            <p:ph idx="1"/>
          </p:nvPr>
        </p:nvSpPr>
        <p:spPr>
          <a:xfrm>
            <a:off x="838200" y="1393824"/>
            <a:ext cx="9055100" cy="4460875"/>
          </a:xfrm>
        </p:spPr>
        <p:txBody>
          <a:bodyPr>
            <a:normAutofit fontScale="77500" lnSpcReduction="20000"/>
          </a:bodyPr>
          <a:lstStyle/>
          <a:p>
            <a:r>
              <a:rPr lang="en-US" dirty="0"/>
              <a:t>Introduction</a:t>
            </a:r>
          </a:p>
          <a:p>
            <a:r>
              <a:rPr lang="en-US" dirty="0"/>
              <a:t>What is classification algorithms?</a:t>
            </a:r>
          </a:p>
          <a:p>
            <a:r>
              <a:rPr lang="en-US" dirty="0"/>
              <a:t>Why classification is important in machine learning ?</a:t>
            </a:r>
          </a:p>
          <a:p>
            <a:r>
              <a:rPr lang="en-US" dirty="0"/>
              <a:t>Best machine learning algorithms for classification </a:t>
            </a:r>
          </a:p>
          <a:p>
            <a:r>
              <a:rPr lang="en-US" dirty="0"/>
              <a:t>Types of classification ML</a:t>
            </a:r>
          </a:p>
          <a:p>
            <a:r>
              <a:rPr lang="en-US" dirty="0"/>
              <a:t>Use cause of classification algorithms</a:t>
            </a:r>
          </a:p>
          <a:p>
            <a:r>
              <a:rPr lang="en-US" dirty="0"/>
              <a:t>Logistic Regression</a:t>
            </a:r>
          </a:p>
          <a:p>
            <a:r>
              <a:rPr lang="en-US" dirty="0"/>
              <a:t>Naïve Bayes  </a:t>
            </a:r>
          </a:p>
          <a:p>
            <a:r>
              <a:rPr lang="en-US" dirty="0"/>
              <a:t>K-Nearest Neighbors</a:t>
            </a:r>
          </a:p>
          <a:p>
            <a:r>
              <a:rPr lang="en-US" dirty="0"/>
              <a:t>Decision Tree</a:t>
            </a:r>
          </a:p>
          <a:p>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b="1" dirty="0"/>
          </a:p>
          <a:p>
            <a:r>
              <a:rPr lang="en-US" dirty="0"/>
              <a:t>Conclusion </a:t>
            </a:r>
          </a:p>
        </p:txBody>
      </p:sp>
    </p:spTree>
    <p:extLst>
      <p:ext uri="{BB962C8B-B14F-4D97-AF65-F5344CB8AC3E}">
        <p14:creationId xmlns:p14="http://schemas.microsoft.com/office/powerpoint/2010/main" val="99600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13644"/>
          </a:xfrm>
        </p:spPr>
        <p:txBody>
          <a:bodyPr>
            <a:normAutofit/>
          </a:bodyPr>
          <a:lstStyle/>
          <a:p>
            <a:r>
              <a:rPr lang="en-US" b="1" dirty="0"/>
              <a:t>conclusion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1013261"/>
              </p:ext>
            </p:extLst>
          </p:nvPr>
        </p:nvGraphicFramePr>
        <p:xfrm>
          <a:off x="6141155" y="242581"/>
          <a:ext cx="5723466" cy="6318249"/>
        </p:xfrm>
        <a:graphic>
          <a:graphicData uri="http://schemas.openxmlformats.org/drawingml/2006/table">
            <a:tbl>
              <a:tblPr firstRow="1" bandRow="1">
                <a:tableStyleId>{5C22544A-7EE6-4342-B048-85BDC9FD1C3A}</a:tableStyleId>
              </a:tblPr>
              <a:tblGrid>
                <a:gridCol w="1907822">
                  <a:extLst>
                    <a:ext uri="{9D8B030D-6E8A-4147-A177-3AD203B41FA5}">
                      <a16:colId xmlns:a16="http://schemas.microsoft.com/office/drawing/2014/main" val="2744849174"/>
                    </a:ext>
                  </a:extLst>
                </a:gridCol>
                <a:gridCol w="1907822">
                  <a:extLst>
                    <a:ext uri="{9D8B030D-6E8A-4147-A177-3AD203B41FA5}">
                      <a16:colId xmlns:a16="http://schemas.microsoft.com/office/drawing/2014/main" val="3426987751"/>
                    </a:ext>
                  </a:extLst>
                </a:gridCol>
                <a:gridCol w="1907822">
                  <a:extLst>
                    <a:ext uri="{9D8B030D-6E8A-4147-A177-3AD203B41FA5}">
                      <a16:colId xmlns:a16="http://schemas.microsoft.com/office/drawing/2014/main" val="3503992483"/>
                    </a:ext>
                  </a:extLst>
                </a:gridCol>
              </a:tblGrid>
              <a:tr h="814863">
                <a:tc>
                  <a:txBody>
                    <a:bodyPr/>
                    <a:lstStyle/>
                    <a:p>
                      <a:pPr fontAlgn="t"/>
                      <a:r>
                        <a:rPr lang="en-US" b="1" dirty="0">
                          <a:effectLst/>
                        </a:rPr>
                        <a:t>Classification Algorithms</a:t>
                      </a:r>
                      <a:endParaRPr lang="en-US" dirty="0">
                        <a:effectLst/>
                      </a:endParaRPr>
                    </a:p>
                  </a:txBody>
                  <a:tcPr marL="142875" marR="142875" marT="142875" marB="142875"/>
                </a:tc>
                <a:tc>
                  <a:txBody>
                    <a:bodyPr/>
                    <a:lstStyle/>
                    <a:p>
                      <a:pPr fontAlgn="t"/>
                      <a:r>
                        <a:rPr lang="en-US" b="1" dirty="0">
                          <a:effectLst/>
                        </a:rPr>
                        <a:t>Accuracy</a:t>
                      </a:r>
                      <a:endParaRPr lang="en-US" dirty="0">
                        <a:effectLst/>
                      </a:endParaRPr>
                    </a:p>
                  </a:txBody>
                  <a:tcPr marL="142875" marR="142875" marT="142875" marB="142875"/>
                </a:tc>
                <a:tc>
                  <a:txBody>
                    <a:bodyPr/>
                    <a:lstStyle/>
                    <a:p>
                      <a:pPr fontAlgn="t"/>
                      <a:r>
                        <a:rPr lang="en-US" b="1">
                          <a:effectLst/>
                        </a:rPr>
                        <a:t>F1-Score</a:t>
                      </a:r>
                      <a:endParaRPr lang="en-US">
                        <a:effectLst/>
                      </a:endParaRPr>
                    </a:p>
                  </a:txBody>
                  <a:tcPr marL="142875" marR="142875" marT="142875" marB="142875"/>
                </a:tc>
                <a:extLst>
                  <a:ext uri="{0D108BD9-81ED-4DB2-BD59-A6C34878D82A}">
                    <a16:rowId xmlns:a16="http://schemas.microsoft.com/office/drawing/2014/main" val="411516967"/>
                  </a:ext>
                </a:extLst>
              </a:tr>
              <a:tr h="814863">
                <a:tc>
                  <a:txBody>
                    <a:bodyPr/>
                    <a:lstStyle/>
                    <a:p>
                      <a:pPr fontAlgn="t"/>
                      <a:r>
                        <a:rPr lang="en-US">
                          <a:effectLst/>
                        </a:rPr>
                        <a:t>Logistic Regression</a:t>
                      </a:r>
                    </a:p>
                  </a:txBody>
                  <a:tcPr marL="142875" marR="142875" marT="142875" marB="142875"/>
                </a:tc>
                <a:tc>
                  <a:txBody>
                    <a:bodyPr/>
                    <a:lstStyle/>
                    <a:p>
                      <a:pPr fontAlgn="t"/>
                      <a:r>
                        <a:rPr lang="en-US">
                          <a:effectLst/>
                        </a:rPr>
                        <a:t>84.60%</a:t>
                      </a:r>
                    </a:p>
                  </a:txBody>
                  <a:tcPr marL="142875" marR="142875" marT="142875" marB="142875"/>
                </a:tc>
                <a:tc>
                  <a:txBody>
                    <a:bodyPr/>
                    <a:lstStyle/>
                    <a:p>
                      <a:pPr fontAlgn="t"/>
                      <a:r>
                        <a:rPr lang="en-US">
                          <a:effectLst/>
                        </a:rPr>
                        <a:t>0.6337</a:t>
                      </a:r>
                    </a:p>
                  </a:txBody>
                  <a:tcPr marL="142875" marR="142875" marT="142875" marB="142875"/>
                </a:tc>
                <a:extLst>
                  <a:ext uri="{0D108BD9-81ED-4DB2-BD59-A6C34878D82A}">
                    <a16:rowId xmlns:a16="http://schemas.microsoft.com/office/drawing/2014/main" val="2346711284"/>
                  </a:ext>
                </a:extLst>
              </a:tr>
              <a:tr h="546963">
                <a:tc>
                  <a:txBody>
                    <a:bodyPr/>
                    <a:lstStyle/>
                    <a:p>
                      <a:pPr fontAlgn="t"/>
                      <a:r>
                        <a:rPr lang="en-US">
                          <a:effectLst/>
                        </a:rPr>
                        <a:t>Naïve Bayes</a:t>
                      </a:r>
                    </a:p>
                  </a:txBody>
                  <a:tcPr marL="142875" marR="142875" marT="142875" marB="142875"/>
                </a:tc>
                <a:tc>
                  <a:txBody>
                    <a:bodyPr/>
                    <a:lstStyle/>
                    <a:p>
                      <a:pPr fontAlgn="t"/>
                      <a:r>
                        <a:rPr lang="en-US">
                          <a:effectLst/>
                        </a:rPr>
                        <a:t>80.11%</a:t>
                      </a:r>
                    </a:p>
                  </a:txBody>
                  <a:tcPr marL="142875" marR="142875" marT="142875" marB="142875"/>
                </a:tc>
                <a:tc>
                  <a:txBody>
                    <a:bodyPr/>
                    <a:lstStyle/>
                    <a:p>
                      <a:pPr fontAlgn="t"/>
                      <a:r>
                        <a:rPr lang="en-US">
                          <a:effectLst/>
                        </a:rPr>
                        <a:t>0.6005</a:t>
                      </a:r>
                    </a:p>
                  </a:txBody>
                  <a:tcPr marL="142875" marR="142875" marT="142875" marB="142875"/>
                </a:tc>
                <a:extLst>
                  <a:ext uri="{0D108BD9-81ED-4DB2-BD59-A6C34878D82A}">
                    <a16:rowId xmlns:a16="http://schemas.microsoft.com/office/drawing/2014/main" val="3360083339"/>
                  </a:ext>
                </a:extLst>
              </a:tr>
              <a:tr h="905084">
                <a:tc>
                  <a:txBody>
                    <a:bodyPr/>
                    <a:lstStyle/>
                    <a:p>
                      <a:pPr fontAlgn="t"/>
                      <a:r>
                        <a:rPr lang="en-US" dirty="0">
                          <a:effectLst/>
                        </a:rPr>
                        <a:t>Stochastic Gradient Descent</a:t>
                      </a:r>
                    </a:p>
                  </a:txBody>
                  <a:tcPr marL="142875" marR="142875" marT="142875" marB="142875"/>
                </a:tc>
                <a:tc>
                  <a:txBody>
                    <a:bodyPr/>
                    <a:lstStyle/>
                    <a:p>
                      <a:pPr fontAlgn="t"/>
                      <a:r>
                        <a:rPr lang="en-US" dirty="0">
                          <a:effectLst/>
                        </a:rPr>
                        <a:t>82.20%</a:t>
                      </a:r>
                    </a:p>
                  </a:txBody>
                  <a:tcPr marL="142875" marR="142875" marT="142875" marB="142875"/>
                </a:tc>
                <a:tc>
                  <a:txBody>
                    <a:bodyPr/>
                    <a:lstStyle/>
                    <a:p>
                      <a:pPr fontAlgn="t"/>
                      <a:r>
                        <a:rPr lang="en-US">
                          <a:effectLst/>
                        </a:rPr>
                        <a:t>0.5780</a:t>
                      </a:r>
                    </a:p>
                  </a:txBody>
                  <a:tcPr marL="142875" marR="142875" marT="142875" marB="142875"/>
                </a:tc>
                <a:extLst>
                  <a:ext uri="{0D108BD9-81ED-4DB2-BD59-A6C34878D82A}">
                    <a16:rowId xmlns:a16="http://schemas.microsoft.com/office/drawing/2014/main" val="1799446552"/>
                  </a:ext>
                </a:extLst>
              </a:tr>
              <a:tr h="814863">
                <a:tc>
                  <a:txBody>
                    <a:bodyPr/>
                    <a:lstStyle/>
                    <a:p>
                      <a:pPr fontAlgn="t"/>
                      <a:r>
                        <a:rPr lang="en-US" dirty="0">
                          <a:effectLst/>
                        </a:rPr>
                        <a:t>K-Nearest </a:t>
                      </a:r>
                      <a:r>
                        <a:rPr lang="en-US" dirty="0" err="1">
                          <a:effectLst/>
                        </a:rPr>
                        <a:t>Neighbours</a:t>
                      </a:r>
                      <a:endParaRPr lang="en-US" dirty="0">
                        <a:effectLst/>
                      </a:endParaRPr>
                    </a:p>
                  </a:txBody>
                  <a:tcPr marL="142875" marR="142875" marT="142875" marB="142875"/>
                </a:tc>
                <a:tc>
                  <a:txBody>
                    <a:bodyPr/>
                    <a:lstStyle/>
                    <a:p>
                      <a:pPr fontAlgn="t"/>
                      <a:r>
                        <a:rPr lang="en-US" dirty="0">
                          <a:effectLst/>
                        </a:rPr>
                        <a:t>83.56%</a:t>
                      </a:r>
                    </a:p>
                  </a:txBody>
                  <a:tcPr marL="142875" marR="142875" marT="142875" marB="142875"/>
                </a:tc>
                <a:tc>
                  <a:txBody>
                    <a:bodyPr/>
                    <a:lstStyle/>
                    <a:p>
                      <a:pPr fontAlgn="t"/>
                      <a:r>
                        <a:rPr lang="en-US">
                          <a:effectLst/>
                        </a:rPr>
                        <a:t>0.5924</a:t>
                      </a:r>
                    </a:p>
                  </a:txBody>
                  <a:tcPr marL="142875" marR="142875" marT="142875" marB="142875"/>
                </a:tc>
                <a:extLst>
                  <a:ext uri="{0D108BD9-81ED-4DB2-BD59-A6C34878D82A}">
                    <a16:rowId xmlns:a16="http://schemas.microsoft.com/office/drawing/2014/main" val="2785183285"/>
                  </a:ext>
                </a:extLst>
              </a:tr>
              <a:tr h="546963">
                <a:tc>
                  <a:txBody>
                    <a:bodyPr/>
                    <a:lstStyle/>
                    <a:p>
                      <a:pPr fontAlgn="t"/>
                      <a:r>
                        <a:rPr lang="en-US">
                          <a:effectLst/>
                        </a:rPr>
                        <a:t>Decision Tree</a:t>
                      </a:r>
                    </a:p>
                  </a:txBody>
                  <a:tcPr marL="142875" marR="142875" marT="142875" marB="142875"/>
                </a:tc>
                <a:tc>
                  <a:txBody>
                    <a:bodyPr/>
                    <a:lstStyle/>
                    <a:p>
                      <a:pPr fontAlgn="t"/>
                      <a:r>
                        <a:rPr lang="en-US" dirty="0">
                          <a:effectLst/>
                        </a:rPr>
                        <a:t>84.23%</a:t>
                      </a:r>
                    </a:p>
                  </a:txBody>
                  <a:tcPr marL="142875" marR="142875" marT="142875" marB="142875"/>
                </a:tc>
                <a:tc>
                  <a:txBody>
                    <a:bodyPr/>
                    <a:lstStyle/>
                    <a:p>
                      <a:pPr fontAlgn="t"/>
                      <a:r>
                        <a:rPr lang="en-US" dirty="0">
                          <a:effectLst/>
                        </a:rPr>
                        <a:t>0.6308</a:t>
                      </a:r>
                    </a:p>
                  </a:txBody>
                  <a:tcPr marL="142875" marR="142875" marT="142875" marB="142875"/>
                </a:tc>
                <a:extLst>
                  <a:ext uri="{0D108BD9-81ED-4DB2-BD59-A6C34878D82A}">
                    <a16:rowId xmlns:a16="http://schemas.microsoft.com/office/drawing/2014/main" val="881085435"/>
                  </a:ext>
                </a:extLst>
              </a:tr>
              <a:tr h="681145">
                <a:tc>
                  <a:txBody>
                    <a:bodyPr/>
                    <a:lstStyle/>
                    <a:p>
                      <a:pPr fontAlgn="t"/>
                      <a:r>
                        <a:rPr lang="en-US">
                          <a:effectLst/>
                        </a:rPr>
                        <a:t>Random Forest</a:t>
                      </a:r>
                    </a:p>
                  </a:txBody>
                  <a:tcPr marL="142875" marR="142875" marT="142875" marB="142875"/>
                </a:tc>
                <a:tc>
                  <a:txBody>
                    <a:bodyPr/>
                    <a:lstStyle/>
                    <a:p>
                      <a:pPr fontAlgn="t"/>
                      <a:r>
                        <a:rPr lang="en-US">
                          <a:effectLst/>
                        </a:rPr>
                        <a:t>84.33%</a:t>
                      </a:r>
                    </a:p>
                  </a:txBody>
                  <a:tcPr marL="142875" marR="142875" marT="142875" marB="142875"/>
                </a:tc>
                <a:tc>
                  <a:txBody>
                    <a:bodyPr/>
                    <a:lstStyle/>
                    <a:p>
                      <a:pPr fontAlgn="t"/>
                      <a:r>
                        <a:rPr lang="en-US">
                          <a:effectLst/>
                        </a:rPr>
                        <a:t>0.6275</a:t>
                      </a:r>
                    </a:p>
                  </a:txBody>
                  <a:tcPr marL="142875" marR="142875" marT="142875" marB="142875"/>
                </a:tc>
                <a:extLst>
                  <a:ext uri="{0D108BD9-81ED-4DB2-BD59-A6C34878D82A}">
                    <a16:rowId xmlns:a16="http://schemas.microsoft.com/office/drawing/2014/main" val="1794075103"/>
                  </a:ext>
                </a:extLst>
              </a:tr>
              <a:tr h="905084">
                <a:tc>
                  <a:txBody>
                    <a:bodyPr/>
                    <a:lstStyle/>
                    <a:p>
                      <a:pPr fontAlgn="t"/>
                      <a:r>
                        <a:rPr lang="en-US">
                          <a:effectLst/>
                        </a:rPr>
                        <a:t>Support Vector Machine</a:t>
                      </a:r>
                    </a:p>
                  </a:txBody>
                  <a:tcPr marL="142875" marR="142875" marT="142875" marB="142875"/>
                </a:tc>
                <a:tc>
                  <a:txBody>
                    <a:bodyPr/>
                    <a:lstStyle/>
                    <a:p>
                      <a:pPr fontAlgn="t"/>
                      <a:r>
                        <a:rPr lang="en-US" dirty="0">
                          <a:effectLst/>
                        </a:rPr>
                        <a:t>84.09%</a:t>
                      </a:r>
                    </a:p>
                  </a:txBody>
                  <a:tcPr marL="142875" marR="142875" marT="142875" marB="142875"/>
                </a:tc>
                <a:tc>
                  <a:txBody>
                    <a:bodyPr/>
                    <a:lstStyle/>
                    <a:p>
                      <a:pPr fontAlgn="t"/>
                      <a:r>
                        <a:rPr lang="en-US" dirty="0">
                          <a:effectLst/>
                        </a:rPr>
                        <a:t>0.6145</a:t>
                      </a:r>
                    </a:p>
                  </a:txBody>
                  <a:tcPr marL="142875" marR="142875" marT="142875" marB="142875"/>
                </a:tc>
                <a:extLst>
                  <a:ext uri="{0D108BD9-81ED-4DB2-BD59-A6C34878D82A}">
                    <a16:rowId xmlns:a16="http://schemas.microsoft.com/office/drawing/2014/main" val="3929332442"/>
                  </a:ext>
                </a:extLst>
              </a:tr>
            </a:tbl>
          </a:graphicData>
        </a:graphic>
      </p:graphicFrame>
      <p:sp>
        <p:nvSpPr>
          <p:cNvPr id="4" name="Text Placeholder 3"/>
          <p:cNvSpPr>
            <a:spLocks noGrp="1"/>
          </p:cNvSpPr>
          <p:nvPr>
            <p:ph type="body" sz="half" idx="2"/>
          </p:nvPr>
        </p:nvSpPr>
        <p:spPr>
          <a:xfrm>
            <a:off x="839788" y="970844"/>
            <a:ext cx="5154612" cy="5779912"/>
          </a:xfrm>
        </p:spPr>
        <p:txBody>
          <a:bodyPr>
            <a:normAutofit/>
          </a:bodyPr>
          <a:lstStyle/>
          <a:p>
            <a:r>
              <a:rPr lang="en-US" dirty="0"/>
              <a:t>Comparison Matrix</a:t>
            </a:r>
          </a:p>
          <a:p>
            <a:pPr fontAlgn="base"/>
            <a:r>
              <a:rPr lang="en-US" b="1" dirty="0"/>
              <a:t>Accuracy: (True Positive + True Negative) / Total Population</a:t>
            </a:r>
            <a:endParaRPr lang="en-US" dirty="0"/>
          </a:p>
          <a:p>
            <a:pPr lvl="1" fontAlgn="base"/>
            <a:r>
              <a:rPr lang="en-US" dirty="0"/>
              <a:t>Accuracy is a ratio of correctly predicted observation to the total observations. Accuracy is the most intuitive performance measure.</a:t>
            </a:r>
          </a:p>
          <a:p>
            <a:pPr lvl="1" fontAlgn="base"/>
            <a:r>
              <a:rPr lang="en-US" dirty="0"/>
              <a:t>True Positive: The number of correct predictions that the occurrence is positive</a:t>
            </a:r>
          </a:p>
          <a:p>
            <a:pPr lvl="1" fontAlgn="base"/>
            <a:r>
              <a:rPr lang="en-US" dirty="0"/>
              <a:t>True Negative: The number of correct predictions that the occurrence is negative</a:t>
            </a:r>
          </a:p>
          <a:p>
            <a:pPr fontAlgn="base"/>
            <a:r>
              <a:rPr lang="en-US" b="1" dirty="0"/>
              <a:t>F1-Score: (2 x Precision x Recall) / (Precision + Recall)</a:t>
            </a:r>
            <a:endParaRPr lang="en-US" dirty="0"/>
          </a:p>
          <a:p>
            <a:pPr lvl="1" fontAlgn="base"/>
            <a:r>
              <a:rPr lang="en-US" dirty="0"/>
              <a:t>F1-Score is the weighted average of Precision and Recall used in all types of classification algorithms. Therefore, this score takes both false positives and false negatives into account. F1-Score is usually more useful than accuracy, especially if you have an uneven class distribution.</a:t>
            </a:r>
          </a:p>
          <a:p>
            <a:pPr lvl="1" fontAlgn="base"/>
            <a:r>
              <a:rPr lang="en-US" dirty="0"/>
              <a:t>Precision: When a positive value is predicted, how often is the prediction correct?</a:t>
            </a:r>
          </a:p>
          <a:p>
            <a:pPr lvl="1" fontAlgn="base"/>
            <a:r>
              <a:rPr lang="en-US" dirty="0"/>
              <a:t>Recall: When the actual value is positive, how often is the prediction correct?</a:t>
            </a:r>
          </a:p>
          <a:p>
            <a:endParaRPr lang="en-US" dirty="0"/>
          </a:p>
        </p:txBody>
      </p:sp>
    </p:spTree>
    <p:extLst>
      <p:ext uri="{BB962C8B-B14F-4D97-AF65-F5344CB8AC3E}">
        <p14:creationId xmlns:p14="http://schemas.microsoft.com/office/powerpoint/2010/main" val="111222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2FBD-6408-EBED-4397-269FFC99B35A}"/>
              </a:ext>
            </a:extLst>
          </p:cNvPr>
          <p:cNvSpPr>
            <a:spLocks noGrp="1"/>
          </p:cNvSpPr>
          <p:nvPr>
            <p:ph type="title"/>
          </p:nvPr>
        </p:nvSpPr>
        <p:spPr/>
        <p:txBody>
          <a:bodyPr>
            <a:normAutofit/>
          </a:bodyPr>
          <a:lstStyle/>
          <a:p>
            <a:r>
              <a:rPr lang="en-US" dirty="0"/>
              <a:t>Feature </a:t>
            </a:r>
            <a:r>
              <a:rPr lang="en-US" dirty="0" err="1"/>
              <a:t>SelectionTechniques</a:t>
            </a:r>
            <a:r>
              <a:rPr lang="en-US" dirty="0"/>
              <a:t> in Machine Learning with Python</a:t>
            </a:r>
            <a:br>
              <a:rPr lang="en-US" dirty="0"/>
            </a:br>
            <a:endParaRPr lang="en-US" dirty="0"/>
          </a:p>
        </p:txBody>
      </p:sp>
      <p:sp>
        <p:nvSpPr>
          <p:cNvPr id="3" name="Content Placeholder 2">
            <a:extLst>
              <a:ext uri="{FF2B5EF4-FFF2-40B4-BE49-F238E27FC236}">
                <a16:creationId xmlns:a16="http://schemas.microsoft.com/office/drawing/2014/main" id="{1BD1D45E-A11C-2A29-CA38-08EE7226C0B3}"/>
              </a:ext>
            </a:extLst>
          </p:cNvPr>
          <p:cNvSpPr>
            <a:spLocks noGrp="1"/>
          </p:cNvSpPr>
          <p:nvPr>
            <p:ph idx="1"/>
          </p:nvPr>
        </p:nvSpPr>
        <p:spPr>
          <a:xfrm>
            <a:off x="4760461" y="514924"/>
            <a:ext cx="7002048" cy="6343076"/>
          </a:xfrm>
        </p:spPr>
        <p:txBody>
          <a:bodyPr>
            <a:normAutofit fontScale="25000" lnSpcReduction="20000"/>
          </a:bodyPr>
          <a:lstStyle/>
          <a:p>
            <a:r>
              <a:rPr lang="en-US" sz="7200" dirty="0"/>
              <a:t>Feature </a:t>
            </a:r>
            <a:r>
              <a:rPr lang="en-US" sz="7200" dirty="0" err="1"/>
              <a:t>SelectionTechniques</a:t>
            </a:r>
            <a:r>
              <a:rPr lang="en-US" sz="7200" dirty="0"/>
              <a:t> in Machine Learning with Python</a:t>
            </a:r>
          </a:p>
          <a:p>
            <a:r>
              <a:rPr lang="en-US" sz="5600" dirty="0"/>
              <a:t>Feature Selection is one of the core concepts in machine learning which hugely impacts the performance of your model. The data features that you use to train your machine learning models have a huge influence on the performance you can achieve.</a:t>
            </a:r>
          </a:p>
          <a:p>
            <a:pPr marL="0" indent="0">
              <a:buNone/>
            </a:pPr>
            <a:r>
              <a:rPr lang="en-US" sz="5600" dirty="0"/>
              <a:t>Irrelevant or partially relevant features can negatively impact model performance.</a:t>
            </a:r>
          </a:p>
          <a:p>
            <a:pPr marL="0" indent="0">
              <a:buNone/>
            </a:pPr>
            <a:r>
              <a:rPr lang="en-US" sz="5600" dirty="0"/>
              <a:t>Feature selection and Data cleaning should be the first and most important step of your model designing.</a:t>
            </a:r>
          </a:p>
          <a:p>
            <a:pPr marL="0" indent="0">
              <a:buNone/>
            </a:pPr>
            <a:r>
              <a:rPr lang="en-US" sz="5600" dirty="0"/>
              <a:t>In this post, you will discover feature selection techniques that you can use in Machine Learning.</a:t>
            </a:r>
          </a:p>
          <a:p>
            <a:pPr marL="0" indent="0">
              <a:buNone/>
            </a:pPr>
            <a:r>
              <a:rPr lang="en-US" sz="5600" dirty="0"/>
              <a:t>Feature Selection is the process where you automatically or manually select those features which contribute most to your prediction variable or output in which you are interested in.</a:t>
            </a:r>
          </a:p>
          <a:p>
            <a:pPr marL="0" indent="0">
              <a:buNone/>
            </a:pPr>
            <a:r>
              <a:rPr lang="en-US" sz="5600" dirty="0"/>
              <a:t>Having irrelevant features in your data can decrease the accuracy of the models and make your model learn based on irrelevant features.</a:t>
            </a:r>
          </a:p>
          <a:p>
            <a:pPr marL="0" indent="0">
              <a:buNone/>
            </a:pPr>
            <a:r>
              <a:rPr lang="en-US" sz="5600" dirty="0"/>
              <a:t>How to select features and what are Benefits of performing feature selection before modeling your data?</a:t>
            </a:r>
          </a:p>
          <a:p>
            <a:pPr marL="0" indent="0">
              <a:buNone/>
            </a:pPr>
            <a:r>
              <a:rPr lang="en-US" sz="5600" dirty="0"/>
              <a:t>· </a:t>
            </a:r>
            <a:r>
              <a:rPr lang="en-US" sz="5600" b="1" dirty="0"/>
              <a:t>Reduces Overfitting</a:t>
            </a:r>
            <a:r>
              <a:rPr lang="en-US" sz="5600" dirty="0"/>
              <a:t>: Less redundant data means less opportunity to make decisions based on noise.</a:t>
            </a:r>
          </a:p>
          <a:p>
            <a:pPr marL="0" indent="0">
              <a:buNone/>
            </a:pPr>
            <a:r>
              <a:rPr lang="en-US" sz="5600" dirty="0"/>
              <a:t>· </a:t>
            </a:r>
            <a:r>
              <a:rPr lang="en-US" sz="5600" b="1" dirty="0"/>
              <a:t>Improves Accuracy: </a:t>
            </a:r>
            <a:r>
              <a:rPr lang="en-US" sz="5600" dirty="0"/>
              <a:t>Less misleading data means modeling accuracy improves.</a:t>
            </a:r>
          </a:p>
          <a:p>
            <a:pPr marL="0" indent="0">
              <a:buNone/>
            </a:pPr>
            <a:r>
              <a:rPr lang="en-US" sz="5600" b="1" dirty="0"/>
              <a:t> Reduces Training Time</a:t>
            </a:r>
            <a:r>
              <a:rPr lang="en-US" sz="5600" dirty="0"/>
              <a:t>: fewer data points reduce algorithm complexity and algorithms train faster.</a:t>
            </a:r>
          </a:p>
        </p:txBody>
      </p:sp>
    </p:spTree>
    <p:extLst>
      <p:ext uri="{BB962C8B-B14F-4D97-AF65-F5344CB8AC3E}">
        <p14:creationId xmlns:p14="http://schemas.microsoft.com/office/powerpoint/2010/main" val="3270320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B6CB-099F-C821-C24D-C92F67BE1F8B}"/>
              </a:ext>
            </a:extLst>
          </p:cNvPr>
          <p:cNvSpPr>
            <a:spLocks noGrp="1"/>
          </p:cNvSpPr>
          <p:nvPr>
            <p:ph type="title"/>
          </p:nvPr>
        </p:nvSpPr>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C66D0FC0-8676-B448-0B37-43C3E2C692DC}"/>
              </a:ext>
            </a:extLst>
          </p:cNvPr>
          <p:cNvSpPr>
            <a:spLocks noGrp="1"/>
          </p:cNvSpPr>
          <p:nvPr>
            <p:ph idx="1"/>
          </p:nvPr>
        </p:nvSpPr>
        <p:spPr/>
        <p:txBody>
          <a:bodyPr/>
          <a:lstStyle/>
          <a:p>
            <a:r>
              <a:rPr lang="en-US" dirty="0"/>
              <a:t>3  Feature selection techniques that are easy to use and also gives good results.</a:t>
            </a:r>
          </a:p>
          <a:p>
            <a:endParaRPr lang="en-US" dirty="0"/>
          </a:p>
          <a:p>
            <a:r>
              <a:rPr lang="en-US" dirty="0"/>
              <a:t>1. Univariate Selection</a:t>
            </a:r>
          </a:p>
          <a:p>
            <a:endParaRPr lang="en-US" dirty="0"/>
          </a:p>
          <a:p>
            <a:r>
              <a:rPr lang="en-US" dirty="0"/>
              <a:t>2. Feature Importance</a:t>
            </a:r>
          </a:p>
          <a:p>
            <a:endParaRPr lang="en-US" dirty="0"/>
          </a:p>
          <a:p>
            <a:r>
              <a:rPr lang="en-US" dirty="0"/>
              <a:t>3.Correlation Matrix with Heatmap</a:t>
            </a:r>
          </a:p>
        </p:txBody>
      </p:sp>
      <p:sp>
        <p:nvSpPr>
          <p:cNvPr id="4" name="Text Placeholder 3">
            <a:extLst>
              <a:ext uri="{FF2B5EF4-FFF2-40B4-BE49-F238E27FC236}">
                <a16:creationId xmlns:a16="http://schemas.microsoft.com/office/drawing/2014/main" id="{E869C4C3-5B5B-BBC2-70CA-9C74AC140FBB}"/>
              </a:ext>
            </a:extLst>
          </p:cNvPr>
          <p:cNvSpPr>
            <a:spLocks noGrp="1"/>
          </p:cNvSpPr>
          <p:nvPr>
            <p:ph type="body" sz="half" idx="2"/>
          </p:nvPr>
        </p:nvSpPr>
        <p:spPr>
          <a:xfrm>
            <a:off x="677334" y="734291"/>
            <a:ext cx="3854528" cy="764313"/>
          </a:xfrm>
        </p:spPr>
        <p:txBody>
          <a:bodyPr>
            <a:normAutofit fontScale="92500"/>
          </a:bodyPr>
          <a:lstStyle/>
          <a:p>
            <a:r>
              <a:rPr lang="en-US" sz="2000" b="1" i="1" u="sng" dirty="0"/>
              <a:t>Feature </a:t>
            </a:r>
            <a:r>
              <a:rPr lang="en-US" sz="2000" b="1" i="1" u="sng" dirty="0" err="1"/>
              <a:t>SelectionTechniques</a:t>
            </a:r>
            <a:r>
              <a:rPr lang="en-US" sz="2000" b="1" i="1" u="sng" dirty="0"/>
              <a:t> in Machine Learning with Python</a:t>
            </a:r>
          </a:p>
        </p:txBody>
      </p:sp>
    </p:spTree>
    <p:extLst>
      <p:ext uri="{BB962C8B-B14F-4D97-AF65-F5344CB8AC3E}">
        <p14:creationId xmlns:p14="http://schemas.microsoft.com/office/powerpoint/2010/main" val="205168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7CBA-8086-0E1D-A59A-006A1321AC78}"/>
              </a:ext>
            </a:extLst>
          </p:cNvPr>
          <p:cNvSpPr>
            <a:spLocks noGrp="1"/>
          </p:cNvSpPr>
          <p:nvPr>
            <p:ph type="title"/>
          </p:nvPr>
        </p:nvSpPr>
        <p:spPr>
          <a:xfrm>
            <a:off x="677334" y="221673"/>
            <a:ext cx="8341975" cy="997527"/>
          </a:xfrm>
        </p:spPr>
        <p:txBody>
          <a:bodyPr>
            <a:normAutofit fontScale="90000"/>
          </a:bodyPr>
          <a:lstStyle/>
          <a:p>
            <a:r>
              <a:rPr lang="en-US" dirty="0"/>
              <a:t>Feature </a:t>
            </a:r>
            <a:r>
              <a:rPr lang="en-US" dirty="0" err="1"/>
              <a:t>SelectionTechniques</a:t>
            </a:r>
            <a:r>
              <a:rPr lang="en-US" dirty="0"/>
              <a:t> in Machine Learning with Python</a:t>
            </a:r>
          </a:p>
        </p:txBody>
      </p:sp>
      <p:sp>
        <p:nvSpPr>
          <p:cNvPr id="3" name="Content Placeholder 2">
            <a:extLst>
              <a:ext uri="{FF2B5EF4-FFF2-40B4-BE49-F238E27FC236}">
                <a16:creationId xmlns:a16="http://schemas.microsoft.com/office/drawing/2014/main" id="{9B631B27-D490-0508-CD66-009382140CCD}"/>
              </a:ext>
            </a:extLst>
          </p:cNvPr>
          <p:cNvSpPr>
            <a:spLocks noGrp="1"/>
          </p:cNvSpPr>
          <p:nvPr>
            <p:ph sz="half" idx="1"/>
          </p:nvPr>
        </p:nvSpPr>
        <p:spPr>
          <a:xfrm>
            <a:off x="677334" y="1371600"/>
            <a:ext cx="4518121" cy="4669761"/>
          </a:xfrm>
        </p:spPr>
        <p:txBody>
          <a:bodyPr>
            <a:normAutofit fontScale="70000" lnSpcReduction="20000"/>
          </a:bodyPr>
          <a:lstStyle/>
          <a:p>
            <a:r>
              <a:rPr lang="en-US" sz="100" dirty="0"/>
              <a:t>1. Univariate Selection</a:t>
            </a:r>
          </a:p>
          <a:p>
            <a:r>
              <a:rPr lang="en-US" sz="4000" b="1" dirty="0"/>
              <a:t>1. Univariate Selection</a:t>
            </a:r>
          </a:p>
          <a:p>
            <a:endParaRPr lang="en-US" sz="1800" dirty="0"/>
          </a:p>
          <a:p>
            <a:r>
              <a:rPr lang="en-US" sz="1800" dirty="0"/>
              <a:t>Statistical tests can be used to select those features that have the strongest relationship with the output variable.</a:t>
            </a:r>
          </a:p>
          <a:p>
            <a:r>
              <a:rPr lang="en-US" sz="1800" dirty="0"/>
              <a:t>The scikit-learn library provides the </a:t>
            </a:r>
            <a:r>
              <a:rPr lang="en-US" sz="1800" dirty="0" err="1"/>
              <a:t>SelectKBest</a:t>
            </a:r>
            <a:r>
              <a:rPr lang="en-US" sz="1800" dirty="0"/>
              <a:t> class that can be used with a suite of different statistical tests to select a specific number of features.</a:t>
            </a:r>
          </a:p>
          <a:p>
            <a:r>
              <a:rPr lang="en-US" sz="1800" dirty="0"/>
              <a:t>The example below uses the </a:t>
            </a:r>
            <a:r>
              <a:rPr lang="en-US" sz="1600" dirty="0"/>
              <a:t>chi-squared (chi²) statistical test for non-negative features to select 10 of the best features from the Mobile Price Range Prediction Dataset</a:t>
            </a:r>
            <a:r>
              <a:rPr lang="en-US" sz="3200" dirty="0"/>
              <a:t>.</a:t>
            </a:r>
            <a:endParaRPr lang="en-US" sz="800" dirty="0"/>
          </a:p>
          <a:p>
            <a:endParaRPr lang="en-US" dirty="0"/>
          </a:p>
        </p:txBody>
      </p:sp>
      <p:sp>
        <p:nvSpPr>
          <p:cNvPr id="4" name="Content Placeholder 3">
            <a:extLst>
              <a:ext uri="{FF2B5EF4-FFF2-40B4-BE49-F238E27FC236}">
                <a16:creationId xmlns:a16="http://schemas.microsoft.com/office/drawing/2014/main" id="{F0528013-4DE5-EF62-D1CA-2B511BA92BE3}"/>
              </a:ext>
            </a:extLst>
          </p:cNvPr>
          <p:cNvSpPr>
            <a:spLocks noGrp="1"/>
          </p:cNvSpPr>
          <p:nvPr>
            <p:ph sz="half" idx="2"/>
          </p:nvPr>
        </p:nvSpPr>
        <p:spPr>
          <a:xfrm>
            <a:off x="5089970" y="1066801"/>
            <a:ext cx="6424696" cy="4974562"/>
          </a:xfrm>
        </p:spPr>
        <p:txBody>
          <a:bodyPr>
            <a:normAutofit fontScale="70000" lnSpcReduction="20000"/>
          </a:bodyPr>
          <a:lstStyle/>
          <a:p>
            <a:r>
              <a:rPr lang="en-US" dirty="0"/>
              <a:t>import pandas as pd</a:t>
            </a:r>
          </a:p>
          <a:p>
            <a:r>
              <a:rPr lang="en-US" dirty="0"/>
              <a:t>import </a:t>
            </a:r>
            <a:r>
              <a:rPr lang="en-US" dirty="0" err="1"/>
              <a:t>numpy</a:t>
            </a:r>
            <a:r>
              <a:rPr lang="en-US" dirty="0"/>
              <a:t> as np</a:t>
            </a:r>
          </a:p>
          <a:p>
            <a:r>
              <a:rPr lang="en-US" dirty="0"/>
              <a:t>from </a:t>
            </a:r>
            <a:r>
              <a:rPr lang="en-US" dirty="0" err="1"/>
              <a:t>sklearn.feature_selection</a:t>
            </a:r>
            <a:r>
              <a:rPr lang="en-US" dirty="0"/>
              <a:t> import </a:t>
            </a:r>
            <a:r>
              <a:rPr lang="en-US" dirty="0" err="1"/>
              <a:t>SelectKBest</a:t>
            </a:r>
            <a:endParaRPr lang="en-US" dirty="0"/>
          </a:p>
          <a:p>
            <a:r>
              <a:rPr lang="en-US" dirty="0"/>
              <a:t>from </a:t>
            </a:r>
            <a:r>
              <a:rPr lang="en-US" dirty="0" err="1"/>
              <a:t>sklearn.feature_selection</a:t>
            </a:r>
            <a:r>
              <a:rPr lang="en-US" dirty="0"/>
              <a:t> import chi2</a:t>
            </a:r>
          </a:p>
          <a:p>
            <a:r>
              <a:rPr lang="en-US" dirty="0"/>
              <a:t>data = </a:t>
            </a:r>
            <a:r>
              <a:rPr lang="en-US" dirty="0" err="1"/>
              <a:t>pd.read_csv</a:t>
            </a:r>
            <a:r>
              <a:rPr lang="en-US" dirty="0"/>
              <a:t>("D://Blogs//train.csv")</a:t>
            </a:r>
          </a:p>
          <a:p>
            <a:r>
              <a:rPr lang="en-US" dirty="0"/>
              <a:t>X = </a:t>
            </a:r>
            <a:r>
              <a:rPr lang="en-US" dirty="0" err="1"/>
              <a:t>data.iloc</a:t>
            </a:r>
            <a:r>
              <a:rPr lang="en-US" dirty="0"/>
              <a:t>[:,0:20]  #independent columns</a:t>
            </a:r>
          </a:p>
          <a:p>
            <a:r>
              <a:rPr lang="en-US" dirty="0"/>
              <a:t>y = </a:t>
            </a:r>
            <a:r>
              <a:rPr lang="en-US" dirty="0" err="1"/>
              <a:t>data.iloc</a:t>
            </a:r>
            <a:r>
              <a:rPr lang="en-US" dirty="0"/>
              <a:t>[:,-1]    #target column </a:t>
            </a:r>
            <a:r>
              <a:rPr lang="en-US" dirty="0" err="1"/>
              <a:t>i.e</a:t>
            </a:r>
            <a:r>
              <a:rPr lang="en-US" dirty="0"/>
              <a:t> price range</a:t>
            </a:r>
          </a:p>
          <a:p>
            <a:r>
              <a:rPr lang="en-US" dirty="0"/>
              <a:t>#apply </a:t>
            </a:r>
            <a:r>
              <a:rPr lang="en-US" dirty="0" err="1"/>
              <a:t>SelectKBest</a:t>
            </a:r>
            <a:r>
              <a:rPr lang="en-US" dirty="0"/>
              <a:t> class to extract top 10 best features</a:t>
            </a:r>
          </a:p>
          <a:p>
            <a:r>
              <a:rPr lang="en-US" dirty="0" err="1"/>
              <a:t>bestfeatures</a:t>
            </a:r>
            <a:r>
              <a:rPr lang="en-US" dirty="0"/>
              <a:t> = </a:t>
            </a:r>
            <a:r>
              <a:rPr lang="en-US" dirty="0" err="1"/>
              <a:t>SelectKBest</a:t>
            </a:r>
            <a:r>
              <a:rPr lang="en-US" dirty="0"/>
              <a:t>(</a:t>
            </a:r>
            <a:r>
              <a:rPr lang="en-US" dirty="0" err="1"/>
              <a:t>score_func</a:t>
            </a:r>
            <a:r>
              <a:rPr lang="en-US" dirty="0"/>
              <a:t>=chi2, k=10)</a:t>
            </a:r>
          </a:p>
          <a:p>
            <a:r>
              <a:rPr lang="en-US" dirty="0"/>
              <a:t>fit = </a:t>
            </a:r>
            <a:r>
              <a:rPr lang="en-US" dirty="0" err="1"/>
              <a:t>bestfeatures.fit</a:t>
            </a:r>
            <a:r>
              <a:rPr lang="en-US" dirty="0"/>
              <a:t>(</a:t>
            </a:r>
            <a:r>
              <a:rPr lang="en-US" dirty="0" err="1"/>
              <a:t>X,y</a:t>
            </a:r>
            <a:r>
              <a:rPr lang="en-US" dirty="0"/>
              <a:t>)</a:t>
            </a:r>
          </a:p>
          <a:p>
            <a:r>
              <a:rPr lang="en-US" dirty="0" err="1"/>
              <a:t>dfscores</a:t>
            </a:r>
            <a:r>
              <a:rPr lang="en-US" dirty="0"/>
              <a:t> = </a:t>
            </a:r>
            <a:r>
              <a:rPr lang="en-US" dirty="0" err="1"/>
              <a:t>pd.DataFrame</a:t>
            </a:r>
            <a:r>
              <a:rPr lang="en-US" dirty="0"/>
              <a:t>(</a:t>
            </a:r>
            <a:r>
              <a:rPr lang="en-US" dirty="0" err="1"/>
              <a:t>fit.scores</a:t>
            </a:r>
            <a:r>
              <a:rPr lang="en-US" dirty="0"/>
              <a:t>_)</a:t>
            </a:r>
          </a:p>
          <a:p>
            <a:r>
              <a:rPr lang="en-US" dirty="0" err="1"/>
              <a:t>dfcolumns</a:t>
            </a:r>
            <a:r>
              <a:rPr lang="en-US" dirty="0"/>
              <a:t> = </a:t>
            </a:r>
            <a:r>
              <a:rPr lang="en-US" dirty="0" err="1"/>
              <a:t>pd.DataFrame</a:t>
            </a:r>
            <a:r>
              <a:rPr lang="en-US" dirty="0"/>
              <a:t>(</a:t>
            </a:r>
            <a:r>
              <a:rPr lang="en-US" dirty="0" err="1"/>
              <a:t>X.columns</a:t>
            </a:r>
            <a:r>
              <a:rPr lang="en-US" dirty="0"/>
              <a:t>)</a:t>
            </a:r>
          </a:p>
          <a:p>
            <a:r>
              <a:rPr lang="en-US" dirty="0"/>
              <a:t>#concat two </a:t>
            </a:r>
            <a:r>
              <a:rPr lang="en-US" dirty="0" err="1"/>
              <a:t>dataframes</a:t>
            </a:r>
            <a:r>
              <a:rPr lang="en-US" dirty="0"/>
              <a:t> for better visualization </a:t>
            </a:r>
          </a:p>
          <a:p>
            <a:r>
              <a:rPr lang="en-US" dirty="0" err="1"/>
              <a:t>featureScores</a:t>
            </a:r>
            <a:r>
              <a:rPr lang="en-US" dirty="0"/>
              <a:t> = </a:t>
            </a:r>
            <a:r>
              <a:rPr lang="en-US" dirty="0" err="1"/>
              <a:t>pd.concat</a:t>
            </a:r>
            <a:r>
              <a:rPr lang="en-US" dirty="0"/>
              <a:t>([</a:t>
            </a:r>
            <a:r>
              <a:rPr lang="en-US" dirty="0" err="1"/>
              <a:t>dfcolumns,dfscores</a:t>
            </a:r>
            <a:r>
              <a:rPr lang="en-US" dirty="0"/>
              <a:t>],axis=1)</a:t>
            </a:r>
          </a:p>
          <a:p>
            <a:r>
              <a:rPr lang="en-US" dirty="0" err="1"/>
              <a:t>featureScores.columns</a:t>
            </a:r>
            <a:r>
              <a:rPr lang="en-US" dirty="0"/>
              <a:t> = ['</a:t>
            </a:r>
            <a:r>
              <a:rPr lang="en-US" dirty="0" err="1"/>
              <a:t>Specs','Score</a:t>
            </a:r>
            <a:r>
              <a:rPr lang="en-US" dirty="0"/>
              <a:t>']  #naming the </a:t>
            </a:r>
            <a:r>
              <a:rPr lang="en-US" dirty="0" err="1"/>
              <a:t>dataframe</a:t>
            </a:r>
            <a:r>
              <a:rPr lang="en-US" dirty="0"/>
              <a:t> columns</a:t>
            </a:r>
          </a:p>
          <a:p>
            <a:r>
              <a:rPr lang="en-US" dirty="0"/>
              <a:t>print(</a:t>
            </a:r>
            <a:r>
              <a:rPr lang="en-US" dirty="0" err="1"/>
              <a:t>featureScores.nlargest</a:t>
            </a:r>
            <a:r>
              <a:rPr lang="en-US" dirty="0"/>
              <a:t>(10,'Score’))</a:t>
            </a:r>
          </a:p>
          <a:p>
            <a:r>
              <a:rPr lang="en-US" dirty="0"/>
              <a:t>  #print 10 best features</a:t>
            </a:r>
          </a:p>
          <a:p>
            <a:endParaRPr lang="en-US" dirty="0"/>
          </a:p>
        </p:txBody>
      </p:sp>
    </p:spTree>
    <p:extLst>
      <p:ext uri="{BB962C8B-B14F-4D97-AF65-F5344CB8AC3E}">
        <p14:creationId xmlns:p14="http://schemas.microsoft.com/office/powerpoint/2010/main" val="181615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997947-B684-C435-4D5B-249B605FD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73" y="1286573"/>
            <a:ext cx="9947564" cy="4684737"/>
          </a:xfrm>
          <a:prstGeom prst="rect">
            <a:avLst/>
          </a:prstGeom>
        </p:spPr>
      </p:pic>
    </p:spTree>
    <p:extLst>
      <p:ext uri="{BB962C8B-B14F-4D97-AF65-F5344CB8AC3E}">
        <p14:creationId xmlns:p14="http://schemas.microsoft.com/office/powerpoint/2010/main" val="4107612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936D-5F9E-2CB9-1C45-554D79F2595D}"/>
              </a:ext>
            </a:extLst>
          </p:cNvPr>
          <p:cNvSpPr>
            <a:spLocks noGrp="1"/>
          </p:cNvSpPr>
          <p:nvPr>
            <p:ph type="title"/>
          </p:nvPr>
        </p:nvSpPr>
        <p:spPr>
          <a:xfrm>
            <a:off x="469517" y="207458"/>
            <a:ext cx="8425102" cy="928255"/>
          </a:xfrm>
        </p:spPr>
        <p:txBody>
          <a:bodyPr>
            <a:normAutofit fontScale="90000"/>
          </a:bodyPr>
          <a:lstStyle/>
          <a:p>
            <a:r>
              <a:rPr lang="en-US" dirty="0"/>
              <a:t>Feature </a:t>
            </a:r>
            <a:r>
              <a:rPr lang="en-US" dirty="0" err="1"/>
              <a:t>SelectionTechniques</a:t>
            </a:r>
            <a:r>
              <a:rPr lang="en-US" dirty="0"/>
              <a:t> in Machine Learning with Python</a:t>
            </a:r>
          </a:p>
        </p:txBody>
      </p:sp>
      <p:sp>
        <p:nvSpPr>
          <p:cNvPr id="3" name="Content Placeholder 2">
            <a:extLst>
              <a:ext uri="{FF2B5EF4-FFF2-40B4-BE49-F238E27FC236}">
                <a16:creationId xmlns:a16="http://schemas.microsoft.com/office/drawing/2014/main" id="{8B629EAE-A363-C511-2C8F-47AF5C5A6431}"/>
              </a:ext>
            </a:extLst>
          </p:cNvPr>
          <p:cNvSpPr>
            <a:spLocks noGrp="1"/>
          </p:cNvSpPr>
          <p:nvPr>
            <p:ph sz="half" idx="1"/>
          </p:nvPr>
        </p:nvSpPr>
        <p:spPr>
          <a:xfrm>
            <a:off x="221674" y="2160589"/>
            <a:ext cx="5237018" cy="3880772"/>
          </a:xfrm>
        </p:spPr>
        <p:txBody>
          <a:bodyPr>
            <a:normAutofit fontScale="55000" lnSpcReduction="20000"/>
          </a:bodyPr>
          <a:lstStyle/>
          <a:p>
            <a:r>
              <a:rPr lang="en-US" sz="5800" b="1" dirty="0"/>
              <a:t>2. Feature Importance</a:t>
            </a:r>
          </a:p>
          <a:p>
            <a:r>
              <a:rPr lang="en-US" sz="2500" dirty="0"/>
              <a:t>You can get the feature importance of each feature of your dataset by using the feature importance property of the model.</a:t>
            </a:r>
          </a:p>
          <a:p>
            <a:r>
              <a:rPr lang="en-US" sz="2500" dirty="0"/>
              <a:t>Feature importance gives you a score for each feature of your data, the higher the score more important or relevant is the feature towards your output variable.</a:t>
            </a:r>
          </a:p>
          <a:p>
            <a:pPr marL="0" indent="0">
              <a:buNone/>
            </a:pPr>
            <a:r>
              <a:rPr lang="en-US" sz="2500" dirty="0"/>
              <a:t>Feature importance is an inbuilt class that comes with Tree Based Classifiers, we will be using Extra Tree Classifier for extracting the top 10 features for the dataset.</a:t>
            </a:r>
          </a:p>
          <a:p>
            <a:endParaRPr lang="en-US" dirty="0"/>
          </a:p>
        </p:txBody>
      </p:sp>
      <p:sp>
        <p:nvSpPr>
          <p:cNvPr id="4" name="Content Placeholder 3">
            <a:extLst>
              <a:ext uri="{FF2B5EF4-FFF2-40B4-BE49-F238E27FC236}">
                <a16:creationId xmlns:a16="http://schemas.microsoft.com/office/drawing/2014/main" id="{D49F3E72-63F1-0D45-E240-E5107A2A392B}"/>
              </a:ext>
            </a:extLst>
          </p:cNvPr>
          <p:cNvSpPr>
            <a:spLocks noGrp="1"/>
          </p:cNvSpPr>
          <p:nvPr>
            <p:ph sz="half" idx="2"/>
          </p:nvPr>
        </p:nvSpPr>
        <p:spPr>
          <a:xfrm>
            <a:off x="5089970" y="1039091"/>
            <a:ext cx="7102030" cy="5002271"/>
          </a:xfrm>
        </p:spPr>
        <p:txBody>
          <a:bodyPr>
            <a:normAutofit fontScale="55000" lnSpcReduction="20000"/>
          </a:bodyPr>
          <a:lstStyle/>
          <a:p>
            <a:r>
              <a:rPr lang="en-US" sz="2800" dirty="0"/>
              <a:t>import pandas as pd</a:t>
            </a:r>
          </a:p>
          <a:p>
            <a:r>
              <a:rPr lang="en-US" sz="2800" dirty="0"/>
              <a:t>import </a:t>
            </a:r>
            <a:r>
              <a:rPr lang="en-US" sz="2800" dirty="0" err="1"/>
              <a:t>numpy</a:t>
            </a:r>
            <a:r>
              <a:rPr lang="en-US" sz="2800" dirty="0"/>
              <a:t> as np</a:t>
            </a:r>
          </a:p>
          <a:p>
            <a:r>
              <a:rPr lang="en-US" sz="2800" dirty="0"/>
              <a:t>data = </a:t>
            </a:r>
            <a:r>
              <a:rPr lang="en-US" sz="2800" dirty="0" err="1"/>
              <a:t>pd.read_csv</a:t>
            </a:r>
            <a:r>
              <a:rPr lang="en-US" sz="2800" dirty="0"/>
              <a:t>("D://Blogs//train.csv")</a:t>
            </a:r>
          </a:p>
          <a:p>
            <a:r>
              <a:rPr lang="en-US" sz="2800" dirty="0"/>
              <a:t>X = </a:t>
            </a:r>
            <a:r>
              <a:rPr lang="en-US" sz="2800" dirty="0" err="1"/>
              <a:t>data.iloc</a:t>
            </a:r>
            <a:r>
              <a:rPr lang="en-US" sz="2800" dirty="0"/>
              <a:t>[:,0:20]  #independent columns</a:t>
            </a:r>
          </a:p>
          <a:p>
            <a:r>
              <a:rPr lang="en-US" sz="2800" dirty="0"/>
              <a:t>y = </a:t>
            </a:r>
            <a:r>
              <a:rPr lang="en-US" sz="2800" dirty="0" err="1"/>
              <a:t>data.iloc</a:t>
            </a:r>
            <a:r>
              <a:rPr lang="en-US" sz="2800" dirty="0"/>
              <a:t>[:,-1]    #target column </a:t>
            </a:r>
            <a:r>
              <a:rPr lang="en-US" sz="2800" dirty="0" err="1"/>
              <a:t>i.e</a:t>
            </a:r>
            <a:r>
              <a:rPr lang="en-US" sz="2800" dirty="0"/>
              <a:t> price range</a:t>
            </a:r>
          </a:p>
          <a:p>
            <a:r>
              <a:rPr lang="en-US" sz="2800" dirty="0"/>
              <a:t>from </a:t>
            </a:r>
            <a:r>
              <a:rPr lang="en-US" sz="2800" dirty="0" err="1"/>
              <a:t>sklearn.ensemble</a:t>
            </a:r>
            <a:r>
              <a:rPr lang="en-US" sz="2800" dirty="0"/>
              <a:t> import </a:t>
            </a:r>
            <a:r>
              <a:rPr lang="en-US" sz="2800" dirty="0" err="1"/>
              <a:t>ExtraTreesClassifier</a:t>
            </a:r>
            <a:endParaRPr lang="en-US" sz="2800" dirty="0"/>
          </a:p>
          <a:p>
            <a:r>
              <a:rPr lang="en-US" sz="2800" dirty="0"/>
              <a:t>import </a:t>
            </a:r>
            <a:r>
              <a:rPr lang="en-US" sz="2800" dirty="0" err="1"/>
              <a:t>matplotlib.pyplot</a:t>
            </a:r>
            <a:r>
              <a:rPr lang="en-US" sz="2800" dirty="0"/>
              <a:t> as </a:t>
            </a:r>
            <a:r>
              <a:rPr lang="en-US" sz="2800" dirty="0" err="1"/>
              <a:t>plt</a:t>
            </a:r>
            <a:endParaRPr lang="en-US" sz="2800" dirty="0"/>
          </a:p>
          <a:p>
            <a:r>
              <a:rPr lang="en-US" sz="2800" dirty="0"/>
              <a:t>model = </a:t>
            </a:r>
            <a:r>
              <a:rPr lang="en-US" sz="2800" dirty="0" err="1"/>
              <a:t>ExtraTreesClassifier</a:t>
            </a:r>
            <a:r>
              <a:rPr lang="en-US" sz="2800" dirty="0"/>
              <a:t>()</a:t>
            </a:r>
          </a:p>
          <a:p>
            <a:r>
              <a:rPr lang="en-US" sz="2800" dirty="0" err="1"/>
              <a:t>model.fit</a:t>
            </a:r>
            <a:r>
              <a:rPr lang="en-US" sz="2800" dirty="0"/>
              <a:t>(</a:t>
            </a:r>
            <a:r>
              <a:rPr lang="en-US" sz="2800" dirty="0" err="1"/>
              <a:t>X,y</a:t>
            </a:r>
            <a:r>
              <a:rPr lang="en-US" sz="2800" dirty="0"/>
              <a:t>)</a:t>
            </a:r>
          </a:p>
          <a:p>
            <a:r>
              <a:rPr lang="en-US" sz="2800" dirty="0"/>
              <a:t>print(</a:t>
            </a:r>
            <a:r>
              <a:rPr lang="en-US" sz="2800" dirty="0" err="1"/>
              <a:t>model.feature_importances</a:t>
            </a:r>
            <a:r>
              <a:rPr lang="en-US" sz="2800" dirty="0"/>
              <a:t>_) #use inbuilt class </a:t>
            </a:r>
            <a:r>
              <a:rPr lang="en-US" sz="2800" dirty="0" err="1"/>
              <a:t>feature_importances</a:t>
            </a:r>
            <a:r>
              <a:rPr lang="en-US" sz="2800" dirty="0"/>
              <a:t> of tree based classifiers</a:t>
            </a:r>
          </a:p>
          <a:p>
            <a:r>
              <a:rPr lang="en-US" sz="2800" dirty="0"/>
              <a:t>#plot graph of feature </a:t>
            </a:r>
            <a:r>
              <a:rPr lang="en-US" sz="2800" dirty="0" err="1"/>
              <a:t>importances</a:t>
            </a:r>
            <a:r>
              <a:rPr lang="en-US" sz="2800" dirty="0"/>
              <a:t> for better visualization</a:t>
            </a:r>
          </a:p>
          <a:p>
            <a:r>
              <a:rPr lang="en-US" sz="2800" dirty="0" err="1"/>
              <a:t>feat_importances</a:t>
            </a:r>
            <a:r>
              <a:rPr lang="en-US" sz="2800" dirty="0"/>
              <a:t> = </a:t>
            </a:r>
            <a:r>
              <a:rPr lang="en-US" sz="2800" dirty="0" err="1"/>
              <a:t>pd.Series</a:t>
            </a:r>
            <a:r>
              <a:rPr lang="en-US" sz="2800" dirty="0"/>
              <a:t>(</a:t>
            </a:r>
            <a:r>
              <a:rPr lang="en-US" sz="2800" dirty="0" err="1"/>
              <a:t>model.feature_importances</a:t>
            </a:r>
            <a:r>
              <a:rPr lang="en-US" sz="2800" dirty="0"/>
              <a:t>_, index=</a:t>
            </a:r>
            <a:r>
              <a:rPr lang="en-US" sz="2800" dirty="0" err="1"/>
              <a:t>X.columns</a:t>
            </a:r>
            <a:r>
              <a:rPr lang="en-US" sz="2800" dirty="0"/>
              <a:t>)</a:t>
            </a:r>
          </a:p>
          <a:p>
            <a:r>
              <a:rPr lang="en-US" sz="2800" dirty="0" err="1"/>
              <a:t>feat_importances.nlargest</a:t>
            </a:r>
            <a:r>
              <a:rPr lang="en-US" sz="2800" dirty="0"/>
              <a:t>(10).plot(kind='</a:t>
            </a:r>
            <a:r>
              <a:rPr lang="en-US" sz="2800" dirty="0" err="1"/>
              <a:t>barh</a:t>
            </a:r>
            <a:r>
              <a:rPr lang="en-US" sz="2800" dirty="0"/>
              <a:t>')</a:t>
            </a:r>
          </a:p>
          <a:p>
            <a:r>
              <a:rPr lang="en-US" sz="2800" dirty="0" err="1"/>
              <a:t>plt.show</a:t>
            </a:r>
            <a:r>
              <a:rPr lang="en-US" sz="2800" dirty="0"/>
              <a:t>()</a:t>
            </a:r>
          </a:p>
          <a:p>
            <a:endParaRPr lang="en-US" dirty="0"/>
          </a:p>
        </p:txBody>
      </p:sp>
    </p:spTree>
    <p:extLst>
      <p:ext uri="{BB962C8B-B14F-4D97-AF65-F5344CB8AC3E}">
        <p14:creationId xmlns:p14="http://schemas.microsoft.com/office/powerpoint/2010/main" val="111403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4622BC-C20D-45BC-DB98-8E2D12431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166255"/>
            <a:ext cx="8104909" cy="7024254"/>
          </a:xfrm>
          <a:prstGeom prst="rect">
            <a:avLst/>
          </a:prstGeom>
        </p:spPr>
      </p:pic>
    </p:spTree>
    <p:extLst>
      <p:ext uri="{BB962C8B-B14F-4D97-AF65-F5344CB8AC3E}">
        <p14:creationId xmlns:p14="http://schemas.microsoft.com/office/powerpoint/2010/main" val="285363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2A63-D0BD-D918-1F97-9C47EBB35EC4}"/>
              </a:ext>
            </a:extLst>
          </p:cNvPr>
          <p:cNvSpPr>
            <a:spLocks noGrp="1"/>
          </p:cNvSpPr>
          <p:nvPr>
            <p:ph type="title"/>
          </p:nvPr>
        </p:nvSpPr>
        <p:spPr>
          <a:xfrm>
            <a:off x="563035" y="193964"/>
            <a:ext cx="8596668" cy="955964"/>
          </a:xfrm>
        </p:spPr>
        <p:txBody>
          <a:bodyPr>
            <a:normAutofit fontScale="90000"/>
          </a:bodyPr>
          <a:lstStyle/>
          <a:p>
            <a:r>
              <a:rPr lang="en-US" dirty="0"/>
              <a:t>Feature </a:t>
            </a:r>
            <a:r>
              <a:rPr lang="en-US" dirty="0" err="1"/>
              <a:t>SelectionTechniques</a:t>
            </a:r>
            <a:r>
              <a:rPr lang="en-US" dirty="0"/>
              <a:t> in Machine Learning with Python</a:t>
            </a:r>
          </a:p>
        </p:txBody>
      </p:sp>
      <p:sp>
        <p:nvSpPr>
          <p:cNvPr id="3" name="Content Placeholder 2">
            <a:extLst>
              <a:ext uri="{FF2B5EF4-FFF2-40B4-BE49-F238E27FC236}">
                <a16:creationId xmlns:a16="http://schemas.microsoft.com/office/drawing/2014/main" id="{B2FDAA58-0036-0106-0F8B-E0E6009FE621}"/>
              </a:ext>
            </a:extLst>
          </p:cNvPr>
          <p:cNvSpPr>
            <a:spLocks noGrp="1"/>
          </p:cNvSpPr>
          <p:nvPr>
            <p:ph sz="half" idx="1"/>
          </p:nvPr>
        </p:nvSpPr>
        <p:spPr>
          <a:xfrm>
            <a:off x="124692" y="2160589"/>
            <a:ext cx="4736678" cy="3880772"/>
          </a:xfrm>
        </p:spPr>
        <p:txBody>
          <a:bodyPr>
            <a:normAutofit fontScale="32500" lnSpcReduction="20000"/>
          </a:bodyPr>
          <a:lstStyle/>
          <a:p>
            <a:r>
              <a:rPr lang="en-US" sz="6200" dirty="0"/>
              <a:t>3.Correlation Matrix with Heatmap</a:t>
            </a:r>
          </a:p>
          <a:p>
            <a:r>
              <a:rPr lang="en-US" sz="3400" dirty="0"/>
              <a:t>Correlation states how the features are related to each other or the target variable.</a:t>
            </a:r>
          </a:p>
          <a:p>
            <a:endParaRPr lang="en-US" sz="3400" dirty="0"/>
          </a:p>
          <a:p>
            <a:r>
              <a:rPr lang="en-US" sz="3400" dirty="0"/>
              <a:t>Correlation can be positive (increase in one value of feature increases the value of the target variable) or negative (increase in one value of feature decreases the value of the target variable)</a:t>
            </a:r>
          </a:p>
          <a:p>
            <a:endParaRPr lang="en-US" sz="3400" dirty="0"/>
          </a:p>
          <a:p>
            <a:r>
              <a:rPr lang="en-US" sz="3400" dirty="0"/>
              <a:t>Heatmap makes it easy to identify which features are most related to the target variable, we will plot heatmap of correlated features using the seaborn library.</a:t>
            </a:r>
          </a:p>
          <a:p>
            <a:endParaRPr lang="en-US" dirty="0"/>
          </a:p>
          <a:p>
            <a:endParaRPr lang="en-US" dirty="0"/>
          </a:p>
        </p:txBody>
      </p:sp>
      <p:sp>
        <p:nvSpPr>
          <p:cNvPr id="4" name="Content Placeholder 3">
            <a:extLst>
              <a:ext uri="{FF2B5EF4-FFF2-40B4-BE49-F238E27FC236}">
                <a16:creationId xmlns:a16="http://schemas.microsoft.com/office/drawing/2014/main" id="{8B66B8D0-6FF5-9CE7-BCD3-4F9B614E04CD}"/>
              </a:ext>
            </a:extLst>
          </p:cNvPr>
          <p:cNvSpPr>
            <a:spLocks noGrp="1"/>
          </p:cNvSpPr>
          <p:nvPr>
            <p:ph sz="half" idx="2"/>
          </p:nvPr>
        </p:nvSpPr>
        <p:spPr>
          <a:xfrm>
            <a:off x="5089970" y="1052945"/>
            <a:ext cx="6424696" cy="4988417"/>
          </a:xfrm>
        </p:spPr>
        <p:txBody>
          <a:bodyPr>
            <a:normAutofit fontScale="32500" lnSpcReduction="20000"/>
          </a:bodyPr>
          <a:lstStyle/>
          <a:p>
            <a:r>
              <a:rPr lang="en-US" sz="2800" dirty="0"/>
              <a:t>import pandas as pd</a:t>
            </a:r>
          </a:p>
          <a:p>
            <a:r>
              <a:rPr lang="en-US" sz="2800" dirty="0"/>
              <a:t>import </a:t>
            </a:r>
            <a:r>
              <a:rPr lang="en-US" sz="2800" dirty="0" err="1"/>
              <a:t>numpy</a:t>
            </a:r>
            <a:r>
              <a:rPr lang="en-US" sz="2800" dirty="0"/>
              <a:t> as np</a:t>
            </a:r>
          </a:p>
          <a:p>
            <a:r>
              <a:rPr lang="en-US" sz="2800" dirty="0"/>
              <a:t>import seaborn as </a:t>
            </a:r>
            <a:r>
              <a:rPr lang="en-US" sz="2800" dirty="0" err="1"/>
              <a:t>sns</a:t>
            </a:r>
            <a:endParaRPr lang="en-US" sz="2800" dirty="0"/>
          </a:p>
          <a:p>
            <a:r>
              <a:rPr lang="en-US" sz="2800" dirty="0"/>
              <a:t>data = </a:t>
            </a:r>
            <a:r>
              <a:rPr lang="en-US" sz="2800" dirty="0" err="1"/>
              <a:t>pd.read_csv</a:t>
            </a:r>
            <a:r>
              <a:rPr lang="en-US" sz="2800" dirty="0"/>
              <a:t>("D://Blogs//train.csv")</a:t>
            </a:r>
          </a:p>
          <a:p>
            <a:r>
              <a:rPr lang="en-US" sz="2800" dirty="0"/>
              <a:t>X = </a:t>
            </a:r>
            <a:r>
              <a:rPr lang="en-US" sz="2800" dirty="0" err="1"/>
              <a:t>data.iloc</a:t>
            </a:r>
            <a:r>
              <a:rPr lang="en-US" sz="2800" dirty="0"/>
              <a:t>[:,0:20]  #independent columns</a:t>
            </a:r>
          </a:p>
          <a:p>
            <a:r>
              <a:rPr lang="en-US" sz="2800" dirty="0"/>
              <a:t>y = </a:t>
            </a:r>
            <a:r>
              <a:rPr lang="en-US" sz="2800" dirty="0" err="1"/>
              <a:t>data.iloc</a:t>
            </a:r>
            <a:r>
              <a:rPr lang="en-US" sz="2800" dirty="0"/>
              <a:t>[:,-1]    #target column </a:t>
            </a:r>
            <a:r>
              <a:rPr lang="en-US" sz="2800" dirty="0" err="1"/>
              <a:t>i.e</a:t>
            </a:r>
            <a:r>
              <a:rPr lang="en-US" sz="2800" dirty="0"/>
              <a:t> price range</a:t>
            </a:r>
          </a:p>
          <a:p>
            <a:r>
              <a:rPr lang="en-US" sz="2800" dirty="0"/>
              <a:t>#get correlations of each features in dataset</a:t>
            </a:r>
          </a:p>
          <a:p>
            <a:r>
              <a:rPr lang="en-US" sz="2800" dirty="0" err="1"/>
              <a:t>corrmat</a:t>
            </a:r>
            <a:r>
              <a:rPr lang="en-US" sz="2800" dirty="0"/>
              <a:t> = </a:t>
            </a:r>
            <a:r>
              <a:rPr lang="en-US" sz="2800" dirty="0" err="1"/>
              <a:t>data.corr</a:t>
            </a:r>
            <a:r>
              <a:rPr lang="en-US" sz="2800" dirty="0"/>
              <a:t>()</a:t>
            </a:r>
          </a:p>
          <a:p>
            <a:r>
              <a:rPr lang="en-US" sz="2800" dirty="0" err="1"/>
              <a:t>top_corr_features</a:t>
            </a:r>
            <a:r>
              <a:rPr lang="en-US" sz="2800" dirty="0"/>
              <a:t> = </a:t>
            </a:r>
            <a:r>
              <a:rPr lang="en-US" sz="2800" dirty="0" err="1"/>
              <a:t>corrmat.index</a:t>
            </a:r>
            <a:endParaRPr lang="en-US" sz="2800" dirty="0"/>
          </a:p>
          <a:p>
            <a:r>
              <a:rPr lang="en-US" sz="2800" dirty="0" err="1"/>
              <a:t>plt.figure</a:t>
            </a:r>
            <a:r>
              <a:rPr lang="en-US" sz="2800" dirty="0"/>
              <a:t>(</a:t>
            </a:r>
            <a:r>
              <a:rPr lang="en-US" sz="2800" dirty="0" err="1"/>
              <a:t>figsize</a:t>
            </a:r>
            <a:r>
              <a:rPr lang="en-US" sz="2800" dirty="0"/>
              <a:t>=(20,20))</a:t>
            </a:r>
          </a:p>
          <a:p>
            <a:r>
              <a:rPr lang="en-US" sz="2800" dirty="0"/>
              <a:t>#plot heat map</a:t>
            </a:r>
          </a:p>
          <a:p>
            <a:r>
              <a:rPr lang="en-US" sz="2800" dirty="0"/>
              <a:t>g=</a:t>
            </a:r>
            <a:r>
              <a:rPr lang="en-US" sz="2800" dirty="0" err="1"/>
              <a:t>sns.heatmap</a:t>
            </a:r>
            <a:r>
              <a:rPr lang="en-US" sz="2800" dirty="0"/>
              <a:t>(data[</a:t>
            </a:r>
            <a:r>
              <a:rPr lang="en-US" sz="2800" dirty="0" err="1"/>
              <a:t>top_corr_features</a:t>
            </a:r>
            <a:r>
              <a:rPr lang="en-US" sz="2800" dirty="0"/>
              <a:t>].</a:t>
            </a:r>
            <a:r>
              <a:rPr lang="en-US" sz="2800" dirty="0" err="1"/>
              <a:t>corr</a:t>
            </a:r>
            <a:r>
              <a:rPr lang="en-US" sz="2800" dirty="0"/>
              <a:t>(),</a:t>
            </a:r>
            <a:r>
              <a:rPr lang="en-US" sz="2800" dirty="0" err="1"/>
              <a:t>annot</a:t>
            </a:r>
            <a:r>
              <a:rPr lang="en-US" sz="2800" dirty="0"/>
              <a:t>=</a:t>
            </a:r>
            <a:r>
              <a:rPr lang="en-US" sz="2800" dirty="0" err="1"/>
              <a:t>True,cmap</a:t>
            </a:r>
            <a:r>
              <a:rPr lang="en-US" sz="2800" dirty="0"/>
              <a:t>="</a:t>
            </a:r>
            <a:r>
              <a:rPr lang="en-US" sz="2800" dirty="0" err="1"/>
              <a:t>RdYlGn</a:t>
            </a:r>
            <a:r>
              <a:rPr lang="en-US" sz="2800" dirty="0"/>
              <a:t>")</a:t>
            </a:r>
          </a:p>
          <a:p>
            <a:endParaRPr lang="en-US" sz="2800" dirty="0"/>
          </a:p>
          <a:p>
            <a:r>
              <a:rPr lang="en-US" sz="2800" dirty="0"/>
              <a:t>Have a look at the last row </a:t>
            </a:r>
            <a:r>
              <a:rPr lang="en-US" sz="2800" dirty="0" err="1"/>
              <a:t>i.e</a:t>
            </a:r>
            <a:r>
              <a:rPr lang="en-US" sz="2800" dirty="0"/>
              <a:t> price range, see how the price range is correlated with other features, ram is the highly correlated with price range followed by battery power, pixel height and width while </a:t>
            </a:r>
            <a:r>
              <a:rPr lang="en-US" sz="2800" dirty="0" err="1"/>
              <a:t>m_dep</a:t>
            </a:r>
            <a:r>
              <a:rPr lang="en-US" sz="2800" dirty="0"/>
              <a:t>, </a:t>
            </a:r>
            <a:r>
              <a:rPr lang="en-US" sz="2800" dirty="0" err="1"/>
              <a:t>clock_speed</a:t>
            </a:r>
            <a:r>
              <a:rPr lang="en-US" sz="2800" dirty="0"/>
              <a:t> and </a:t>
            </a:r>
            <a:r>
              <a:rPr lang="en-US" sz="2800" dirty="0" err="1"/>
              <a:t>n_cores</a:t>
            </a:r>
            <a:r>
              <a:rPr lang="en-US" sz="2800" dirty="0"/>
              <a:t> seems to be least correlated with </a:t>
            </a:r>
            <a:r>
              <a:rPr lang="en-US" sz="2800" dirty="0" err="1"/>
              <a:t>price_range</a:t>
            </a:r>
            <a:r>
              <a:rPr lang="en-US" sz="2800" dirty="0"/>
              <a:t>.</a:t>
            </a:r>
          </a:p>
          <a:p>
            <a:endParaRPr lang="en-US" dirty="0"/>
          </a:p>
          <a:p>
            <a:endParaRPr lang="en-US" dirty="0"/>
          </a:p>
          <a:p>
            <a:endParaRPr lang="en-US" dirty="0"/>
          </a:p>
          <a:p>
            <a:r>
              <a:rPr lang="en-US" sz="3500" dirty="0">
                <a:solidFill>
                  <a:srgbClr val="FF0000"/>
                </a:solidFill>
              </a:rPr>
              <a:t>“With the new day comes new strength and new thoughts “— Eleanor Roosevelt</a:t>
            </a:r>
          </a:p>
        </p:txBody>
      </p:sp>
    </p:spTree>
    <p:extLst>
      <p:ext uri="{BB962C8B-B14F-4D97-AF65-F5344CB8AC3E}">
        <p14:creationId xmlns:p14="http://schemas.microsoft.com/office/powerpoint/2010/main" val="2130402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D7517E-2425-D9BD-A1EB-21DA3908F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65" y="484910"/>
            <a:ext cx="7675418" cy="6483927"/>
          </a:xfrm>
          <a:prstGeom prst="rect">
            <a:avLst/>
          </a:prstGeom>
        </p:spPr>
      </p:pic>
    </p:spTree>
    <p:extLst>
      <p:ext uri="{BB962C8B-B14F-4D97-AF65-F5344CB8AC3E}">
        <p14:creationId xmlns:p14="http://schemas.microsoft.com/office/powerpoint/2010/main" val="15263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66" y="383821"/>
            <a:ext cx="3932237" cy="702733"/>
          </a:xfrm>
        </p:spPr>
        <p:txBody>
          <a:bodyPr/>
          <a:lstStyle/>
          <a:p>
            <a:r>
              <a:rPr lang="en-US" dirty="0"/>
              <a:t>classification</a:t>
            </a:r>
          </a:p>
        </p:txBody>
      </p:sp>
      <p:sp>
        <p:nvSpPr>
          <p:cNvPr id="3" name="Content Placeholder 2"/>
          <p:cNvSpPr>
            <a:spLocks noGrp="1"/>
          </p:cNvSpPr>
          <p:nvPr>
            <p:ph idx="1"/>
          </p:nvPr>
        </p:nvSpPr>
        <p:spPr>
          <a:xfrm>
            <a:off x="5120640" y="987425"/>
            <a:ext cx="6234748" cy="4873625"/>
          </a:xfrm>
        </p:spPr>
        <p:txBody>
          <a:bodyPr>
            <a:normAutofit/>
          </a:bodyPr>
          <a:lstStyle/>
          <a:p>
            <a:r>
              <a:rPr lang="en-US" dirty="0"/>
              <a:t>Imagine opening your vegetable store to find all your vegetable are mixed up ,making it difficult and time consuming to take what you need . </a:t>
            </a:r>
          </a:p>
          <a:p>
            <a:r>
              <a:rPr lang="en-US" dirty="0"/>
              <a:t>That’s what classification algorithms in machine learning do.</a:t>
            </a:r>
          </a:p>
          <a:p>
            <a:r>
              <a:rPr lang="en-US" dirty="0"/>
              <a:t>Classification is one of the critical aspect of  supervised learning .</a:t>
            </a:r>
          </a:p>
          <a:p>
            <a:r>
              <a:rPr lang="en-US" dirty="0"/>
              <a:t>Supervised learning classification in machine learning has use in</a:t>
            </a:r>
          </a:p>
          <a:p>
            <a:r>
              <a:rPr lang="en-US" dirty="0"/>
              <a:t> </a:t>
            </a:r>
            <a:r>
              <a:rPr lang="en-US" b="1" dirty="0"/>
              <a:t>face</a:t>
            </a:r>
            <a:r>
              <a:rPr lang="en-US" dirty="0"/>
              <a:t> </a:t>
            </a:r>
            <a:r>
              <a:rPr lang="en-US" b="1" dirty="0"/>
              <a:t>detection</a:t>
            </a:r>
            <a:r>
              <a:rPr lang="en-US" dirty="0"/>
              <a:t> </a:t>
            </a:r>
          </a:p>
          <a:p>
            <a:r>
              <a:rPr lang="en-US" b="1" dirty="0"/>
              <a:t>document classification</a:t>
            </a:r>
            <a:r>
              <a:rPr lang="en-US" dirty="0"/>
              <a:t>,</a:t>
            </a:r>
          </a:p>
          <a:p>
            <a:r>
              <a:rPr lang="en-US" b="1" dirty="0"/>
              <a:t>handwriting recognition </a:t>
            </a:r>
            <a:endParaRPr lang="en-US" dirty="0"/>
          </a:p>
          <a:p>
            <a:r>
              <a:rPr lang="en-US" dirty="0"/>
              <a:t>s</a:t>
            </a:r>
            <a:r>
              <a:rPr lang="en-US" b="1" dirty="0"/>
              <a:t>peech recognition  </a:t>
            </a:r>
            <a:r>
              <a:rPr lang="en-US" dirty="0"/>
              <a:t>etc. </a:t>
            </a:r>
          </a:p>
          <a:p>
            <a:endParaRPr lang="en-US" dirty="0"/>
          </a:p>
        </p:txBody>
      </p:sp>
      <p:sp>
        <p:nvSpPr>
          <p:cNvPr id="4" name="Text Placeholder 3"/>
          <p:cNvSpPr>
            <a:spLocks noGrp="1"/>
          </p:cNvSpPr>
          <p:nvPr>
            <p:ph type="body" sz="half" idx="2"/>
          </p:nvPr>
        </p:nvSpPr>
        <p:spPr>
          <a:xfrm>
            <a:off x="591433" y="1086554"/>
            <a:ext cx="3932237" cy="3811588"/>
          </a:xfrm>
        </p:spPr>
        <p:txBody>
          <a:bodyPr>
            <a:normAutofit fontScale="55000" lnSpcReduction="20000"/>
          </a:bodyPr>
          <a:lstStyle/>
          <a:p>
            <a:pPr marL="285750" indent="-285750">
              <a:buFont typeface="Wingdings" panose="05000000000000000000" pitchFamily="2" charset="2"/>
              <a:buChar char="q"/>
            </a:pPr>
            <a:r>
              <a:rPr lang="en-US" b="1" dirty="0">
                <a:solidFill>
                  <a:srgbClr val="FF0000"/>
                </a:solidFill>
              </a:rPr>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t>Types of classification ML</a:t>
            </a:r>
          </a:p>
          <a:p>
            <a:pPr marL="285750" indent="-285750">
              <a:buFont typeface="Wingdings" panose="05000000000000000000" pitchFamily="2" charset="2"/>
              <a:buChar char="v"/>
            </a:pPr>
            <a:r>
              <a:rPr lang="en-US" dirty="0"/>
              <a:t>Use cause of classification algorithms</a:t>
            </a:r>
          </a:p>
          <a:p>
            <a:pPr marL="285750" indent="-285750">
              <a:buFont typeface="Wingdings" panose="05000000000000000000" pitchFamily="2" charset="2"/>
              <a:buChar char="Ø"/>
            </a:pPr>
            <a:r>
              <a:rPr lang="en-US" dirty="0"/>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b="1" dirty="0"/>
          </a:p>
          <a:p>
            <a:pPr marL="285750" indent="-285750">
              <a:buFont typeface="Wingdings" panose="05000000000000000000" pitchFamily="2" charset="2"/>
              <a:buChar char="Ø"/>
            </a:pPr>
            <a:endParaRPr lang="en-US" dirty="0"/>
          </a:p>
          <a:p>
            <a:pPr marL="285750" indent="-285750">
              <a:buFont typeface="Courier New" panose="02070309020205020404" pitchFamily="49" charset="0"/>
              <a:buChar char="o"/>
            </a:pPr>
            <a:r>
              <a:rPr lang="en-US" dirty="0"/>
              <a:t>Conclusion </a:t>
            </a:r>
          </a:p>
          <a:p>
            <a:endParaRPr lang="en-US" dirty="0"/>
          </a:p>
        </p:txBody>
      </p:sp>
    </p:spTree>
    <p:extLst>
      <p:ext uri="{BB962C8B-B14F-4D97-AF65-F5344CB8AC3E}">
        <p14:creationId xmlns:p14="http://schemas.microsoft.com/office/powerpoint/2010/main" val="326022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75003"/>
            <a:ext cx="3932237" cy="612422"/>
          </a:xfrm>
        </p:spPr>
        <p:txBody>
          <a:bodyPr/>
          <a:lstStyle/>
          <a:p>
            <a:r>
              <a:rPr lang="en-US" dirty="0"/>
              <a:t>classification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t> when we talk of supervised ML algorithms, classification and regression are the to most broadly classified ones.</a:t>
            </a:r>
          </a:p>
          <a:p>
            <a:pPr>
              <a:buFont typeface="Wingdings" panose="05000000000000000000" pitchFamily="2" charset="2"/>
              <a:buChar char="v"/>
            </a:pPr>
            <a:r>
              <a:rPr lang="en-US" sz="2000" dirty="0"/>
              <a:t>The two main deference b/n them</a:t>
            </a:r>
          </a:p>
          <a:p>
            <a:pPr>
              <a:buFont typeface="Wingdings" panose="05000000000000000000" pitchFamily="2" charset="2"/>
              <a:buChar char="v"/>
            </a:pPr>
            <a:r>
              <a:rPr lang="en-US" sz="2000" dirty="0"/>
              <a:t>Classification algorithms predict categorical value .</a:t>
            </a:r>
          </a:p>
          <a:p>
            <a:pPr>
              <a:buFont typeface="Wingdings" panose="05000000000000000000" pitchFamily="2" charset="2"/>
              <a:buChar char="v"/>
            </a:pPr>
            <a:r>
              <a:rPr lang="en-US" sz="2000" dirty="0"/>
              <a:t>While regression algorithms predict continuous values.  </a:t>
            </a:r>
          </a:p>
          <a:p>
            <a:pPr marL="0" indent="0">
              <a:buNone/>
            </a:pPr>
            <a:endParaRPr lang="en-US" dirty="0"/>
          </a:p>
          <a:p>
            <a:pPr marL="0" indent="0">
              <a:buNone/>
            </a:pPr>
            <a:endParaRPr lang="en-US" dirty="0"/>
          </a:p>
        </p:txBody>
      </p:sp>
      <p:sp>
        <p:nvSpPr>
          <p:cNvPr id="4" name="Text Placeholder 3"/>
          <p:cNvSpPr>
            <a:spLocks noGrp="1"/>
          </p:cNvSpPr>
          <p:nvPr>
            <p:ph type="body" sz="half" idx="2"/>
          </p:nvPr>
        </p:nvSpPr>
        <p:spPr>
          <a:xfrm>
            <a:off x="636588" y="987425"/>
            <a:ext cx="3932237" cy="3811588"/>
          </a:xfrm>
        </p:spPr>
        <p:txBody>
          <a:bodyPr>
            <a:normAutofit fontScale="625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b="1" dirty="0">
                <a:solidFill>
                  <a:srgbClr val="C00000"/>
                </a:solidFill>
              </a:rPr>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t>Types of classification ML</a:t>
            </a:r>
          </a:p>
          <a:p>
            <a:pPr marL="285750" indent="-285750">
              <a:buFont typeface="Wingdings" panose="05000000000000000000" pitchFamily="2" charset="2"/>
              <a:buChar char="v"/>
            </a:pPr>
            <a:r>
              <a:rPr lang="en-US" dirty="0"/>
              <a:t>Use cause of classification algorithms</a:t>
            </a:r>
          </a:p>
          <a:p>
            <a:pPr marL="285750" indent="-285750">
              <a:buFont typeface="Wingdings" panose="05000000000000000000" pitchFamily="2" charset="2"/>
              <a:buChar char="Ø"/>
            </a:pPr>
            <a:r>
              <a:rPr lang="en-US" dirty="0"/>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725" y="3424237"/>
            <a:ext cx="5953125" cy="3314700"/>
          </a:xfrm>
          <a:prstGeom prst="rect">
            <a:avLst/>
          </a:prstGeom>
        </p:spPr>
      </p:pic>
    </p:spTree>
    <p:extLst>
      <p:ext uri="{BB962C8B-B14F-4D97-AF65-F5344CB8AC3E}">
        <p14:creationId xmlns:p14="http://schemas.microsoft.com/office/powerpoint/2010/main" val="235005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1" y="406400"/>
            <a:ext cx="3932237" cy="714022"/>
          </a:xfrm>
        </p:spPr>
        <p:txBody>
          <a:bodyPr/>
          <a:lstStyle/>
          <a:p>
            <a:r>
              <a:rPr lang="en-US" dirty="0"/>
              <a:t>classification</a:t>
            </a:r>
          </a:p>
        </p:txBody>
      </p:sp>
      <p:sp>
        <p:nvSpPr>
          <p:cNvPr id="3" name="Content Placeholder 2"/>
          <p:cNvSpPr>
            <a:spLocks noGrp="1"/>
          </p:cNvSpPr>
          <p:nvPr>
            <p:ph idx="1"/>
          </p:nvPr>
        </p:nvSpPr>
        <p:spPr/>
        <p:txBody>
          <a:bodyPr/>
          <a:lstStyle/>
          <a:p>
            <a:r>
              <a:rPr lang="en-US" sz="1600" dirty="0"/>
              <a:t>Classification is core to machine learning as it teaches machines how to group data by any particular criteria like predetermine characteristics. </a:t>
            </a:r>
          </a:p>
          <a:p>
            <a:r>
              <a:rPr lang="en-US" sz="1600" dirty="0"/>
              <a:t>Classification in machine learning is acritical tool today with the rise in the application of big data for making decision across industries .</a:t>
            </a:r>
          </a:p>
          <a:p>
            <a:endParaRPr lang="en-US" dirty="0"/>
          </a:p>
        </p:txBody>
      </p:sp>
      <p:sp>
        <p:nvSpPr>
          <p:cNvPr id="4" name="Text Placeholder 3"/>
          <p:cNvSpPr>
            <a:spLocks noGrp="1"/>
          </p:cNvSpPr>
          <p:nvPr>
            <p:ph type="body" sz="half" idx="2"/>
          </p:nvPr>
        </p:nvSpPr>
        <p:spPr>
          <a:xfrm>
            <a:off x="534988" y="1054325"/>
            <a:ext cx="3932237" cy="3811588"/>
          </a:xfrm>
        </p:spPr>
        <p:txBody>
          <a:bodyPr>
            <a:normAutofit fontScale="5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b="1" dirty="0">
                <a:solidFill>
                  <a:srgbClr val="FF0000"/>
                </a:solidFill>
              </a:rPr>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t>Types of classification ML</a:t>
            </a:r>
          </a:p>
          <a:p>
            <a:pPr marL="285750" indent="-285750">
              <a:buFont typeface="Wingdings" panose="05000000000000000000" pitchFamily="2" charset="2"/>
              <a:buChar char="v"/>
            </a:pPr>
            <a:r>
              <a:rPr lang="en-US" dirty="0"/>
              <a:t>Use cause of classification algorithms</a:t>
            </a:r>
          </a:p>
          <a:p>
            <a:pPr marL="285750" indent="-285750">
              <a:buFont typeface="Wingdings" panose="05000000000000000000" pitchFamily="2" charset="2"/>
              <a:buChar char="Ø"/>
            </a:pPr>
            <a:r>
              <a:rPr lang="en-US" dirty="0"/>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br>
              <a:rPr lang="en-US" dirty="0"/>
            </a:b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958" y="2414989"/>
            <a:ext cx="5944430" cy="4353533"/>
          </a:xfrm>
          <a:prstGeom prst="rect">
            <a:avLst/>
          </a:prstGeom>
        </p:spPr>
      </p:pic>
    </p:spTree>
    <p:extLst>
      <p:ext uri="{BB962C8B-B14F-4D97-AF65-F5344CB8AC3E}">
        <p14:creationId xmlns:p14="http://schemas.microsoft.com/office/powerpoint/2010/main" val="328019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66" y="375004"/>
            <a:ext cx="3932237" cy="612421"/>
          </a:xfrm>
        </p:spPr>
        <p:txBody>
          <a:bodyPr/>
          <a:lstStyle/>
          <a:p>
            <a:r>
              <a:rPr lang="en-US" dirty="0"/>
              <a:t>classification</a:t>
            </a:r>
          </a:p>
        </p:txBody>
      </p:sp>
      <p:sp>
        <p:nvSpPr>
          <p:cNvPr id="3" name="Content Placeholder 2"/>
          <p:cNvSpPr>
            <a:spLocks noGrp="1"/>
          </p:cNvSpPr>
          <p:nvPr>
            <p:ph idx="1"/>
          </p:nvPr>
        </p:nvSpPr>
        <p:spPr/>
        <p:txBody>
          <a:bodyPr>
            <a:normAutofit fontScale="85000" lnSpcReduction="20000"/>
          </a:bodyPr>
          <a:lstStyle/>
          <a:p>
            <a:r>
              <a:rPr lang="en-US" dirty="0"/>
              <a:t>There are many machine learning  algorithms for classification . Choosing the best classification model more difficult ,and many machine learning  practitioners can try  multiple classification model  to find the best model for their data . However , two very Simple methods get used to determine the best classification model  for machine learning /</a:t>
            </a:r>
          </a:p>
          <a:p>
            <a:r>
              <a:rPr lang="en-US" dirty="0"/>
              <a:t>If our problem is liner , we use </a:t>
            </a:r>
            <a:r>
              <a:rPr lang="en-US" b="1" dirty="0"/>
              <a:t>logistic  regression  </a:t>
            </a:r>
            <a:r>
              <a:rPr lang="en-US" dirty="0"/>
              <a:t>or a </a:t>
            </a:r>
            <a:r>
              <a:rPr lang="en-US" b="1" dirty="0"/>
              <a:t>support vector machine </a:t>
            </a:r>
            <a:r>
              <a:rPr lang="en-US" dirty="0"/>
              <a:t>(SVM)</a:t>
            </a:r>
          </a:p>
          <a:p>
            <a:r>
              <a:rPr lang="en-US" b="1" dirty="0"/>
              <a:t>How we do know if our problem is liner?</a:t>
            </a:r>
          </a:p>
          <a:p>
            <a:r>
              <a:rPr lang="en-US" dirty="0"/>
              <a:t>When we plot the problem on graph ,data trace a straight line ,and  any changes in an independent variable will always produce a corresponding change  in the dependent variable .</a:t>
            </a:r>
          </a:p>
          <a:p>
            <a:r>
              <a:rPr lang="en-US" dirty="0"/>
              <a:t>If we have a non-liner problem , the best classification model to use for machine learning are </a:t>
            </a:r>
          </a:p>
          <a:p>
            <a:r>
              <a:rPr lang="en-US" b="1" dirty="0"/>
              <a:t>K-Nearest</a:t>
            </a:r>
          </a:p>
          <a:p>
            <a:r>
              <a:rPr lang="en-US" b="1" dirty="0"/>
              <a:t>Naïve Bayes or</a:t>
            </a:r>
          </a:p>
          <a:p>
            <a:r>
              <a:rPr lang="en-US" b="1" dirty="0"/>
              <a:t>Decision tree</a:t>
            </a:r>
          </a:p>
        </p:txBody>
      </p:sp>
      <p:sp>
        <p:nvSpPr>
          <p:cNvPr id="4" name="Text Placeholder 3"/>
          <p:cNvSpPr>
            <a:spLocks noGrp="1"/>
          </p:cNvSpPr>
          <p:nvPr>
            <p:ph type="body" sz="half" idx="2"/>
          </p:nvPr>
        </p:nvSpPr>
        <p:spPr>
          <a:xfrm>
            <a:off x="602721" y="987425"/>
            <a:ext cx="3932237" cy="3811588"/>
          </a:xfrm>
        </p:spPr>
        <p:txBody>
          <a:bodyPr>
            <a:normAutofit fontScale="625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b="1" dirty="0">
                <a:solidFill>
                  <a:srgbClr val="FF0000"/>
                </a:solidFill>
              </a:rPr>
              <a:t>Best machine learning algorithms for classification </a:t>
            </a:r>
          </a:p>
          <a:p>
            <a:pPr marL="285750" indent="-285750">
              <a:buFont typeface="Wingdings" panose="05000000000000000000" pitchFamily="2" charset="2"/>
              <a:buChar char="v"/>
            </a:pPr>
            <a:r>
              <a:rPr lang="en-US" dirty="0"/>
              <a:t>Types of classification ML</a:t>
            </a:r>
            <a:endParaRPr lang="en-US" b="1" dirty="0"/>
          </a:p>
          <a:p>
            <a:pPr marL="285750" indent="-285750">
              <a:buFont typeface="Wingdings" panose="05000000000000000000" pitchFamily="2" charset="2"/>
              <a:buChar char="v"/>
            </a:pPr>
            <a:r>
              <a:rPr lang="en-US" dirty="0"/>
              <a:t>Use cause of classification algorithms</a:t>
            </a:r>
          </a:p>
          <a:p>
            <a:pPr marL="285750" indent="-285750">
              <a:buFont typeface="Wingdings" panose="05000000000000000000" pitchFamily="2" charset="2"/>
              <a:buChar char="Ø"/>
            </a:pPr>
            <a:r>
              <a:rPr lang="en-US" dirty="0"/>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spTree>
    <p:extLst>
      <p:ext uri="{BB962C8B-B14F-4D97-AF65-F5344CB8AC3E}">
        <p14:creationId xmlns:p14="http://schemas.microsoft.com/office/powerpoint/2010/main" val="161051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78543" y="349956"/>
            <a:ext cx="3932237" cy="736600"/>
          </a:xfrm>
        </p:spPr>
        <p:txBody>
          <a:bodyPr/>
          <a:lstStyle/>
          <a:p>
            <a:r>
              <a:rPr lang="en-US" dirty="0"/>
              <a:t>classification</a:t>
            </a:r>
          </a:p>
        </p:txBody>
      </p:sp>
      <p:sp>
        <p:nvSpPr>
          <p:cNvPr id="3" name="Content Placeholder 2"/>
          <p:cNvSpPr>
            <a:spLocks noGrp="1"/>
          </p:cNvSpPr>
          <p:nvPr>
            <p:ph idx="1"/>
          </p:nvPr>
        </p:nvSpPr>
        <p:spPr/>
        <p:txBody>
          <a:bodyPr>
            <a:normAutofit/>
          </a:bodyPr>
          <a:lstStyle/>
          <a:p>
            <a:r>
              <a:rPr lang="en-US" b="1" dirty="0">
                <a:solidFill>
                  <a:srgbClr val="FF0000"/>
                </a:solidFill>
              </a:rPr>
              <a:t>Types of classification ML</a:t>
            </a:r>
          </a:p>
          <a:p>
            <a:r>
              <a:rPr lang="en-US" dirty="0"/>
              <a:t>Classification algorithms can be further divided into  two category</a:t>
            </a:r>
          </a:p>
          <a:p>
            <a:endParaRPr lang="en-US" dirty="0"/>
          </a:p>
          <a:p>
            <a:r>
              <a:rPr lang="en-US" b="1" dirty="0"/>
              <a:t>Liner models </a:t>
            </a:r>
          </a:p>
          <a:p>
            <a:pPr>
              <a:buFont typeface="Wingdings" panose="05000000000000000000" pitchFamily="2" charset="2"/>
              <a:buChar char="Ø"/>
            </a:pPr>
            <a:r>
              <a:rPr lang="en-US" dirty="0"/>
              <a:t>Logistic regression </a:t>
            </a:r>
          </a:p>
          <a:p>
            <a:pPr>
              <a:buFont typeface="Wingdings" panose="05000000000000000000" pitchFamily="2" charset="2"/>
              <a:buChar char="Ø"/>
            </a:pPr>
            <a:r>
              <a:rPr lang="en-US" dirty="0"/>
              <a:t>Support vector machine </a:t>
            </a:r>
          </a:p>
          <a:p>
            <a:r>
              <a:rPr lang="en-US" b="1" dirty="0"/>
              <a:t>Non-linear models </a:t>
            </a:r>
          </a:p>
          <a:p>
            <a:pPr>
              <a:buFont typeface="Wingdings" panose="05000000000000000000" pitchFamily="2" charset="2"/>
              <a:buChar char="v"/>
            </a:pPr>
            <a:r>
              <a:rPr lang="en-US" dirty="0"/>
              <a:t>K-nearest </a:t>
            </a:r>
            <a:r>
              <a:rPr lang="en-US" dirty="0" err="1"/>
              <a:t>Neighbours</a:t>
            </a:r>
            <a:endParaRPr lang="en-US" dirty="0"/>
          </a:p>
          <a:p>
            <a:pPr>
              <a:buFont typeface="Wingdings" panose="05000000000000000000" pitchFamily="2" charset="2"/>
              <a:buChar char="v"/>
            </a:pPr>
            <a:r>
              <a:rPr lang="en-US" dirty="0"/>
              <a:t>Kernel SVM</a:t>
            </a:r>
          </a:p>
          <a:p>
            <a:pPr>
              <a:buFont typeface="Wingdings" panose="05000000000000000000" pitchFamily="2" charset="2"/>
              <a:buChar char="v"/>
            </a:pPr>
            <a:r>
              <a:rPr lang="en-US" dirty="0"/>
              <a:t>Naïve Bayes</a:t>
            </a:r>
          </a:p>
          <a:p>
            <a:pPr>
              <a:buFont typeface="Wingdings" panose="05000000000000000000" pitchFamily="2" charset="2"/>
              <a:buChar char="v"/>
            </a:pPr>
            <a:r>
              <a:rPr lang="en-US" dirty="0"/>
              <a:t>Decision tree classification </a:t>
            </a:r>
          </a:p>
          <a:p>
            <a:pPr>
              <a:buFont typeface="Wingdings" panose="05000000000000000000" pitchFamily="2" charset="2"/>
              <a:buChar char="v"/>
            </a:pPr>
            <a:r>
              <a:rPr lang="en-US" dirty="0"/>
              <a:t>Random forest classification </a:t>
            </a:r>
          </a:p>
          <a:p>
            <a:endParaRPr lang="en-US" dirty="0"/>
          </a:p>
          <a:p>
            <a:endParaRPr lang="en-US" dirty="0"/>
          </a:p>
        </p:txBody>
      </p:sp>
      <p:sp>
        <p:nvSpPr>
          <p:cNvPr id="4" name="Text Placeholder 3"/>
          <p:cNvSpPr>
            <a:spLocks noGrp="1"/>
          </p:cNvSpPr>
          <p:nvPr>
            <p:ph type="body" sz="half" idx="2"/>
          </p:nvPr>
        </p:nvSpPr>
        <p:spPr>
          <a:xfrm>
            <a:off x="636588" y="1086556"/>
            <a:ext cx="3932237" cy="3811588"/>
          </a:xfrm>
        </p:spPr>
        <p:txBody>
          <a:bodyPr>
            <a:normAutofit fontScale="775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b="1" dirty="0">
                <a:solidFill>
                  <a:srgbClr val="FF0000"/>
                </a:solidFill>
              </a:rPr>
              <a:t>Types of classification ML</a:t>
            </a:r>
          </a:p>
          <a:p>
            <a:r>
              <a:rPr lang="en-US" dirty="0"/>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spTree>
    <p:extLst>
      <p:ext uri="{BB962C8B-B14F-4D97-AF65-F5344CB8AC3E}">
        <p14:creationId xmlns:p14="http://schemas.microsoft.com/office/powerpoint/2010/main" val="352962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a:bodyPr>
          <a:lstStyle/>
          <a:p>
            <a:r>
              <a:rPr lang="en-US" dirty="0"/>
              <a:t>Classification algorithms  can be used in different places. Below are some popular use cases of classification Algorithms </a:t>
            </a:r>
          </a:p>
          <a:p>
            <a:r>
              <a:rPr lang="en-US" dirty="0"/>
              <a:t>Email Spam Detection </a:t>
            </a:r>
          </a:p>
          <a:p>
            <a:r>
              <a:rPr lang="en-US" dirty="0"/>
              <a:t>Speech Recognition </a:t>
            </a:r>
          </a:p>
          <a:p>
            <a:r>
              <a:rPr lang="en-US" dirty="0"/>
              <a:t>Identification of Cancer tumor cells</a:t>
            </a:r>
          </a:p>
          <a:p>
            <a:r>
              <a:rPr lang="en-US" dirty="0"/>
              <a:t>Drugs Classification </a:t>
            </a:r>
          </a:p>
          <a:p>
            <a:r>
              <a:rPr lang="en-US" dirty="0"/>
              <a:t>Biometric Identification  ,etc.</a:t>
            </a:r>
          </a:p>
        </p:txBody>
      </p:sp>
      <p:sp>
        <p:nvSpPr>
          <p:cNvPr id="4" name="Text Placeholder 3"/>
          <p:cNvSpPr>
            <a:spLocks noGrp="1"/>
          </p:cNvSpPr>
          <p:nvPr>
            <p:ph type="body" sz="half" idx="2"/>
          </p:nvPr>
        </p:nvSpPr>
        <p:spPr/>
        <p:txBody>
          <a:bodyPr>
            <a:normAutofit fontScale="250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rgbClr val="C00000"/>
                </a:solidFill>
              </a:rPr>
              <a:t>Use cases of classification algorithms</a:t>
            </a:r>
            <a:endParaRPr lang="en-US" b="1" dirty="0">
              <a:solidFill>
                <a:srgbClr val="C00000"/>
              </a:solidFill>
            </a:endParaRPr>
          </a:p>
          <a:p>
            <a:pPr marL="285750" indent="-285750">
              <a:buFont typeface="Wingdings" panose="05000000000000000000" pitchFamily="2" charset="2"/>
              <a:buChar char="Ø"/>
            </a:pPr>
            <a:r>
              <a:rPr lang="en-US" dirty="0">
                <a:solidFill>
                  <a:schemeClr val="tx1">
                    <a:lumMod val="85000"/>
                    <a:lumOff val="15000"/>
                  </a:schemeClr>
                </a:solidFill>
              </a:rPr>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p:txBody>
      </p:sp>
    </p:spTree>
    <p:extLst>
      <p:ext uri="{BB962C8B-B14F-4D97-AF65-F5344CB8AC3E}">
        <p14:creationId xmlns:p14="http://schemas.microsoft.com/office/powerpoint/2010/main" val="600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32" y="317214"/>
            <a:ext cx="3932237" cy="759178"/>
          </a:xfrm>
        </p:spPr>
        <p:txBody>
          <a:bodyPr/>
          <a:lstStyle/>
          <a:p>
            <a:r>
              <a:rPr lang="en-US" dirty="0"/>
              <a:t>classification</a:t>
            </a:r>
          </a:p>
        </p:txBody>
      </p:sp>
      <p:sp>
        <p:nvSpPr>
          <p:cNvPr id="3" name="Content Placeholder 2"/>
          <p:cNvSpPr>
            <a:spLocks noGrp="1"/>
          </p:cNvSpPr>
          <p:nvPr>
            <p:ph idx="1"/>
          </p:nvPr>
        </p:nvSpPr>
        <p:spPr>
          <a:xfrm>
            <a:off x="5120640" y="987425"/>
            <a:ext cx="6234748" cy="4873625"/>
          </a:xfrm>
        </p:spPr>
        <p:txBody>
          <a:bodyPr>
            <a:normAutofit/>
          </a:bodyPr>
          <a:lstStyle/>
          <a:p>
            <a:r>
              <a:rPr lang="en-US" dirty="0">
                <a:solidFill>
                  <a:srgbClr val="C00000"/>
                </a:solidFill>
              </a:rPr>
              <a:t>Logistic Regression in machine learning</a:t>
            </a:r>
          </a:p>
          <a:p>
            <a:r>
              <a:rPr lang="en-US" sz="1200" dirty="0"/>
              <a:t>It is used for predicting the categorical dependent variable using a given set of independent variable.</a:t>
            </a:r>
          </a:p>
          <a:p>
            <a:r>
              <a:rPr lang="en-US" sz="1200" dirty="0"/>
              <a:t>The outcome must be  a categorical or discrete value. It can either yes or no ,0 or 1,true or false, etc. but instead of giving the exact value  as 0 and 1 it gives the probabilistic value which lie between 0 and 1.  </a:t>
            </a:r>
          </a:p>
          <a:p>
            <a:r>
              <a:rPr lang="en-US" sz="1200" dirty="0"/>
              <a:t>In logistic regression ,instead  fitting a regression line ,we fit an “S” shaped logistic function ,which predict two maximum value (0 or1).</a:t>
            </a:r>
          </a:p>
          <a:p>
            <a:endParaRPr lang="en-US" dirty="0"/>
          </a:p>
        </p:txBody>
      </p:sp>
      <p:sp>
        <p:nvSpPr>
          <p:cNvPr id="4" name="Text Placeholder 3"/>
          <p:cNvSpPr>
            <a:spLocks noGrp="1"/>
          </p:cNvSpPr>
          <p:nvPr>
            <p:ph type="body" sz="half" idx="2"/>
          </p:nvPr>
        </p:nvSpPr>
        <p:spPr>
          <a:xfrm>
            <a:off x="601451" y="2049462"/>
            <a:ext cx="3932237" cy="3811588"/>
          </a:xfrm>
        </p:spPr>
        <p:txBody>
          <a:bodyPr>
            <a:normAutofit fontScale="62500" lnSpcReduction="20000"/>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v"/>
            </a:pPr>
            <a:r>
              <a:rPr lang="en-US" dirty="0"/>
              <a:t>What is classification algorithms?</a:t>
            </a:r>
          </a:p>
          <a:p>
            <a:pPr marL="285750" indent="-285750">
              <a:buFont typeface="Wingdings" panose="05000000000000000000" pitchFamily="2" charset="2"/>
              <a:buChar char="v"/>
            </a:pPr>
            <a:r>
              <a:rPr lang="en-US" dirty="0"/>
              <a:t>Why classification is important in machine learning ?</a:t>
            </a:r>
          </a:p>
          <a:p>
            <a:pPr marL="285750" indent="-285750">
              <a:buFont typeface="Wingdings" panose="05000000000000000000" pitchFamily="2" charset="2"/>
              <a:buChar char="v"/>
            </a:pPr>
            <a:r>
              <a:rPr lang="en-US" dirty="0"/>
              <a:t>Best machine learning algorithms for classification </a:t>
            </a:r>
          </a:p>
          <a:p>
            <a:pPr marL="285750" indent="-285750">
              <a:buFont typeface="Wingdings" panose="05000000000000000000" pitchFamily="2" charset="2"/>
              <a:buChar char="v"/>
            </a:pPr>
            <a:r>
              <a:rPr lang="en-US" dirty="0">
                <a:solidFill>
                  <a:schemeClr val="tx1">
                    <a:lumMod val="95000"/>
                    <a:lumOff val="5000"/>
                  </a:schemeClr>
                </a:solidFill>
              </a:rPr>
              <a:t>Types of classification ML</a:t>
            </a:r>
          </a:p>
          <a:p>
            <a:pPr marL="285750" indent="-285750">
              <a:buFont typeface="Wingdings" panose="05000000000000000000" pitchFamily="2" charset="2"/>
              <a:buChar char="v"/>
            </a:pPr>
            <a:r>
              <a:rPr lang="en-US" dirty="0">
                <a:solidFill>
                  <a:schemeClr val="tx1">
                    <a:lumMod val="85000"/>
                    <a:lumOff val="15000"/>
                  </a:schemeClr>
                </a:solidFill>
              </a:rPr>
              <a:t>Use cases of classification algorithms</a:t>
            </a:r>
            <a:endParaRPr lang="en-US" b="1" dirty="0">
              <a:solidFill>
                <a:schemeClr val="tx1">
                  <a:lumMod val="85000"/>
                  <a:lumOff val="15000"/>
                </a:schemeClr>
              </a:solidFill>
            </a:endParaRPr>
          </a:p>
          <a:p>
            <a:pPr marL="285750" indent="-285750">
              <a:buFont typeface="Wingdings" panose="05000000000000000000" pitchFamily="2" charset="2"/>
              <a:buChar char="Ø"/>
            </a:pPr>
            <a:r>
              <a:rPr lang="en-US" dirty="0">
                <a:solidFill>
                  <a:srgbClr val="C00000"/>
                </a:solidFill>
              </a:rPr>
              <a:t>Logistic Regression</a:t>
            </a:r>
          </a:p>
          <a:p>
            <a:pPr marL="285750" indent="-285750">
              <a:buFont typeface="Wingdings" panose="05000000000000000000" pitchFamily="2" charset="2"/>
              <a:buChar char="Ø"/>
            </a:pPr>
            <a:r>
              <a:rPr lang="en-US" dirty="0"/>
              <a:t>Naïve Bayes  </a:t>
            </a:r>
          </a:p>
          <a:p>
            <a:pPr marL="285750" indent="-285750">
              <a:buFont typeface="Wingdings" panose="05000000000000000000" pitchFamily="2" charset="2"/>
              <a:buChar char="Ø"/>
            </a:pPr>
            <a:r>
              <a:rPr lang="en-US" dirty="0"/>
              <a:t>K-Nearest Neighbors</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Support Vector Machines</a:t>
            </a:r>
          </a:p>
          <a:p>
            <a:pPr marL="285750" indent="-285750">
              <a:buFont typeface="Wingdings" panose="05000000000000000000" pitchFamily="2" charset="2"/>
              <a:buChar char="Ø"/>
            </a:pPr>
            <a:r>
              <a:rPr lang="en-US" dirty="0">
                <a:solidFill>
                  <a:schemeClr val="tx1">
                    <a:lumMod val="85000"/>
                    <a:lumOff val="15000"/>
                  </a:schemeClr>
                </a:solidFill>
              </a:rPr>
              <a:t>Stochastic gradient descent </a:t>
            </a:r>
          </a:p>
          <a:p>
            <a:pPr marL="285750" indent="-285750">
              <a:buFont typeface="Wingdings" panose="05000000000000000000" pitchFamily="2" charset="2"/>
              <a:buChar char="Ø"/>
            </a:pPr>
            <a:r>
              <a:rPr lang="en-US" dirty="0">
                <a:solidFill>
                  <a:schemeClr val="tx1">
                    <a:lumMod val="85000"/>
                    <a:lumOff val="15000"/>
                  </a:schemeClr>
                </a:solidFill>
              </a:rPr>
              <a:t>Random Forest</a:t>
            </a:r>
          </a:p>
          <a:p>
            <a:r>
              <a:rPr lang="en-US" dirty="0"/>
              <a:t>The most popular </a:t>
            </a:r>
            <a:r>
              <a:rPr lang="en-US" dirty="0">
                <a:solidFill>
                  <a:srgbClr val="FF0000"/>
                </a:solidFill>
              </a:rPr>
              <a:t>Libraries</a:t>
            </a:r>
            <a:r>
              <a:rPr lang="en-US" dirty="0"/>
              <a:t> in machine learning and why we use </a:t>
            </a:r>
            <a:r>
              <a:rPr lang="en-US" b="1" dirty="0" err="1"/>
              <a:t>jupyter</a:t>
            </a:r>
            <a:r>
              <a:rPr lang="en-US" dirty="0"/>
              <a:t> </a:t>
            </a:r>
            <a:r>
              <a:rPr lang="en-US" b="1" dirty="0" err="1"/>
              <a:t>notbooks</a:t>
            </a:r>
            <a:endParaRPr lang="en-US" dirty="0"/>
          </a:p>
          <a:p>
            <a:pPr marL="285750" indent="-285750">
              <a:buFont typeface="Courier New" panose="02070309020205020404" pitchFamily="49" charset="0"/>
              <a:buChar char="o"/>
            </a:pPr>
            <a:r>
              <a:rPr lang="en-US" dirty="0"/>
              <a:t>Conclusion </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640" y="3574502"/>
            <a:ext cx="6423915" cy="3081073"/>
          </a:xfrm>
          <a:prstGeom prst="rect">
            <a:avLst/>
          </a:prstGeom>
        </p:spPr>
      </p:pic>
      <p:sp>
        <p:nvSpPr>
          <p:cNvPr id="6" name="TextBox 5"/>
          <p:cNvSpPr txBox="1"/>
          <p:nvPr/>
        </p:nvSpPr>
        <p:spPr>
          <a:xfrm>
            <a:off x="0" y="7516670"/>
            <a:ext cx="7410027" cy="2862322"/>
          </a:xfrm>
          <a:prstGeom prst="rect">
            <a:avLst/>
          </a:prstGeom>
          <a:noFill/>
        </p:spPr>
        <p:txBody>
          <a:bodyPr wrap="square" rtlCol="0">
            <a:spAutoFit/>
          </a:bodyPr>
          <a:lstStyle/>
          <a:p>
            <a:r>
              <a:rPr lang="en-US" dirty="0"/>
              <a:t>Logistic function (Sigmoid function)</a:t>
            </a:r>
          </a:p>
          <a:p>
            <a:r>
              <a:rPr lang="en-US" dirty="0"/>
              <a:t>The sigmoid function is a mathematical function used to map the predicted value to probability</a:t>
            </a:r>
          </a:p>
          <a:p>
            <a:r>
              <a:rPr lang="en-US" dirty="0"/>
              <a:t>It maps any real value into another value within arrange of  0 and 1.</a:t>
            </a:r>
          </a:p>
          <a:p>
            <a:endParaRPr lang="en-US" dirty="0"/>
          </a:p>
          <a:p>
            <a:r>
              <a:rPr lang="en-US" dirty="0">
                <a:solidFill>
                  <a:srgbClr val="00B050"/>
                </a:solidFill>
              </a:rPr>
              <a:t>From</a:t>
            </a:r>
            <a:r>
              <a:rPr lang="en-US" dirty="0"/>
              <a:t> </a:t>
            </a:r>
            <a:r>
              <a:rPr lang="en-US" dirty="0" err="1"/>
              <a:t>sklearn.liner_model</a:t>
            </a:r>
            <a:r>
              <a:rPr lang="en-US" dirty="0"/>
              <a:t> </a:t>
            </a:r>
            <a:r>
              <a:rPr lang="en-US" dirty="0">
                <a:solidFill>
                  <a:srgbClr val="00B050"/>
                </a:solidFill>
              </a:rPr>
              <a:t>import</a:t>
            </a:r>
            <a:r>
              <a:rPr lang="en-US" dirty="0"/>
              <a:t> </a:t>
            </a:r>
            <a:r>
              <a:rPr lang="en-US" dirty="0" err="1"/>
              <a:t>LogisticRegression</a:t>
            </a:r>
            <a:endParaRPr lang="en-US" dirty="0"/>
          </a:p>
          <a:p>
            <a:r>
              <a:rPr lang="en-US" dirty="0" err="1"/>
              <a:t>Lr</a:t>
            </a:r>
            <a:r>
              <a:rPr lang="en-US" dirty="0"/>
              <a:t> = </a:t>
            </a:r>
            <a:r>
              <a:rPr lang="en-US" dirty="0" err="1"/>
              <a:t>LogisticRedression</a:t>
            </a:r>
            <a:r>
              <a:rPr lang="en-US" dirty="0"/>
              <a:t>()</a:t>
            </a:r>
          </a:p>
          <a:p>
            <a:r>
              <a:rPr lang="en-US" dirty="0" err="1"/>
              <a:t>Lr.fit</a:t>
            </a:r>
            <a:r>
              <a:rPr lang="en-US" dirty="0"/>
              <a:t>(</a:t>
            </a:r>
            <a:r>
              <a:rPr lang="en-US" dirty="0" err="1"/>
              <a:t>x_train,y_train</a:t>
            </a:r>
            <a:r>
              <a:rPr lang="en-US" dirty="0"/>
              <a:t>)</a:t>
            </a:r>
          </a:p>
          <a:p>
            <a:r>
              <a:rPr lang="en-US" dirty="0" err="1"/>
              <a:t>Y_pred</a:t>
            </a:r>
            <a:r>
              <a:rPr lang="en-US" dirty="0"/>
              <a:t>=</a:t>
            </a:r>
            <a:r>
              <a:rPr lang="en-US" dirty="0" err="1"/>
              <a:t>lr.predict</a:t>
            </a:r>
            <a:r>
              <a:rPr lang="en-US" dirty="0"/>
              <a:t>(</a:t>
            </a:r>
            <a:r>
              <a:rPr lang="en-US" dirty="0" err="1"/>
              <a:t>x_test</a:t>
            </a:r>
            <a:r>
              <a:rPr lang="en-US" dirty="0"/>
              <a:t>)</a:t>
            </a:r>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905599"/>
            <a:ext cx="5551705" cy="555651"/>
          </a:xfrm>
          <a:prstGeom prst="rect">
            <a:avLst/>
          </a:prstGeom>
        </p:spPr>
      </p:pic>
    </p:spTree>
    <p:extLst>
      <p:ext uri="{BB962C8B-B14F-4D97-AF65-F5344CB8AC3E}">
        <p14:creationId xmlns:p14="http://schemas.microsoft.com/office/powerpoint/2010/main" val="2463107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961</TotalTime>
  <Words>4020</Words>
  <Application>Microsoft Office PowerPoint</Application>
  <PresentationFormat>Widescreen</PresentationFormat>
  <Paragraphs>534</Paragraphs>
  <Slides>28</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Trebuchet MS</vt:lpstr>
      <vt:lpstr>Wingdings</vt:lpstr>
      <vt:lpstr>Wingdings 3</vt:lpstr>
      <vt:lpstr>Facet</vt:lpstr>
      <vt:lpstr>Classification  algorithms</vt:lpstr>
      <vt:lpstr>Table of contents </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Additional  Decision Tree   example </vt:lpstr>
      <vt:lpstr>classification</vt:lpstr>
      <vt:lpstr>classification</vt:lpstr>
      <vt:lpstr>classification</vt:lpstr>
      <vt:lpstr>The most popular Libraries in machine learning and why we use jupyter notebooks</vt:lpstr>
      <vt:lpstr>conclusion</vt:lpstr>
      <vt:lpstr>Feature SelectionTechniques in Machine Learning with Python </vt:lpstr>
      <vt:lpstr> </vt:lpstr>
      <vt:lpstr>Feature SelectionTechniques in Machine Learning with Python</vt:lpstr>
      <vt:lpstr>PowerPoint Presentation</vt:lpstr>
      <vt:lpstr>Feature SelectionTechniques in Machine Learning with Python</vt:lpstr>
      <vt:lpstr>PowerPoint Presentation</vt:lpstr>
      <vt:lpstr>Feature SelectionTechniques in Machine Learning with Python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algorithms</dc:title>
  <dc:creator>password</dc:creator>
  <cp:lastModifiedBy>solomon mekonnen</cp:lastModifiedBy>
  <cp:revision>74</cp:revision>
  <dcterms:created xsi:type="dcterms:W3CDTF">2022-06-03T10:42:17Z</dcterms:created>
  <dcterms:modified xsi:type="dcterms:W3CDTF">2022-07-20T17:38:16Z</dcterms:modified>
</cp:coreProperties>
</file>