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qeVbTvat9U2KNuOIXZAdQ2FB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c279dbb8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6c279dbb84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c279dbb8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6c279dbb84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c279dbb8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6c279dbb8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c279dbb8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6c279dbb84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c279dbb8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6c279dbb84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c279dbb8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6c279dbb84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279dbb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6c279dbb8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c279dbb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6c279dbb8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15"/>
          <p:cNvGrpSpPr/>
          <p:nvPr/>
        </p:nvGrpSpPr>
        <p:grpSpPr>
          <a:xfrm>
            <a:off x="0" y="-8467"/>
            <a:ext cx="12192000" cy="6866467"/>
            <a:chOff x="0" y="-8467"/>
            <a:chExt cx="12192000" cy="6866467"/>
          </a:xfrm>
        </p:grpSpPr>
        <p:sp>
          <p:nvSpPr>
            <p:cNvPr id="24" name="Google Shape;24;p1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5"/>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5"/>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04" name="Google Shape;104;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19" name="Google Shape;119;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4"/>
          <p:cNvGrpSpPr/>
          <p:nvPr/>
        </p:nvGrpSpPr>
        <p:grpSpPr>
          <a:xfrm>
            <a:off x="0" y="-8467"/>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gFcMlC4KFrWxHx9b-qXWDDWN2t1sN_zn/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707475" y="2072450"/>
            <a:ext cx="8826300" cy="164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DS3000: BLUEBike Analysis Project </a:t>
            </a:r>
            <a:endParaRPr/>
          </a:p>
        </p:txBody>
      </p:sp>
      <p:sp>
        <p:nvSpPr>
          <p:cNvPr id="144" name="Google Shape;144;p1"/>
          <p:cNvSpPr txBox="1"/>
          <p:nvPr>
            <p:ph idx="1" type="subTitle"/>
          </p:nvPr>
        </p:nvSpPr>
        <p:spPr>
          <a:xfrm>
            <a:off x="1694767" y="4050833"/>
            <a:ext cx="7767000" cy="1096800"/>
          </a:xfrm>
          <a:prstGeom prst="rect">
            <a:avLst/>
          </a:prstGeom>
          <a:noFill/>
          <a:ln>
            <a:noFill/>
          </a:ln>
        </p:spPr>
        <p:txBody>
          <a:bodyPr anchorCtr="0" anchor="t" bIns="45700" lIns="91425" spcFirstLastPara="1" rIns="91425" wrap="square" tIns="45700">
            <a:normAutofit/>
          </a:bodyPr>
          <a:lstStyle/>
          <a:p>
            <a:pPr indent="0" lvl="0" marL="457200" rtl="0" algn="r">
              <a:lnSpc>
                <a:spcPct val="115000"/>
              </a:lnSpc>
              <a:spcBef>
                <a:spcPts val="600"/>
              </a:spcBef>
              <a:spcAft>
                <a:spcPts val="0"/>
              </a:spcAft>
              <a:buSzPts val="1100"/>
              <a:buNone/>
            </a:pPr>
            <a:r>
              <a:rPr lang="en-US">
                <a:solidFill>
                  <a:srgbClr val="212121"/>
                </a:solidFill>
                <a:highlight>
                  <a:srgbClr val="FFFFFF"/>
                </a:highlight>
                <a:latin typeface="Georgia"/>
                <a:ea typeface="Georgia"/>
                <a:cs typeface="Georgia"/>
                <a:sym typeface="Georgia"/>
              </a:rPr>
              <a:t>Pablo Kvitca, Griffin Milas, </a:t>
            </a:r>
            <a:r>
              <a:rPr lang="en-US">
                <a:solidFill>
                  <a:srgbClr val="212121"/>
                </a:solidFill>
                <a:highlight>
                  <a:srgbClr val="FFFFFF"/>
                </a:highlight>
                <a:latin typeface="Georgia"/>
                <a:ea typeface="Georgia"/>
                <a:cs typeface="Georgia"/>
                <a:sym typeface="Georgia"/>
              </a:rPr>
              <a:t>Hongyu Tao</a:t>
            </a:r>
            <a:endParaRPr>
              <a:solidFill>
                <a:srgbClr val="212121"/>
              </a:solidFill>
              <a:highlight>
                <a:srgbClr val="FFFFFF"/>
              </a:highlight>
              <a:latin typeface="Georgia"/>
              <a:ea typeface="Georgia"/>
              <a:cs typeface="Georgia"/>
              <a:sym typeface="Georgia"/>
            </a:endParaRPr>
          </a:p>
          <a:p>
            <a:pPr indent="0" lvl="0" marL="457200" rtl="0" algn="r">
              <a:lnSpc>
                <a:spcPct val="115000"/>
              </a:lnSpc>
              <a:spcBef>
                <a:spcPts val="600"/>
              </a:spcBef>
              <a:spcAft>
                <a:spcPts val="0"/>
              </a:spcAft>
              <a:buClr>
                <a:schemeClr val="dk1"/>
              </a:buClr>
              <a:buSzPts val="1100"/>
              <a:buFont typeface="Arial"/>
              <a:buNone/>
            </a:pPr>
            <a:r>
              <a:rPr lang="en-US">
                <a:solidFill>
                  <a:srgbClr val="212121"/>
                </a:solidFill>
                <a:highlight>
                  <a:srgbClr val="FFFFFF"/>
                </a:highlight>
                <a:latin typeface="Georgia"/>
                <a:ea typeface="Georgia"/>
                <a:cs typeface="Georgia"/>
                <a:sym typeface="Georgia"/>
              </a:rPr>
              <a:t>Dec 08, 2019 </a:t>
            </a:r>
            <a:endParaRPr>
              <a:solidFill>
                <a:srgbClr val="212121"/>
              </a:solidFill>
              <a:highlight>
                <a:srgbClr val="FFFFFF"/>
              </a:highlight>
              <a:latin typeface="Georgia"/>
              <a:ea typeface="Georgia"/>
              <a:cs typeface="Georgia"/>
              <a:sym typeface="Georgia"/>
            </a:endParaRPr>
          </a:p>
          <a:p>
            <a:pPr indent="0" lvl="0" marL="0" rtl="0" algn="r">
              <a:spcBef>
                <a:spcPts val="60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4" name="Shape 204"/>
        <p:cNvGrpSpPr/>
        <p:nvPr/>
      </p:nvGrpSpPr>
      <p:grpSpPr>
        <a:xfrm>
          <a:off x="0" y="0"/>
          <a:ext cx="0" cy="0"/>
          <a:chOff x="0" y="0"/>
          <a:chExt cx="0" cy="0"/>
        </a:xfrm>
      </p:grpSpPr>
      <p:sp>
        <p:nvSpPr>
          <p:cNvPr id="205" name="Google Shape;205;g6c279dbb84_0_64"/>
          <p:cNvSpPr txBox="1"/>
          <p:nvPr>
            <p:ph type="title"/>
          </p:nvPr>
        </p:nvSpPr>
        <p:spPr>
          <a:xfrm>
            <a:off x="518500" y="335275"/>
            <a:ext cx="10497600" cy="54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 Visualization: </a:t>
            </a:r>
            <a:r>
              <a:rPr lang="en-US" sz="2400"/>
              <a:t>Snow </a:t>
            </a:r>
            <a:r>
              <a:rPr lang="en-US" sz="2400"/>
              <a:t>Significance</a:t>
            </a:r>
            <a:endParaRPr/>
          </a:p>
        </p:txBody>
      </p:sp>
      <p:sp>
        <p:nvSpPr>
          <p:cNvPr id="206" name="Google Shape;206;g6c279dbb84_0_64"/>
          <p:cNvSpPr txBox="1"/>
          <p:nvPr/>
        </p:nvSpPr>
        <p:spPr>
          <a:xfrm>
            <a:off x="692350" y="5745425"/>
            <a:ext cx="10149900" cy="755700"/>
          </a:xfrm>
          <a:prstGeom prst="rect">
            <a:avLst/>
          </a:prstGeom>
          <a:noFill/>
          <a:ln>
            <a:noFill/>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US" sz="1600">
                <a:solidFill>
                  <a:srgbClr val="212121"/>
                </a:solidFill>
                <a:latin typeface="Trebuchet MS"/>
                <a:ea typeface="Trebuchet MS"/>
                <a:cs typeface="Trebuchet MS"/>
                <a:sym typeface="Trebuchet MS"/>
              </a:rPr>
              <a:t>In the case of snow, this drop is much more drastic, since most people would not ride a bike during a storm.</a:t>
            </a:r>
            <a:endParaRPr sz="1600">
              <a:latin typeface="Trebuchet MS"/>
              <a:ea typeface="Trebuchet MS"/>
              <a:cs typeface="Trebuchet MS"/>
              <a:sym typeface="Trebuchet MS"/>
            </a:endParaRPr>
          </a:p>
        </p:txBody>
      </p:sp>
      <p:pic>
        <p:nvPicPr>
          <p:cNvPr id="207" name="Google Shape;207;g6c279dbb84_0_64"/>
          <p:cNvPicPr preferRelativeResize="0"/>
          <p:nvPr/>
        </p:nvPicPr>
        <p:blipFill>
          <a:blip r:embed="rId3">
            <a:alphaModFix/>
          </a:blip>
          <a:stretch>
            <a:fillRect/>
          </a:stretch>
        </p:blipFill>
        <p:spPr>
          <a:xfrm>
            <a:off x="1371763" y="1319912"/>
            <a:ext cx="8791077" cy="4218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6c279dbb84_0_126"/>
          <p:cNvSpPr txBox="1"/>
          <p:nvPr>
            <p:ph type="title"/>
          </p:nvPr>
        </p:nvSpPr>
        <p:spPr>
          <a:xfrm>
            <a:off x="599975" y="190950"/>
            <a:ext cx="10312500" cy="86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 Visualization: </a:t>
            </a:r>
            <a:r>
              <a:rPr lang="en-US" sz="2400"/>
              <a:t>variable correlation matrix</a:t>
            </a:r>
            <a:endParaRPr sz="2400"/>
          </a:p>
        </p:txBody>
      </p:sp>
      <p:sp>
        <p:nvSpPr>
          <p:cNvPr id="213" name="Google Shape;213;g6c279dbb84_0_126"/>
          <p:cNvSpPr txBox="1"/>
          <p:nvPr/>
        </p:nvSpPr>
        <p:spPr>
          <a:xfrm>
            <a:off x="591150" y="5185600"/>
            <a:ext cx="11009700" cy="1362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US">
                <a:solidFill>
                  <a:srgbClr val="212121"/>
                </a:solidFill>
              </a:rPr>
              <a:t>The largest positive-correlated feature is part_of_day_afternoon. Though mornings are good for weekdays, weekends do not have nearly as strong of demand. However, afternoons are consistently busy for all days of the week.</a:t>
            </a:r>
            <a:endParaRPr>
              <a:solidFill>
                <a:srgbClr val="212121"/>
              </a:solidFill>
            </a:endParaRPr>
          </a:p>
          <a:p>
            <a:pPr indent="0" lvl="0" marL="0" rtl="0" algn="just">
              <a:lnSpc>
                <a:spcPct val="115000"/>
              </a:lnSpc>
              <a:spcBef>
                <a:spcPts val="600"/>
              </a:spcBef>
              <a:spcAft>
                <a:spcPts val="0"/>
              </a:spcAft>
              <a:buNone/>
            </a:pPr>
            <a:r>
              <a:rPr lang="en-US">
                <a:solidFill>
                  <a:srgbClr val="212121"/>
                </a:solidFill>
              </a:rPr>
              <a:t>The most impactful negative-correlated features include </a:t>
            </a:r>
            <a:r>
              <a:rPr i="1" lang="en-US">
                <a:solidFill>
                  <a:srgbClr val="212121"/>
                </a:solidFill>
              </a:rPr>
              <a:t>is_night</a:t>
            </a:r>
            <a:r>
              <a:rPr lang="en-US">
                <a:solidFill>
                  <a:srgbClr val="212121"/>
                </a:solidFill>
              </a:rPr>
              <a:t> ( most people tend to not be awake at night), </a:t>
            </a:r>
            <a:r>
              <a:rPr i="1" lang="en-US">
                <a:solidFill>
                  <a:srgbClr val="212121"/>
                </a:solidFill>
              </a:rPr>
              <a:t>part_of_day_latenight</a:t>
            </a:r>
            <a:r>
              <a:rPr lang="en-US">
                <a:solidFill>
                  <a:srgbClr val="212121"/>
                </a:solidFill>
              </a:rPr>
              <a:t> (same reasoning as </a:t>
            </a:r>
            <a:r>
              <a:rPr i="1" lang="en-US">
                <a:solidFill>
                  <a:srgbClr val="212121"/>
                </a:solidFill>
              </a:rPr>
              <a:t>is_night</a:t>
            </a:r>
            <a:r>
              <a:rPr lang="en-US">
                <a:solidFill>
                  <a:srgbClr val="212121"/>
                </a:solidFill>
              </a:rPr>
              <a:t>), and </a:t>
            </a:r>
            <a:r>
              <a:rPr i="1" lang="en-US">
                <a:solidFill>
                  <a:srgbClr val="212121"/>
                </a:solidFill>
              </a:rPr>
              <a:t>season_winter</a:t>
            </a:r>
            <a:r>
              <a:rPr lang="en-US">
                <a:solidFill>
                  <a:srgbClr val="212121"/>
                </a:solidFill>
              </a:rPr>
              <a:t> (which makes sense based on our map-plot, as well as our temperature graphs).</a:t>
            </a:r>
            <a:endParaRPr>
              <a:solidFill>
                <a:srgbClr val="212121"/>
              </a:solidFill>
            </a:endParaRPr>
          </a:p>
          <a:p>
            <a:pPr indent="0" lvl="0" marL="0" rtl="0" algn="just">
              <a:lnSpc>
                <a:spcPct val="115000"/>
              </a:lnSpc>
              <a:spcBef>
                <a:spcPts val="600"/>
              </a:spcBef>
              <a:spcAft>
                <a:spcPts val="500"/>
              </a:spcAft>
              <a:buNone/>
            </a:pPr>
            <a:r>
              <a:t/>
            </a:r>
            <a:endParaRPr>
              <a:solidFill>
                <a:srgbClr val="212121"/>
              </a:solidFill>
              <a:latin typeface="Trebuchet MS"/>
              <a:ea typeface="Trebuchet MS"/>
              <a:cs typeface="Trebuchet MS"/>
              <a:sym typeface="Trebuchet MS"/>
            </a:endParaRPr>
          </a:p>
        </p:txBody>
      </p:sp>
      <p:pic>
        <p:nvPicPr>
          <p:cNvPr id="214" name="Google Shape;214;g6c279dbb84_0_126"/>
          <p:cNvPicPr preferRelativeResize="0"/>
          <p:nvPr/>
        </p:nvPicPr>
        <p:blipFill>
          <a:blip r:embed="rId3">
            <a:alphaModFix/>
          </a:blip>
          <a:stretch>
            <a:fillRect/>
          </a:stretch>
        </p:blipFill>
        <p:spPr>
          <a:xfrm>
            <a:off x="550640" y="1582113"/>
            <a:ext cx="10411163" cy="3541375"/>
          </a:xfrm>
          <a:prstGeom prst="rect">
            <a:avLst/>
          </a:prstGeom>
          <a:noFill/>
          <a:ln>
            <a:noFill/>
          </a:ln>
        </p:spPr>
      </p:pic>
      <p:sp>
        <p:nvSpPr>
          <p:cNvPr id="215" name="Google Shape;215;g6c279dbb84_0_126"/>
          <p:cNvSpPr txBox="1"/>
          <p:nvPr/>
        </p:nvSpPr>
        <p:spPr>
          <a:xfrm>
            <a:off x="3927100" y="1179900"/>
            <a:ext cx="3537300" cy="69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Clr>
                <a:schemeClr val="dk1"/>
              </a:buClr>
              <a:buSzPts val="1100"/>
              <a:buFont typeface="Arial"/>
              <a:buNone/>
            </a:pPr>
            <a:r>
              <a:rPr lang="en-US" sz="1800">
                <a:solidFill>
                  <a:srgbClr val="212121"/>
                </a:solidFill>
                <a:highlight>
                  <a:srgbClr val="FFFFFF"/>
                </a:highlight>
                <a:latin typeface="Trebuchet MS"/>
                <a:ea typeface="Trebuchet MS"/>
                <a:cs typeface="Trebuchet MS"/>
                <a:sym typeface="Trebuchet MS"/>
              </a:rPr>
              <a:t>Variable Correlation Matrix</a:t>
            </a:r>
            <a:endParaRPr sz="1800">
              <a:solidFill>
                <a:srgbClr val="212121"/>
              </a:solidFill>
              <a:highlight>
                <a:srgbClr val="FFFFFF"/>
              </a:highlight>
              <a:latin typeface="Trebuchet MS"/>
              <a:ea typeface="Trebuchet MS"/>
              <a:cs typeface="Trebuchet MS"/>
              <a:sym typeface="Trebuchet MS"/>
            </a:endParaRPr>
          </a:p>
          <a:p>
            <a:pPr indent="0" lvl="0" marL="0" rtl="0" algn="ctr">
              <a:spcBef>
                <a:spcPts val="60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0"/>
          <p:cNvSpPr txBox="1"/>
          <p:nvPr>
            <p:ph idx="1" type="body"/>
          </p:nvPr>
        </p:nvSpPr>
        <p:spPr>
          <a:xfrm>
            <a:off x="518500" y="1222150"/>
            <a:ext cx="9819000" cy="4596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000"/>
              <a:t>Conclusion of data visualization: Each station has its own pattern of demand</a:t>
            </a:r>
            <a:endParaRPr b="1" sz="2000"/>
          </a:p>
          <a:p>
            <a:pPr indent="-320040" lvl="0" marL="457200" rtl="0" algn="l">
              <a:lnSpc>
                <a:spcPct val="150000"/>
              </a:lnSpc>
              <a:spcBef>
                <a:spcPts val="1000"/>
              </a:spcBef>
              <a:spcAft>
                <a:spcPts val="0"/>
              </a:spcAft>
              <a:buSzPts val="1440"/>
              <a:buChar char="❖"/>
            </a:pPr>
            <a:r>
              <a:rPr lang="en-US"/>
              <a:t>Though there are general trends that all stations follow, prediction will be better if we train each station individually.</a:t>
            </a:r>
            <a:endParaRPr/>
          </a:p>
          <a:p>
            <a:pPr indent="0" lvl="0" marL="0" rtl="0" algn="l">
              <a:lnSpc>
                <a:spcPct val="100000"/>
              </a:lnSpc>
              <a:spcBef>
                <a:spcPts val="1000"/>
              </a:spcBef>
              <a:spcAft>
                <a:spcPts val="0"/>
              </a:spcAft>
              <a:buSzPts val="1440"/>
              <a:buNone/>
            </a:pPr>
            <a:r>
              <a:t/>
            </a:r>
            <a:endParaRPr/>
          </a:p>
          <a:p>
            <a:pPr indent="0" lvl="0" marL="0" rtl="0" algn="l">
              <a:lnSpc>
                <a:spcPct val="150000"/>
              </a:lnSpc>
              <a:spcBef>
                <a:spcPts val="1000"/>
              </a:spcBef>
              <a:spcAft>
                <a:spcPts val="0"/>
              </a:spcAft>
              <a:buNone/>
            </a:pPr>
            <a:r>
              <a:rPr b="1" lang="en-US" sz="2000"/>
              <a:t>Process for model-building:</a:t>
            </a:r>
            <a:endParaRPr b="1" sz="2000"/>
          </a:p>
          <a:p>
            <a:pPr indent="-320040" lvl="0" marL="457200" rtl="0" algn="l">
              <a:lnSpc>
                <a:spcPct val="150000"/>
              </a:lnSpc>
              <a:spcBef>
                <a:spcPts val="1000"/>
              </a:spcBef>
              <a:spcAft>
                <a:spcPts val="0"/>
              </a:spcAft>
              <a:buSzPts val="1440"/>
              <a:buChar char="❖"/>
            </a:pPr>
            <a:r>
              <a:rPr lang="en-US"/>
              <a:t>For each of the selected 10 stations, fit our ‘suite’ of regressors</a:t>
            </a:r>
            <a:endParaRPr/>
          </a:p>
          <a:p>
            <a:pPr indent="-320040" lvl="0" marL="457200" rtl="0" algn="l">
              <a:lnSpc>
                <a:spcPct val="150000"/>
              </a:lnSpc>
              <a:spcBef>
                <a:spcPts val="0"/>
              </a:spcBef>
              <a:spcAft>
                <a:spcPts val="0"/>
              </a:spcAft>
              <a:buSzPts val="1440"/>
              <a:buChar char="❖"/>
            </a:pPr>
            <a:r>
              <a:rPr lang="en-US"/>
              <a:t>Train and test on 70-30 training/testing split of that station’s data</a:t>
            </a:r>
            <a:endParaRPr/>
          </a:p>
          <a:p>
            <a:pPr indent="-320040" lvl="0" marL="457200" rtl="0" algn="l">
              <a:lnSpc>
                <a:spcPct val="150000"/>
              </a:lnSpc>
              <a:spcBef>
                <a:spcPts val="0"/>
              </a:spcBef>
              <a:spcAft>
                <a:spcPts val="0"/>
              </a:spcAft>
              <a:buSzPts val="1440"/>
              <a:buChar char="❖"/>
            </a:pPr>
            <a:r>
              <a:rPr lang="en-US"/>
              <a:t>Perform analytics on the aggregated test metrics (R-squared) to determine best regressor(s)</a:t>
            </a:r>
            <a:endParaRPr/>
          </a:p>
        </p:txBody>
      </p:sp>
      <p:sp>
        <p:nvSpPr>
          <p:cNvPr id="221" name="Google Shape;221;p10"/>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 Building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1"/>
          <p:cNvSpPr txBox="1"/>
          <p:nvPr>
            <p:ph idx="1" type="body"/>
          </p:nvPr>
        </p:nvSpPr>
        <p:spPr>
          <a:xfrm>
            <a:off x="518500" y="1164375"/>
            <a:ext cx="10598700" cy="5398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000"/>
              <a:t>Linear</a:t>
            </a:r>
            <a:endParaRPr b="1" sz="2000"/>
          </a:p>
          <a:p>
            <a:pPr indent="-342900" lvl="0" marL="457200" rtl="0" algn="l">
              <a:lnSpc>
                <a:spcPct val="150000"/>
              </a:lnSpc>
              <a:spcBef>
                <a:spcPts val="1000"/>
              </a:spcBef>
              <a:spcAft>
                <a:spcPts val="0"/>
              </a:spcAft>
              <a:buSzPts val="1800"/>
              <a:buChar char="●"/>
            </a:pPr>
            <a:r>
              <a:rPr lang="en-US"/>
              <a:t>Fits a linear model with a coefficient for each feature</a:t>
            </a:r>
            <a:endParaRPr/>
          </a:p>
          <a:p>
            <a:pPr indent="-342900" lvl="0" marL="457200" rtl="0" algn="l">
              <a:lnSpc>
                <a:spcPct val="150000"/>
              </a:lnSpc>
              <a:spcBef>
                <a:spcPts val="0"/>
              </a:spcBef>
              <a:spcAft>
                <a:spcPts val="0"/>
              </a:spcAft>
              <a:buSzPts val="1800"/>
              <a:buChar char="●"/>
            </a:pPr>
            <a:r>
              <a:rPr lang="en-US"/>
              <a:t>Fast and simple, likely not very accurate</a:t>
            </a:r>
            <a:endParaRPr/>
          </a:p>
          <a:p>
            <a:pPr indent="-342900" lvl="0" marL="457200" rtl="0" algn="l">
              <a:lnSpc>
                <a:spcPct val="150000"/>
              </a:lnSpc>
              <a:spcBef>
                <a:spcPts val="0"/>
              </a:spcBef>
              <a:spcAft>
                <a:spcPts val="0"/>
              </a:spcAft>
              <a:buSzPts val="1800"/>
              <a:buChar char="●"/>
            </a:pPr>
            <a:r>
              <a:rPr lang="en-US"/>
              <a:t>R-Squared for training set: 0.366</a:t>
            </a:r>
            <a:endParaRPr/>
          </a:p>
          <a:p>
            <a:pPr indent="-342900" lvl="0" marL="457200" rtl="0" algn="l">
              <a:lnSpc>
                <a:spcPct val="150000"/>
              </a:lnSpc>
              <a:spcBef>
                <a:spcPts val="0"/>
              </a:spcBef>
              <a:spcAft>
                <a:spcPts val="0"/>
              </a:spcAft>
              <a:buSzPts val="1800"/>
              <a:buChar char="●"/>
            </a:pPr>
            <a:r>
              <a:rPr lang="en-US"/>
              <a:t>R-Squared for testing set: 0.365</a:t>
            </a:r>
            <a:endParaRPr/>
          </a:p>
          <a:p>
            <a:pPr indent="0" lvl="0" marL="0" rtl="0" algn="l">
              <a:lnSpc>
                <a:spcPct val="100000"/>
              </a:lnSpc>
              <a:spcBef>
                <a:spcPts val="1000"/>
              </a:spcBef>
              <a:spcAft>
                <a:spcPts val="0"/>
              </a:spcAft>
              <a:buNone/>
            </a:pPr>
            <a:r>
              <a:t/>
            </a:r>
            <a:endParaRPr/>
          </a:p>
          <a:p>
            <a:pPr indent="0" lvl="0" marL="0" rtl="0" algn="l">
              <a:lnSpc>
                <a:spcPct val="150000"/>
              </a:lnSpc>
              <a:spcBef>
                <a:spcPts val="0"/>
              </a:spcBef>
              <a:spcAft>
                <a:spcPts val="0"/>
              </a:spcAft>
              <a:buNone/>
            </a:pPr>
            <a:r>
              <a:rPr b="1" lang="en-US" sz="2000"/>
              <a:t>Ridge</a:t>
            </a:r>
            <a:endParaRPr b="1" sz="2000"/>
          </a:p>
          <a:p>
            <a:pPr indent="-342900" lvl="0" marL="457200" rtl="0" algn="l">
              <a:spcBef>
                <a:spcPts val="1000"/>
              </a:spcBef>
              <a:spcAft>
                <a:spcPts val="0"/>
              </a:spcAft>
              <a:buSzPts val="1800"/>
              <a:buChar char="●"/>
            </a:pPr>
            <a:r>
              <a:rPr lang="en-US"/>
              <a:t>Linear regression that uses L2 regularization (all coefficients are shrunk by same factor, none are eliminated)</a:t>
            </a:r>
            <a:endParaRPr/>
          </a:p>
          <a:p>
            <a:pPr indent="-342900" lvl="0" marL="457200" rtl="0" algn="l">
              <a:spcBef>
                <a:spcPts val="1000"/>
              </a:spcBef>
              <a:spcAft>
                <a:spcPts val="0"/>
              </a:spcAft>
              <a:buSzPts val="1800"/>
              <a:buChar char="●"/>
            </a:pPr>
            <a:r>
              <a:rPr lang="en-US"/>
              <a:t>Good at dealing with multicollinearity in data, will not eliminate parameters</a:t>
            </a:r>
            <a:endParaRPr/>
          </a:p>
          <a:p>
            <a:pPr indent="-342900" lvl="0" marL="457200" rtl="0" algn="l">
              <a:spcBef>
                <a:spcPts val="1000"/>
              </a:spcBef>
              <a:spcAft>
                <a:spcPts val="0"/>
              </a:spcAft>
              <a:buSzPts val="1800"/>
              <a:buChar char="●"/>
            </a:pPr>
            <a:r>
              <a:rPr lang="en-US"/>
              <a:t>R-Squared for training set: 0.366</a:t>
            </a:r>
            <a:endParaRPr/>
          </a:p>
          <a:p>
            <a:pPr indent="-342900" lvl="0" marL="457200" rtl="0" algn="l">
              <a:spcBef>
                <a:spcPts val="1000"/>
              </a:spcBef>
              <a:spcAft>
                <a:spcPts val="0"/>
              </a:spcAft>
              <a:buSzPts val="1800"/>
              <a:buChar char="●"/>
            </a:pPr>
            <a:r>
              <a:rPr lang="en-US"/>
              <a:t>R-Squared for testing set: 0.365</a:t>
            </a:r>
            <a:endParaRPr b="1" sz="2000"/>
          </a:p>
          <a:p>
            <a:pPr indent="0" lvl="0" marL="91440" rtl="0" algn="l">
              <a:lnSpc>
                <a:spcPct val="150000"/>
              </a:lnSpc>
              <a:spcBef>
                <a:spcPts val="1000"/>
              </a:spcBef>
              <a:spcAft>
                <a:spcPts val="0"/>
              </a:spcAft>
              <a:buSzPts val="1440"/>
              <a:buNone/>
            </a:pPr>
            <a:r>
              <a:t/>
            </a:r>
            <a:endParaRPr/>
          </a:p>
        </p:txBody>
      </p:sp>
      <p:sp>
        <p:nvSpPr>
          <p:cNvPr id="227" name="Google Shape;227;p11"/>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 </a:t>
            </a:r>
            <a:r>
              <a:rPr lang="en-US"/>
              <a:t>Regressors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g6c279dbb84_0_88"/>
          <p:cNvSpPr txBox="1"/>
          <p:nvPr>
            <p:ph idx="1" type="body"/>
          </p:nvPr>
        </p:nvSpPr>
        <p:spPr>
          <a:xfrm>
            <a:off x="518500" y="1164375"/>
            <a:ext cx="10598700" cy="5023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2000"/>
              <a:t>Decision Tree</a:t>
            </a:r>
            <a:endParaRPr/>
          </a:p>
          <a:p>
            <a:pPr indent="-342900" lvl="0" marL="457200" rtl="0" algn="l">
              <a:lnSpc>
                <a:spcPct val="150000"/>
              </a:lnSpc>
              <a:spcBef>
                <a:spcPts val="1000"/>
              </a:spcBef>
              <a:spcAft>
                <a:spcPts val="0"/>
              </a:spcAft>
              <a:buSzPts val="1800"/>
              <a:buFont typeface="Trebuchet MS"/>
              <a:buChar char="●"/>
            </a:pPr>
            <a:r>
              <a:rPr lang="en-US">
                <a:solidFill>
                  <a:srgbClr val="212121"/>
                </a:solidFill>
              </a:rPr>
              <a:t>Expected to perform well due to its multi-tier decision making process</a:t>
            </a:r>
            <a:endParaRPr/>
          </a:p>
          <a:p>
            <a:pPr indent="-342900" lvl="0" marL="457200" rtl="0" algn="l">
              <a:lnSpc>
                <a:spcPct val="150000"/>
              </a:lnSpc>
              <a:spcBef>
                <a:spcPts val="0"/>
              </a:spcBef>
              <a:spcAft>
                <a:spcPts val="0"/>
              </a:spcAft>
              <a:buSzPts val="1800"/>
              <a:buChar char="●"/>
            </a:pPr>
            <a:r>
              <a:rPr lang="en-US"/>
              <a:t>R-Squared for training set: 0.709</a:t>
            </a:r>
            <a:endParaRPr/>
          </a:p>
          <a:p>
            <a:pPr indent="-342900" lvl="0" marL="457200" rtl="0" algn="l">
              <a:lnSpc>
                <a:spcPct val="150000"/>
              </a:lnSpc>
              <a:spcBef>
                <a:spcPts val="0"/>
              </a:spcBef>
              <a:spcAft>
                <a:spcPts val="0"/>
              </a:spcAft>
              <a:buSzPts val="1800"/>
              <a:buChar char="●"/>
            </a:pPr>
            <a:r>
              <a:rPr lang="en-US"/>
              <a:t>R-Squared for testing set: 0.593</a:t>
            </a:r>
            <a:endParaRPr/>
          </a:p>
          <a:p>
            <a:pPr indent="0" lvl="0" marL="91440" rtl="0" algn="l">
              <a:lnSpc>
                <a:spcPct val="150000"/>
              </a:lnSpc>
              <a:spcBef>
                <a:spcPts val="1000"/>
              </a:spcBef>
              <a:spcAft>
                <a:spcPts val="0"/>
              </a:spcAft>
              <a:buClr>
                <a:srgbClr val="000000"/>
              </a:buClr>
              <a:buSzPts val="1440"/>
              <a:buFont typeface="Arial"/>
              <a:buNone/>
            </a:pPr>
            <a:r>
              <a:t/>
            </a:r>
            <a:endParaRPr/>
          </a:p>
          <a:p>
            <a:pPr indent="0" lvl="0" marL="0" rtl="0" algn="l">
              <a:lnSpc>
                <a:spcPct val="150000"/>
              </a:lnSpc>
              <a:spcBef>
                <a:spcPts val="0"/>
              </a:spcBef>
              <a:spcAft>
                <a:spcPts val="0"/>
              </a:spcAft>
              <a:buNone/>
            </a:pPr>
            <a:r>
              <a:rPr b="1" lang="en-US" sz="2000"/>
              <a:t>Random Forest</a:t>
            </a:r>
            <a:endParaRPr b="1" sz="2000"/>
          </a:p>
          <a:p>
            <a:pPr indent="-342900" lvl="0" marL="457200" rtl="0" algn="l">
              <a:spcBef>
                <a:spcPts val="1000"/>
              </a:spcBef>
              <a:spcAft>
                <a:spcPts val="0"/>
              </a:spcAft>
              <a:buSzPts val="1800"/>
              <a:buChar char="●"/>
            </a:pPr>
            <a:r>
              <a:rPr lang="en-US"/>
              <a:t>Fits many decision trees onto the data, averaging them to produce an output</a:t>
            </a:r>
            <a:endParaRPr/>
          </a:p>
          <a:p>
            <a:pPr indent="-342900" lvl="0" marL="457200" rtl="0" algn="l">
              <a:spcBef>
                <a:spcPts val="1000"/>
              </a:spcBef>
              <a:spcAft>
                <a:spcPts val="0"/>
              </a:spcAft>
              <a:buSzPts val="1800"/>
              <a:buChar char="●"/>
            </a:pPr>
            <a:r>
              <a:rPr lang="en-US"/>
              <a:t>R-Squared for training set: 0.937</a:t>
            </a:r>
            <a:endParaRPr/>
          </a:p>
          <a:p>
            <a:pPr indent="-342900" lvl="0" marL="457200" rtl="0" algn="l">
              <a:spcBef>
                <a:spcPts val="1000"/>
              </a:spcBef>
              <a:spcAft>
                <a:spcPts val="0"/>
              </a:spcAft>
              <a:buSzPts val="1800"/>
              <a:buChar char="●"/>
            </a:pPr>
            <a:r>
              <a:rPr lang="en-US"/>
              <a:t>R-Squared for testing set: 0.634</a:t>
            </a:r>
            <a:endParaRPr/>
          </a:p>
          <a:p>
            <a:pPr indent="0" lvl="0" marL="0" rtl="0" algn="l">
              <a:lnSpc>
                <a:spcPct val="150000"/>
              </a:lnSpc>
              <a:spcBef>
                <a:spcPts val="1000"/>
              </a:spcBef>
              <a:spcAft>
                <a:spcPts val="0"/>
              </a:spcAft>
              <a:buSzPts val="1440"/>
              <a:buNone/>
            </a:pPr>
            <a:r>
              <a:t/>
            </a:r>
            <a:endParaRPr/>
          </a:p>
        </p:txBody>
      </p:sp>
      <p:sp>
        <p:nvSpPr>
          <p:cNvPr id="233" name="Google Shape;233;g6c279dbb84_0_88"/>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 Regressors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6c279dbb84_0_93"/>
          <p:cNvSpPr txBox="1"/>
          <p:nvPr>
            <p:ph idx="1" type="body"/>
          </p:nvPr>
        </p:nvSpPr>
        <p:spPr>
          <a:xfrm>
            <a:off x="544150" y="1164375"/>
            <a:ext cx="10598700" cy="5023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2000"/>
              <a:t>Histogram-based Gradient Boosting</a:t>
            </a:r>
            <a:endParaRPr b="1" sz="2000"/>
          </a:p>
          <a:p>
            <a:pPr indent="-365760" lvl="0" marL="342900" rtl="0" algn="l">
              <a:lnSpc>
                <a:spcPct val="150000"/>
              </a:lnSpc>
              <a:spcBef>
                <a:spcPts val="1000"/>
              </a:spcBef>
              <a:spcAft>
                <a:spcPts val="0"/>
              </a:spcAft>
              <a:buSzPts val="1800"/>
              <a:buFont typeface="Trebuchet MS"/>
              <a:buChar char="●"/>
            </a:pPr>
            <a:r>
              <a:rPr lang="en-US">
                <a:solidFill>
                  <a:srgbClr val="212121"/>
                </a:solidFill>
              </a:rPr>
              <a:t>GB builds an additive model in a forward stage-wise fashion; it allows for the optimization of </a:t>
            </a:r>
            <a:r>
              <a:rPr lang="en-US">
                <a:solidFill>
                  <a:srgbClr val="212121"/>
                </a:solidFill>
                <a:highlight>
                  <a:srgbClr val="FFFFFF"/>
                </a:highlight>
              </a:rPr>
              <a:t>arbitrary differentiable loss functions.</a:t>
            </a:r>
            <a:endParaRPr/>
          </a:p>
          <a:p>
            <a:pPr indent="-365760" lvl="0" marL="342900" rtl="0" algn="l">
              <a:lnSpc>
                <a:spcPct val="150000"/>
              </a:lnSpc>
              <a:spcBef>
                <a:spcPts val="0"/>
              </a:spcBef>
              <a:spcAft>
                <a:spcPts val="0"/>
              </a:spcAft>
              <a:buSzPts val="1800"/>
              <a:buChar char="●"/>
            </a:pPr>
            <a:r>
              <a:rPr lang="en-US"/>
              <a:t>R-Squared for training set: 0.708</a:t>
            </a:r>
            <a:endParaRPr/>
          </a:p>
          <a:p>
            <a:pPr indent="-365760" lvl="0" marL="342900" rtl="0" algn="l">
              <a:lnSpc>
                <a:spcPct val="150000"/>
              </a:lnSpc>
              <a:spcBef>
                <a:spcPts val="0"/>
              </a:spcBef>
              <a:spcAft>
                <a:spcPts val="0"/>
              </a:spcAft>
              <a:buSzPts val="1800"/>
              <a:buChar char="●"/>
            </a:pPr>
            <a:r>
              <a:rPr lang="en-US"/>
              <a:t>R-Squared for testing set: 0.682</a:t>
            </a:r>
            <a:endParaRPr b="1" sz="2000"/>
          </a:p>
          <a:p>
            <a:pPr indent="0" lvl="0" marL="0" rtl="0" algn="l">
              <a:spcBef>
                <a:spcPts val="1000"/>
              </a:spcBef>
              <a:spcAft>
                <a:spcPts val="0"/>
              </a:spcAft>
              <a:buNone/>
            </a:pPr>
            <a:r>
              <a:t/>
            </a:r>
            <a:endParaRPr/>
          </a:p>
          <a:p>
            <a:pPr indent="0" lvl="0" marL="0" rtl="0" algn="l">
              <a:lnSpc>
                <a:spcPct val="150000"/>
              </a:lnSpc>
              <a:spcBef>
                <a:spcPts val="1000"/>
              </a:spcBef>
              <a:spcAft>
                <a:spcPts val="0"/>
              </a:spcAft>
              <a:buClr>
                <a:schemeClr val="dk1"/>
              </a:buClr>
              <a:buSzPts val="1100"/>
              <a:buFont typeface="Arial"/>
              <a:buNone/>
            </a:pPr>
            <a:r>
              <a:rPr b="1" lang="en-US" sz="2000"/>
              <a:t>Extreme-based Gradient Boosting</a:t>
            </a:r>
            <a:endParaRPr/>
          </a:p>
          <a:p>
            <a:pPr indent="-342900" lvl="0" marL="342900" rtl="0" algn="l">
              <a:lnSpc>
                <a:spcPct val="150000"/>
              </a:lnSpc>
              <a:spcBef>
                <a:spcPts val="1000"/>
              </a:spcBef>
              <a:spcAft>
                <a:spcPts val="0"/>
              </a:spcAft>
              <a:buSzPts val="1800"/>
              <a:buFont typeface="Trebuchet MS"/>
              <a:buChar char="●"/>
            </a:pPr>
            <a:r>
              <a:rPr lang="en-US">
                <a:solidFill>
                  <a:srgbClr val="212121"/>
                </a:solidFill>
              </a:rPr>
              <a:t>XGBoost is an optimized distributed gradient boosting library designed to be highly efficient, flexible and portable.</a:t>
            </a:r>
            <a:endParaRPr>
              <a:solidFill>
                <a:srgbClr val="212121"/>
              </a:solidFill>
            </a:endParaRPr>
          </a:p>
          <a:p>
            <a:pPr indent="-342900" lvl="0" marL="342900" rtl="0" algn="l">
              <a:spcBef>
                <a:spcPts val="1000"/>
              </a:spcBef>
              <a:spcAft>
                <a:spcPts val="0"/>
              </a:spcAft>
              <a:buSzPts val="1800"/>
              <a:buChar char="●"/>
            </a:pPr>
            <a:r>
              <a:rPr lang="en-US"/>
              <a:t>R-Squared for training set: 0.710</a:t>
            </a:r>
            <a:endParaRPr/>
          </a:p>
          <a:p>
            <a:pPr indent="-342900" lvl="0" marL="342900" rtl="0" algn="l">
              <a:spcBef>
                <a:spcPts val="1000"/>
              </a:spcBef>
              <a:spcAft>
                <a:spcPts val="0"/>
              </a:spcAft>
              <a:buSzPts val="1800"/>
              <a:buChar char="●"/>
            </a:pPr>
            <a:r>
              <a:rPr lang="en-US"/>
              <a:t>R-Squared for testing set: 0.695</a:t>
            </a:r>
            <a:endParaRPr>
              <a:solidFill>
                <a:srgbClr val="212121"/>
              </a:solidFill>
            </a:endParaRPr>
          </a:p>
        </p:txBody>
      </p:sp>
      <p:sp>
        <p:nvSpPr>
          <p:cNvPr id="239" name="Google Shape;239;g6c279dbb84_0_93"/>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 Regressors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6c279dbb84_0_108"/>
          <p:cNvSpPr txBox="1"/>
          <p:nvPr>
            <p:ph idx="1" type="body"/>
          </p:nvPr>
        </p:nvSpPr>
        <p:spPr>
          <a:xfrm>
            <a:off x="467950" y="1164375"/>
            <a:ext cx="9624000" cy="54192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1000"/>
              </a:spcBef>
              <a:spcAft>
                <a:spcPts val="0"/>
              </a:spcAft>
              <a:buSzPts val="2000"/>
              <a:buChar char="❖"/>
            </a:pPr>
            <a:r>
              <a:rPr b="1" lang="en-US" sz="2000"/>
              <a:t>Before tuning:</a:t>
            </a:r>
            <a:endParaRPr b="1" sz="2000"/>
          </a:p>
          <a:p>
            <a:pPr indent="0" lvl="0" marL="0" rtl="0" algn="l">
              <a:lnSpc>
                <a:spcPct val="150000"/>
              </a:lnSpc>
              <a:spcBef>
                <a:spcPts val="1000"/>
              </a:spcBef>
              <a:spcAft>
                <a:spcPts val="0"/>
              </a:spcAft>
              <a:buNone/>
            </a:pPr>
            <a:r>
              <a:rPr b="1" lang="en-US" sz="2000"/>
              <a:t>	</a:t>
            </a:r>
            <a:r>
              <a:rPr lang="en-US"/>
              <a:t>R-Squared for testing set: 0.695</a:t>
            </a:r>
            <a:endParaRPr/>
          </a:p>
          <a:p>
            <a:pPr indent="-355600" lvl="0" marL="457200" rtl="0" algn="l">
              <a:lnSpc>
                <a:spcPct val="150000"/>
              </a:lnSpc>
              <a:spcBef>
                <a:spcPts val="1000"/>
              </a:spcBef>
              <a:spcAft>
                <a:spcPts val="0"/>
              </a:spcAft>
              <a:buSzPts val="2000"/>
              <a:buChar char="❖"/>
            </a:pPr>
            <a:r>
              <a:rPr b="1" lang="en-US" sz="2000"/>
              <a:t>After tuning:</a:t>
            </a:r>
            <a:endParaRPr b="1" sz="2000"/>
          </a:p>
          <a:p>
            <a:pPr indent="457200" lvl="0" marL="0" rtl="0" algn="l">
              <a:lnSpc>
                <a:spcPct val="150000"/>
              </a:lnSpc>
              <a:spcBef>
                <a:spcPts val="1000"/>
              </a:spcBef>
              <a:spcAft>
                <a:spcPts val="0"/>
              </a:spcAft>
              <a:buNone/>
            </a:pPr>
            <a:r>
              <a:rPr lang="en-US"/>
              <a:t>R-Squared for testing set: 0.697</a:t>
            </a:r>
            <a:endParaRPr/>
          </a:p>
          <a:p>
            <a:pPr indent="457200" lvl="0" marL="0" rtl="0" algn="l">
              <a:lnSpc>
                <a:spcPct val="150000"/>
              </a:lnSpc>
              <a:spcBef>
                <a:spcPts val="1000"/>
              </a:spcBef>
              <a:spcAft>
                <a:spcPts val="0"/>
              </a:spcAft>
              <a:buNone/>
            </a:pPr>
            <a:r>
              <a:t/>
            </a:r>
            <a:endParaRPr/>
          </a:p>
          <a:p>
            <a:pPr indent="0" lvl="0" marL="0" rtl="0" algn="l">
              <a:lnSpc>
                <a:spcPct val="150000"/>
              </a:lnSpc>
              <a:spcBef>
                <a:spcPts val="600"/>
              </a:spcBef>
              <a:spcAft>
                <a:spcPts val="0"/>
              </a:spcAft>
              <a:buNone/>
            </a:pPr>
            <a:r>
              <a:rPr lang="en-US">
                <a:solidFill>
                  <a:srgbClr val="212121"/>
                </a:solidFill>
              </a:rPr>
              <a:t>We fit and tested a variety of regression algorithms onto the data, finding that our model was fairly accurate at predicting data within the 2015-2018 range (R-Squared = 0.697), but less accurate at forecasting future (2019) data (R-Squared = 0.486).</a:t>
            </a:r>
            <a:endParaRPr/>
          </a:p>
          <a:p>
            <a:pPr indent="457200" lvl="0" marL="0" rtl="0" algn="l">
              <a:lnSpc>
                <a:spcPct val="150000"/>
              </a:lnSpc>
              <a:spcBef>
                <a:spcPts val="1000"/>
              </a:spcBef>
              <a:spcAft>
                <a:spcPts val="0"/>
              </a:spcAft>
              <a:buNone/>
            </a:pPr>
            <a:r>
              <a:t/>
            </a:r>
            <a:endParaRPr/>
          </a:p>
          <a:p>
            <a:pPr indent="0" lvl="0" marL="342900" rtl="0" algn="l">
              <a:spcBef>
                <a:spcPts val="1000"/>
              </a:spcBef>
              <a:spcAft>
                <a:spcPts val="0"/>
              </a:spcAft>
              <a:buNone/>
            </a:pPr>
            <a:r>
              <a:t/>
            </a:r>
            <a:endParaRPr>
              <a:solidFill>
                <a:srgbClr val="212121"/>
              </a:solidFill>
            </a:endParaRPr>
          </a:p>
        </p:txBody>
      </p:sp>
      <p:sp>
        <p:nvSpPr>
          <p:cNvPr id="245" name="Google Shape;245;g6c279dbb84_0_108"/>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Model Optimization (XGBoost)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6c279dbb84_0_101"/>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Conclusion</a:t>
            </a:r>
            <a:endParaRPr/>
          </a:p>
        </p:txBody>
      </p:sp>
      <p:sp>
        <p:nvSpPr>
          <p:cNvPr id="251" name="Google Shape;251;g6c279dbb84_0_101"/>
          <p:cNvSpPr txBox="1"/>
          <p:nvPr/>
        </p:nvSpPr>
        <p:spPr>
          <a:xfrm>
            <a:off x="518500" y="1062075"/>
            <a:ext cx="9124800" cy="544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US" sz="1800">
                <a:solidFill>
                  <a:srgbClr val="212121"/>
                </a:solidFill>
                <a:highlight>
                  <a:srgbClr val="FFFFFF"/>
                </a:highlight>
                <a:latin typeface="Trebuchet MS"/>
                <a:ea typeface="Trebuchet MS"/>
                <a:cs typeface="Trebuchet MS"/>
                <a:sym typeface="Trebuchet MS"/>
              </a:rPr>
              <a:t>Our model does not generalize to future years with good results, we believe finding better relationships is possible and might improve this results. Future work on this subject could look into analysis on incoming trips instead of outgoing ones. </a:t>
            </a:r>
            <a:endParaRPr sz="1800">
              <a:solidFill>
                <a:srgbClr val="212121"/>
              </a:solidFill>
              <a:highlight>
                <a:srgbClr val="FFFFFF"/>
              </a:highlight>
              <a:latin typeface="Trebuchet MS"/>
              <a:ea typeface="Trebuchet MS"/>
              <a:cs typeface="Trebuchet MS"/>
              <a:sym typeface="Trebuchet MS"/>
            </a:endParaRPr>
          </a:p>
          <a:p>
            <a:pPr indent="0" lvl="0" marL="0" rtl="0" algn="just">
              <a:lnSpc>
                <a:spcPct val="150000"/>
              </a:lnSpc>
              <a:spcBef>
                <a:spcPts val="600"/>
              </a:spcBef>
              <a:spcAft>
                <a:spcPts val="0"/>
              </a:spcAft>
              <a:buNone/>
            </a:pPr>
            <a:r>
              <a:t/>
            </a:r>
            <a:endParaRPr sz="1800">
              <a:solidFill>
                <a:srgbClr val="212121"/>
              </a:solidFill>
              <a:highlight>
                <a:srgbClr val="FFFFFF"/>
              </a:highlight>
              <a:latin typeface="Trebuchet MS"/>
              <a:ea typeface="Trebuchet MS"/>
              <a:cs typeface="Trebuchet MS"/>
              <a:sym typeface="Trebuchet MS"/>
            </a:endParaRPr>
          </a:p>
          <a:p>
            <a:pPr indent="0" lvl="0" marL="0" rtl="0" algn="just">
              <a:lnSpc>
                <a:spcPct val="150000"/>
              </a:lnSpc>
              <a:spcBef>
                <a:spcPts val="600"/>
              </a:spcBef>
              <a:spcAft>
                <a:spcPts val="0"/>
              </a:spcAft>
              <a:buNone/>
            </a:pPr>
            <a:r>
              <a:rPr lang="en-US" sz="1800">
                <a:solidFill>
                  <a:srgbClr val="212121"/>
                </a:solidFill>
                <a:highlight>
                  <a:srgbClr val="FFFFFF"/>
                </a:highlight>
                <a:latin typeface="Trebuchet MS"/>
                <a:ea typeface="Trebuchet MS"/>
                <a:cs typeface="Trebuchet MS"/>
                <a:sym typeface="Trebuchet MS"/>
              </a:rPr>
              <a:t>In addition, utilizing the entire dataset of stations could yield interesting results (though would take significantly more computational time and effort). Work can also be done to improve the model's forecasting abilities, such as supplying the model with more information about the expected demand variation for the year of forecasting.</a:t>
            </a:r>
            <a:endParaRPr sz="1800">
              <a:solidFill>
                <a:srgbClr val="212121"/>
              </a:solidFill>
              <a:highlight>
                <a:srgbClr val="FFFFFF"/>
              </a:highlight>
              <a:latin typeface="Trebuchet MS"/>
              <a:ea typeface="Trebuchet MS"/>
              <a:cs typeface="Trebuchet MS"/>
              <a:sym typeface="Trebuchet MS"/>
            </a:endParaRPr>
          </a:p>
          <a:p>
            <a:pPr indent="0" lvl="0" marL="0" rtl="0" algn="just">
              <a:lnSpc>
                <a:spcPct val="150000"/>
              </a:lnSpc>
              <a:spcBef>
                <a:spcPts val="600"/>
              </a:spcBef>
              <a:spcAft>
                <a:spcPts val="0"/>
              </a:spcAft>
              <a:buClr>
                <a:schemeClr val="dk1"/>
              </a:buClr>
              <a:buSzPts val="1100"/>
              <a:buFont typeface="Arial"/>
              <a:buNone/>
            </a:pPr>
            <a:r>
              <a:t/>
            </a:r>
            <a:endParaRPr sz="1800">
              <a:solidFill>
                <a:srgbClr val="212121"/>
              </a:solidFill>
              <a:highlight>
                <a:srgbClr val="FFFFFF"/>
              </a:highlight>
              <a:latin typeface="Trebuchet MS"/>
              <a:ea typeface="Trebuchet MS"/>
              <a:cs typeface="Trebuchet MS"/>
              <a:sym typeface="Trebuchet MS"/>
            </a:endParaRPr>
          </a:p>
          <a:p>
            <a:pPr indent="0" lvl="0" marL="0" rtl="0" algn="just">
              <a:lnSpc>
                <a:spcPct val="150000"/>
              </a:lnSpc>
              <a:spcBef>
                <a:spcPts val="50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
          <p:cNvSpPr txBox="1"/>
          <p:nvPr>
            <p:ph type="title"/>
          </p:nvPr>
        </p:nvSpPr>
        <p:spPr>
          <a:xfrm>
            <a:off x="518509"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sz="4200"/>
              <a:t>Introduction - BLUEBikes</a:t>
            </a:r>
            <a:endParaRPr sz="4200"/>
          </a:p>
        </p:txBody>
      </p:sp>
      <p:sp>
        <p:nvSpPr>
          <p:cNvPr id="150" name="Google Shape;150;p2"/>
          <p:cNvSpPr txBox="1"/>
          <p:nvPr>
            <p:ph idx="1" type="body"/>
          </p:nvPr>
        </p:nvSpPr>
        <p:spPr>
          <a:xfrm>
            <a:off x="662900" y="1828500"/>
            <a:ext cx="8938200" cy="3880800"/>
          </a:xfrm>
          <a:prstGeom prst="rect">
            <a:avLst/>
          </a:prstGeom>
          <a:noFill/>
          <a:ln>
            <a:noFill/>
          </a:ln>
        </p:spPr>
        <p:txBody>
          <a:bodyPr anchorCtr="0" anchor="t" bIns="45700" lIns="91425" spcFirstLastPara="1" rIns="91425" wrap="square" tIns="45700">
            <a:normAutofit/>
          </a:bodyPr>
          <a:lstStyle/>
          <a:p>
            <a:pPr indent="-378460" lvl="0" marL="342900" rtl="0" algn="l">
              <a:lnSpc>
                <a:spcPct val="150000"/>
              </a:lnSpc>
              <a:spcBef>
                <a:spcPts val="0"/>
              </a:spcBef>
              <a:spcAft>
                <a:spcPts val="0"/>
              </a:spcAft>
              <a:buSzPts val="2000"/>
              <a:buChar char="❖"/>
            </a:pPr>
            <a:r>
              <a:rPr lang="en-US" sz="2000"/>
              <a:t>Bike-Share program</a:t>
            </a:r>
            <a:endParaRPr sz="2000"/>
          </a:p>
          <a:p>
            <a:pPr indent="-378460" lvl="0" marL="342900" rtl="0" algn="l">
              <a:lnSpc>
                <a:spcPct val="150000"/>
              </a:lnSpc>
              <a:spcBef>
                <a:spcPts val="1000"/>
              </a:spcBef>
              <a:spcAft>
                <a:spcPts val="0"/>
              </a:spcAft>
              <a:buSzPts val="2000"/>
              <a:buChar char="❖"/>
            </a:pPr>
            <a:r>
              <a:rPr lang="en-US" sz="2000"/>
              <a:t>2011- Hubway system launched in July, 600 bikes &amp; 60 </a:t>
            </a:r>
            <a:r>
              <a:rPr b="1" lang="en-US" sz="2000"/>
              <a:t>Boston</a:t>
            </a:r>
            <a:r>
              <a:rPr lang="en-US" sz="2000"/>
              <a:t> Stations</a:t>
            </a:r>
            <a:endParaRPr sz="2000"/>
          </a:p>
          <a:p>
            <a:pPr indent="-378460" lvl="0" marL="342900" rtl="0" algn="l">
              <a:lnSpc>
                <a:spcPct val="150000"/>
              </a:lnSpc>
              <a:spcBef>
                <a:spcPts val="1000"/>
              </a:spcBef>
              <a:spcAft>
                <a:spcPts val="0"/>
              </a:spcAft>
              <a:buSzPts val="2000"/>
              <a:buChar char="❖"/>
            </a:pPr>
            <a:r>
              <a:rPr lang="en-US" sz="2000"/>
              <a:t>Since then, major expansions into multiple neighborhoods (</a:t>
            </a:r>
            <a:r>
              <a:rPr b="1" lang="en-US" sz="2000"/>
              <a:t>Cambridge</a:t>
            </a:r>
            <a:r>
              <a:rPr lang="en-US" sz="2000"/>
              <a:t>, Dorchester, Roxbury, etc)</a:t>
            </a:r>
            <a:endParaRPr sz="2000"/>
          </a:p>
          <a:p>
            <a:pPr indent="-378460" lvl="0" marL="342900" rtl="0" algn="l">
              <a:lnSpc>
                <a:spcPct val="150000"/>
              </a:lnSpc>
              <a:spcBef>
                <a:spcPts val="1000"/>
              </a:spcBef>
              <a:spcAft>
                <a:spcPts val="0"/>
              </a:spcAft>
              <a:buSzPts val="2000"/>
              <a:buChar char="❖"/>
            </a:pPr>
            <a:r>
              <a:rPr lang="en-US" sz="2000"/>
              <a:t>Over 1,800 bikes between all stations</a:t>
            </a:r>
            <a:endParaRPr sz="2000"/>
          </a:p>
          <a:p>
            <a:pPr indent="-378460" lvl="0" marL="342900" rtl="0" algn="l">
              <a:lnSpc>
                <a:spcPct val="150000"/>
              </a:lnSpc>
              <a:spcBef>
                <a:spcPts val="0"/>
              </a:spcBef>
              <a:spcAft>
                <a:spcPts val="0"/>
              </a:spcAft>
              <a:buSzPts val="2000"/>
              <a:buChar char="❖"/>
            </a:pPr>
            <a:r>
              <a:rPr b="1" lang="en-US" sz="2200"/>
              <a:t>Goal:</a:t>
            </a:r>
            <a:r>
              <a:rPr b="1" lang="en-US" sz="2000"/>
              <a:t> Predict demand of BLUEBikes based on available trip &amp; weather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5"/>
          <p:cNvSpPr txBox="1"/>
          <p:nvPr>
            <p:ph idx="1" type="body"/>
          </p:nvPr>
        </p:nvSpPr>
        <p:spPr>
          <a:xfrm>
            <a:off x="553825" y="1163275"/>
            <a:ext cx="5062500" cy="2627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2000"/>
              <a:t>BlueBike CSVs:</a:t>
            </a:r>
            <a:endParaRPr b="1" sz="2000"/>
          </a:p>
          <a:p>
            <a:pPr indent="-342900" lvl="0" marL="457200" rtl="0" algn="l">
              <a:lnSpc>
                <a:spcPct val="115000"/>
              </a:lnSpc>
              <a:spcBef>
                <a:spcPts val="1000"/>
              </a:spcBef>
              <a:spcAft>
                <a:spcPts val="0"/>
              </a:spcAft>
              <a:buSzPts val="1800"/>
              <a:buChar char="●"/>
            </a:pPr>
            <a:r>
              <a:rPr lang="en-US" sz="1800"/>
              <a:t>Each row = one trip</a:t>
            </a:r>
            <a:endParaRPr/>
          </a:p>
          <a:p>
            <a:pPr indent="-342900" lvl="0" marL="457200" rtl="0" algn="l">
              <a:lnSpc>
                <a:spcPct val="115000"/>
              </a:lnSpc>
              <a:spcBef>
                <a:spcPts val="0"/>
              </a:spcBef>
              <a:spcAft>
                <a:spcPts val="0"/>
              </a:spcAft>
              <a:buSzPts val="1800"/>
              <a:buChar char="●"/>
            </a:pPr>
            <a:r>
              <a:rPr lang="en-US" sz="1800"/>
              <a:t>Key columns:</a:t>
            </a:r>
            <a:endParaRPr sz="1800"/>
          </a:p>
          <a:p>
            <a:pPr indent="-342900" lvl="0" marL="1371600" rtl="0" algn="l">
              <a:lnSpc>
                <a:spcPct val="115000"/>
              </a:lnSpc>
              <a:spcBef>
                <a:spcPts val="0"/>
              </a:spcBef>
              <a:spcAft>
                <a:spcPts val="0"/>
              </a:spcAft>
              <a:buSzPts val="1800"/>
              <a:buChar char="❖"/>
            </a:pPr>
            <a:r>
              <a:rPr lang="en-US" sz="1800"/>
              <a:t>Start time / End time : Date &amp; Time</a:t>
            </a:r>
            <a:endParaRPr/>
          </a:p>
          <a:p>
            <a:pPr indent="-342900" lvl="0" marL="1371600" rtl="0" algn="l">
              <a:lnSpc>
                <a:spcPct val="115000"/>
              </a:lnSpc>
              <a:spcBef>
                <a:spcPts val="0"/>
              </a:spcBef>
              <a:spcAft>
                <a:spcPts val="0"/>
              </a:spcAft>
              <a:buSzPts val="1800"/>
              <a:buChar char="❖"/>
            </a:pPr>
            <a:r>
              <a:rPr lang="en-US" sz="1800"/>
              <a:t>Start / End Station : Lat &amp; Long, unique name</a:t>
            </a:r>
            <a:endParaRPr sz="1800"/>
          </a:p>
          <a:p>
            <a:pPr indent="-167639" lvl="2" marL="1143000" rtl="0" algn="l">
              <a:spcBef>
                <a:spcPts val="1000"/>
              </a:spcBef>
              <a:spcAft>
                <a:spcPts val="0"/>
              </a:spcAft>
              <a:buSzPts val="960"/>
              <a:buNone/>
            </a:pPr>
            <a:r>
              <a:t/>
            </a:r>
            <a:endParaRPr sz="1800"/>
          </a:p>
          <a:p>
            <a:pPr indent="-157480" lvl="2" marL="1143000" rtl="0" algn="l">
              <a:spcBef>
                <a:spcPts val="1000"/>
              </a:spcBef>
              <a:spcAft>
                <a:spcPts val="0"/>
              </a:spcAft>
              <a:buSzPts val="1120"/>
              <a:buNone/>
            </a:pPr>
            <a:r>
              <a:t/>
            </a:r>
            <a:endParaRPr sz="1800"/>
          </a:p>
        </p:txBody>
      </p:sp>
      <p:sp>
        <p:nvSpPr>
          <p:cNvPr id="156" name="Google Shape;156;p5"/>
          <p:cNvSpPr txBox="1"/>
          <p:nvPr>
            <p:ph type="title"/>
          </p:nvPr>
        </p:nvSpPr>
        <p:spPr>
          <a:xfrm>
            <a:off x="518500" y="335275"/>
            <a:ext cx="8596800" cy="82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4200"/>
              <a:t>Datasets</a:t>
            </a:r>
            <a:endParaRPr sz="4200"/>
          </a:p>
        </p:txBody>
      </p:sp>
      <p:sp>
        <p:nvSpPr>
          <p:cNvPr id="157" name="Google Shape;157;p5"/>
          <p:cNvSpPr txBox="1"/>
          <p:nvPr>
            <p:ph idx="1" type="body"/>
          </p:nvPr>
        </p:nvSpPr>
        <p:spPr>
          <a:xfrm>
            <a:off x="5811625" y="1076650"/>
            <a:ext cx="5336700" cy="2367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2000"/>
              <a:t>Weather Data</a:t>
            </a:r>
            <a:endParaRPr b="1" sz="2000"/>
          </a:p>
          <a:p>
            <a:pPr indent="-342900" lvl="0" marL="457200" rtl="0" algn="l">
              <a:lnSpc>
                <a:spcPct val="115000"/>
              </a:lnSpc>
              <a:spcBef>
                <a:spcPts val="1000"/>
              </a:spcBef>
              <a:spcAft>
                <a:spcPts val="0"/>
              </a:spcAft>
              <a:buSzPts val="1800"/>
              <a:buChar char="●"/>
            </a:pPr>
            <a:r>
              <a:rPr lang="en-US" sz="1800"/>
              <a:t>Each row = one day</a:t>
            </a:r>
            <a:endParaRPr sz="1800"/>
          </a:p>
          <a:p>
            <a:pPr indent="-342900" lvl="0" marL="457200" rtl="0" algn="l">
              <a:lnSpc>
                <a:spcPct val="115000"/>
              </a:lnSpc>
              <a:spcBef>
                <a:spcPts val="0"/>
              </a:spcBef>
              <a:spcAft>
                <a:spcPts val="0"/>
              </a:spcAft>
              <a:buSzPts val="1800"/>
              <a:buChar char="●"/>
            </a:pPr>
            <a:r>
              <a:rPr lang="en-US" sz="1800"/>
              <a:t>Key Columns:</a:t>
            </a:r>
            <a:endParaRPr sz="1800"/>
          </a:p>
          <a:p>
            <a:pPr indent="-342900" lvl="0" marL="1371600" rtl="0" algn="l">
              <a:lnSpc>
                <a:spcPct val="115000"/>
              </a:lnSpc>
              <a:spcBef>
                <a:spcPts val="0"/>
              </a:spcBef>
              <a:spcAft>
                <a:spcPts val="0"/>
              </a:spcAft>
              <a:buSzPts val="1800"/>
              <a:buChar char="❖"/>
            </a:pPr>
            <a:r>
              <a:rPr lang="en-US" sz="1800"/>
              <a:t>Precipitation: Max, min, avg for day</a:t>
            </a:r>
            <a:endParaRPr sz="1800"/>
          </a:p>
          <a:p>
            <a:pPr indent="-342900" lvl="0" marL="1371600" rtl="0" algn="l">
              <a:lnSpc>
                <a:spcPct val="115000"/>
              </a:lnSpc>
              <a:spcBef>
                <a:spcPts val="0"/>
              </a:spcBef>
              <a:spcAft>
                <a:spcPts val="0"/>
              </a:spcAft>
              <a:buSzPts val="1800"/>
              <a:buChar char="❖"/>
            </a:pPr>
            <a:r>
              <a:rPr lang="en-US" sz="1800"/>
              <a:t>Temperature: Max, min, avg for day</a:t>
            </a:r>
            <a:endParaRPr sz="1800"/>
          </a:p>
          <a:p>
            <a:pPr indent="-342900" lvl="0" marL="1371600" rtl="0" algn="l">
              <a:lnSpc>
                <a:spcPct val="115000"/>
              </a:lnSpc>
              <a:spcBef>
                <a:spcPts val="0"/>
              </a:spcBef>
              <a:spcAft>
                <a:spcPts val="0"/>
              </a:spcAft>
              <a:buSzPts val="1800"/>
              <a:buChar char="❖"/>
            </a:pPr>
            <a:r>
              <a:rPr lang="en-US" sz="1800"/>
              <a:t>SNOW</a:t>
            </a:r>
            <a:endParaRPr sz="1800"/>
          </a:p>
          <a:p>
            <a:pPr indent="0" lvl="0" marL="0" rtl="0" algn="l">
              <a:lnSpc>
                <a:spcPct val="115000"/>
              </a:lnSpc>
              <a:spcBef>
                <a:spcPts val="1000"/>
              </a:spcBef>
              <a:spcAft>
                <a:spcPts val="0"/>
              </a:spcAft>
              <a:buNone/>
            </a:pPr>
            <a:r>
              <a:t/>
            </a:r>
            <a:endParaRPr sz="1800"/>
          </a:p>
          <a:p>
            <a:pPr indent="-167639" lvl="2" marL="1143000" rtl="0" algn="l">
              <a:spcBef>
                <a:spcPts val="1000"/>
              </a:spcBef>
              <a:spcAft>
                <a:spcPts val="0"/>
              </a:spcAft>
              <a:buSzPts val="960"/>
              <a:buNone/>
            </a:pPr>
            <a:r>
              <a:t/>
            </a:r>
            <a:endParaRPr sz="1800"/>
          </a:p>
          <a:p>
            <a:pPr indent="-157480" lvl="2" marL="1143000" rtl="0" algn="l">
              <a:spcBef>
                <a:spcPts val="1000"/>
              </a:spcBef>
              <a:spcAft>
                <a:spcPts val="0"/>
              </a:spcAft>
              <a:buSzPts val="1120"/>
              <a:buNone/>
            </a:pPr>
            <a:r>
              <a:t/>
            </a:r>
            <a:endParaRPr sz="1800"/>
          </a:p>
        </p:txBody>
      </p:sp>
      <p:pic>
        <p:nvPicPr>
          <p:cNvPr id="158" name="Google Shape;158;p5"/>
          <p:cNvPicPr preferRelativeResize="0"/>
          <p:nvPr/>
        </p:nvPicPr>
        <p:blipFill>
          <a:blip r:embed="rId3">
            <a:alphaModFix/>
          </a:blip>
          <a:stretch>
            <a:fillRect/>
          </a:stretch>
        </p:blipFill>
        <p:spPr>
          <a:xfrm>
            <a:off x="643275" y="3625775"/>
            <a:ext cx="8596798" cy="31309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6"/>
          <p:cNvSpPr txBox="1"/>
          <p:nvPr>
            <p:ph idx="1" type="body"/>
          </p:nvPr>
        </p:nvSpPr>
        <p:spPr>
          <a:xfrm>
            <a:off x="518500" y="1249900"/>
            <a:ext cx="8360700" cy="4698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000"/>
              <a:t>First step:</a:t>
            </a:r>
            <a:r>
              <a:rPr lang="en-US" sz="2000"/>
              <a:t> </a:t>
            </a:r>
            <a:r>
              <a:rPr lang="en-US"/>
              <a:t>group trips by time chunks</a:t>
            </a:r>
            <a:endParaRPr/>
          </a:p>
          <a:p>
            <a:pPr indent="-342900" lvl="0" marL="457200" rtl="0" algn="l">
              <a:lnSpc>
                <a:spcPct val="150000"/>
              </a:lnSpc>
              <a:spcBef>
                <a:spcPts val="0"/>
              </a:spcBef>
              <a:spcAft>
                <a:spcPts val="0"/>
              </a:spcAft>
              <a:buSzPts val="1800"/>
              <a:buChar char="❖"/>
            </a:pPr>
            <a:r>
              <a:rPr lang="en-US"/>
              <a:t>Monthly, Weekly, Daily, Hourly</a:t>
            </a:r>
            <a:endParaRPr/>
          </a:p>
          <a:p>
            <a:pPr indent="-342900" lvl="0" marL="457200" rtl="0" algn="l">
              <a:lnSpc>
                <a:spcPct val="150000"/>
              </a:lnSpc>
              <a:spcBef>
                <a:spcPts val="0"/>
              </a:spcBef>
              <a:spcAft>
                <a:spcPts val="0"/>
              </a:spcAft>
              <a:buSzPts val="1800"/>
              <a:buChar char="❖"/>
            </a:pPr>
            <a:r>
              <a:rPr lang="en-US"/>
              <a:t>Aggregate all trip data during the chunk by station</a:t>
            </a:r>
            <a:endParaRPr/>
          </a:p>
          <a:p>
            <a:pPr indent="-342900" lvl="0" marL="457200" rtl="0" algn="l">
              <a:lnSpc>
                <a:spcPct val="150000"/>
              </a:lnSpc>
              <a:spcBef>
                <a:spcPts val="0"/>
              </a:spcBef>
              <a:spcAft>
                <a:spcPts val="0"/>
              </a:spcAft>
              <a:buSzPts val="1800"/>
              <a:buChar char="❖"/>
            </a:pPr>
            <a:r>
              <a:rPr lang="en-US"/>
              <a:t>Export each into a separate CSV</a:t>
            </a:r>
            <a:endParaRPr/>
          </a:p>
          <a:p>
            <a:pPr indent="-204469" lvl="1" marL="742950" rtl="0" algn="l">
              <a:lnSpc>
                <a:spcPct val="150000"/>
              </a:lnSpc>
              <a:spcBef>
                <a:spcPts val="0"/>
              </a:spcBef>
              <a:spcAft>
                <a:spcPts val="0"/>
              </a:spcAft>
              <a:buSzPts val="1280"/>
              <a:buNone/>
            </a:pPr>
            <a:r>
              <a:t/>
            </a:r>
            <a:endParaRPr sz="1800"/>
          </a:p>
          <a:p>
            <a:pPr indent="0" lvl="0" marL="0" rtl="0" algn="l">
              <a:lnSpc>
                <a:spcPct val="150000"/>
              </a:lnSpc>
              <a:spcBef>
                <a:spcPts val="0"/>
              </a:spcBef>
              <a:spcAft>
                <a:spcPts val="0"/>
              </a:spcAft>
              <a:buNone/>
            </a:pPr>
            <a:r>
              <a:rPr b="1" lang="en-US" sz="2000"/>
              <a:t>Next Step:</a:t>
            </a:r>
            <a:r>
              <a:rPr b="1" lang="en-US"/>
              <a:t> </a:t>
            </a:r>
            <a:r>
              <a:rPr lang="en-US"/>
              <a:t>Feature Engineering</a:t>
            </a:r>
            <a:endParaRPr/>
          </a:p>
          <a:p>
            <a:pPr indent="-342900" lvl="0" marL="457200" rtl="0" algn="l">
              <a:lnSpc>
                <a:spcPct val="150000"/>
              </a:lnSpc>
              <a:spcBef>
                <a:spcPts val="0"/>
              </a:spcBef>
              <a:spcAft>
                <a:spcPts val="0"/>
              </a:spcAft>
              <a:buSzPts val="1800"/>
              <a:buChar char="❖"/>
            </a:pPr>
            <a:r>
              <a:rPr lang="en-US"/>
              <a:t>From dates (timestamp), extract column for year, month, day, etc.</a:t>
            </a:r>
            <a:endParaRPr/>
          </a:p>
          <a:p>
            <a:pPr indent="-342900" lvl="0" marL="457200" rtl="0" algn="l">
              <a:lnSpc>
                <a:spcPct val="150000"/>
              </a:lnSpc>
              <a:spcBef>
                <a:spcPts val="0"/>
              </a:spcBef>
              <a:spcAft>
                <a:spcPts val="0"/>
              </a:spcAft>
              <a:buSzPts val="1800"/>
              <a:buChar char="❖"/>
            </a:pPr>
            <a:r>
              <a:rPr lang="en-US"/>
              <a:t>Extract day of week, time of day, season</a:t>
            </a:r>
            <a:endParaRPr/>
          </a:p>
          <a:p>
            <a:pPr indent="-342900" lvl="0" marL="457200" rtl="0" algn="l">
              <a:lnSpc>
                <a:spcPct val="150000"/>
              </a:lnSpc>
              <a:spcBef>
                <a:spcPts val="0"/>
              </a:spcBef>
              <a:spcAft>
                <a:spcPts val="0"/>
              </a:spcAft>
              <a:buSzPts val="1800"/>
              <a:buChar char="❖"/>
            </a:pPr>
            <a:r>
              <a:rPr lang="en-US"/>
              <a:t>Idea: Some of these will affect demand, better to extract the features explicitly from timestamp</a:t>
            </a:r>
            <a:endParaRPr/>
          </a:p>
          <a:p>
            <a:pPr indent="-251459" lvl="0" marL="342900" rtl="0" algn="l">
              <a:lnSpc>
                <a:spcPct val="150000"/>
              </a:lnSpc>
              <a:spcBef>
                <a:spcPts val="0"/>
              </a:spcBef>
              <a:spcAft>
                <a:spcPts val="0"/>
              </a:spcAft>
              <a:buSzPts val="1440"/>
              <a:buNone/>
            </a:pPr>
            <a:r>
              <a:t/>
            </a:r>
            <a:endParaRPr/>
          </a:p>
          <a:p>
            <a:pPr indent="-204469" lvl="1" marL="742950" rtl="0" algn="l">
              <a:lnSpc>
                <a:spcPct val="150000"/>
              </a:lnSpc>
              <a:spcBef>
                <a:spcPts val="0"/>
              </a:spcBef>
              <a:spcAft>
                <a:spcPts val="0"/>
              </a:spcAft>
              <a:buSzPts val="1280"/>
              <a:buNone/>
            </a:pPr>
            <a:r>
              <a:t/>
            </a:r>
            <a:endParaRPr sz="1800"/>
          </a:p>
        </p:txBody>
      </p:sp>
      <p:sp>
        <p:nvSpPr>
          <p:cNvPr id="164" name="Google Shape;164;p6"/>
          <p:cNvSpPr txBox="1"/>
          <p:nvPr>
            <p:ph type="title"/>
          </p:nvPr>
        </p:nvSpPr>
        <p:spPr>
          <a:xfrm>
            <a:off x="518500" y="335275"/>
            <a:ext cx="8596800" cy="82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4200"/>
              <a:t>Pre-Processing</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7"/>
          <p:cNvPicPr preferRelativeResize="0"/>
          <p:nvPr/>
        </p:nvPicPr>
        <p:blipFill rotWithShape="1">
          <a:blip r:embed="rId3">
            <a:alphaModFix/>
          </a:blip>
          <a:srcRect b="0" l="0" r="15611" t="38065"/>
          <a:stretch/>
        </p:blipFill>
        <p:spPr>
          <a:xfrm>
            <a:off x="7805350" y="2122350"/>
            <a:ext cx="4603200" cy="2252325"/>
          </a:xfrm>
          <a:prstGeom prst="rect">
            <a:avLst/>
          </a:prstGeom>
          <a:noFill/>
          <a:ln>
            <a:noFill/>
          </a:ln>
        </p:spPr>
      </p:pic>
      <p:sp>
        <p:nvSpPr>
          <p:cNvPr id="170" name="Google Shape;170;p7"/>
          <p:cNvSpPr txBox="1"/>
          <p:nvPr>
            <p:ph idx="1" type="body"/>
          </p:nvPr>
        </p:nvSpPr>
        <p:spPr>
          <a:xfrm>
            <a:off x="518500" y="1321800"/>
            <a:ext cx="8678400" cy="4445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a:t>For hourly data, we ended up with ~9.85 million rows of data, each with 23 rows</a:t>
            </a:r>
            <a:endParaRPr/>
          </a:p>
          <a:p>
            <a:pPr indent="-342900" lvl="0" marL="457200" rtl="0" algn="l">
              <a:lnSpc>
                <a:spcPct val="150000"/>
              </a:lnSpc>
              <a:spcBef>
                <a:spcPts val="1000"/>
              </a:spcBef>
              <a:spcAft>
                <a:spcPts val="0"/>
              </a:spcAft>
              <a:buSzPts val="1800"/>
              <a:buChar char="❖"/>
            </a:pPr>
            <a:r>
              <a:rPr lang="en-US" sz="1800"/>
              <a:t>Huge amount of computational time + effort</a:t>
            </a:r>
            <a:endParaRPr sz="1800"/>
          </a:p>
          <a:p>
            <a:pPr indent="-342900" lvl="0" marL="457200" rtl="0" algn="l">
              <a:lnSpc>
                <a:spcPct val="150000"/>
              </a:lnSpc>
              <a:spcBef>
                <a:spcPts val="0"/>
              </a:spcBef>
              <a:spcAft>
                <a:spcPts val="0"/>
              </a:spcAft>
              <a:buSzPts val="1800"/>
              <a:buChar char="❖"/>
            </a:pPr>
            <a:r>
              <a:rPr lang="en-US" sz="1800"/>
              <a:t>Decided to narrow our dataset</a:t>
            </a:r>
            <a:endParaRPr sz="1800"/>
          </a:p>
          <a:p>
            <a:pPr indent="0" lvl="1" marL="0" rtl="0" algn="l">
              <a:lnSpc>
                <a:spcPct val="115000"/>
              </a:lnSpc>
              <a:spcBef>
                <a:spcPts val="1000"/>
              </a:spcBef>
              <a:spcAft>
                <a:spcPts val="0"/>
              </a:spcAft>
              <a:buSzPts val="1280"/>
              <a:buNone/>
            </a:pPr>
            <a:r>
              <a:t/>
            </a:r>
            <a:endParaRPr sz="1800"/>
          </a:p>
          <a:p>
            <a:pPr indent="0" lvl="0" marL="0" rtl="0" algn="l">
              <a:lnSpc>
                <a:spcPct val="115000"/>
              </a:lnSpc>
              <a:spcBef>
                <a:spcPts val="1000"/>
              </a:spcBef>
              <a:spcAft>
                <a:spcPts val="0"/>
              </a:spcAft>
              <a:buNone/>
            </a:pPr>
            <a:r>
              <a:rPr lang="en-US"/>
              <a:t>Realization:</a:t>
            </a:r>
            <a:endParaRPr/>
          </a:p>
          <a:p>
            <a:pPr indent="-342900" lvl="0" marL="457200" rtl="0" algn="l">
              <a:lnSpc>
                <a:spcPct val="115000"/>
              </a:lnSpc>
              <a:spcBef>
                <a:spcPts val="1000"/>
              </a:spcBef>
              <a:spcAft>
                <a:spcPts val="0"/>
              </a:spcAft>
              <a:buSzPts val="1800"/>
              <a:buChar char="❖"/>
            </a:pPr>
            <a:r>
              <a:rPr lang="en-US" sz="1800"/>
              <a:t>According to our data, many stations had no trips to or from them</a:t>
            </a:r>
            <a:endParaRPr sz="1800"/>
          </a:p>
          <a:p>
            <a:pPr indent="0" lvl="0" marL="457200" rtl="0" algn="l">
              <a:lnSpc>
                <a:spcPct val="115000"/>
              </a:lnSpc>
              <a:spcBef>
                <a:spcPts val="1000"/>
              </a:spcBef>
              <a:spcAft>
                <a:spcPts val="0"/>
              </a:spcAft>
              <a:buNone/>
            </a:pPr>
            <a:r>
              <a:rPr lang="en-US"/>
              <a:t>(</a:t>
            </a:r>
            <a:r>
              <a:rPr lang="en-US" sz="1800"/>
              <a:t>Could be new stations, deprecated stations, or some other error)</a:t>
            </a:r>
            <a:endParaRPr sz="1800"/>
          </a:p>
          <a:p>
            <a:pPr indent="-342900" lvl="0" marL="457200" rtl="0" algn="l">
              <a:lnSpc>
                <a:spcPct val="115000"/>
              </a:lnSpc>
              <a:spcBef>
                <a:spcPts val="1000"/>
              </a:spcBef>
              <a:spcAft>
                <a:spcPts val="0"/>
              </a:spcAft>
              <a:buSzPts val="1800"/>
              <a:buChar char="❖"/>
            </a:pPr>
            <a:r>
              <a:rPr lang="en-US" sz="1800"/>
              <a:t>We decided to view only stations that had more than 50,000 trips in or</a:t>
            </a:r>
            <a:r>
              <a:rPr lang="en-US" sz="1800"/>
              <a:t> </a:t>
            </a:r>
            <a:r>
              <a:rPr lang="en-US" sz="1800"/>
              <a:t>out </a:t>
            </a:r>
            <a:endParaRPr sz="1800"/>
          </a:p>
          <a:p>
            <a:pPr indent="0" lvl="0" marL="457200" rtl="0" algn="l">
              <a:lnSpc>
                <a:spcPct val="115000"/>
              </a:lnSpc>
              <a:spcBef>
                <a:spcPts val="1000"/>
              </a:spcBef>
              <a:spcAft>
                <a:spcPts val="0"/>
              </a:spcAft>
              <a:buNone/>
            </a:pPr>
            <a:r>
              <a:rPr lang="en-US" sz="1800"/>
              <a:t>Exactly 14 stations met our criteria</a:t>
            </a:r>
            <a:endParaRPr sz="1800"/>
          </a:p>
          <a:p>
            <a:pPr indent="0" lvl="0" marL="457200" rtl="0" algn="l">
              <a:lnSpc>
                <a:spcPct val="115000"/>
              </a:lnSpc>
              <a:spcBef>
                <a:spcPts val="1000"/>
              </a:spcBef>
              <a:spcAft>
                <a:spcPts val="0"/>
              </a:spcAft>
              <a:buNone/>
            </a:pPr>
            <a:r>
              <a:rPr lang="en-US" sz="1800"/>
              <a:t>We decided to focus our efforts analyzing only these stations</a:t>
            </a:r>
            <a:endParaRPr sz="1800"/>
          </a:p>
        </p:txBody>
      </p:sp>
      <p:sp>
        <p:nvSpPr>
          <p:cNvPr id="171" name="Google Shape;171;p7"/>
          <p:cNvSpPr txBox="1"/>
          <p:nvPr>
            <p:ph type="title"/>
          </p:nvPr>
        </p:nvSpPr>
        <p:spPr>
          <a:xfrm>
            <a:off x="518500" y="335275"/>
            <a:ext cx="8596800" cy="82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4200"/>
              <a:t>Pre-Processing</a:t>
            </a:r>
            <a:r>
              <a:rPr lang="en-US" sz="4200"/>
              <a:t>: Narrowing Dataset</a:t>
            </a:r>
            <a:endParaRPr sz="4200"/>
          </a:p>
        </p:txBody>
      </p:sp>
      <p:pic>
        <p:nvPicPr>
          <p:cNvPr id="172" name="Google Shape;172;p7"/>
          <p:cNvPicPr preferRelativeResize="0"/>
          <p:nvPr/>
        </p:nvPicPr>
        <p:blipFill>
          <a:blip r:embed="rId4">
            <a:alphaModFix/>
          </a:blip>
          <a:stretch>
            <a:fillRect/>
          </a:stretch>
        </p:blipFill>
        <p:spPr>
          <a:xfrm>
            <a:off x="8165425" y="1835500"/>
            <a:ext cx="1406900" cy="28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8"/>
          <p:cNvSpPr txBox="1"/>
          <p:nvPr>
            <p:ph idx="1" type="body"/>
          </p:nvPr>
        </p:nvSpPr>
        <p:spPr>
          <a:xfrm>
            <a:off x="634025" y="1315325"/>
            <a:ext cx="9140400" cy="3880800"/>
          </a:xfrm>
          <a:prstGeom prst="rect">
            <a:avLst/>
          </a:prstGeom>
          <a:noFill/>
          <a:ln>
            <a:noFill/>
          </a:ln>
        </p:spPr>
        <p:txBody>
          <a:bodyPr anchorCtr="0" anchor="t" bIns="45700" lIns="91425" spcFirstLastPara="1" rIns="91425" wrap="square" tIns="45700">
            <a:normAutofit/>
          </a:bodyPr>
          <a:lstStyle/>
          <a:p>
            <a:pPr indent="-378460" lvl="0" marL="342900" rtl="0" algn="l">
              <a:lnSpc>
                <a:spcPct val="150000"/>
              </a:lnSpc>
              <a:spcBef>
                <a:spcPts val="0"/>
              </a:spcBef>
              <a:spcAft>
                <a:spcPts val="0"/>
              </a:spcAft>
              <a:buSzPts val="2000"/>
              <a:buChar char="❖"/>
            </a:pPr>
            <a:r>
              <a:rPr lang="en-US" sz="2000"/>
              <a:t>Categorical data needs to be reduced for machine learning algorithms</a:t>
            </a:r>
            <a:endParaRPr sz="2000"/>
          </a:p>
          <a:p>
            <a:pPr indent="-378460" lvl="0" marL="342900" rtl="0" algn="l">
              <a:lnSpc>
                <a:spcPct val="150000"/>
              </a:lnSpc>
              <a:spcBef>
                <a:spcPts val="1000"/>
              </a:spcBef>
              <a:spcAft>
                <a:spcPts val="0"/>
              </a:spcAft>
              <a:buSzPts val="2000"/>
              <a:buChar char="❖"/>
            </a:pPr>
            <a:r>
              <a:rPr lang="en-US" sz="2000"/>
              <a:t>All of the features from the feature engineering would need to be one-hot encoded</a:t>
            </a:r>
            <a:endParaRPr sz="2000"/>
          </a:p>
          <a:p>
            <a:pPr indent="-378460" lvl="0" marL="342900" rtl="0" algn="l">
              <a:lnSpc>
                <a:spcPct val="150000"/>
              </a:lnSpc>
              <a:spcBef>
                <a:spcPts val="1000"/>
              </a:spcBef>
              <a:spcAft>
                <a:spcPts val="0"/>
              </a:spcAft>
              <a:buSzPts val="2000"/>
              <a:buChar char="❖"/>
            </a:pPr>
            <a:r>
              <a:rPr lang="en-US" sz="2000"/>
              <a:t>Ended up transforming 23 columns into XXX columns</a:t>
            </a:r>
            <a:endParaRPr sz="2000"/>
          </a:p>
          <a:p>
            <a:pPr indent="-378460" lvl="0" marL="342900" rtl="0" algn="l">
              <a:lnSpc>
                <a:spcPct val="150000"/>
              </a:lnSpc>
              <a:spcBef>
                <a:spcPts val="1000"/>
              </a:spcBef>
              <a:spcAft>
                <a:spcPts val="0"/>
              </a:spcAft>
              <a:buSzPts val="2000"/>
              <a:buChar char="❖"/>
            </a:pPr>
            <a:r>
              <a:rPr lang="en-US" sz="2000"/>
              <a:t>Final step: Dropped timestamped columns (now encoded by one-hot)</a:t>
            </a:r>
            <a:endParaRPr sz="2000"/>
          </a:p>
        </p:txBody>
      </p:sp>
      <p:sp>
        <p:nvSpPr>
          <p:cNvPr id="178" name="Google Shape;178;p8"/>
          <p:cNvSpPr txBox="1"/>
          <p:nvPr>
            <p:ph type="title"/>
          </p:nvPr>
        </p:nvSpPr>
        <p:spPr>
          <a:xfrm>
            <a:off x="518500" y="335275"/>
            <a:ext cx="8596800" cy="82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4200"/>
              <a:t>Pre-Processing: </a:t>
            </a:r>
            <a:r>
              <a:rPr lang="en-US" sz="4200"/>
              <a:t>One-Hot Encoding</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9"/>
          <p:cNvSpPr txBox="1"/>
          <p:nvPr>
            <p:ph type="title"/>
          </p:nvPr>
        </p:nvSpPr>
        <p:spPr>
          <a:xfrm>
            <a:off x="599977" y="190950"/>
            <a:ext cx="10312500" cy="123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 Visualization: </a:t>
            </a:r>
            <a:r>
              <a:rPr lang="en-US" sz="2400"/>
              <a:t>trend of bike movement over time</a:t>
            </a:r>
            <a:endParaRPr sz="2400"/>
          </a:p>
        </p:txBody>
      </p:sp>
      <p:pic>
        <p:nvPicPr>
          <p:cNvPr id="184" name="Google Shape;184;p9"/>
          <p:cNvPicPr preferRelativeResize="0"/>
          <p:nvPr/>
        </p:nvPicPr>
        <p:blipFill rotWithShape="1">
          <a:blip r:embed="rId3">
            <a:alphaModFix/>
          </a:blip>
          <a:srcRect b="93405" l="0" r="0" t="0"/>
          <a:stretch/>
        </p:blipFill>
        <p:spPr>
          <a:xfrm>
            <a:off x="599975" y="1099100"/>
            <a:ext cx="8515325" cy="330249"/>
          </a:xfrm>
          <a:prstGeom prst="rect">
            <a:avLst/>
          </a:prstGeom>
          <a:noFill/>
          <a:ln>
            <a:noFill/>
          </a:ln>
        </p:spPr>
      </p:pic>
      <p:sp>
        <p:nvSpPr>
          <p:cNvPr id="185" name="Google Shape;185;p9"/>
          <p:cNvSpPr txBox="1"/>
          <p:nvPr/>
        </p:nvSpPr>
        <p:spPr>
          <a:xfrm>
            <a:off x="9333225" y="1622688"/>
            <a:ext cx="2584500" cy="38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US" sz="1800">
                <a:solidFill>
                  <a:srgbClr val="212121"/>
                </a:solidFill>
                <a:latin typeface="Trebuchet MS"/>
                <a:ea typeface="Trebuchet MS"/>
                <a:cs typeface="Trebuchet MS"/>
                <a:sym typeface="Trebuchet MS"/>
              </a:rPr>
              <a:t>Winter:</a:t>
            </a:r>
            <a:r>
              <a:rPr lang="en-US" sz="1600">
                <a:solidFill>
                  <a:srgbClr val="212121"/>
                </a:solidFill>
                <a:latin typeface="Trebuchet MS"/>
                <a:ea typeface="Trebuchet MS"/>
                <a:cs typeface="Trebuchet MS"/>
                <a:sym typeface="Trebuchet MS"/>
              </a:rPr>
              <a:t> the least used</a:t>
            </a:r>
            <a:endParaRPr sz="16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0"/>
              </a:spcAft>
              <a:buNone/>
            </a:pPr>
            <a:r>
              <a:rPr b="1" lang="en-US" sz="1800">
                <a:solidFill>
                  <a:srgbClr val="212121"/>
                </a:solidFill>
                <a:latin typeface="Trebuchet MS"/>
                <a:ea typeface="Trebuchet MS"/>
                <a:cs typeface="Trebuchet MS"/>
                <a:sym typeface="Trebuchet MS"/>
              </a:rPr>
              <a:t>Spring:</a:t>
            </a:r>
            <a:r>
              <a:rPr lang="en-US" sz="1800">
                <a:solidFill>
                  <a:srgbClr val="212121"/>
                </a:solidFill>
                <a:latin typeface="Trebuchet MS"/>
                <a:ea typeface="Trebuchet MS"/>
                <a:cs typeface="Trebuchet MS"/>
                <a:sym typeface="Trebuchet MS"/>
              </a:rPr>
              <a:t> </a:t>
            </a:r>
            <a:r>
              <a:rPr lang="en-US" sz="1600">
                <a:solidFill>
                  <a:srgbClr val="212121"/>
                </a:solidFill>
                <a:latin typeface="Trebuchet MS"/>
                <a:ea typeface="Trebuchet MS"/>
                <a:cs typeface="Trebuchet MS"/>
                <a:sym typeface="Trebuchet MS"/>
              </a:rPr>
              <a:t>a rapid rise</a:t>
            </a:r>
            <a:endParaRPr sz="16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0"/>
              </a:spcAft>
              <a:buNone/>
            </a:pPr>
            <a:r>
              <a:rPr b="1" lang="en-US" sz="1800">
                <a:solidFill>
                  <a:srgbClr val="212121"/>
                </a:solidFill>
                <a:latin typeface="Trebuchet MS"/>
                <a:ea typeface="Trebuchet MS"/>
                <a:cs typeface="Trebuchet MS"/>
                <a:sym typeface="Trebuchet MS"/>
              </a:rPr>
              <a:t>Summer:</a:t>
            </a:r>
            <a:r>
              <a:rPr lang="en-US" sz="1800">
                <a:solidFill>
                  <a:srgbClr val="212121"/>
                </a:solidFill>
                <a:latin typeface="Trebuchet MS"/>
                <a:ea typeface="Trebuchet MS"/>
                <a:cs typeface="Trebuchet MS"/>
                <a:sym typeface="Trebuchet MS"/>
              </a:rPr>
              <a:t> </a:t>
            </a:r>
            <a:r>
              <a:rPr lang="en-US" sz="1600">
                <a:solidFill>
                  <a:srgbClr val="212121"/>
                </a:solidFill>
                <a:latin typeface="Trebuchet MS"/>
                <a:ea typeface="Trebuchet MS"/>
                <a:cs typeface="Trebuchet MS"/>
                <a:sym typeface="Trebuchet MS"/>
              </a:rPr>
              <a:t>the most used</a:t>
            </a:r>
            <a:endParaRPr sz="16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0"/>
              </a:spcAft>
              <a:buNone/>
            </a:pPr>
            <a:r>
              <a:rPr b="1" lang="en-US" sz="1800">
                <a:solidFill>
                  <a:srgbClr val="212121"/>
                </a:solidFill>
                <a:latin typeface="Trebuchet MS"/>
                <a:ea typeface="Trebuchet MS"/>
                <a:cs typeface="Trebuchet MS"/>
                <a:sym typeface="Trebuchet MS"/>
              </a:rPr>
              <a:t>Fall:</a:t>
            </a:r>
            <a:r>
              <a:rPr lang="en-US" sz="1600">
                <a:solidFill>
                  <a:srgbClr val="212121"/>
                </a:solidFill>
                <a:latin typeface="Trebuchet MS"/>
                <a:ea typeface="Trebuchet MS"/>
                <a:cs typeface="Trebuchet MS"/>
                <a:sym typeface="Trebuchet MS"/>
              </a:rPr>
              <a:t> a rapid reduction</a:t>
            </a:r>
            <a:endParaRPr sz="16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500"/>
              </a:spcAft>
              <a:buNone/>
            </a:pPr>
            <a:r>
              <a:rPr lang="en-US" sz="1600">
                <a:solidFill>
                  <a:srgbClr val="212121"/>
                </a:solidFill>
                <a:latin typeface="Trebuchet MS"/>
                <a:ea typeface="Trebuchet MS"/>
                <a:cs typeface="Trebuchet MS"/>
                <a:sym typeface="Trebuchet MS"/>
              </a:rPr>
              <a:t>Also, </a:t>
            </a:r>
            <a:r>
              <a:rPr b="1" lang="en-US" sz="1800">
                <a:solidFill>
                  <a:srgbClr val="212121"/>
                </a:solidFill>
                <a:latin typeface="Trebuchet MS"/>
                <a:ea typeface="Trebuchet MS"/>
                <a:cs typeface="Trebuchet MS"/>
                <a:sym typeface="Trebuchet MS"/>
              </a:rPr>
              <a:t>the 2018 year</a:t>
            </a:r>
            <a:r>
              <a:rPr lang="en-US" sz="1600">
                <a:solidFill>
                  <a:srgbClr val="212121"/>
                </a:solidFill>
                <a:latin typeface="Trebuchet MS"/>
                <a:ea typeface="Trebuchet MS"/>
                <a:cs typeface="Trebuchet MS"/>
                <a:sym typeface="Trebuchet MS"/>
              </a:rPr>
              <a:t> houses more trips comparatively than any of the previous years. </a:t>
            </a:r>
            <a:endParaRPr sz="1600">
              <a:latin typeface="Trebuchet MS"/>
              <a:ea typeface="Trebuchet MS"/>
              <a:cs typeface="Trebuchet MS"/>
              <a:sym typeface="Trebuchet MS"/>
            </a:endParaRPr>
          </a:p>
        </p:txBody>
      </p:sp>
      <p:pic>
        <p:nvPicPr>
          <p:cNvPr id="186" name="Google Shape;186;p9"/>
          <p:cNvPicPr preferRelativeResize="0"/>
          <p:nvPr/>
        </p:nvPicPr>
        <p:blipFill>
          <a:blip r:embed="rId4">
            <a:alphaModFix/>
          </a:blip>
          <a:stretch>
            <a:fillRect/>
          </a:stretch>
        </p:blipFill>
        <p:spPr>
          <a:xfrm>
            <a:off x="228600" y="1639500"/>
            <a:ext cx="9013976" cy="3782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6c279dbb84_0_15"/>
          <p:cNvSpPr txBox="1"/>
          <p:nvPr>
            <p:ph type="title"/>
          </p:nvPr>
        </p:nvSpPr>
        <p:spPr>
          <a:xfrm>
            <a:off x="518500" y="335275"/>
            <a:ext cx="8938200" cy="82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 Visualization: </a:t>
            </a:r>
            <a:r>
              <a:rPr lang="en-US" sz="2400"/>
              <a:t>“trend” of the year over location</a:t>
            </a:r>
            <a:endParaRPr sz="2400"/>
          </a:p>
        </p:txBody>
      </p:sp>
      <p:pic>
        <p:nvPicPr>
          <p:cNvPr id="192" name="Google Shape;192;g6c279dbb84_0_15" title="map.mov">
            <a:hlinkClick r:id="rId3"/>
          </p:cNvPr>
          <p:cNvPicPr preferRelativeResize="0"/>
          <p:nvPr/>
        </p:nvPicPr>
        <p:blipFill>
          <a:blip r:embed="rId4">
            <a:alphaModFix/>
          </a:blip>
          <a:stretch>
            <a:fillRect/>
          </a:stretch>
        </p:blipFill>
        <p:spPr>
          <a:xfrm>
            <a:off x="599950" y="1363800"/>
            <a:ext cx="7008800" cy="5256600"/>
          </a:xfrm>
          <a:prstGeom prst="rect">
            <a:avLst/>
          </a:prstGeom>
          <a:noFill/>
          <a:ln>
            <a:noFill/>
          </a:ln>
        </p:spPr>
      </p:pic>
      <p:sp>
        <p:nvSpPr>
          <p:cNvPr id="193" name="Google Shape;193;g6c279dbb84_0_15"/>
          <p:cNvSpPr txBox="1"/>
          <p:nvPr/>
        </p:nvSpPr>
        <p:spPr>
          <a:xfrm>
            <a:off x="8048250" y="1520875"/>
            <a:ext cx="3011100" cy="289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US" sz="1800">
                <a:solidFill>
                  <a:srgbClr val="212121"/>
                </a:solidFill>
                <a:highlight>
                  <a:srgbClr val="FFFFFF"/>
                </a:highlight>
                <a:latin typeface="Trebuchet MS"/>
                <a:ea typeface="Trebuchet MS"/>
                <a:cs typeface="Trebuchet MS"/>
                <a:sym typeface="Trebuchet MS"/>
              </a:rPr>
              <a:t>Station's demand</a:t>
            </a:r>
            <a:r>
              <a:rPr lang="en-US" sz="1800">
                <a:solidFill>
                  <a:srgbClr val="212121"/>
                </a:solidFill>
                <a:latin typeface="Trebuchet MS"/>
                <a:ea typeface="Trebuchet MS"/>
                <a:cs typeface="Trebuchet MS"/>
                <a:sym typeface="Trebuchet MS"/>
              </a:rPr>
              <a:t> was</a:t>
            </a:r>
            <a:r>
              <a:rPr lang="en-US" sz="1800">
                <a:solidFill>
                  <a:srgbClr val="212121"/>
                </a:solidFill>
                <a:latin typeface="Trebuchet MS"/>
                <a:ea typeface="Trebuchet MS"/>
                <a:cs typeface="Trebuchet MS"/>
                <a:sym typeface="Trebuchet MS"/>
              </a:rPr>
              <a:t> relative</a:t>
            </a:r>
            <a:r>
              <a:rPr lang="en-US" sz="1800">
                <a:solidFill>
                  <a:srgbClr val="212121"/>
                </a:solidFill>
                <a:latin typeface="Trebuchet MS"/>
                <a:ea typeface="Trebuchet MS"/>
                <a:cs typeface="Trebuchet MS"/>
                <a:sym typeface="Trebuchet MS"/>
              </a:rPr>
              <a:t> to major Bostonian landmarks and locations. </a:t>
            </a:r>
            <a:endParaRPr sz="18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0"/>
              </a:spcAft>
              <a:buNone/>
            </a:pPr>
            <a:r>
              <a:t/>
            </a:r>
            <a:endParaRPr sz="1800">
              <a:solidFill>
                <a:srgbClr val="212121"/>
              </a:solidFill>
              <a:latin typeface="Trebuchet MS"/>
              <a:ea typeface="Trebuchet MS"/>
              <a:cs typeface="Trebuchet MS"/>
              <a:sym typeface="Trebuchet MS"/>
            </a:endParaRPr>
          </a:p>
          <a:p>
            <a:pPr indent="0" lvl="0" marL="0" rtl="0" algn="l">
              <a:lnSpc>
                <a:spcPct val="150000"/>
              </a:lnSpc>
              <a:spcBef>
                <a:spcPts val="600"/>
              </a:spcBef>
              <a:spcAft>
                <a:spcPts val="0"/>
              </a:spcAft>
              <a:buNone/>
            </a:pPr>
            <a:r>
              <a:rPr lang="en-US" sz="1800">
                <a:solidFill>
                  <a:srgbClr val="212121"/>
                </a:solidFill>
                <a:latin typeface="Trebuchet MS"/>
                <a:ea typeface="Trebuchet MS"/>
                <a:cs typeface="Trebuchet MS"/>
                <a:sym typeface="Trebuchet MS"/>
              </a:rPr>
              <a:t>And it </a:t>
            </a:r>
            <a:r>
              <a:rPr b="1" lang="en-US" sz="1800">
                <a:solidFill>
                  <a:srgbClr val="212121"/>
                </a:solidFill>
                <a:latin typeface="Trebuchet MS"/>
                <a:ea typeface="Trebuchet MS"/>
                <a:cs typeface="Trebuchet MS"/>
                <a:sym typeface="Trebuchet MS"/>
              </a:rPr>
              <a:t>had little to do</a:t>
            </a:r>
            <a:r>
              <a:rPr lang="en-US" sz="1800">
                <a:solidFill>
                  <a:srgbClr val="212121"/>
                </a:solidFill>
                <a:latin typeface="Trebuchet MS"/>
                <a:ea typeface="Trebuchet MS"/>
                <a:cs typeface="Trebuchet MS"/>
                <a:sym typeface="Trebuchet MS"/>
              </a:rPr>
              <a:t> with latitude and longitude.</a:t>
            </a:r>
            <a:endParaRPr sz="1800">
              <a:solidFill>
                <a:srgbClr val="212121"/>
              </a:solidFill>
              <a:latin typeface="Trebuchet MS"/>
              <a:ea typeface="Trebuchet MS"/>
              <a:cs typeface="Trebuchet MS"/>
              <a:sym typeface="Trebuchet MS"/>
            </a:endParaRPr>
          </a:p>
          <a:p>
            <a:pPr indent="0" lvl="0" marL="0" rtl="0" algn="l">
              <a:lnSpc>
                <a:spcPct val="115000"/>
              </a:lnSpc>
              <a:spcBef>
                <a:spcPts val="600"/>
              </a:spcBef>
              <a:spcAft>
                <a:spcPts val="0"/>
              </a:spcAft>
              <a:buNone/>
            </a:pPr>
            <a:r>
              <a:t/>
            </a:r>
            <a:endParaRPr sz="1800">
              <a:solidFill>
                <a:srgbClr val="212121"/>
              </a:solidFill>
            </a:endParaRPr>
          </a:p>
          <a:p>
            <a:pPr indent="0" lvl="0" marL="0" rtl="0" algn="l">
              <a:lnSpc>
                <a:spcPct val="150000"/>
              </a:lnSpc>
              <a:spcBef>
                <a:spcPts val="600"/>
              </a:spcBef>
              <a:spcAft>
                <a:spcPts val="500"/>
              </a:spcAft>
              <a:buNone/>
            </a:pPr>
            <a:r>
              <a:t/>
            </a:r>
            <a:endParaRPr b="1" sz="1800">
              <a:solidFill>
                <a:srgbClr val="21212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7" name="Shape 197"/>
        <p:cNvGrpSpPr/>
        <p:nvPr/>
      </p:nvGrpSpPr>
      <p:grpSpPr>
        <a:xfrm>
          <a:off x="0" y="0"/>
          <a:ext cx="0" cy="0"/>
          <a:chOff x="0" y="0"/>
          <a:chExt cx="0" cy="0"/>
        </a:xfrm>
      </p:grpSpPr>
      <p:sp>
        <p:nvSpPr>
          <p:cNvPr id="198" name="Google Shape;198;g6c279dbb84_0_20"/>
          <p:cNvSpPr txBox="1"/>
          <p:nvPr>
            <p:ph type="title"/>
          </p:nvPr>
        </p:nvSpPr>
        <p:spPr>
          <a:xfrm>
            <a:off x="518500" y="335275"/>
            <a:ext cx="104976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 Visualization: </a:t>
            </a:r>
            <a:r>
              <a:rPr lang="en-US" sz="2400"/>
              <a:t>Precipitation </a:t>
            </a:r>
            <a:r>
              <a:rPr lang="en-US" sz="2400"/>
              <a:t>Significance</a:t>
            </a:r>
            <a:endParaRPr/>
          </a:p>
        </p:txBody>
      </p:sp>
      <p:sp>
        <p:nvSpPr>
          <p:cNvPr id="199" name="Google Shape;199;g6c279dbb84_0_20"/>
          <p:cNvSpPr txBox="1"/>
          <p:nvPr/>
        </p:nvSpPr>
        <p:spPr>
          <a:xfrm>
            <a:off x="518500" y="5747825"/>
            <a:ext cx="10972800" cy="75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600">
                <a:solidFill>
                  <a:srgbClr val="212121"/>
                </a:solidFill>
                <a:latin typeface="Trebuchet MS"/>
                <a:ea typeface="Trebuchet MS"/>
                <a:cs typeface="Trebuchet MS"/>
                <a:sym typeface="Trebuchet MS"/>
              </a:rPr>
              <a:t>In the case of precipitation, this drop is much more drastic, since most people would not ride a bike in the cold.</a:t>
            </a:r>
            <a:endParaRPr sz="1600">
              <a:solidFill>
                <a:srgbClr val="212121"/>
              </a:solidFill>
              <a:latin typeface="Trebuchet MS"/>
              <a:ea typeface="Trebuchet MS"/>
              <a:cs typeface="Trebuchet MS"/>
              <a:sym typeface="Trebuchet MS"/>
            </a:endParaRPr>
          </a:p>
        </p:txBody>
      </p:sp>
      <p:pic>
        <p:nvPicPr>
          <p:cNvPr id="200" name="Google Shape;200;g6c279dbb84_0_20"/>
          <p:cNvPicPr preferRelativeResize="0"/>
          <p:nvPr/>
        </p:nvPicPr>
        <p:blipFill>
          <a:blip r:embed="rId3">
            <a:alphaModFix/>
          </a:blip>
          <a:stretch>
            <a:fillRect/>
          </a:stretch>
        </p:blipFill>
        <p:spPr>
          <a:xfrm>
            <a:off x="1288125" y="1288013"/>
            <a:ext cx="8824976" cy="4281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2019-12-08T00:49:06Z</dcterms:created>
  <dc:creator>Griffin Milas</dc:creator>
</cp:coreProperties>
</file>