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31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6858000" cy="9144000"/>
  <p:embeddedFontLst>
    <p:embeddedFont>
      <p:font typeface="Rasputin Light" charset="1" panose="00000000000000000000"/>
      <p:regular r:id="rId29"/>
    </p:embeddedFont>
    <p:embeddedFont>
      <p:font typeface="TT Commons Pro" charset="1" panose="020B0103030102020204"/>
      <p:regular r:id="rId30"/>
    </p:embeddedFont>
    <p:embeddedFont>
      <p:font typeface="Rasputin Bold" charset="1" panose="00000000000000000000"/>
      <p:regular r:id="rId34"/>
    </p:embeddedFont>
    <p:embeddedFont>
      <p:font typeface="Rasputin" charset="1" panose="00000000000000000000"/>
      <p:regular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notesMasters/notesMaster1.xml" Type="http://schemas.openxmlformats.org/officeDocument/2006/relationships/notesMaster"/><Relationship Id="rId32" Target="theme/theme2.xml" Type="http://schemas.openxmlformats.org/officeDocument/2006/relationships/theme"/><Relationship Id="rId33" Target="notesSlides/notesSlide1.xml" Type="http://schemas.openxmlformats.org/officeDocument/2006/relationships/notesSlide"/><Relationship Id="rId34" Target="fonts/font34.fntdata" Type="http://schemas.openxmlformats.org/officeDocument/2006/relationships/font"/><Relationship Id="rId35" Target="notesSlides/notesSlide2.xml" Type="http://schemas.openxmlformats.org/officeDocument/2006/relationships/notesSlide"/><Relationship Id="rId36" Target="notesSlides/notesSlide3.xml" Type="http://schemas.openxmlformats.org/officeDocument/2006/relationships/notesSlide"/><Relationship Id="rId37" Target="notesSlides/notesSlide4.xml" Type="http://schemas.openxmlformats.org/officeDocument/2006/relationships/notesSlide"/><Relationship Id="rId38" Target="notesSlides/notesSlide5.xml" Type="http://schemas.openxmlformats.org/officeDocument/2006/relationships/notesSlide"/><Relationship Id="rId39" Target="notesSlides/notesSlide6.xml" Type="http://schemas.openxmlformats.org/officeDocument/2006/relationships/notesSlide"/><Relationship Id="rId4" Target="theme/theme1.xml" Type="http://schemas.openxmlformats.org/officeDocument/2006/relationships/theme"/><Relationship Id="rId40" Target="notesSlides/notesSlide7.xml" Type="http://schemas.openxmlformats.org/officeDocument/2006/relationships/notesSlide"/><Relationship Id="rId41" Target="notesSlides/notesSlide8.xml" Type="http://schemas.openxmlformats.org/officeDocument/2006/relationships/notesSlide"/><Relationship Id="rId42" Target="notesSlides/notesSlide9.xml" Type="http://schemas.openxmlformats.org/officeDocument/2006/relationships/notesSlide"/><Relationship Id="rId43" Target="notesSlides/notesSlide10.xml" Type="http://schemas.openxmlformats.org/officeDocument/2006/relationships/notesSlide"/><Relationship Id="rId44" Target="notesSlides/notesSlide11.xml" Type="http://schemas.openxmlformats.org/officeDocument/2006/relationships/notesSlide"/><Relationship Id="rId45" Target="notesSlides/notesSlide12.xml" Type="http://schemas.openxmlformats.org/officeDocument/2006/relationships/notesSlide"/><Relationship Id="rId46" Target="notesSlides/notesSlide13.xml" Type="http://schemas.openxmlformats.org/officeDocument/2006/relationships/notesSlide"/><Relationship Id="rId47" Target="fonts/font47.fntdata" Type="http://schemas.openxmlformats.org/officeDocument/2006/relationships/font"/><Relationship Id="rId48" Target="notesSlides/notesSlide14.xml" Type="http://schemas.openxmlformats.org/officeDocument/2006/relationships/notesSlide"/><Relationship Id="rId49" Target="notesSlides/notesSlide15.xml" Type="http://schemas.openxmlformats.org/officeDocument/2006/relationships/notesSlid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1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0.xml" Type="http://schemas.openxmlformats.org/officeDocument/2006/relationships/slide"/></Relationships>
</file>

<file path=ppt/notesSlides/_rels/notesSlide1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2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Sources:</a:t>
            </a:r>
          </a:p>
          <a:p>
            <a:r>
              <a:rPr lang="en-US"/>
              <a:t>- https://www.apur.org/fr/geo-data/paris-vegetale</a:t>
            </a:r>
          </a:p>
          <a:p>
            <a:r>
              <a:rPr lang="en-US"/>
              <a:t>- https://www.paris.fr/pages/biodiversite-66</a:t>
            </a:r>
          </a:p>
          <a:p>
            <a:r>
              <a:rPr lang="en-US"/>
              <a:t/>
            </a:r>
          </a:p>
          <a:p>
            <a:r>
              <a:rPr lang="en-US"/>
              <a:t>30 actions parmi lesquelles la création de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Intégrer la carte ici (html) avec powerpoint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alignement : conditions de travail plus dangereuses, nécessitant l'aménagement des conditions de circulation pour leur entretien</a:t>
            </a:r>
          </a:p>
          <a:p>
            <a:r>
              <a:rPr lang="en-US"/>
              <a:t/>
            </a:r>
          </a:p>
          <a:p>
            <a:r>
              <a:rPr lang="en-US"/>
              <a:t>jardins et cimetières : tâches nécessitant moins d'aménagement et présentant un danger réduit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répartition inégale entre les individus et les espèces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Entre 2 variables quantitatives, on regarde la corrélation</a:t>
            </a:r>
          </a:p>
          <a:p>
            <a:r>
              <a:rPr lang="en-US"/>
              <a:t/>
            </a:r>
          </a:p>
          <a:p>
            <a:r>
              <a:rPr lang="en-US"/>
              <a:t>Entre 1 variable quantitative et qualitative (catégorielle), on regarde la relation/association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groupes arbres : bien sûr, grands arbres dans bois, mais l'on pourrait avoir des surprises --&gt; faciliter travail des opérateurs (outils)</a:t>
            </a:r>
          </a:p>
          <a:p>
            <a:r>
              <a:rPr lang="en-US"/>
              <a:t/>
            </a:r>
          </a:p>
          <a:p>
            <a:r>
              <a:rPr lang="en-US"/>
              <a:t>espèces remarquables :</a:t>
            </a:r>
          </a:p>
          <a:p>
            <a:r>
              <a:rPr lang="en-US"/>
              <a:t/>
            </a:r>
          </a:p>
          <a:p>
            <a:r>
              <a:rPr lang="en-US"/>
              <a:t>Idem plus petits arbres.</a:t>
            </a:r>
          </a:p>
          <a:p>
            <a:r>
              <a:rPr lang="en-US"/>
              <a:t/>
            </a:r>
          </a:p>
          <a:p>
            <a:r>
              <a:rPr lang="en-US"/>
              <a:t>Inclusivité : à hauteur donnée, possibilité d'aménager poste pour personne à mobilité/motricité réduite, par exemple</a:t>
            </a:r>
          </a:p>
          <a:p>
            <a:r>
              <a:rPr lang="en-US"/>
              <a:t/>
            </a:r>
          </a:p>
          <a:p>
            <a:r>
              <a:rPr lang="en-US"/>
              <a:t>estimation âge à partir de circonférence en général, mais peut demander de la minutie en fonction des espèces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Essayer de faire plutôt ça en graphe pour que ça soit plus digeste (garder en annexe, à la limite)</a:t>
            </a:r>
          </a:p>
          <a:p>
            <a:r>
              <a:rPr lang="en-US"/>
              <a:t/>
            </a:r>
          </a:p>
          <a:p>
            <a:r>
              <a:rPr lang="en-US"/>
              <a:t>Montrer les critères de nettoyage (par exemple taille et circonférence, avec exemple d'arbres remarquables dans le monde)</a:t>
            </a:r>
          </a:p>
          <a:p>
            <a:r>
              <a:rPr lang="en-US"/>
              <a:t/>
            </a:r>
          </a:p>
          <a:p>
            <a:r>
              <a:rPr lang="en-US"/>
              <a:t>Faire un tableau en montrant les types de nettoyages que j'ai du faire :</a:t>
            </a:r>
          </a:p>
          <a:p>
            <a:r>
              <a:rPr lang="en-US"/>
              <a:t>- données aberrantes</a:t>
            </a:r>
          </a:p>
          <a:p>
            <a:r>
              <a:rPr lang="en-US"/>
              <a:t>- données manquantes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(séqoïa géant, place de la concorde)</a:t>
            </a:r>
          </a:p>
          <a:p>
            <a:r>
              <a:rPr lang="en-US"/>
              <a:t>http://onvqf.over-blog.com/2015/05/arbre-remarquable-a-paris.html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Dire vite fait quels types de nettoyages ont été fait et le "avant" --&gt; "après" en termes de valeurs ajoutées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Ici, on a des boxplots, c'est à dire la représentation d'un espace dans lequel on estime que les valeurs sont cohérentes et fiables.</a:t>
            </a:r>
          </a:p>
          <a:p>
            <a:r>
              <a:rPr lang="en-US"/>
              <a:t>Boxplots applaties</a:t>
            </a:r>
          </a:p>
          <a:p>
            <a:r>
              <a:rPr lang="en-US"/>
              <a:t/>
            </a:r>
          </a:p>
          <a:p>
            <a:r>
              <a:rPr lang="en-US"/>
              <a:t>Sachant que l'arbre de paris le plus grand fait 40 mètres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Ensuite, on peut se retrouver à travailler individu par individu, ce qui peut être long et fastidieux.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Stades de développement :</a:t>
            </a:r>
          </a:p>
          <a:p>
            <a:r>
              <a:rPr lang="en-US"/>
              <a:t>- Jeune</a:t>
            </a:r>
          </a:p>
          <a:p>
            <a:r>
              <a:rPr lang="en-US"/>
              <a:t>- Jeune Adulte</a:t>
            </a:r>
          </a:p>
          <a:p>
            <a:r>
              <a:rPr lang="en-US"/>
              <a:t>- Adulte</a:t>
            </a:r>
          </a:p>
          <a:p>
            <a:r>
              <a:rPr lang="en-US"/>
              <a:t>- Mature</a:t>
            </a:r>
          </a:p>
          <a:p>
            <a:r>
              <a:rPr lang="en-US"/>
              <a:t/>
            </a:r>
          </a:p>
          <a:p>
            <a:r>
              <a:rPr lang="en-US"/>
              <a:t>Ici, on est plutôt parti du principe qu'une donnée doit être renseignée si elle est exacte. Si elle n'existe pas, alors on ne met pas 0.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Nombre de valeurs pour chaque champ. Là où il y a les trous, c'est que l'on a des valeurs manquantes :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 domanialité trouvée en regardant les arbres voisins</a:t>
            </a:r>
          </a:p>
          <a:p>
            <a:r>
              <a:rPr lang="en-US"/>
              <a:t/>
            </a:r>
          </a:p>
          <a:p>
            <a:r>
              <a:rPr lang="en-US"/>
              <a:t>1335 libellés français trouvés en regardant genre et éventuellement espèce puis variété</a:t>
            </a:r>
          </a:p>
          <a:p>
            <a:r>
              <a:rPr lang="en-US"/>
              <a:t/>
            </a:r>
          </a:p>
          <a:p>
            <a:r>
              <a:rPr lang="en-US"/>
              <a:t>Aucun genre trouvé car aucune information sur libelle français, espece ou variété quand rien n'était renseigné pour le genre. Impossible de deviner.</a:t>
            </a:r>
          </a:p>
          <a:p>
            <a:r>
              <a:rPr lang="en-US"/>
              <a:t/>
            </a:r>
          </a:p>
          <a:p>
            <a:r>
              <a:rPr lang="en-US"/>
              <a:t>Idem pour espece, pas possible à trouver à partir de variété</a:t>
            </a:r>
          </a:p>
          <a:p>
            <a:r>
              <a:rPr lang="en-US"/>
              <a:t/>
            </a:r>
          </a:p>
          <a:p>
            <a:r>
              <a:rPr lang="en-US"/>
              <a:t>Des valeurs enlevées pour circonférence et hauteur car anomalies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23.png" Type="http://schemas.openxmlformats.org/officeDocument/2006/relationships/image"/><Relationship Id="rId8" Target="../media/image2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2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2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2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2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9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3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0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https://www.apur.org/fr/geo-data/paris-vegetale" TargetMode="External" Type="http://schemas.openxmlformats.org/officeDocument/2006/relationships/hyperlink"/><Relationship Id="rId8" Target="https://www.paris.fr/pages/biodiversite-66" TargetMode="External" Type="http://schemas.openxmlformats.org/officeDocument/2006/relationships/hyperlink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4.xml" Type="http://schemas.openxmlformats.org/officeDocument/2006/relationships/notesSlide"/><Relationship Id="rId3" Target="../media/image31.jpe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5.xml" Type="http://schemas.openxmlformats.org/officeDocument/2006/relationships/notesSlid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20.png" Type="http://schemas.openxmlformats.org/officeDocument/2006/relationships/image"/><Relationship Id="rId6" Target="../media/image2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21.png" Type="http://schemas.openxmlformats.org/officeDocument/2006/relationships/image"/><Relationship Id="rId6" Target="../media/image2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42669" y="2378187"/>
            <a:ext cx="12002662" cy="5530626"/>
            <a:chOff x="0" y="0"/>
            <a:chExt cx="16003549" cy="737416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23825"/>
              <a:ext cx="16003549" cy="49223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299"/>
                </a:lnSpc>
              </a:pPr>
              <a:r>
                <a:rPr lang="en-US" sz="12999">
                  <a:solidFill>
                    <a:srgbClr val="FFFFFF"/>
                  </a:solidFill>
                  <a:latin typeface="Rasputin Light"/>
                  <a:ea typeface="Rasputin Light"/>
                  <a:cs typeface="Rasputin Light"/>
                  <a:sym typeface="Rasputin Light"/>
                </a:rPr>
                <a:t>Concours Smart City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5553933"/>
              <a:ext cx="16003549" cy="18203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FFFFFF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Rétrospective et analyse des espaces verts de la mairie de Paris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284790" y="-3746425"/>
            <a:ext cx="8857785" cy="8525618"/>
          </a:xfrm>
          <a:custGeom>
            <a:avLst/>
            <a:gdLst/>
            <a:ahLst/>
            <a:cxnLst/>
            <a:rect r="r" b="b" t="t" l="l"/>
            <a:pathLst>
              <a:path h="8525618" w="8857785">
                <a:moveTo>
                  <a:pt x="0" y="0"/>
                </a:moveTo>
                <a:lnTo>
                  <a:pt x="8857785" y="0"/>
                </a:lnTo>
                <a:lnTo>
                  <a:pt x="8857785" y="8525618"/>
                </a:lnTo>
                <a:lnTo>
                  <a:pt x="0" y="85256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6653687">
            <a:off x="10166505" y="4129872"/>
            <a:ext cx="9957653" cy="8663158"/>
          </a:xfrm>
          <a:custGeom>
            <a:avLst/>
            <a:gdLst/>
            <a:ahLst/>
            <a:cxnLst/>
            <a:rect r="r" b="b" t="t" l="l"/>
            <a:pathLst>
              <a:path h="8663158" w="9957653">
                <a:moveTo>
                  <a:pt x="0" y="0"/>
                </a:moveTo>
                <a:lnTo>
                  <a:pt x="9957652" y="0"/>
                </a:lnTo>
                <a:lnTo>
                  <a:pt x="9957652" y="8663157"/>
                </a:lnTo>
                <a:lnTo>
                  <a:pt x="0" y="86631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4726396">
            <a:off x="-2659134" y="-900023"/>
            <a:ext cx="5318268" cy="8429531"/>
          </a:xfrm>
          <a:custGeom>
            <a:avLst/>
            <a:gdLst/>
            <a:ahLst/>
            <a:cxnLst/>
            <a:rect r="r" b="b" t="t" l="l"/>
            <a:pathLst>
              <a:path h="8429531" w="5318268">
                <a:moveTo>
                  <a:pt x="0" y="0"/>
                </a:moveTo>
                <a:lnTo>
                  <a:pt x="5318268" y="0"/>
                </a:lnTo>
                <a:lnTo>
                  <a:pt x="5318268" y="8429531"/>
                </a:lnTo>
                <a:lnTo>
                  <a:pt x="0" y="84295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2788089">
            <a:off x="16062525" y="2478011"/>
            <a:ext cx="6565563" cy="10406512"/>
          </a:xfrm>
          <a:custGeom>
            <a:avLst/>
            <a:gdLst/>
            <a:ahLst/>
            <a:cxnLst/>
            <a:rect r="r" b="b" t="t" l="l"/>
            <a:pathLst>
              <a:path h="10406512" w="6565563">
                <a:moveTo>
                  <a:pt x="0" y="0"/>
                </a:moveTo>
                <a:lnTo>
                  <a:pt x="6565563" y="0"/>
                </a:lnTo>
                <a:lnTo>
                  <a:pt x="6565563" y="10406512"/>
                </a:lnTo>
                <a:lnTo>
                  <a:pt x="0" y="104065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7CD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159217">
            <a:off x="630772" y="5058223"/>
            <a:ext cx="8901994" cy="10457555"/>
          </a:xfrm>
          <a:custGeom>
            <a:avLst/>
            <a:gdLst/>
            <a:ahLst/>
            <a:cxnLst/>
            <a:rect r="r" b="b" t="t" l="l"/>
            <a:pathLst>
              <a:path h="10457555" w="8901994">
                <a:moveTo>
                  <a:pt x="0" y="0"/>
                </a:moveTo>
                <a:lnTo>
                  <a:pt x="8901994" y="0"/>
                </a:lnTo>
                <a:lnTo>
                  <a:pt x="8901994" y="10457554"/>
                </a:lnTo>
                <a:lnTo>
                  <a:pt x="0" y="104575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1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6762324">
            <a:off x="4626521" y="5834276"/>
            <a:ext cx="6144834" cy="9739650"/>
          </a:xfrm>
          <a:custGeom>
            <a:avLst/>
            <a:gdLst/>
            <a:ahLst/>
            <a:cxnLst/>
            <a:rect r="r" b="b" t="t" l="l"/>
            <a:pathLst>
              <a:path h="9739650" w="6144834">
                <a:moveTo>
                  <a:pt x="0" y="0"/>
                </a:moveTo>
                <a:lnTo>
                  <a:pt x="6144834" y="0"/>
                </a:lnTo>
                <a:lnTo>
                  <a:pt x="6144834" y="9739650"/>
                </a:lnTo>
                <a:lnTo>
                  <a:pt x="0" y="97396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17091" y="3317277"/>
            <a:ext cx="5363142" cy="5941023"/>
          </a:xfrm>
          <a:custGeom>
            <a:avLst/>
            <a:gdLst/>
            <a:ahLst/>
            <a:cxnLst/>
            <a:rect r="r" b="b" t="t" l="l"/>
            <a:pathLst>
              <a:path h="5941023" w="5363142">
                <a:moveTo>
                  <a:pt x="0" y="0"/>
                </a:moveTo>
                <a:lnTo>
                  <a:pt x="5363142" y="0"/>
                </a:lnTo>
                <a:lnTo>
                  <a:pt x="5363142" y="5941023"/>
                </a:lnTo>
                <a:lnTo>
                  <a:pt x="0" y="594102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817091" y="7373286"/>
            <a:ext cx="5363142" cy="706498"/>
            <a:chOff x="0" y="0"/>
            <a:chExt cx="1412515" cy="18607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12515" cy="186074"/>
            </a:xfrm>
            <a:custGeom>
              <a:avLst/>
              <a:gdLst/>
              <a:ahLst/>
              <a:cxnLst/>
              <a:rect r="r" b="b" t="t" l="l"/>
              <a:pathLst>
                <a:path h="186074" w="1412515">
                  <a:moveTo>
                    <a:pt x="0" y="0"/>
                  </a:moveTo>
                  <a:lnTo>
                    <a:pt x="1412515" y="0"/>
                  </a:lnTo>
                  <a:lnTo>
                    <a:pt x="1412515" y="186074"/>
                  </a:lnTo>
                  <a:lnTo>
                    <a:pt x="0" y="1860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412515" cy="2527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3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3317277"/>
            <a:ext cx="3395768" cy="5941023"/>
          </a:xfrm>
          <a:custGeom>
            <a:avLst/>
            <a:gdLst/>
            <a:ahLst/>
            <a:cxnLst/>
            <a:rect r="r" b="b" t="t" l="l"/>
            <a:pathLst>
              <a:path h="5941023" w="3395768">
                <a:moveTo>
                  <a:pt x="0" y="0"/>
                </a:moveTo>
                <a:lnTo>
                  <a:pt x="3395768" y="0"/>
                </a:lnTo>
                <a:lnTo>
                  <a:pt x="3395768" y="5941023"/>
                </a:lnTo>
                <a:lnTo>
                  <a:pt x="0" y="594102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321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2572855" y="5947870"/>
            <a:ext cx="4686445" cy="3310430"/>
            <a:chOff x="0" y="0"/>
            <a:chExt cx="6248593" cy="4413907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3879921"/>
              <a:ext cx="6248593" cy="5340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50"/>
                </a:lnSpc>
              </a:pPr>
              <a:r>
                <a:rPr lang="en-US" sz="2300">
                  <a:solidFill>
                    <a:srgbClr val="142414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~12 000 valeurs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38100"/>
              <a:ext cx="6248593" cy="3788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49"/>
                </a:lnSpc>
              </a:pPr>
              <a:r>
                <a:rPr lang="en-US" sz="3499">
                  <a:solidFill>
                    <a:srgbClr val="142414"/>
                  </a:solidFill>
                  <a:latin typeface="Rasputin Light"/>
                  <a:ea typeface="Rasputin Light"/>
                  <a:cs typeface="Rasputin Light"/>
                  <a:sym typeface="Rasputin Light"/>
                </a:rPr>
                <a:t>Hauteur &gt; 0 mais circonférence = 0 (ou inversement) --&gt; suppression donnée = 0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572855" y="1028700"/>
            <a:ext cx="4686445" cy="3881930"/>
            <a:chOff x="0" y="0"/>
            <a:chExt cx="6248593" cy="5175906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4641921"/>
              <a:ext cx="6248593" cy="5340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50"/>
                </a:lnSpc>
              </a:pPr>
              <a:r>
                <a:rPr lang="en-US" sz="2300">
                  <a:solidFill>
                    <a:srgbClr val="142414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~ 2 500 valeurs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-38100"/>
              <a:ext cx="6248593" cy="4550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50"/>
                </a:lnSpc>
              </a:pPr>
              <a:r>
                <a:rPr lang="en-US" sz="3500">
                  <a:solidFill>
                    <a:srgbClr val="142414"/>
                  </a:solidFill>
                  <a:latin typeface="Rasputin Light"/>
                  <a:ea typeface="Rasputin Light"/>
                  <a:cs typeface="Rasputin Light"/>
                  <a:sym typeface="Rasputin Light"/>
                </a:rPr>
                <a:t>Hauteur et/ou circonférence = 0 mais stade de développement indiqué --&gt; supprimer mesure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28700" y="1009650"/>
            <a:ext cx="8609074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FFFFFF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Incohérence entre les paramètres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28700" y="7416018"/>
            <a:ext cx="3395768" cy="310517"/>
            <a:chOff x="0" y="0"/>
            <a:chExt cx="894359" cy="8178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94359" cy="81782"/>
            </a:xfrm>
            <a:custGeom>
              <a:avLst/>
              <a:gdLst/>
              <a:ahLst/>
              <a:cxnLst/>
              <a:rect r="r" b="b" t="t" l="l"/>
              <a:pathLst>
                <a:path h="81782" w="894359">
                  <a:moveTo>
                    <a:pt x="0" y="0"/>
                  </a:moveTo>
                  <a:lnTo>
                    <a:pt x="894359" y="0"/>
                  </a:lnTo>
                  <a:lnTo>
                    <a:pt x="894359" y="81782"/>
                  </a:lnTo>
                  <a:lnTo>
                    <a:pt x="0" y="817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894359" cy="1484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3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028700" y="8043223"/>
            <a:ext cx="3395768" cy="334257"/>
            <a:chOff x="0" y="0"/>
            <a:chExt cx="894359" cy="8803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94359" cy="88035"/>
            </a:xfrm>
            <a:custGeom>
              <a:avLst/>
              <a:gdLst/>
              <a:ahLst/>
              <a:cxnLst/>
              <a:rect r="r" b="b" t="t" l="l"/>
              <a:pathLst>
                <a:path h="88035" w="894359">
                  <a:moveTo>
                    <a:pt x="0" y="0"/>
                  </a:moveTo>
                  <a:lnTo>
                    <a:pt x="894359" y="0"/>
                  </a:lnTo>
                  <a:lnTo>
                    <a:pt x="894359" y="88035"/>
                  </a:lnTo>
                  <a:lnTo>
                    <a:pt x="0" y="880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894359" cy="1547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3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051543" y="4484428"/>
            <a:ext cx="8857785" cy="8525618"/>
          </a:xfrm>
          <a:custGeom>
            <a:avLst/>
            <a:gdLst/>
            <a:ahLst/>
            <a:cxnLst/>
            <a:rect r="r" b="b" t="t" l="l"/>
            <a:pathLst>
              <a:path h="8525618" w="8857785">
                <a:moveTo>
                  <a:pt x="0" y="0"/>
                </a:moveTo>
                <a:lnTo>
                  <a:pt x="8857785" y="0"/>
                </a:lnTo>
                <a:lnTo>
                  <a:pt x="8857785" y="8525619"/>
                </a:lnTo>
                <a:lnTo>
                  <a:pt x="0" y="85256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1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8929" y="2283190"/>
            <a:ext cx="12170115" cy="6237184"/>
          </a:xfrm>
          <a:custGeom>
            <a:avLst/>
            <a:gdLst/>
            <a:ahLst/>
            <a:cxnLst/>
            <a:rect r="r" b="b" t="t" l="l"/>
            <a:pathLst>
              <a:path h="6237184" w="12170115">
                <a:moveTo>
                  <a:pt x="0" y="0"/>
                </a:moveTo>
                <a:lnTo>
                  <a:pt x="12170115" y="0"/>
                </a:lnTo>
                <a:lnTo>
                  <a:pt x="12170115" y="6237184"/>
                </a:lnTo>
                <a:lnTo>
                  <a:pt x="0" y="62371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2700000">
            <a:off x="2868383" y="7103453"/>
            <a:ext cx="282724" cy="1687091"/>
            <a:chOff x="0" y="0"/>
            <a:chExt cx="74462" cy="44433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462" cy="444337"/>
            </a:xfrm>
            <a:custGeom>
              <a:avLst/>
              <a:gdLst/>
              <a:ahLst/>
              <a:cxnLst/>
              <a:rect r="r" b="b" t="t" l="l"/>
              <a:pathLst>
                <a:path h="444337" w="74462">
                  <a:moveTo>
                    <a:pt x="0" y="0"/>
                  </a:moveTo>
                  <a:lnTo>
                    <a:pt x="74462" y="0"/>
                  </a:lnTo>
                  <a:lnTo>
                    <a:pt x="74462" y="444337"/>
                  </a:lnTo>
                  <a:lnTo>
                    <a:pt x="0" y="4443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DE59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74462" cy="5110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3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1009650"/>
            <a:ext cx="8609074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FFFFFF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Données absentes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887519" y="2245090"/>
            <a:ext cx="4371781" cy="288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 b="true">
                <a:solidFill>
                  <a:srgbClr val="FFDE59"/>
                </a:solidFill>
                <a:latin typeface="Rasputin Bold"/>
                <a:ea typeface="Rasputin Bold"/>
                <a:cs typeface="Rasputin Bold"/>
                <a:sym typeface="Rasputin Bold"/>
              </a:rPr>
              <a:t>Données dispensables ou difficiles à obtenir sans un travail de terrain</a:t>
            </a:r>
          </a:p>
        </p:txBody>
      </p:sp>
      <p:grpSp>
        <p:nvGrpSpPr>
          <p:cNvPr name="Group 9" id="9"/>
          <p:cNvGrpSpPr/>
          <p:nvPr/>
        </p:nvGrpSpPr>
        <p:grpSpPr>
          <a:xfrm rot="2700000">
            <a:off x="3850836" y="7209059"/>
            <a:ext cx="307171" cy="683960"/>
            <a:chOff x="0" y="0"/>
            <a:chExt cx="80901" cy="18013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0901" cy="180138"/>
            </a:xfrm>
            <a:custGeom>
              <a:avLst/>
              <a:gdLst/>
              <a:ahLst/>
              <a:cxnLst/>
              <a:rect r="r" b="b" t="t" l="l"/>
              <a:pathLst>
                <a:path h="180138" w="80901">
                  <a:moveTo>
                    <a:pt x="0" y="0"/>
                  </a:moveTo>
                  <a:lnTo>
                    <a:pt x="80901" y="0"/>
                  </a:lnTo>
                  <a:lnTo>
                    <a:pt x="80901" y="180138"/>
                  </a:lnTo>
                  <a:lnTo>
                    <a:pt x="0" y="1801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DE59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80901" cy="2468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3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2700000">
            <a:off x="7611360" y="7222288"/>
            <a:ext cx="333629" cy="657502"/>
            <a:chOff x="0" y="0"/>
            <a:chExt cx="87869" cy="17316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7869" cy="173169"/>
            </a:xfrm>
            <a:custGeom>
              <a:avLst/>
              <a:gdLst/>
              <a:ahLst/>
              <a:cxnLst/>
              <a:rect r="r" b="b" t="t" l="l"/>
              <a:pathLst>
                <a:path h="173169" w="87869">
                  <a:moveTo>
                    <a:pt x="0" y="0"/>
                  </a:moveTo>
                  <a:lnTo>
                    <a:pt x="87869" y="0"/>
                  </a:lnTo>
                  <a:lnTo>
                    <a:pt x="87869" y="173169"/>
                  </a:lnTo>
                  <a:lnTo>
                    <a:pt x="0" y="1731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DE59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66675"/>
              <a:ext cx="87869" cy="2398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3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2700000">
            <a:off x="9168550" y="7111124"/>
            <a:ext cx="247093" cy="1548690"/>
            <a:chOff x="0" y="0"/>
            <a:chExt cx="65078" cy="40788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5078" cy="407885"/>
            </a:xfrm>
            <a:custGeom>
              <a:avLst/>
              <a:gdLst/>
              <a:ahLst/>
              <a:cxnLst/>
              <a:rect r="r" b="b" t="t" l="l"/>
              <a:pathLst>
                <a:path h="407885" w="65078">
                  <a:moveTo>
                    <a:pt x="0" y="0"/>
                  </a:moveTo>
                  <a:lnTo>
                    <a:pt x="65078" y="0"/>
                  </a:lnTo>
                  <a:lnTo>
                    <a:pt x="65078" y="407885"/>
                  </a:lnTo>
                  <a:lnTo>
                    <a:pt x="0" y="4078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DE59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66675"/>
              <a:ext cx="65078" cy="4745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3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2700000">
            <a:off x="9975214" y="7211600"/>
            <a:ext cx="329777" cy="932516"/>
            <a:chOff x="0" y="0"/>
            <a:chExt cx="86855" cy="24560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6855" cy="245601"/>
            </a:xfrm>
            <a:custGeom>
              <a:avLst/>
              <a:gdLst/>
              <a:ahLst/>
              <a:cxnLst/>
              <a:rect r="r" b="b" t="t" l="l"/>
              <a:pathLst>
                <a:path h="245601" w="86855">
                  <a:moveTo>
                    <a:pt x="0" y="0"/>
                  </a:moveTo>
                  <a:lnTo>
                    <a:pt x="86855" y="0"/>
                  </a:lnTo>
                  <a:lnTo>
                    <a:pt x="86855" y="245601"/>
                  </a:lnTo>
                  <a:lnTo>
                    <a:pt x="0" y="24560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DE59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66675"/>
              <a:ext cx="86855" cy="312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3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2887519" y="5526513"/>
            <a:ext cx="4371781" cy="1151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 b="true">
                <a:solidFill>
                  <a:srgbClr val="004AAD"/>
                </a:solidFill>
                <a:latin typeface="Rasputin Bold"/>
                <a:ea typeface="Rasputin Bold"/>
                <a:cs typeface="Rasputin Bold"/>
                <a:sym typeface="Rasputin Bold"/>
              </a:rPr>
              <a:t>Imputation pour trouver données</a:t>
            </a:r>
          </a:p>
        </p:txBody>
      </p:sp>
      <p:grpSp>
        <p:nvGrpSpPr>
          <p:cNvPr name="Group 22" id="22"/>
          <p:cNvGrpSpPr/>
          <p:nvPr/>
        </p:nvGrpSpPr>
        <p:grpSpPr>
          <a:xfrm rot="2700000">
            <a:off x="1870230" y="7160195"/>
            <a:ext cx="314930" cy="998890"/>
            <a:chOff x="0" y="0"/>
            <a:chExt cx="82944" cy="26308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2944" cy="263082"/>
            </a:xfrm>
            <a:custGeom>
              <a:avLst/>
              <a:gdLst/>
              <a:ahLst/>
              <a:cxnLst/>
              <a:rect r="r" b="b" t="t" l="l"/>
              <a:pathLst>
                <a:path h="263082" w="82944">
                  <a:moveTo>
                    <a:pt x="0" y="0"/>
                  </a:moveTo>
                  <a:lnTo>
                    <a:pt x="82944" y="0"/>
                  </a:lnTo>
                  <a:lnTo>
                    <a:pt x="82944" y="263082"/>
                  </a:lnTo>
                  <a:lnTo>
                    <a:pt x="0" y="2630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66675"/>
              <a:ext cx="82944" cy="329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3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2700000">
            <a:off x="5576740" y="7133877"/>
            <a:ext cx="314930" cy="1178602"/>
            <a:chOff x="0" y="0"/>
            <a:chExt cx="82944" cy="310414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2944" cy="310414"/>
            </a:xfrm>
            <a:custGeom>
              <a:avLst/>
              <a:gdLst/>
              <a:ahLst/>
              <a:cxnLst/>
              <a:rect r="r" b="b" t="t" l="l"/>
              <a:pathLst>
                <a:path h="310414" w="82944">
                  <a:moveTo>
                    <a:pt x="0" y="0"/>
                  </a:moveTo>
                  <a:lnTo>
                    <a:pt x="82944" y="0"/>
                  </a:lnTo>
                  <a:lnTo>
                    <a:pt x="82944" y="310414"/>
                  </a:lnTo>
                  <a:lnTo>
                    <a:pt x="0" y="31041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2944" cy="3770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3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2700000">
            <a:off x="6386521" y="7234610"/>
            <a:ext cx="314930" cy="528216"/>
            <a:chOff x="0" y="0"/>
            <a:chExt cx="82944" cy="13911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2944" cy="139119"/>
            </a:xfrm>
            <a:custGeom>
              <a:avLst/>
              <a:gdLst/>
              <a:ahLst/>
              <a:cxnLst/>
              <a:rect r="r" b="b" t="t" l="l"/>
              <a:pathLst>
                <a:path h="139119" w="82944">
                  <a:moveTo>
                    <a:pt x="0" y="0"/>
                  </a:moveTo>
                  <a:lnTo>
                    <a:pt x="82944" y="0"/>
                  </a:lnTo>
                  <a:lnTo>
                    <a:pt x="82944" y="139119"/>
                  </a:lnTo>
                  <a:lnTo>
                    <a:pt x="0" y="1391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66675"/>
              <a:ext cx="82944" cy="2057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3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2700000">
            <a:off x="7004820" y="7267177"/>
            <a:ext cx="260199" cy="568068"/>
            <a:chOff x="0" y="0"/>
            <a:chExt cx="68530" cy="149615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8530" cy="149615"/>
            </a:xfrm>
            <a:custGeom>
              <a:avLst/>
              <a:gdLst/>
              <a:ahLst/>
              <a:cxnLst/>
              <a:rect r="r" b="b" t="t" l="l"/>
              <a:pathLst>
                <a:path h="149615" w="68530">
                  <a:moveTo>
                    <a:pt x="0" y="0"/>
                  </a:moveTo>
                  <a:lnTo>
                    <a:pt x="68530" y="0"/>
                  </a:lnTo>
                  <a:lnTo>
                    <a:pt x="68530" y="149615"/>
                  </a:lnTo>
                  <a:lnTo>
                    <a:pt x="0" y="1496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DE59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66675"/>
              <a:ext cx="68530" cy="2162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3"/>
                </a:lnSpc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051543" y="4484428"/>
            <a:ext cx="8857785" cy="8525618"/>
          </a:xfrm>
          <a:custGeom>
            <a:avLst/>
            <a:gdLst/>
            <a:ahLst/>
            <a:cxnLst/>
            <a:rect r="r" b="b" t="t" l="l"/>
            <a:pathLst>
              <a:path h="8525618" w="8857785">
                <a:moveTo>
                  <a:pt x="0" y="0"/>
                </a:moveTo>
                <a:lnTo>
                  <a:pt x="8857785" y="0"/>
                </a:lnTo>
                <a:lnTo>
                  <a:pt x="8857785" y="8525619"/>
                </a:lnTo>
                <a:lnTo>
                  <a:pt x="0" y="85256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1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2700000">
            <a:off x="2868383" y="7103453"/>
            <a:ext cx="282724" cy="1687091"/>
            <a:chOff x="0" y="0"/>
            <a:chExt cx="74462" cy="44433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4462" cy="444337"/>
            </a:xfrm>
            <a:custGeom>
              <a:avLst/>
              <a:gdLst/>
              <a:ahLst/>
              <a:cxnLst/>
              <a:rect r="r" b="b" t="t" l="l"/>
              <a:pathLst>
                <a:path h="444337" w="74462">
                  <a:moveTo>
                    <a:pt x="0" y="0"/>
                  </a:moveTo>
                  <a:lnTo>
                    <a:pt x="74462" y="0"/>
                  </a:lnTo>
                  <a:lnTo>
                    <a:pt x="74462" y="444337"/>
                  </a:lnTo>
                  <a:lnTo>
                    <a:pt x="0" y="4443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CC0D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74462" cy="5110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2700000">
            <a:off x="3819025" y="7232147"/>
            <a:ext cx="394722" cy="737670"/>
            <a:chOff x="0" y="0"/>
            <a:chExt cx="103960" cy="19428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3960" cy="194283"/>
            </a:xfrm>
            <a:custGeom>
              <a:avLst/>
              <a:gdLst/>
              <a:ahLst/>
              <a:cxnLst/>
              <a:rect r="r" b="b" t="t" l="l"/>
              <a:pathLst>
                <a:path h="194283" w="103960">
                  <a:moveTo>
                    <a:pt x="0" y="0"/>
                  </a:moveTo>
                  <a:lnTo>
                    <a:pt x="103960" y="0"/>
                  </a:lnTo>
                  <a:lnTo>
                    <a:pt x="103960" y="194283"/>
                  </a:lnTo>
                  <a:lnTo>
                    <a:pt x="0" y="1942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CC0DF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103960" cy="260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3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2700000">
            <a:off x="7611360" y="7222288"/>
            <a:ext cx="333629" cy="657502"/>
            <a:chOff x="0" y="0"/>
            <a:chExt cx="87869" cy="17316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7869" cy="173169"/>
            </a:xfrm>
            <a:custGeom>
              <a:avLst/>
              <a:gdLst/>
              <a:ahLst/>
              <a:cxnLst/>
              <a:rect r="r" b="b" t="t" l="l"/>
              <a:pathLst>
                <a:path h="173169" w="87869">
                  <a:moveTo>
                    <a:pt x="0" y="0"/>
                  </a:moveTo>
                  <a:lnTo>
                    <a:pt x="87869" y="0"/>
                  </a:lnTo>
                  <a:lnTo>
                    <a:pt x="87869" y="173169"/>
                  </a:lnTo>
                  <a:lnTo>
                    <a:pt x="0" y="1731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CC0DF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87869" cy="2398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3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2700000">
            <a:off x="9113020" y="7100121"/>
            <a:ext cx="276060" cy="1693755"/>
            <a:chOff x="0" y="0"/>
            <a:chExt cx="72707" cy="44609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2707" cy="446092"/>
            </a:xfrm>
            <a:custGeom>
              <a:avLst/>
              <a:gdLst/>
              <a:ahLst/>
              <a:cxnLst/>
              <a:rect r="r" b="b" t="t" l="l"/>
              <a:pathLst>
                <a:path h="446092" w="72707">
                  <a:moveTo>
                    <a:pt x="0" y="0"/>
                  </a:moveTo>
                  <a:lnTo>
                    <a:pt x="72707" y="0"/>
                  </a:lnTo>
                  <a:lnTo>
                    <a:pt x="72707" y="446092"/>
                  </a:lnTo>
                  <a:lnTo>
                    <a:pt x="0" y="44609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CC0DF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66675"/>
              <a:ext cx="72707" cy="512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3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2700000">
            <a:off x="9944803" y="7205764"/>
            <a:ext cx="346098" cy="1011769"/>
            <a:chOff x="0" y="0"/>
            <a:chExt cx="91153" cy="26647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1153" cy="266474"/>
            </a:xfrm>
            <a:custGeom>
              <a:avLst/>
              <a:gdLst/>
              <a:ahLst/>
              <a:cxnLst/>
              <a:rect r="r" b="b" t="t" l="l"/>
              <a:pathLst>
                <a:path h="266474" w="91153">
                  <a:moveTo>
                    <a:pt x="0" y="0"/>
                  </a:moveTo>
                  <a:lnTo>
                    <a:pt x="91153" y="0"/>
                  </a:lnTo>
                  <a:lnTo>
                    <a:pt x="91153" y="266474"/>
                  </a:lnTo>
                  <a:lnTo>
                    <a:pt x="0" y="2664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CC0DF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66675"/>
              <a:ext cx="91153" cy="3331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3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028700" y="2204307"/>
            <a:ext cx="11404577" cy="6799979"/>
          </a:xfrm>
          <a:custGeom>
            <a:avLst/>
            <a:gdLst/>
            <a:ahLst/>
            <a:cxnLst/>
            <a:rect r="r" b="b" t="t" l="l"/>
            <a:pathLst>
              <a:path h="6799979" w="11404577">
                <a:moveTo>
                  <a:pt x="0" y="0"/>
                </a:moveTo>
                <a:lnTo>
                  <a:pt x="11404577" y="0"/>
                </a:lnTo>
                <a:lnTo>
                  <a:pt x="11404577" y="6799979"/>
                </a:lnTo>
                <a:lnTo>
                  <a:pt x="0" y="679997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028700" y="1009650"/>
            <a:ext cx="8609074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FFFFFF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Résultats du nettoyage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887519" y="2166207"/>
            <a:ext cx="4371781" cy="1151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 b="true">
                <a:solidFill>
                  <a:srgbClr val="004AAD"/>
                </a:solidFill>
                <a:latin typeface="Rasputin Bold"/>
                <a:ea typeface="Rasputin Bold"/>
                <a:cs typeface="Rasputin Bold"/>
                <a:sym typeface="Rasputin Bold"/>
              </a:rPr>
              <a:t>1336 valeurs ajoutées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887519" y="5105400"/>
            <a:ext cx="4371781" cy="173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 b="true">
                <a:solidFill>
                  <a:srgbClr val="FF3131"/>
                </a:solidFill>
                <a:latin typeface="Rasputin Bold"/>
                <a:ea typeface="Rasputin Bold"/>
                <a:cs typeface="Rasputin Bold"/>
                <a:sym typeface="Rasputin Bold"/>
              </a:rPr>
              <a:t>14 579 valeurs incorrectes retirées</a:t>
            </a:r>
          </a:p>
        </p:txBody>
      </p:sp>
      <p:grpSp>
        <p:nvGrpSpPr>
          <p:cNvPr name="Group 22" id="22"/>
          <p:cNvGrpSpPr/>
          <p:nvPr/>
        </p:nvGrpSpPr>
        <p:grpSpPr>
          <a:xfrm rot="2700000">
            <a:off x="2994054" y="7101537"/>
            <a:ext cx="314930" cy="998890"/>
            <a:chOff x="0" y="0"/>
            <a:chExt cx="82944" cy="26308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2944" cy="263082"/>
            </a:xfrm>
            <a:custGeom>
              <a:avLst/>
              <a:gdLst/>
              <a:ahLst/>
              <a:cxnLst/>
              <a:rect r="r" b="b" t="t" l="l"/>
              <a:pathLst>
                <a:path h="263082" w="82944">
                  <a:moveTo>
                    <a:pt x="0" y="0"/>
                  </a:moveTo>
                  <a:lnTo>
                    <a:pt x="82944" y="0"/>
                  </a:lnTo>
                  <a:lnTo>
                    <a:pt x="82944" y="263082"/>
                  </a:lnTo>
                  <a:lnTo>
                    <a:pt x="0" y="2630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66675"/>
              <a:ext cx="82944" cy="329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3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2700000">
            <a:off x="6281185" y="7075979"/>
            <a:ext cx="365814" cy="1290547"/>
            <a:chOff x="0" y="0"/>
            <a:chExt cx="96346" cy="339897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96346" cy="339897"/>
            </a:xfrm>
            <a:custGeom>
              <a:avLst/>
              <a:gdLst/>
              <a:ahLst/>
              <a:cxnLst/>
              <a:rect r="r" b="b" t="t" l="l"/>
              <a:pathLst>
                <a:path h="339897" w="96346">
                  <a:moveTo>
                    <a:pt x="0" y="0"/>
                  </a:moveTo>
                  <a:lnTo>
                    <a:pt x="96346" y="0"/>
                  </a:lnTo>
                  <a:lnTo>
                    <a:pt x="96346" y="339897"/>
                  </a:lnTo>
                  <a:lnTo>
                    <a:pt x="0" y="3398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96346" cy="406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3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2700000">
            <a:off x="7111465" y="7167719"/>
            <a:ext cx="365814" cy="598523"/>
            <a:chOff x="0" y="0"/>
            <a:chExt cx="96346" cy="157636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6346" cy="157636"/>
            </a:xfrm>
            <a:custGeom>
              <a:avLst/>
              <a:gdLst/>
              <a:ahLst/>
              <a:cxnLst/>
              <a:rect r="r" b="b" t="t" l="l"/>
              <a:pathLst>
                <a:path h="157636" w="96346">
                  <a:moveTo>
                    <a:pt x="0" y="0"/>
                  </a:moveTo>
                  <a:lnTo>
                    <a:pt x="96346" y="0"/>
                  </a:lnTo>
                  <a:lnTo>
                    <a:pt x="96346" y="157636"/>
                  </a:lnTo>
                  <a:lnTo>
                    <a:pt x="0" y="15763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66675"/>
              <a:ext cx="96346" cy="224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3"/>
                </a:lnSpc>
              </a:pP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7CD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72955">
            <a:off x="10751530" y="-4919548"/>
            <a:ext cx="8901994" cy="10457555"/>
          </a:xfrm>
          <a:custGeom>
            <a:avLst/>
            <a:gdLst/>
            <a:ahLst/>
            <a:cxnLst/>
            <a:rect r="r" b="b" t="t" l="l"/>
            <a:pathLst>
              <a:path h="10457555" w="8901994">
                <a:moveTo>
                  <a:pt x="0" y="0"/>
                </a:moveTo>
                <a:lnTo>
                  <a:pt x="8901993" y="0"/>
                </a:lnTo>
                <a:lnTo>
                  <a:pt x="8901993" y="10457555"/>
                </a:lnTo>
                <a:lnTo>
                  <a:pt x="0" y="10457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901520">
            <a:off x="11841060" y="-3813956"/>
            <a:ext cx="10836480" cy="7395897"/>
          </a:xfrm>
          <a:custGeom>
            <a:avLst/>
            <a:gdLst/>
            <a:ahLst/>
            <a:cxnLst/>
            <a:rect r="r" b="b" t="t" l="l"/>
            <a:pathLst>
              <a:path h="7395897" w="10836480">
                <a:moveTo>
                  <a:pt x="0" y="0"/>
                </a:moveTo>
                <a:lnTo>
                  <a:pt x="10836480" y="0"/>
                </a:lnTo>
                <a:lnTo>
                  <a:pt x="10836480" y="7395898"/>
                </a:lnTo>
                <a:lnTo>
                  <a:pt x="0" y="73958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772413">
            <a:off x="-3694394" y="6621391"/>
            <a:ext cx="6800267" cy="4641183"/>
          </a:xfrm>
          <a:custGeom>
            <a:avLst/>
            <a:gdLst/>
            <a:ahLst/>
            <a:cxnLst/>
            <a:rect r="r" b="b" t="t" l="l"/>
            <a:pathLst>
              <a:path h="4641183" w="6800267">
                <a:moveTo>
                  <a:pt x="0" y="0"/>
                </a:moveTo>
                <a:lnTo>
                  <a:pt x="6800268" y="0"/>
                </a:lnTo>
                <a:lnTo>
                  <a:pt x="6800268" y="4641183"/>
                </a:lnTo>
                <a:lnTo>
                  <a:pt x="0" y="4641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0">
            <a:off x="1028700" y="5138738"/>
            <a:ext cx="17259300" cy="0"/>
          </a:xfrm>
          <a:prstGeom prst="line">
            <a:avLst/>
          </a:prstGeom>
          <a:ln cap="rnd" w="9525">
            <a:solidFill>
              <a:srgbClr val="4F674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028700" y="4981575"/>
            <a:ext cx="323850" cy="323850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F674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5317258" y="4972050"/>
            <a:ext cx="323850" cy="323850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F674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605817" y="4972050"/>
            <a:ext cx="323850" cy="323850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D957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3894375" y="4972050"/>
            <a:ext cx="323850" cy="323850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F674F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028700" y="6083225"/>
            <a:ext cx="3455295" cy="170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Présentation générale des données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605817" y="6083225"/>
            <a:ext cx="3455295" cy="1151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 b="true">
                <a:solidFill>
                  <a:srgbClr val="142414"/>
                </a:solidFill>
                <a:latin typeface="Rasputin Bold"/>
                <a:ea typeface="Rasputin Bold"/>
                <a:cs typeface="Rasputin Bold"/>
                <a:sym typeface="Rasputin Bold"/>
              </a:rPr>
              <a:t>Interprétation des données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432340" y="6083225"/>
            <a:ext cx="3455295" cy="113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Nettoyage des données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009457" y="6083225"/>
            <a:ext cx="3455295" cy="227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Pistes de travail pour la municipalité (application)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09871" y="1419761"/>
            <a:ext cx="15755527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20"/>
              </a:lnSpc>
            </a:pPr>
            <a:r>
              <a:rPr lang="en-US" sz="7350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Écrivez votre sujet ou votre idée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864509" y="1111773"/>
            <a:ext cx="6394791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Répartition des arbres par arrondissement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019175"/>
            <a:ext cx="8609074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50"/>
              </a:lnSpc>
            </a:pPr>
            <a:r>
              <a:rPr lang="en-US" sz="7125">
                <a:solidFill>
                  <a:srgbClr val="FFFFFF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Interprétation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3051543" y="4484428"/>
            <a:ext cx="8857785" cy="8525618"/>
          </a:xfrm>
          <a:custGeom>
            <a:avLst/>
            <a:gdLst/>
            <a:ahLst/>
            <a:cxnLst/>
            <a:rect r="r" b="b" t="t" l="l"/>
            <a:pathLst>
              <a:path h="8525618" w="8857785">
                <a:moveTo>
                  <a:pt x="0" y="0"/>
                </a:moveTo>
                <a:lnTo>
                  <a:pt x="8857785" y="0"/>
                </a:lnTo>
                <a:lnTo>
                  <a:pt x="8857785" y="8525619"/>
                </a:lnTo>
                <a:lnTo>
                  <a:pt x="0" y="85256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1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687527" y="5718786"/>
            <a:ext cx="6325673" cy="3705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</a:pPr>
            <a:r>
              <a:rPr lang="en-US" sz="4500">
                <a:solidFill>
                  <a:srgbClr val="FFFFFF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4 arrondissements avec un nombre d’arbres élevé : </a:t>
            </a:r>
          </a:p>
          <a:p>
            <a:pPr algn="l">
              <a:lnSpc>
                <a:spcPts val="5850"/>
              </a:lnSpc>
            </a:pPr>
            <a:r>
              <a:rPr lang="en-US" sz="4500">
                <a:solidFill>
                  <a:srgbClr val="FFFFFF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13ème, </a:t>
            </a:r>
            <a:r>
              <a:rPr lang="en-US" sz="4500">
                <a:solidFill>
                  <a:srgbClr val="FFFFFF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15ème, 16ème, 20ème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687527" y="2185602"/>
            <a:ext cx="6571773" cy="296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</a:pPr>
            <a:r>
              <a:rPr lang="en-US" sz="4500">
                <a:solidFill>
                  <a:srgbClr val="FFFFFF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Moins d’arbres dans l’hypercentre:</a:t>
            </a:r>
          </a:p>
          <a:p>
            <a:pPr algn="l">
              <a:lnSpc>
                <a:spcPts val="5850"/>
              </a:lnSpc>
            </a:pPr>
            <a:r>
              <a:rPr lang="en-US" sz="4500">
                <a:solidFill>
                  <a:srgbClr val="FFFFFF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1er, 2ème, 3ème et 9ème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25414" y="5472088"/>
            <a:ext cx="6394791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799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Insérer carte ici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051543" y="4484428"/>
            <a:ext cx="8857785" cy="8525618"/>
          </a:xfrm>
          <a:custGeom>
            <a:avLst/>
            <a:gdLst/>
            <a:ahLst/>
            <a:cxnLst/>
            <a:rect r="r" b="b" t="t" l="l"/>
            <a:pathLst>
              <a:path h="8525618" w="8857785">
                <a:moveTo>
                  <a:pt x="0" y="0"/>
                </a:moveTo>
                <a:lnTo>
                  <a:pt x="8857785" y="0"/>
                </a:lnTo>
                <a:lnTo>
                  <a:pt x="8857785" y="8525619"/>
                </a:lnTo>
                <a:lnTo>
                  <a:pt x="0" y="85256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1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239018" y="2374811"/>
            <a:ext cx="11020282" cy="6883489"/>
          </a:xfrm>
          <a:custGeom>
            <a:avLst/>
            <a:gdLst/>
            <a:ahLst/>
            <a:cxnLst/>
            <a:rect r="r" b="b" t="t" l="l"/>
            <a:pathLst>
              <a:path h="6883489" w="11020282">
                <a:moveTo>
                  <a:pt x="0" y="0"/>
                </a:moveTo>
                <a:lnTo>
                  <a:pt x="11020282" y="0"/>
                </a:lnTo>
                <a:lnTo>
                  <a:pt x="11020282" y="6883489"/>
                </a:lnTo>
                <a:lnTo>
                  <a:pt x="0" y="68834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072241"/>
            <a:ext cx="4304537" cy="5674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12" indent="-410206" lvl="1">
              <a:lnSpc>
                <a:spcPts val="5699"/>
              </a:lnSpc>
              <a:buFont typeface="Arial"/>
              <a:buChar char="•"/>
            </a:pPr>
            <a:r>
              <a:rPr lang="en-US" sz="3799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+ de 50% : alignement</a:t>
            </a:r>
          </a:p>
          <a:p>
            <a:pPr algn="l">
              <a:lnSpc>
                <a:spcPts val="5699"/>
              </a:lnSpc>
            </a:pPr>
          </a:p>
          <a:p>
            <a:pPr algn="l">
              <a:lnSpc>
                <a:spcPts val="5699"/>
              </a:lnSpc>
            </a:pPr>
          </a:p>
          <a:p>
            <a:pPr algn="l">
              <a:lnSpc>
                <a:spcPts val="5699"/>
              </a:lnSpc>
            </a:pPr>
          </a:p>
          <a:p>
            <a:pPr algn="l">
              <a:lnSpc>
                <a:spcPts val="5699"/>
              </a:lnSpc>
            </a:pPr>
          </a:p>
          <a:p>
            <a:pPr algn="l" marL="820412" indent="-410206" lvl="1">
              <a:lnSpc>
                <a:spcPts val="5699"/>
              </a:lnSpc>
              <a:buFont typeface="Arial"/>
              <a:buChar char="•"/>
            </a:pPr>
            <a:r>
              <a:rPr lang="en-US" sz="3799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~ 40% jardins et cimetières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019175"/>
            <a:ext cx="8609074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50"/>
              </a:lnSpc>
            </a:pPr>
            <a:r>
              <a:rPr lang="en-US" sz="7125">
                <a:solidFill>
                  <a:srgbClr val="FFFFFF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Interprétation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864509" y="1111773"/>
            <a:ext cx="6394791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Répartition des arbres par domanialité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051543" y="4484428"/>
            <a:ext cx="8857785" cy="8525618"/>
          </a:xfrm>
          <a:custGeom>
            <a:avLst/>
            <a:gdLst/>
            <a:ahLst/>
            <a:cxnLst/>
            <a:rect r="r" b="b" t="t" l="l"/>
            <a:pathLst>
              <a:path h="8525618" w="8857785">
                <a:moveTo>
                  <a:pt x="0" y="0"/>
                </a:moveTo>
                <a:lnTo>
                  <a:pt x="8857785" y="0"/>
                </a:lnTo>
                <a:lnTo>
                  <a:pt x="8857785" y="8525619"/>
                </a:lnTo>
                <a:lnTo>
                  <a:pt x="0" y="85256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1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24290" y="2355932"/>
            <a:ext cx="8024255" cy="5958009"/>
          </a:xfrm>
          <a:custGeom>
            <a:avLst/>
            <a:gdLst/>
            <a:ahLst/>
            <a:cxnLst/>
            <a:rect r="r" b="b" t="t" l="l"/>
            <a:pathLst>
              <a:path h="5958009" w="8024255">
                <a:moveTo>
                  <a:pt x="0" y="0"/>
                </a:moveTo>
                <a:lnTo>
                  <a:pt x="8024255" y="0"/>
                </a:lnTo>
                <a:lnTo>
                  <a:pt x="8024255" y="5958009"/>
                </a:lnTo>
                <a:lnTo>
                  <a:pt x="0" y="595800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009283" y="2586487"/>
            <a:ext cx="1912328" cy="5513309"/>
            <a:chOff x="0" y="0"/>
            <a:chExt cx="503658" cy="145206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03658" cy="1452065"/>
            </a:xfrm>
            <a:custGeom>
              <a:avLst/>
              <a:gdLst/>
              <a:ahLst/>
              <a:cxnLst/>
              <a:rect r="r" b="b" t="t" l="l"/>
              <a:pathLst>
                <a:path h="1452065" w="503658">
                  <a:moveTo>
                    <a:pt x="0" y="0"/>
                  </a:moveTo>
                  <a:lnTo>
                    <a:pt x="503658" y="0"/>
                  </a:lnTo>
                  <a:lnTo>
                    <a:pt x="503658" y="1452065"/>
                  </a:lnTo>
                  <a:lnTo>
                    <a:pt x="0" y="14520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503658" cy="15187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3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1033943" y="1111773"/>
            <a:ext cx="6225357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Répartition des arbres par espèces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019175"/>
            <a:ext cx="8609074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50"/>
              </a:lnSpc>
            </a:pPr>
            <a:r>
              <a:rPr lang="en-US" sz="7125">
                <a:solidFill>
                  <a:srgbClr val="FFFFFF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Interprétation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192576" y="2571237"/>
            <a:ext cx="2281322" cy="102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FF3131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50% individus : 6 espèces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412595" y="2115453"/>
            <a:ext cx="5431497" cy="748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Plus de la moitié des individus : 6 espèces</a:t>
            </a:r>
          </a:p>
          <a:p>
            <a:pPr algn="l">
              <a:lnSpc>
                <a:spcPts val="5999"/>
              </a:lnSpc>
            </a:pPr>
          </a:p>
          <a:p>
            <a:pPr algn="l" marL="863599" indent="-431800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Presque 80% individus : 25 espèces</a:t>
            </a:r>
          </a:p>
          <a:p>
            <a:pPr algn="l">
              <a:lnSpc>
                <a:spcPts val="5999"/>
              </a:lnSpc>
            </a:pPr>
          </a:p>
          <a:p>
            <a:pPr algn="l" marL="863599" indent="-431800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~ 20% des individus :  514 espèces restantes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051543" y="4484428"/>
            <a:ext cx="8857785" cy="8525618"/>
          </a:xfrm>
          <a:custGeom>
            <a:avLst/>
            <a:gdLst/>
            <a:ahLst/>
            <a:cxnLst/>
            <a:rect r="r" b="b" t="t" l="l"/>
            <a:pathLst>
              <a:path h="8525618" w="8857785">
                <a:moveTo>
                  <a:pt x="0" y="0"/>
                </a:moveTo>
                <a:lnTo>
                  <a:pt x="8857785" y="0"/>
                </a:lnTo>
                <a:lnTo>
                  <a:pt x="8857785" y="8525619"/>
                </a:lnTo>
                <a:lnTo>
                  <a:pt x="0" y="85256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384697"/>
            <a:ext cx="8632843" cy="6873603"/>
          </a:xfrm>
          <a:custGeom>
            <a:avLst/>
            <a:gdLst/>
            <a:ahLst/>
            <a:cxnLst/>
            <a:rect r="r" b="b" t="t" l="l"/>
            <a:pathLst>
              <a:path h="6873603" w="8632843">
                <a:moveTo>
                  <a:pt x="0" y="0"/>
                </a:moveTo>
                <a:lnTo>
                  <a:pt x="8632843" y="0"/>
                </a:lnTo>
                <a:lnTo>
                  <a:pt x="8632843" y="6873603"/>
                </a:lnTo>
                <a:lnTo>
                  <a:pt x="0" y="68736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743484" y="1111773"/>
            <a:ext cx="6515816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Caractère remarquable ou non des arbres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019175"/>
            <a:ext cx="8609074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50"/>
              </a:lnSpc>
            </a:pPr>
            <a:r>
              <a:rPr lang="en-US" sz="7125">
                <a:solidFill>
                  <a:srgbClr val="FFFFFF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Interprétation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033943" y="2134503"/>
            <a:ext cx="5810149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2" indent="-377826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Seuls 0.1% des individus sont jugés remarquables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033943" y="3811811"/>
            <a:ext cx="6225357" cy="329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2" indent="-377826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Les corrélation peuvent sembler importantes sauf que:</a:t>
            </a:r>
          </a:p>
          <a:p>
            <a:pPr algn="l" marL="1511304" indent="-503768" lvl="2">
              <a:lnSpc>
                <a:spcPts val="5250"/>
              </a:lnSpc>
              <a:buFont typeface="Arial"/>
              <a:buChar char="⚬"/>
            </a:pPr>
            <a:r>
              <a:rPr lang="en-US" sz="350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la hauteur : R=0.06</a:t>
            </a:r>
          </a:p>
          <a:p>
            <a:pPr algn="l" marL="1511304" indent="-503768" lvl="2">
              <a:lnSpc>
                <a:spcPts val="5250"/>
              </a:lnSpc>
              <a:buFont typeface="Arial"/>
              <a:buChar char="⚬"/>
            </a:pPr>
            <a:r>
              <a:rPr lang="en-US" sz="350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la circonférence : R=0.12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033943" y="7488461"/>
            <a:ext cx="5810149" cy="196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2" indent="-377826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Correspondance avec les espèces assez faible également (η²=0.06)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051543" y="4484428"/>
            <a:ext cx="8857785" cy="8525618"/>
          </a:xfrm>
          <a:custGeom>
            <a:avLst/>
            <a:gdLst/>
            <a:ahLst/>
            <a:cxnLst/>
            <a:rect r="r" b="b" t="t" l="l"/>
            <a:pathLst>
              <a:path h="8525618" w="8857785">
                <a:moveTo>
                  <a:pt x="0" y="0"/>
                </a:moveTo>
                <a:lnTo>
                  <a:pt x="8857785" y="0"/>
                </a:lnTo>
                <a:lnTo>
                  <a:pt x="8857785" y="8525619"/>
                </a:lnTo>
                <a:lnTo>
                  <a:pt x="0" y="85256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1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19175"/>
            <a:ext cx="8609074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50"/>
              </a:lnSpc>
            </a:pPr>
            <a:r>
              <a:rPr lang="en-US" sz="7125">
                <a:solidFill>
                  <a:srgbClr val="FFFFFF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Interprétation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033943" y="2134503"/>
            <a:ext cx="5810149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2" indent="-377826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Seuls 0.1% des individus sont jugés remarquables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033943" y="3811811"/>
            <a:ext cx="6225357" cy="329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2" indent="-377826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Les corrélation peuvent sembler importantes sauf que:</a:t>
            </a:r>
          </a:p>
          <a:p>
            <a:pPr algn="l" marL="1511304" indent="-503768" lvl="2">
              <a:lnSpc>
                <a:spcPts val="5250"/>
              </a:lnSpc>
              <a:buFont typeface="Arial"/>
              <a:buChar char="⚬"/>
            </a:pPr>
            <a:r>
              <a:rPr lang="en-US" sz="350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la hauteur : R=0.06</a:t>
            </a:r>
          </a:p>
          <a:p>
            <a:pPr algn="l" marL="1511304" indent="-503768" lvl="2">
              <a:lnSpc>
                <a:spcPts val="5250"/>
              </a:lnSpc>
              <a:buFont typeface="Arial"/>
              <a:buChar char="⚬"/>
            </a:pPr>
            <a:r>
              <a:rPr lang="en-US" sz="350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la circonférence : R=0.12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033943" y="7488461"/>
            <a:ext cx="5810149" cy="196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2" indent="-377826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Correspondance avec les espèces assez faible également (η²=0.06)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28700" y="2384697"/>
            <a:ext cx="8632843" cy="6873603"/>
          </a:xfrm>
          <a:custGeom>
            <a:avLst/>
            <a:gdLst/>
            <a:ahLst/>
            <a:cxnLst/>
            <a:rect r="r" b="b" t="t" l="l"/>
            <a:pathLst>
              <a:path h="6873603" w="8632843">
                <a:moveTo>
                  <a:pt x="0" y="0"/>
                </a:moveTo>
                <a:lnTo>
                  <a:pt x="8632843" y="0"/>
                </a:lnTo>
                <a:lnTo>
                  <a:pt x="8632843" y="6873603"/>
                </a:lnTo>
                <a:lnTo>
                  <a:pt x="0" y="68736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237" t="0" r="-1237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743484" y="1111773"/>
            <a:ext cx="6515816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Caractère remarquable ou non des arbres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7CD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72955">
            <a:off x="10751530" y="-4919548"/>
            <a:ext cx="8901994" cy="10457555"/>
          </a:xfrm>
          <a:custGeom>
            <a:avLst/>
            <a:gdLst/>
            <a:ahLst/>
            <a:cxnLst/>
            <a:rect r="r" b="b" t="t" l="l"/>
            <a:pathLst>
              <a:path h="10457555" w="8901994">
                <a:moveTo>
                  <a:pt x="0" y="0"/>
                </a:moveTo>
                <a:lnTo>
                  <a:pt x="8901993" y="0"/>
                </a:lnTo>
                <a:lnTo>
                  <a:pt x="8901993" y="10457555"/>
                </a:lnTo>
                <a:lnTo>
                  <a:pt x="0" y="10457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901520">
            <a:off x="11841060" y="-3813956"/>
            <a:ext cx="10836480" cy="7395897"/>
          </a:xfrm>
          <a:custGeom>
            <a:avLst/>
            <a:gdLst/>
            <a:ahLst/>
            <a:cxnLst/>
            <a:rect r="r" b="b" t="t" l="l"/>
            <a:pathLst>
              <a:path h="7395897" w="10836480">
                <a:moveTo>
                  <a:pt x="0" y="0"/>
                </a:moveTo>
                <a:lnTo>
                  <a:pt x="10836480" y="0"/>
                </a:lnTo>
                <a:lnTo>
                  <a:pt x="10836480" y="7395898"/>
                </a:lnTo>
                <a:lnTo>
                  <a:pt x="0" y="73958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772413">
            <a:off x="-3694394" y="6621391"/>
            <a:ext cx="6800267" cy="4641183"/>
          </a:xfrm>
          <a:custGeom>
            <a:avLst/>
            <a:gdLst/>
            <a:ahLst/>
            <a:cxnLst/>
            <a:rect r="r" b="b" t="t" l="l"/>
            <a:pathLst>
              <a:path h="4641183" w="6800267">
                <a:moveTo>
                  <a:pt x="0" y="0"/>
                </a:moveTo>
                <a:lnTo>
                  <a:pt x="6800268" y="0"/>
                </a:lnTo>
                <a:lnTo>
                  <a:pt x="6800268" y="4641183"/>
                </a:lnTo>
                <a:lnTo>
                  <a:pt x="0" y="4641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0">
            <a:off x="1028700" y="5138738"/>
            <a:ext cx="17259300" cy="0"/>
          </a:xfrm>
          <a:prstGeom prst="line">
            <a:avLst/>
          </a:prstGeom>
          <a:ln cap="rnd" w="9525">
            <a:solidFill>
              <a:srgbClr val="4F674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028700" y="4981575"/>
            <a:ext cx="323850" cy="323850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F674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5317258" y="4972050"/>
            <a:ext cx="323850" cy="323850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F674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605817" y="4972050"/>
            <a:ext cx="323850" cy="323850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F674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3894375" y="4972050"/>
            <a:ext cx="323850" cy="323850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D957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028700" y="6083225"/>
            <a:ext cx="3455295" cy="170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Présentation générale des données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605817" y="6083225"/>
            <a:ext cx="3455295" cy="113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>
                <a:solidFill>
                  <a:srgbClr val="142414"/>
                </a:solidFill>
                <a:latin typeface="Rasputin"/>
                <a:ea typeface="Rasputin"/>
                <a:cs typeface="Rasputin"/>
                <a:sym typeface="Rasputin"/>
              </a:rPr>
              <a:t>Interprétation des données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432340" y="6083225"/>
            <a:ext cx="3455295" cy="113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Nettoyage des données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009457" y="6083225"/>
            <a:ext cx="3552114" cy="2310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 b="true">
                <a:solidFill>
                  <a:srgbClr val="142414"/>
                </a:solidFill>
                <a:latin typeface="Rasputin Bold"/>
                <a:ea typeface="Rasputin Bold"/>
                <a:cs typeface="Rasputin Bold"/>
                <a:sym typeface="Rasputin Bold"/>
              </a:rPr>
              <a:t>Pistes de travail pour la municipalité (application)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09871" y="1419761"/>
            <a:ext cx="15755527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20"/>
              </a:lnSpc>
            </a:pPr>
            <a:r>
              <a:rPr lang="en-US" sz="7350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Écrivez votre sujet ou votre idée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7CD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725801" y="1032038"/>
            <a:ext cx="7533499" cy="528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0"/>
              </a:lnSpc>
            </a:pPr>
            <a:r>
              <a:rPr lang="en-US" sz="3200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Plus de 730 parcs et jardins publics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725801" y="1975058"/>
            <a:ext cx="7533499" cy="1060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0"/>
              </a:lnSpc>
            </a:pPr>
            <a:r>
              <a:rPr lang="en-US" sz="3200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Plus de 3200 ha d’espaces végétalisés dont 2600 publics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725801" y="3445083"/>
            <a:ext cx="7533499" cy="1591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0"/>
              </a:lnSpc>
            </a:pPr>
            <a:r>
              <a:rPr lang="en-US" sz="3200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~ 106 000 arbres d’alignement (voies, allées, etc.) supplémentaires sur presque 700 kms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060613"/>
            <a:ext cx="7327729" cy="469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70"/>
              </a:lnSpc>
            </a:pPr>
            <a:r>
              <a:rPr lang="en-US" sz="7725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Les espaces verts de Paris en quelques chiffres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6159217">
            <a:off x="630772" y="5058223"/>
            <a:ext cx="8901994" cy="10457555"/>
          </a:xfrm>
          <a:custGeom>
            <a:avLst/>
            <a:gdLst/>
            <a:ahLst/>
            <a:cxnLst/>
            <a:rect r="r" b="b" t="t" l="l"/>
            <a:pathLst>
              <a:path h="10457555" w="8901994">
                <a:moveTo>
                  <a:pt x="0" y="0"/>
                </a:moveTo>
                <a:lnTo>
                  <a:pt x="8901994" y="0"/>
                </a:lnTo>
                <a:lnTo>
                  <a:pt x="8901994" y="10457554"/>
                </a:lnTo>
                <a:lnTo>
                  <a:pt x="0" y="104575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1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6762324">
            <a:off x="4626521" y="5834276"/>
            <a:ext cx="6144834" cy="9739650"/>
          </a:xfrm>
          <a:custGeom>
            <a:avLst/>
            <a:gdLst/>
            <a:ahLst/>
            <a:cxnLst/>
            <a:rect r="r" b="b" t="t" l="l"/>
            <a:pathLst>
              <a:path h="9739650" w="6144834">
                <a:moveTo>
                  <a:pt x="0" y="0"/>
                </a:moveTo>
                <a:lnTo>
                  <a:pt x="6144834" y="0"/>
                </a:lnTo>
                <a:lnTo>
                  <a:pt x="6144834" y="9739650"/>
                </a:lnTo>
                <a:lnTo>
                  <a:pt x="0" y="97396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725801" y="5446603"/>
            <a:ext cx="7533499" cy="1591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0"/>
              </a:lnSpc>
            </a:pPr>
            <a:r>
              <a:rPr lang="en-US" sz="3200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30 actions “Plan Biodiversité 2018-2024” : création 20 espaces de biodiversité et 10 zones humides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158571" y="7599018"/>
            <a:ext cx="6651409" cy="2123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60"/>
              </a:lnSpc>
            </a:pPr>
            <a:r>
              <a:rPr lang="en-US" sz="3200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--&gt; Base de données fiable </a:t>
            </a:r>
            <a:r>
              <a:rPr lang="en-US" b="true" sz="3200">
                <a:solidFill>
                  <a:srgbClr val="142414"/>
                </a:solidFill>
                <a:latin typeface="Rasputin Bold"/>
                <a:ea typeface="Rasputin Bold"/>
                <a:cs typeface="Rasputin Bold"/>
                <a:sym typeface="Rasputin Bold"/>
              </a:rPr>
              <a:t>nécessaire </a:t>
            </a:r>
            <a:r>
              <a:rPr lang="en-US" sz="3200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pour assurer un </a:t>
            </a:r>
            <a:r>
              <a:rPr lang="en-US" b="true" sz="3200">
                <a:solidFill>
                  <a:srgbClr val="142414"/>
                </a:solidFill>
                <a:latin typeface="Rasputin Bold"/>
                <a:ea typeface="Rasputin Bold"/>
                <a:cs typeface="Rasputin Bold"/>
                <a:sym typeface="Rasputin Bold"/>
              </a:rPr>
              <a:t>suivi </a:t>
            </a:r>
            <a:r>
              <a:rPr lang="en-US" sz="3200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optimal et mener des </a:t>
            </a:r>
            <a:r>
              <a:rPr lang="en-US" b="true" sz="3200">
                <a:solidFill>
                  <a:srgbClr val="142414"/>
                </a:solidFill>
                <a:latin typeface="Rasputin Bold"/>
                <a:ea typeface="Rasputin Bold"/>
                <a:cs typeface="Rasputin Bold"/>
                <a:sym typeface="Rasputin Bold"/>
              </a:rPr>
              <a:t>actions efficaces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549334" y="9929681"/>
            <a:ext cx="7533499" cy="212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89"/>
              </a:lnSpc>
            </a:pPr>
            <a:r>
              <a:rPr lang="en-US" sz="1299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Sources : </a:t>
            </a:r>
            <a:r>
              <a:rPr lang="en-US" sz="1299" u="sng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  <a:hlinkClick r:id="rId7" tooltip="https://www.apur.org/fr/geo-data/paris-vegetale"/>
              </a:rPr>
              <a:t>apur.org</a:t>
            </a:r>
            <a:r>
              <a:rPr lang="en-US" sz="1299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, </a:t>
            </a:r>
            <a:r>
              <a:rPr lang="en-US" sz="1299" u="sng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  <a:hlinkClick r:id="rId8" tooltip="https://www.paris.fr/pages/biodiversite-66"/>
              </a:rPr>
              <a:t>paris.fr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7CD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569148" y="3638550"/>
            <a:ext cx="8849963" cy="147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</a:pPr>
            <a:r>
              <a:rPr lang="en-US" sz="4500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Organisation de chemins pour entretien espaces verts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569148" y="7477125"/>
            <a:ext cx="9690152" cy="2098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0"/>
              </a:lnSpc>
            </a:pPr>
            <a:r>
              <a:rPr lang="en-US" sz="4300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Données supplémentaires : âge (estimation), présence signalisation espèces remarquables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569148" y="981075"/>
            <a:ext cx="9690152" cy="221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</a:pPr>
            <a:r>
              <a:rPr lang="en-US" sz="4500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Identification groupes d’arbres (clusters) selon la hauteur, caractère remarquable etc.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569148" y="5553075"/>
            <a:ext cx="4565699" cy="147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</a:pPr>
            <a:r>
              <a:rPr lang="en-US" sz="4500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Inclusivité / poste aménagé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989880"/>
            <a:ext cx="4878527" cy="1095460"/>
            <a:chOff x="0" y="0"/>
            <a:chExt cx="6504702" cy="1460614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9525"/>
              <a:ext cx="6504702" cy="923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400"/>
                </a:lnSpc>
              </a:pPr>
              <a:r>
                <a:rPr lang="en-US" sz="4500">
                  <a:solidFill>
                    <a:srgbClr val="142414"/>
                  </a:solidFill>
                  <a:latin typeface="Rasputin"/>
                  <a:ea typeface="Rasputin"/>
                  <a:cs typeface="Rasputin"/>
                  <a:sym typeface="Rasputin"/>
                </a:rPr>
                <a:t>Pistes de travail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985211"/>
              <a:ext cx="6504702" cy="4754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90"/>
                </a:lnSpc>
              </a:pPr>
              <a:r>
                <a:rPr lang="en-US" sz="2300">
                  <a:solidFill>
                    <a:srgbClr val="142414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Applications pour la municipalité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28700" y="2757922"/>
            <a:ext cx="5843949" cy="6500378"/>
            <a:chOff x="687070" y="247650"/>
            <a:chExt cx="11148060" cy="1240028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148060" cy="12400280"/>
            </a:xfrm>
            <a:custGeom>
              <a:avLst/>
              <a:gdLst/>
              <a:ahLst/>
              <a:cxnLst/>
              <a:rect r="r" b="b" t="t" l="l"/>
              <a:pathLst>
                <a:path h="12400280" w="11148060">
                  <a:moveTo>
                    <a:pt x="9215120" y="1497330"/>
                  </a:moveTo>
                  <a:cubicBezTo>
                    <a:pt x="8773160" y="972820"/>
                    <a:pt x="8234680" y="508000"/>
                    <a:pt x="7590790" y="252730"/>
                  </a:cubicBezTo>
                  <a:cubicBezTo>
                    <a:pt x="7132320" y="71120"/>
                    <a:pt x="6633210" y="0"/>
                    <a:pt x="6139180" y="6350"/>
                  </a:cubicBezTo>
                  <a:cubicBezTo>
                    <a:pt x="4053840" y="36830"/>
                    <a:pt x="2157730" y="1490980"/>
                    <a:pt x="1289050" y="3346450"/>
                  </a:cubicBezTo>
                  <a:cubicBezTo>
                    <a:pt x="527050" y="4977130"/>
                    <a:pt x="0" y="7792720"/>
                    <a:pt x="680720" y="9457690"/>
                  </a:cubicBezTo>
                  <a:cubicBezTo>
                    <a:pt x="1360170" y="11122660"/>
                    <a:pt x="2499360" y="12005310"/>
                    <a:pt x="4248150" y="12081510"/>
                  </a:cubicBezTo>
                  <a:cubicBezTo>
                    <a:pt x="7001510" y="12400280"/>
                    <a:pt x="9088120" y="10502900"/>
                    <a:pt x="10118090" y="8309610"/>
                  </a:cubicBezTo>
                  <a:cubicBezTo>
                    <a:pt x="11148061" y="6116320"/>
                    <a:pt x="10782300" y="3361690"/>
                    <a:pt x="9215120" y="1497330"/>
                  </a:cubicBezTo>
                  <a:close/>
                </a:path>
              </a:pathLst>
            </a:custGeom>
            <a:blipFill>
              <a:blip r:embed="rId3"/>
              <a:stretch>
                <a:fillRect l="-37911" t="0" r="-37911" b="0"/>
              </a:stretch>
            </a:blipFill>
          </p:spPr>
        </p:sp>
      </p:grp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42669" y="3759312"/>
            <a:ext cx="12002662" cy="185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99"/>
              </a:lnSpc>
            </a:pPr>
            <a:r>
              <a:rPr lang="en-US" sz="12999">
                <a:solidFill>
                  <a:srgbClr val="FFFFFF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Annexes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2284790" y="-3746425"/>
            <a:ext cx="8857785" cy="8525618"/>
          </a:xfrm>
          <a:custGeom>
            <a:avLst/>
            <a:gdLst/>
            <a:ahLst/>
            <a:cxnLst/>
            <a:rect r="r" b="b" t="t" l="l"/>
            <a:pathLst>
              <a:path h="8525618" w="8857785">
                <a:moveTo>
                  <a:pt x="0" y="0"/>
                </a:moveTo>
                <a:lnTo>
                  <a:pt x="8857785" y="0"/>
                </a:lnTo>
                <a:lnTo>
                  <a:pt x="8857785" y="8525618"/>
                </a:lnTo>
                <a:lnTo>
                  <a:pt x="0" y="85256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6653687">
            <a:off x="10166505" y="4129872"/>
            <a:ext cx="9957653" cy="8663158"/>
          </a:xfrm>
          <a:custGeom>
            <a:avLst/>
            <a:gdLst/>
            <a:ahLst/>
            <a:cxnLst/>
            <a:rect r="r" b="b" t="t" l="l"/>
            <a:pathLst>
              <a:path h="8663158" w="9957653">
                <a:moveTo>
                  <a:pt x="0" y="0"/>
                </a:moveTo>
                <a:lnTo>
                  <a:pt x="9957652" y="0"/>
                </a:lnTo>
                <a:lnTo>
                  <a:pt x="9957652" y="8663157"/>
                </a:lnTo>
                <a:lnTo>
                  <a:pt x="0" y="86631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4726396">
            <a:off x="-2659134" y="-900023"/>
            <a:ext cx="5318268" cy="8429531"/>
          </a:xfrm>
          <a:custGeom>
            <a:avLst/>
            <a:gdLst/>
            <a:ahLst/>
            <a:cxnLst/>
            <a:rect r="r" b="b" t="t" l="l"/>
            <a:pathLst>
              <a:path h="8429531" w="5318268">
                <a:moveTo>
                  <a:pt x="0" y="0"/>
                </a:moveTo>
                <a:lnTo>
                  <a:pt x="5318268" y="0"/>
                </a:lnTo>
                <a:lnTo>
                  <a:pt x="5318268" y="8429531"/>
                </a:lnTo>
                <a:lnTo>
                  <a:pt x="0" y="84295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788089">
            <a:off x="16062525" y="2478011"/>
            <a:ext cx="6565563" cy="10406512"/>
          </a:xfrm>
          <a:custGeom>
            <a:avLst/>
            <a:gdLst/>
            <a:ahLst/>
            <a:cxnLst/>
            <a:rect r="r" b="b" t="t" l="l"/>
            <a:pathLst>
              <a:path h="10406512" w="6565563">
                <a:moveTo>
                  <a:pt x="0" y="0"/>
                </a:moveTo>
                <a:lnTo>
                  <a:pt x="6565563" y="0"/>
                </a:lnTo>
                <a:lnTo>
                  <a:pt x="6565563" y="10406512"/>
                </a:lnTo>
                <a:lnTo>
                  <a:pt x="0" y="104065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973480" y="1426172"/>
          <a:ext cx="16258210" cy="8482848"/>
        </p:xfrm>
        <a:graphic>
          <a:graphicData uri="http://schemas.openxmlformats.org/drawingml/2006/table">
            <a:tbl>
              <a:tblPr/>
              <a:tblGrid>
                <a:gridCol w="3167921"/>
                <a:gridCol w="3143688"/>
                <a:gridCol w="5421616"/>
                <a:gridCol w="4524985"/>
              </a:tblGrid>
              <a:tr h="126967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 spc="220">
                          <a:solidFill>
                            <a:srgbClr val="142414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TYPE DE PROBLÈME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 spc="220">
                          <a:solidFill>
                            <a:srgbClr val="142414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VARIABLES CONCERNÉES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 spc="220">
                          <a:solidFill>
                            <a:srgbClr val="142414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RÉSULTATS DE L’ANALYSE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 spc="220">
                          <a:solidFill>
                            <a:srgbClr val="142414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SOLUTION RETENUE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</a:tr>
              <a:tr h="1107387"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Valeurs trop élevées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hauteur (m)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478 valeurs pouvant être en cm</a:t>
                      </a:r>
                      <a:endParaRPr lang="en-US" sz="1100"/>
                    </a:p>
                    <a:p>
                      <a:pPr algn="just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1 valeur aberrante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Conversion en m</a:t>
                      </a:r>
                      <a:endParaRPr lang="en-US" sz="1100"/>
                    </a:p>
                    <a:p>
                      <a:pPr algn="just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Suppression de la valeur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2395"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Valeurs trop élevées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circonférence (cm)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20 valeurs aberrantes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Suppression des valeurs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19"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Valeurs trop faibles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hauteur (m)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36952 sans stade développement</a:t>
                      </a:r>
                      <a:endParaRPr lang="en-US" sz="1100"/>
                    </a:p>
                    <a:p>
                      <a:pPr algn="just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2267 avec stade développement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Conservation des valeurs : graines fraichement plantées</a:t>
                      </a:r>
                      <a:endParaRPr lang="en-US" sz="1100"/>
                    </a:p>
                    <a:p>
                      <a:pPr algn="just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Suppression des valeurs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1189"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Valeurs trop faibles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circonférence (cm)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25586 sans stade développement</a:t>
                      </a:r>
                      <a:endParaRPr lang="en-US" sz="1100"/>
                    </a:p>
                    <a:p>
                      <a:pPr algn="just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281 avec stade développement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Conservation des valeurs : graines fraichement plantées</a:t>
                      </a:r>
                      <a:endParaRPr lang="en-US" sz="1100"/>
                    </a:p>
                    <a:p>
                      <a:pPr algn="just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Suppression des valeurs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7387"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Incohérence entre deux variables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hauteur (m) et circonférence (cm)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hauteur &gt; 0 et circonférence = 0 : 322 individus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suppression de la valeur pour circonférence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2395"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Incohérence entre deux variables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hauteur (m) et circonférence (cm)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hauteur = 0 et circonférence &gt; 0 : 11688 individus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suppression de la valeur pour hauteur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001090" y="397472"/>
            <a:ext cx="16230600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0"/>
              </a:lnSpc>
            </a:pPr>
            <a:r>
              <a:rPr lang="en-US" sz="3350">
                <a:solidFill>
                  <a:srgbClr val="FFFFFF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Nettoyage et solutions proposées : étude de la hauteur et de la circonférence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203865"/>
            <a:ext cx="16230600" cy="8054435"/>
          </a:xfrm>
          <a:custGeom>
            <a:avLst/>
            <a:gdLst/>
            <a:ahLst/>
            <a:cxnLst/>
            <a:rect r="r" b="b" t="t" l="l"/>
            <a:pathLst>
              <a:path h="8054435" w="16230600">
                <a:moveTo>
                  <a:pt x="0" y="0"/>
                </a:moveTo>
                <a:lnTo>
                  <a:pt x="16230600" y="0"/>
                </a:lnTo>
                <a:lnTo>
                  <a:pt x="16230600" y="8054435"/>
                </a:lnTo>
                <a:lnTo>
                  <a:pt x="0" y="8054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7CD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72955">
            <a:off x="10751530" y="-4919548"/>
            <a:ext cx="8901994" cy="10457555"/>
          </a:xfrm>
          <a:custGeom>
            <a:avLst/>
            <a:gdLst/>
            <a:ahLst/>
            <a:cxnLst/>
            <a:rect r="r" b="b" t="t" l="l"/>
            <a:pathLst>
              <a:path h="10457555" w="8901994">
                <a:moveTo>
                  <a:pt x="0" y="0"/>
                </a:moveTo>
                <a:lnTo>
                  <a:pt x="8901993" y="0"/>
                </a:lnTo>
                <a:lnTo>
                  <a:pt x="8901993" y="10457555"/>
                </a:lnTo>
                <a:lnTo>
                  <a:pt x="0" y="104575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1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901520">
            <a:off x="11841060" y="-3813956"/>
            <a:ext cx="10836480" cy="7395897"/>
          </a:xfrm>
          <a:custGeom>
            <a:avLst/>
            <a:gdLst/>
            <a:ahLst/>
            <a:cxnLst/>
            <a:rect r="r" b="b" t="t" l="l"/>
            <a:pathLst>
              <a:path h="7395897" w="10836480">
                <a:moveTo>
                  <a:pt x="0" y="0"/>
                </a:moveTo>
                <a:lnTo>
                  <a:pt x="10836480" y="0"/>
                </a:lnTo>
                <a:lnTo>
                  <a:pt x="10836480" y="7395898"/>
                </a:lnTo>
                <a:lnTo>
                  <a:pt x="0" y="73958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772413">
            <a:off x="-3694394" y="6621391"/>
            <a:ext cx="6800267" cy="4641183"/>
          </a:xfrm>
          <a:custGeom>
            <a:avLst/>
            <a:gdLst/>
            <a:ahLst/>
            <a:cxnLst/>
            <a:rect r="r" b="b" t="t" l="l"/>
            <a:pathLst>
              <a:path h="4641183" w="6800267">
                <a:moveTo>
                  <a:pt x="0" y="0"/>
                </a:moveTo>
                <a:lnTo>
                  <a:pt x="6800268" y="0"/>
                </a:lnTo>
                <a:lnTo>
                  <a:pt x="6800268" y="4641183"/>
                </a:lnTo>
                <a:lnTo>
                  <a:pt x="0" y="46411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0">
            <a:off x="1028700" y="5138738"/>
            <a:ext cx="17259300" cy="0"/>
          </a:xfrm>
          <a:prstGeom prst="line">
            <a:avLst/>
          </a:prstGeom>
          <a:ln cap="rnd" w="9525">
            <a:solidFill>
              <a:srgbClr val="4F674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028700" y="4981575"/>
            <a:ext cx="323850" cy="323850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D957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5317258" y="4972050"/>
            <a:ext cx="323850" cy="323850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F674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605817" y="4972050"/>
            <a:ext cx="323850" cy="323850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F674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3894375" y="4972050"/>
            <a:ext cx="323850" cy="323850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F674F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028700" y="6083225"/>
            <a:ext cx="3455295" cy="173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 b="true">
                <a:solidFill>
                  <a:srgbClr val="142414"/>
                </a:solidFill>
                <a:latin typeface="Rasputin Bold"/>
                <a:ea typeface="Rasputin Bold"/>
                <a:cs typeface="Rasputin Bold"/>
                <a:sym typeface="Rasputin Bold"/>
              </a:rPr>
              <a:t>Présentation générale des données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605817" y="6083225"/>
            <a:ext cx="3455295" cy="113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Interprétation des données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432340" y="6083225"/>
            <a:ext cx="3455295" cy="113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Nettoyage des données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009457" y="6083225"/>
            <a:ext cx="3455295" cy="227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Pistes de travail pour la municipalité (application)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09871" y="1419761"/>
            <a:ext cx="15755527" cy="2238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20"/>
              </a:lnSpc>
            </a:pPr>
            <a:r>
              <a:rPr lang="en-US" sz="7350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Étude de la base de données des arbres de la mairie de Paris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426279" y="1497565"/>
            <a:ext cx="3589539" cy="4823792"/>
            <a:chOff x="0" y="0"/>
            <a:chExt cx="3663950" cy="49237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3600450" cy="4859020"/>
            </a:xfrm>
            <a:custGeom>
              <a:avLst/>
              <a:gdLst/>
              <a:ahLst/>
              <a:cxnLst/>
              <a:rect r="r" b="b" t="t" l="l"/>
              <a:pathLst>
                <a:path h="4859020" w="3600450">
                  <a:moveTo>
                    <a:pt x="3600450" y="4499610"/>
                  </a:moveTo>
                  <a:cubicBezTo>
                    <a:pt x="3600450" y="4699000"/>
                    <a:pt x="3439160" y="4859020"/>
                    <a:pt x="3241040" y="4859020"/>
                  </a:cubicBezTo>
                  <a:lnTo>
                    <a:pt x="359410" y="4859020"/>
                  </a:lnTo>
                  <a:cubicBezTo>
                    <a:pt x="160020" y="4859020"/>
                    <a:pt x="0" y="4697730"/>
                    <a:pt x="0" y="4499610"/>
                  </a:cubicBezTo>
                  <a:lnTo>
                    <a:pt x="0" y="359410"/>
                  </a:lnTo>
                  <a:cubicBezTo>
                    <a:pt x="0" y="160020"/>
                    <a:pt x="161290" y="0"/>
                    <a:pt x="359410" y="0"/>
                  </a:cubicBezTo>
                  <a:lnTo>
                    <a:pt x="3239770" y="0"/>
                  </a:lnTo>
                  <a:cubicBezTo>
                    <a:pt x="3439160" y="0"/>
                    <a:pt x="3599180" y="161290"/>
                    <a:pt x="3599180" y="359410"/>
                  </a:cubicBezTo>
                  <a:lnTo>
                    <a:pt x="3600450" y="4499610"/>
                  </a:lnTo>
                  <a:close/>
                </a:path>
              </a:pathLst>
            </a:custGeom>
            <a:blipFill>
              <a:blip r:embed="rId3"/>
              <a:stretch>
                <a:fillRect l="-18" t="0" r="-18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63950" cy="4923790"/>
            </a:xfrm>
            <a:custGeom>
              <a:avLst/>
              <a:gdLst/>
              <a:ahLst/>
              <a:cxnLst/>
              <a:rect r="r" b="b" t="t" l="l"/>
              <a:pathLst>
                <a:path h="4923790" w="3663950">
                  <a:moveTo>
                    <a:pt x="3271520" y="4923790"/>
                  </a:moveTo>
                  <a:lnTo>
                    <a:pt x="391160" y="4923790"/>
                  </a:lnTo>
                  <a:cubicBezTo>
                    <a:pt x="175260" y="4923790"/>
                    <a:pt x="0" y="4748530"/>
                    <a:pt x="0" y="4532630"/>
                  </a:cubicBezTo>
                  <a:lnTo>
                    <a:pt x="0" y="392430"/>
                  </a:lnTo>
                  <a:cubicBezTo>
                    <a:pt x="0" y="175260"/>
                    <a:pt x="175260" y="0"/>
                    <a:pt x="391160" y="0"/>
                  </a:cubicBezTo>
                  <a:lnTo>
                    <a:pt x="3271520" y="0"/>
                  </a:lnTo>
                  <a:cubicBezTo>
                    <a:pt x="3487420" y="0"/>
                    <a:pt x="3662680" y="175260"/>
                    <a:pt x="3662680" y="391160"/>
                  </a:cubicBezTo>
                  <a:lnTo>
                    <a:pt x="3662680" y="4531360"/>
                  </a:lnTo>
                  <a:cubicBezTo>
                    <a:pt x="3663950" y="4747260"/>
                    <a:pt x="3487420" y="4923790"/>
                    <a:pt x="3271520" y="4923790"/>
                  </a:cubicBezTo>
                  <a:close/>
                  <a:moveTo>
                    <a:pt x="391160" y="63500"/>
                  </a:moveTo>
                  <a:cubicBezTo>
                    <a:pt x="210820" y="63500"/>
                    <a:pt x="63500" y="210820"/>
                    <a:pt x="63500" y="391160"/>
                  </a:cubicBezTo>
                  <a:lnTo>
                    <a:pt x="63500" y="4531360"/>
                  </a:lnTo>
                  <a:cubicBezTo>
                    <a:pt x="63500" y="4712970"/>
                    <a:pt x="210820" y="4859020"/>
                    <a:pt x="391160" y="4859020"/>
                  </a:cubicBezTo>
                  <a:lnTo>
                    <a:pt x="3271520" y="4859020"/>
                  </a:lnTo>
                  <a:cubicBezTo>
                    <a:pt x="3453130" y="4859020"/>
                    <a:pt x="3599180" y="4711700"/>
                    <a:pt x="3599180" y="4531360"/>
                  </a:cubicBezTo>
                  <a:lnTo>
                    <a:pt x="3599180" y="391160"/>
                  </a:lnTo>
                  <a:cubicBezTo>
                    <a:pt x="3599180" y="209550"/>
                    <a:pt x="3451860" y="63500"/>
                    <a:pt x="3271520" y="63500"/>
                  </a:cubicBezTo>
                  <a:lnTo>
                    <a:pt x="391160" y="63500"/>
                  </a:lnTo>
                  <a:close/>
                </a:path>
              </a:pathLst>
            </a:custGeom>
            <a:solidFill>
              <a:srgbClr val="5F5C39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9483929" y="1497565"/>
            <a:ext cx="3589539" cy="4823792"/>
            <a:chOff x="0" y="0"/>
            <a:chExt cx="3663950" cy="49237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1750" y="31750"/>
              <a:ext cx="3600450" cy="4859020"/>
            </a:xfrm>
            <a:custGeom>
              <a:avLst/>
              <a:gdLst/>
              <a:ahLst/>
              <a:cxnLst/>
              <a:rect r="r" b="b" t="t" l="l"/>
              <a:pathLst>
                <a:path h="4859020" w="3600450">
                  <a:moveTo>
                    <a:pt x="3600450" y="4499610"/>
                  </a:moveTo>
                  <a:cubicBezTo>
                    <a:pt x="3600450" y="4699000"/>
                    <a:pt x="3439160" y="4859020"/>
                    <a:pt x="3241040" y="4859020"/>
                  </a:cubicBezTo>
                  <a:lnTo>
                    <a:pt x="359410" y="4859020"/>
                  </a:lnTo>
                  <a:cubicBezTo>
                    <a:pt x="160020" y="4859020"/>
                    <a:pt x="0" y="4697730"/>
                    <a:pt x="0" y="4499610"/>
                  </a:cubicBezTo>
                  <a:lnTo>
                    <a:pt x="0" y="359410"/>
                  </a:lnTo>
                  <a:cubicBezTo>
                    <a:pt x="0" y="160020"/>
                    <a:pt x="161290" y="0"/>
                    <a:pt x="359410" y="0"/>
                  </a:cubicBezTo>
                  <a:lnTo>
                    <a:pt x="3239770" y="0"/>
                  </a:lnTo>
                  <a:cubicBezTo>
                    <a:pt x="3439160" y="0"/>
                    <a:pt x="3599180" y="161290"/>
                    <a:pt x="3599180" y="359410"/>
                  </a:cubicBezTo>
                  <a:lnTo>
                    <a:pt x="3600450" y="4499610"/>
                  </a:lnTo>
                  <a:close/>
                </a:path>
              </a:pathLst>
            </a:custGeom>
            <a:blipFill>
              <a:blip r:embed="rId4"/>
              <a:stretch>
                <a:fillRect l="0" t="-958" r="0" b="-958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63950" cy="4923790"/>
            </a:xfrm>
            <a:custGeom>
              <a:avLst/>
              <a:gdLst/>
              <a:ahLst/>
              <a:cxnLst/>
              <a:rect r="r" b="b" t="t" l="l"/>
              <a:pathLst>
                <a:path h="4923790" w="3663950">
                  <a:moveTo>
                    <a:pt x="3271520" y="4923790"/>
                  </a:moveTo>
                  <a:lnTo>
                    <a:pt x="391160" y="4923790"/>
                  </a:lnTo>
                  <a:cubicBezTo>
                    <a:pt x="175260" y="4923790"/>
                    <a:pt x="0" y="4748530"/>
                    <a:pt x="0" y="4532630"/>
                  </a:cubicBezTo>
                  <a:lnTo>
                    <a:pt x="0" y="392430"/>
                  </a:lnTo>
                  <a:cubicBezTo>
                    <a:pt x="0" y="175260"/>
                    <a:pt x="175260" y="0"/>
                    <a:pt x="391160" y="0"/>
                  </a:cubicBezTo>
                  <a:lnTo>
                    <a:pt x="3271520" y="0"/>
                  </a:lnTo>
                  <a:cubicBezTo>
                    <a:pt x="3487420" y="0"/>
                    <a:pt x="3662680" y="175260"/>
                    <a:pt x="3662680" y="391160"/>
                  </a:cubicBezTo>
                  <a:lnTo>
                    <a:pt x="3662680" y="4531360"/>
                  </a:lnTo>
                  <a:cubicBezTo>
                    <a:pt x="3663950" y="4747260"/>
                    <a:pt x="3487420" y="4923790"/>
                    <a:pt x="3271520" y="4923790"/>
                  </a:cubicBezTo>
                  <a:close/>
                  <a:moveTo>
                    <a:pt x="391160" y="63500"/>
                  </a:moveTo>
                  <a:cubicBezTo>
                    <a:pt x="210820" y="63500"/>
                    <a:pt x="63500" y="210820"/>
                    <a:pt x="63500" y="391160"/>
                  </a:cubicBezTo>
                  <a:lnTo>
                    <a:pt x="63500" y="4531360"/>
                  </a:lnTo>
                  <a:cubicBezTo>
                    <a:pt x="63500" y="4712970"/>
                    <a:pt x="210820" y="4859020"/>
                    <a:pt x="391160" y="4859020"/>
                  </a:cubicBezTo>
                  <a:lnTo>
                    <a:pt x="3271520" y="4859020"/>
                  </a:lnTo>
                  <a:cubicBezTo>
                    <a:pt x="3453130" y="4859020"/>
                    <a:pt x="3599180" y="4711700"/>
                    <a:pt x="3599180" y="4531360"/>
                  </a:cubicBezTo>
                  <a:lnTo>
                    <a:pt x="3599180" y="391160"/>
                  </a:lnTo>
                  <a:cubicBezTo>
                    <a:pt x="3599180" y="209550"/>
                    <a:pt x="3451860" y="63500"/>
                    <a:pt x="3271520" y="63500"/>
                  </a:cubicBezTo>
                  <a:lnTo>
                    <a:pt x="391160" y="63500"/>
                  </a:lnTo>
                  <a:close/>
                </a:path>
              </a:pathLst>
            </a:custGeom>
            <a:solidFill>
              <a:srgbClr val="4F674F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3567358" y="1497565"/>
            <a:ext cx="3589539" cy="4823792"/>
            <a:chOff x="0" y="0"/>
            <a:chExt cx="3663950" cy="492379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31750" y="31750"/>
              <a:ext cx="3600450" cy="4859020"/>
            </a:xfrm>
            <a:custGeom>
              <a:avLst/>
              <a:gdLst/>
              <a:ahLst/>
              <a:cxnLst/>
              <a:rect r="r" b="b" t="t" l="l"/>
              <a:pathLst>
                <a:path h="4859020" w="3600450">
                  <a:moveTo>
                    <a:pt x="3600450" y="4499610"/>
                  </a:moveTo>
                  <a:cubicBezTo>
                    <a:pt x="3600450" y="4699000"/>
                    <a:pt x="3439160" y="4859020"/>
                    <a:pt x="3241040" y="4859020"/>
                  </a:cubicBezTo>
                  <a:lnTo>
                    <a:pt x="359410" y="4859020"/>
                  </a:lnTo>
                  <a:cubicBezTo>
                    <a:pt x="160020" y="4859020"/>
                    <a:pt x="0" y="4697730"/>
                    <a:pt x="0" y="4499610"/>
                  </a:cubicBezTo>
                  <a:lnTo>
                    <a:pt x="0" y="359410"/>
                  </a:lnTo>
                  <a:cubicBezTo>
                    <a:pt x="0" y="160020"/>
                    <a:pt x="161290" y="0"/>
                    <a:pt x="359410" y="0"/>
                  </a:cubicBezTo>
                  <a:lnTo>
                    <a:pt x="3239770" y="0"/>
                  </a:lnTo>
                  <a:cubicBezTo>
                    <a:pt x="3439160" y="0"/>
                    <a:pt x="3599180" y="161290"/>
                    <a:pt x="3599180" y="359410"/>
                  </a:cubicBezTo>
                  <a:lnTo>
                    <a:pt x="3600450" y="4499610"/>
                  </a:lnTo>
                  <a:close/>
                </a:path>
              </a:pathLst>
            </a:custGeom>
            <a:blipFill>
              <a:blip r:embed="rId5"/>
              <a:stretch>
                <a:fillRect l="-17477" t="0" r="-17477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63950" cy="4923790"/>
            </a:xfrm>
            <a:custGeom>
              <a:avLst/>
              <a:gdLst/>
              <a:ahLst/>
              <a:cxnLst/>
              <a:rect r="r" b="b" t="t" l="l"/>
              <a:pathLst>
                <a:path h="4923790" w="3663950">
                  <a:moveTo>
                    <a:pt x="3271520" y="4923790"/>
                  </a:moveTo>
                  <a:lnTo>
                    <a:pt x="391160" y="4923790"/>
                  </a:lnTo>
                  <a:cubicBezTo>
                    <a:pt x="175260" y="4923790"/>
                    <a:pt x="0" y="4748530"/>
                    <a:pt x="0" y="4532630"/>
                  </a:cubicBezTo>
                  <a:lnTo>
                    <a:pt x="0" y="392430"/>
                  </a:lnTo>
                  <a:cubicBezTo>
                    <a:pt x="0" y="175260"/>
                    <a:pt x="175260" y="0"/>
                    <a:pt x="391160" y="0"/>
                  </a:cubicBezTo>
                  <a:lnTo>
                    <a:pt x="3271520" y="0"/>
                  </a:lnTo>
                  <a:cubicBezTo>
                    <a:pt x="3487420" y="0"/>
                    <a:pt x="3662680" y="175260"/>
                    <a:pt x="3662680" y="391160"/>
                  </a:cubicBezTo>
                  <a:lnTo>
                    <a:pt x="3662680" y="4531360"/>
                  </a:lnTo>
                  <a:cubicBezTo>
                    <a:pt x="3663950" y="4747260"/>
                    <a:pt x="3487420" y="4923790"/>
                    <a:pt x="3271520" y="4923790"/>
                  </a:cubicBezTo>
                  <a:close/>
                  <a:moveTo>
                    <a:pt x="391160" y="63500"/>
                  </a:moveTo>
                  <a:cubicBezTo>
                    <a:pt x="210820" y="63500"/>
                    <a:pt x="63500" y="210820"/>
                    <a:pt x="63500" y="391160"/>
                  </a:cubicBezTo>
                  <a:lnTo>
                    <a:pt x="63500" y="4531360"/>
                  </a:lnTo>
                  <a:cubicBezTo>
                    <a:pt x="63500" y="4712970"/>
                    <a:pt x="210820" y="4859020"/>
                    <a:pt x="391160" y="4859020"/>
                  </a:cubicBezTo>
                  <a:lnTo>
                    <a:pt x="3271520" y="4859020"/>
                  </a:lnTo>
                  <a:cubicBezTo>
                    <a:pt x="3453130" y="4859020"/>
                    <a:pt x="3599180" y="4711700"/>
                    <a:pt x="3599180" y="4531360"/>
                  </a:cubicBezTo>
                  <a:lnTo>
                    <a:pt x="3599180" y="391160"/>
                  </a:lnTo>
                  <a:cubicBezTo>
                    <a:pt x="3599180" y="209550"/>
                    <a:pt x="3451860" y="63500"/>
                    <a:pt x="3271520" y="63500"/>
                  </a:cubicBezTo>
                  <a:lnTo>
                    <a:pt x="391160" y="63500"/>
                  </a:lnTo>
                  <a:close/>
                </a:path>
              </a:pathLst>
            </a:custGeom>
            <a:solidFill>
              <a:srgbClr val="4F674F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-3849591" y="5642381"/>
            <a:ext cx="8857785" cy="8525618"/>
          </a:xfrm>
          <a:custGeom>
            <a:avLst/>
            <a:gdLst/>
            <a:ahLst/>
            <a:cxnLst/>
            <a:rect r="r" b="b" t="t" l="l"/>
            <a:pathLst>
              <a:path h="8525618" w="8857785">
                <a:moveTo>
                  <a:pt x="0" y="0"/>
                </a:moveTo>
                <a:lnTo>
                  <a:pt x="8857785" y="0"/>
                </a:lnTo>
                <a:lnTo>
                  <a:pt x="8857785" y="8525618"/>
                </a:lnTo>
                <a:lnTo>
                  <a:pt x="0" y="85256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1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8743839">
            <a:off x="-2596254" y="4920069"/>
            <a:ext cx="5915271" cy="9375789"/>
          </a:xfrm>
          <a:custGeom>
            <a:avLst/>
            <a:gdLst/>
            <a:ahLst/>
            <a:cxnLst/>
            <a:rect r="r" b="b" t="t" l="l"/>
            <a:pathLst>
              <a:path h="9375789" w="5915271">
                <a:moveTo>
                  <a:pt x="0" y="0"/>
                </a:moveTo>
                <a:lnTo>
                  <a:pt x="5915271" y="0"/>
                </a:lnTo>
                <a:lnTo>
                  <a:pt x="5915271" y="9375789"/>
                </a:lnTo>
                <a:lnTo>
                  <a:pt x="0" y="937578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117547" y="1355755"/>
            <a:ext cx="3662889" cy="333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39"/>
              </a:lnSpc>
            </a:pPr>
            <a:r>
              <a:rPr lang="en-US" sz="5449">
                <a:solidFill>
                  <a:srgbClr val="FFFFFF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Que contient ce jeu de données ?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5416482" y="6703893"/>
            <a:ext cx="3609131" cy="1988756"/>
            <a:chOff x="0" y="0"/>
            <a:chExt cx="4812175" cy="2651675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1486726"/>
              <a:ext cx="4812175" cy="11650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679" indent="-259339" lvl="1">
                <a:lnSpc>
                  <a:spcPts val="3603"/>
                </a:lnSpc>
                <a:buFont typeface="Arial"/>
                <a:buChar char="•"/>
              </a:pPr>
              <a:r>
                <a:rPr lang="en-US" sz="2402">
                  <a:solidFill>
                    <a:srgbClr val="FFFFFF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hauteur</a:t>
              </a:r>
            </a:p>
            <a:p>
              <a:pPr algn="l" marL="518679" indent="-259339" lvl="1">
                <a:lnSpc>
                  <a:spcPts val="3603"/>
                </a:lnSpc>
                <a:buFont typeface="Arial"/>
                <a:buChar char="•"/>
              </a:pPr>
              <a:r>
                <a:rPr lang="en-US" sz="2402">
                  <a:solidFill>
                    <a:srgbClr val="FFFFFF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circonférence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-28575"/>
              <a:ext cx="4812175" cy="9465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51"/>
                </a:lnSpc>
              </a:pPr>
              <a:r>
                <a:rPr lang="en-US" sz="2193">
                  <a:solidFill>
                    <a:srgbClr val="FFFFFF"/>
                  </a:solidFill>
                  <a:latin typeface="Rasputin Light"/>
                  <a:ea typeface="Rasputin Light"/>
                  <a:cs typeface="Rasputin Light"/>
                  <a:sym typeface="Rasputin Light"/>
                </a:rPr>
                <a:t>Indicateurs morphométriques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464954" y="6703893"/>
            <a:ext cx="3794346" cy="2545904"/>
            <a:chOff x="0" y="0"/>
            <a:chExt cx="5059128" cy="3394539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1009170"/>
              <a:ext cx="5059128" cy="23854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679" indent="-259339" lvl="1">
                <a:lnSpc>
                  <a:spcPts val="3603"/>
                </a:lnSpc>
                <a:buFont typeface="Arial"/>
                <a:buChar char="•"/>
              </a:pPr>
              <a:r>
                <a:rPr lang="en-US" sz="2402">
                  <a:solidFill>
                    <a:srgbClr val="FFFFFF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coordonnées gps</a:t>
              </a:r>
            </a:p>
            <a:p>
              <a:pPr algn="l" marL="518679" indent="-259339" lvl="1">
                <a:lnSpc>
                  <a:spcPts val="3603"/>
                </a:lnSpc>
                <a:buFont typeface="Arial"/>
                <a:buChar char="•"/>
              </a:pPr>
              <a:r>
                <a:rPr lang="en-US" sz="2402">
                  <a:solidFill>
                    <a:srgbClr val="FFFFFF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adresse</a:t>
              </a:r>
            </a:p>
            <a:p>
              <a:pPr algn="l" marL="518679" indent="-259339" lvl="1">
                <a:lnSpc>
                  <a:spcPts val="3603"/>
                </a:lnSpc>
                <a:buFont typeface="Arial"/>
                <a:buChar char="•"/>
              </a:pPr>
              <a:r>
                <a:rPr lang="en-US" sz="2402">
                  <a:solidFill>
                    <a:srgbClr val="FFFFFF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domanialité</a:t>
              </a:r>
            </a:p>
            <a:p>
              <a:pPr algn="l" marL="518679" indent="-259339" lvl="1">
                <a:lnSpc>
                  <a:spcPts val="3603"/>
                </a:lnSpc>
                <a:buFont typeface="Arial"/>
                <a:buChar char="•"/>
              </a:pPr>
              <a:r>
                <a:rPr lang="en-US" sz="2402">
                  <a:solidFill>
                    <a:srgbClr val="FFFFFF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arrondissement, etc.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-28575"/>
              <a:ext cx="5059128" cy="4689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51"/>
                </a:lnSpc>
              </a:pPr>
              <a:r>
                <a:rPr lang="en-US" sz="2193">
                  <a:solidFill>
                    <a:srgbClr val="FFFFFF"/>
                  </a:solidFill>
                  <a:latin typeface="Rasputin Light"/>
                  <a:ea typeface="Rasputin Light"/>
                  <a:cs typeface="Rasputin Light"/>
                  <a:sym typeface="Rasputin Light"/>
                </a:rPr>
                <a:t>Indicateurs de localisation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308082" y="6703893"/>
            <a:ext cx="3871123" cy="2545904"/>
            <a:chOff x="0" y="0"/>
            <a:chExt cx="5161497" cy="3394539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1009170"/>
              <a:ext cx="5161497" cy="23854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679" indent="-259339" lvl="1">
                <a:lnSpc>
                  <a:spcPts val="3603"/>
                </a:lnSpc>
                <a:buFont typeface="Arial"/>
                <a:buChar char="•"/>
              </a:pPr>
              <a:r>
                <a:rPr lang="en-US" sz="2402">
                  <a:solidFill>
                    <a:srgbClr val="FFFFFF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genre, espèces, variété</a:t>
              </a:r>
            </a:p>
            <a:p>
              <a:pPr algn="l" marL="518679" indent="-259339" lvl="1">
                <a:lnSpc>
                  <a:spcPts val="3603"/>
                </a:lnSpc>
                <a:buFont typeface="Arial"/>
                <a:buChar char="•"/>
              </a:pPr>
              <a:r>
                <a:rPr lang="en-US" sz="2402">
                  <a:solidFill>
                    <a:srgbClr val="FFFFFF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stade de développement</a:t>
              </a:r>
            </a:p>
            <a:p>
              <a:pPr algn="l" marL="518679" indent="-259339" lvl="1">
                <a:lnSpc>
                  <a:spcPts val="3603"/>
                </a:lnSpc>
                <a:buFont typeface="Arial"/>
                <a:buChar char="•"/>
              </a:pPr>
              <a:r>
                <a:rPr lang="en-US" sz="2402">
                  <a:solidFill>
                    <a:srgbClr val="FFFFFF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individu remarquable ou non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-28575"/>
              <a:ext cx="5161497" cy="4689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51"/>
                </a:lnSpc>
              </a:pPr>
              <a:r>
                <a:rPr lang="en-US" sz="2193">
                  <a:solidFill>
                    <a:srgbClr val="FFFFFF"/>
                  </a:solidFill>
                  <a:latin typeface="Rasputin Light"/>
                  <a:ea typeface="Rasputin Light"/>
                  <a:cs typeface="Rasputin Light"/>
                  <a:sym typeface="Rasputin Light"/>
                </a:rPr>
                <a:t>Indicateurs botaniques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34670" y="1770509"/>
            <a:ext cx="14651728" cy="6236798"/>
            <a:chOff x="0" y="0"/>
            <a:chExt cx="19535637" cy="831573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19535637" cy="15407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000"/>
                </a:lnSpc>
              </a:pPr>
              <a:r>
                <a:rPr lang="en-US" sz="7500">
                  <a:solidFill>
                    <a:srgbClr val="FFFFFF"/>
                  </a:solidFill>
                  <a:latin typeface="Rasputin Light"/>
                  <a:ea typeface="Rasputin Light"/>
                  <a:cs typeface="Rasputin Light"/>
                  <a:sym typeface="Rasputin Light"/>
                </a:rPr>
                <a:t>+ 200 000 individus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255708"/>
              <a:ext cx="19535637" cy="15407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000"/>
                </a:lnSpc>
              </a:pPr>
              <a:r>
                <a:rPr lang="en-US" sz="7500">
                  <a:solidFill>
                    <a:srgbClr val="FFFFFF"/>
                  </a:solidFill>
                  <a:latin typeface="Rasputin Light"/>
                  <a:ea typeface="Rasputin Light"/>
                  <a:cs typeface="Rasputin Light"/>
                  <a:sym typeface="Rasputin Light"/>
                </a:rPr>
                <a:t>539 espèces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6774949"/>
              <a:ext cx="19535637" cy="15407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9000"/>
                </a:lnSpc>
              </a:pPr>
              <a:r>
                <a:rPr lang="en-US" sz="7500">
                  <a:solidFill>
                    <a:srgbClr val="FFFFFF"/>
                  </a:solidFill>
                  <a:latin typeface="Rasputin Light"/>
                  <a:ea typeface="Rasputin Light"/>
                  <a:cs typeface="Rasputin Light"/>
                  <a:sym typeface="Rasputin Light"/>
                </a:rPr>
                <a:t>66 remarquables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3595009">
            <a:off x="11667807" y="-2491199"/>
            <a:ext cx="10836480" cy="7395897"/>
          </a:xfrm>
          <a:custGeom>
            <a:avLst/>
            <a:gdLst/>
            <a:ahLst/>
            <a:cxnLst/>
            <a:rect r="r" b="b" t="t" l="l"/>
            <a:pathLst>
              <a:path h="7395897" w="10836480">
                <a:moveTo>
                  <a:pt x="0" y="0"/>
                </a:moveTo>
                <a:lnTo>
                  <a:pt x="10836479" y="0"/>
                </a:lnTo>
                <a:lnTo>
                  <a:pt x="10836479" y="7395898"/>
                </a:lnTo>
                <a:lnTo>
                  <a:pt x="0" y="73958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3921556">
            <a:off x="-3704253" y="5881126"/>
            <a:ext cx="10836480" cy="7395897"/>
          </a:xfrm>
          <a:custGeom>
            <a:avLst/>
            <a:gdLst/>
            <a:ahLst/>
            <a:cxnLst/>
            <a:rect r="r" b="b" t="t" l="l"/>
            <a:pathLst>
              <a:path h="7395897" w="10836480">
                <a:moveTo>
                  <a:pt x="0" y="0"/>
                </a:moveTo>
                <a:lnTo>
                  <a:pt x="10836480" y="0"/>
                </a:lnTo>
                <a:lnTo>
                  <a:pt x="10836480" y="7395897"/>
                </a:lnTo>
                <a:lnTo>
                  <a:pt x="0" y="73958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7CD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72955">
            <a:off x="10751530" y="-4919548"/>
            <a:ext cx="8901994" cy="10457555"/>
          </a:xfrm>
          <a:custGeom>
            <a:avLst/>
            <a:gdLst/>
            <a:ahLst/>
            <a:cxnLst/>
            <a:rect r="r" b="b" t="t" l="l"/>
            <a:pathLst>
              <a:path h="10457555" w="8901994">
                <a:moveTo>
                  <a:pt x="0" y="0"/>
                </a:moveTo>
                <a:lnTo>
                  <a:pt x="8901993" y="0"/>
                </a:lnTo>
                <a:lnTo>
                  <a:pt x="8901993" y="10457555"/>
                </a:lnTo>
                <a:lnTo>
                  <a:pt x="0" y="104575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1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901520">
            <a:off x="11841060" y="-3813956"/>
            <a:ext cx="10836480" cy="7395897"/>
          </a:xfrm>
          <a:custGeom>
            <a:avLst/>
            <a:gdLst/>
            <a:ahLst/>
            <a:cxnLst/>
            <a:rect r="r" b="b" t="t" l="l"/>
            <a:pathLst>
              <a:path h="7395897" w="10836480">
                <a:moveTo>
                  <a:pt x="0" y="0"/>
                </a:moveTo>
                <a:lnTo>
                  <a:pt x="10836480" y="0"/>
                </a:lnTo>
                <a:lnTo>
                  <a:pt x="10836480" y="7395898"/>
                </a:lnTo>
                <a:lnTo>
                  <a:pt x="0" y="73958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772413">
            <a:off x="-3694394" y="6621391"/>
            <a:ext cx="6800267" cy="4641183"/>
          </a:xfrm>
          <a:custGeom>
            <a:avLst/>
            <a:gdLst/>
            <a:ahLst/>
            <a:cxnLst/>
            <a:rect r="r" b="b" t="t" l="l"/>
            <a:pathLst>
              <a:path h="4641183" w="6800267">
                <a:moveTo>
                  <a:pt x="0" y="0"/>
                </a:moveTo>
                <a:lnTo>
                  <a:pt x="6800268" y="0"/>
                </a:lnTo>
                <a:lnTo>
                  <a:pt x="6800268" y="4641183"/>
                </a:lnTo>
                <a:lnTo>
                  <a:pt x="0" y="46411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0">
            <a:off x="1028700" y="5138738"/>
            <a:ext cx="17259300" cy="0"/>
          </a:xfrm>
          <a:prstGeom prst="line">
            <a:avLst/>
          </a:prstGeom>
          <a:ln cap="rnd" w="9525">
            <a:solidFill>
              <a:srgbClr val="4F674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028700" y="4981575"/>
            <a:ext cx="323850" cy="323850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F674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5317258" y="4972050"/>
            <a:ext cx="323850" cy="323850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D957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605817" y="4972050"/>
            <a:ext cx="323850" cy="323850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F674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3894375" y="4972050"/>
            <a:ext cx="323850" cy="323850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F674F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028700" y="6083225"/>
            <a:ext cx="3455295" cy="170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Présentation générale des données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605817" y="6083225"/>
            <a:ext cx="3455295" cy="113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Interprétation des données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432340" y="6083225"/>
            <a:ext cx="3455295" cy="1151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 b="true">
                <a:solidFill>
                  <a:srgbClr val="142414"/>
                </a:solidFill>
                <a:latin typeface="Rasputin Bold"/>
                <a:ea typeface="Rasputin Bold"/>
                <a:cs typeface="Rasputin Bold"/>
                <a:sym typeface="Rasputin Bold"/>
              </a:rPr>
              <a:t>Nettoyage des données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009457" y="6083225"/>
            <a:ext cx="3455295" cy="227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Pistes de travail pour la municipalité (application)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09871" y="1419761"/>
            <a:ext cx="15755527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20"/>
              </a:lnSpc>
            </a:pPr>
            <a:r>
              <a:rPr lang="en-US" sz="7350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Écrivez votre sujet ou votre idée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7CD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891298" y="-1838102"/>
            <a:ext cx="13958156" cy="13434725"/>
          </a:xfrm>
          <a:custGeom>
            <a:avLst/>
            <a:gdLst/>
            <a:ahLst/>
            <a:cxnLst/>
            <a:rect r="r" b="b" t="t" l="l"/>
            <a:pathLst>
              <a:path h="13434725" w="13958156">
                <a:moveTo>
                  <a:pt x="0" y="0"/>
                </a:moveTo>
                <a:lnTo>
                  <a:pt x="13958156" y="0"/>
                </a:lnTo>
                <a:lnTo>
                  <a:pt x="13958156" y="13434725"/>
                </a:lnTo>
                <a:lnTo>
                  <a:pt x="0" y="13434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005215">
            <a:off x="7556830" y="3196585"/>
            <a:ext cx="8946815" cy="14180830"/>
          </a:xfrm>
          <a:custGeom>
            <a:avLst/>
            <a:gdLst/>
            <a:ahLst/>
            <a:cxnLst/>
            <a:rect r="r" b="b" t="t" l="l"/>
            <a:pathLst>
              <a:path h="14180830" w="8946815">
                <a:moveTo>
                  <a:pt x="0" y="0"/>
                </a:moveTo>
                <a:lnTo>
                  <a:pt x="8946815" y="0"/>
                </a:lnTo>
                <a:lnTo>
                  <a:pt x="8946815" y="14180830"/>
                </a:lnTo>
                <a:lnTo>
                  <a:pt x="0" y="141808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45234" y="2256303"/>
            <a:ext cx="8786780" cy="489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Pourquoi, quand et comment  nettoyer des données 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875408" y="8870950"/>
            <a:ext cx="9198334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-&gt; Différentes solutions à apporter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066858" y="2694529"/>
            <a:ext cx="6910589" cy="4038447"/>
            <a:chOff x="0" y="0"/>
            <a:chExt cx="9214119" cy="5384595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76200"/>
              <a:ext cx="9214119" cy="24559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900"/>
                </a:lnSpc>
              </a:pPr>
              <a:r>
                <a:rPr lang="en-US" sz="3500">
                  <a:solidFill>
                    <a:srgbClr val="142414"/>
                  </a:solidFill>
                  <a:latin typeface="Rasputin Light"/>
                  <a:ea typeface="Rasputin Light"/>
                  <a:cs typeface="Rasputin Light"/>
                  <a:sym typeface="Rasputin Light"/>
                </a:rPr>
                <a:t>Outliers : Données</a:t>
              </a:r>
            </a:p>
            <a:p>
              <a:pPr algn="l" marL="755651" indent="-377825" lvl="1">
                <a:lnSpc>
                  <a:spcPts val="4900"/>
                </a:lnSpc>
                <a:buFont typeface="Arial"/>
                <a:buChar char="•"/>
              </a:pPr>
              <a:r>
                <a:rPr lang="en-US" sz="3500">
                  <a:solidFill>
                    <a:srgbClr val="142414"/>
                  </a:solidFill>
                  <a:latin typeface="Rasputin Light"/>
                  <a:ea typeface="Rasputin Light"/>
                  <a:cs typeface="Rasputin Light"/>
                  <a:sym typeface="Rasputin Light"/>
                </a:rPr>
                <a:t>trop petites</a:t>
              </a:r>
            </a:p>
            <a:p>
              <a:pPr algn="l" marL="755651" indent="-377825" lvl="1">
                <a:lnSpc>
                  <a:spcPts val="4900"/>
                </a:lnSpc>
                <a:buFont typeface="Arial"/>
                <a:buChar char="•"/>
              </a:pPr>
              <a:r>
                <a:rPr lang="en-US" sz="3500">
                  <a:solidFill>
                    <a:srgbClr val="142414"/>
                  </a:solidFill>
                  <a:latin typeface="Rasputin Light"/>
                  <a:ea typeface="Rasputin Light"/>
                  <a:cs typeface="Rasputin Light"/>
                  <a:sym typeface="Rasputin Light"/>
                </a:rPr>
                <a:t>trop grandes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687962"/>
              <a:ext cx="8343070" cy="1608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900"/>
                </a:lnSpc>
              </a:pPr>
              <a:r>
                <a:rPr lang="en-US" sz="3500">
                  <a:solidFill>
                    <a:srgbClr val="142414"/>
                  </a:solidFill>
                  <a:latin typeface="Rasputin Light"/>
                  <a:ea typeface="Rasputin Light"/>
                  <a:cs typeface="Rasputin Light"/>
                  <a:sym typeface="Rasputin Light"/>
                </a:rPr>
                <a:t>Incohérence entre des paramètres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4601429"/>
              <a:ext cx="8343070" cy="7831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900"/>
                </a:lnSpc>
              </a:pPr>
              <a:r>
                <a:rPr lang="en-US" sz="3500">
                  <a:solidFill>
                    <a:srgbClr val="142414"/>
                  </a:solidFill>
                  <a:latin typeface="Rasputin Light"/>
                  <a:ea typeface="Rasputin Light"/>
                  <a:cs typeface="Rasputin Light"/>
                  <a:sym typeface="Rasputin Light"/>
                </a:rPr>
                <a:t>Absence de données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9144000" y="288925"/>
            <a:ext cx="8929742" cy="1393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Objectif : fiabiliser la base de données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051543" y="4484428"/>
            <a:ext cx="8857785" cy="8525618"/>
          </a:xfrm>
          <a:custGeom>
            <a:avLst/>
            <a:gdLst/>
            <a:ahLst/>
            <a:cxnLst/>
            <a:rect r="r" b="b" t="t" l="l"/>
            <a:pathLst>
              <a:path h="8525618" w="8857785">
                <a:moveTo>
                  <a:pt x="0" y="0"/>
                </a:moveTo>
                <a:lnTo>
                  <a:pt x="8857785" y="0"/>
                </a:lnTo>
                <a:lnTo>
                  <a:pt x="8857785" y="8525619"/>
                </a:lnTo>
                <a:lnTo>
                  <a:pt x="0" y="85256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1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708475"/>
            <a:ext cx="7977873" cy="5549825"/>
          </a:xfrm>
          <a:custGeom>
            <a:avLst/>
            <a:gdLst/>
            <a:ahLst/>
            <a:cxnLst/>
            <a:rect r="r" b="b" t="t" l="l"/>
            <a:pathLst>
              <a:path h="5549825" w="7977873">
                <a:moveTo>
                  <a:pt x="0" y="0"/>
                </a:moveTo>
                <a:lnTo>
                  <a:pt x="7977873" y="0"/>
                </a:lnTo>
                <a:lnTo>
                  <a:pt x="7977873" y="5549825"/>
                </a:lnTo>
                <a:lnTo>
                  <a:pt x="0" y="55498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521564" y="3708475"/>
            <a:ext cx="7737736" cy="5549825"/>
          </a:xfrm>
          <a:custGeom>
            <a:avLst/>
            <a:gdLst/>
            <a:ahLst/>
            <a:cxnLst/>
            <a:rect r="r" b="b" t="t" l="l"/>
            <a:pathLst>
              <a:path h="5549825" w="7737736">
                <a:moveTo>
                  <a:pt x="0" y="0"/>
                </a:moveTo>
                <a:lnTo>
                  <a:pt x="7737736" y="0"/>
                </a:lnTo>
                <a:lnTo>
                  <a:pt x="7737736" y="5549825"/>
                </a:lnTo>
                <a:lnTo>
                  <a:pt x="0" y="55498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398068" y="4172243"/>
            <a:ext cx="354533" cy="35453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447409" y="4195890"/>
            <a:ext cx="804935" cy="4622475"/>
            <a:chOff x="0" y="0"/>
            <a:chExt cx="211999" cy="121744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1999" cy="1217442"/>
            </a:xfrm>
            <a:custGeom>
              <a:avLst/>
              <a:gdLst/>
              <a:ahLst/>
              <a:cxnLst/>
              <a:rect r="r" b="b" t="t" l="l"/>
              <a:pathLst>
                <a:path h="1217442" w="211999">
                  <a:moveTo>
                    <a:pt x="106000" y="0"/>
                  </a:moveTo>
                  <a:cubicBezTo>
                    <a:pt x="47458" y="0"/>
                    <a:pt x="0" y="272534"/>
                    <a:pt x="0" y="608721"/>
                  </a:cubicBezTo>
                  <a:cubicBezTo>
                    <a:pt x="0" y="944908"/>
                    <a:pt x="47458" y="1217442"/>
                    <a:pt x="106000" y="1217442"/>
                  </a:cubicBezTo>
                  <a:cubicBezTo>
                    <a:pt x="164542" y="1217442"/>
                    <a:pt x="211999" y="944908"/>
                    <a:pt x="211999" y="608721"/>
                  </a:cubicBezTo>
                  <a:cubicBezTo>
                    <a:pt x="211999" y="272534"/>
                    <a:pt x="164542" y="0"/>
                    <a:pt x="106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0CC0DF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19875" y="47460"/>
              <a:ext cx="172249" cy="10558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3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1033943" y="933450"/>
            <a:ext cx="6225357" cy="2628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50"/>
              </a:lnSpc>
            </a:pPr>
            <a:r>
              <a:rPr lang="en-US" sz="350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Plusieurs cas de figure:</a:t>
            </a:r>
          </a:p>
          <a:p>
            <a:pPr algn="l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FF3131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valeurs purement aberrantes</a:t>
            </a:r>
            <a:r>
              <a:rPr lang="en-US" sz="350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</a:t>
            </a:r>
          </a:p>
          <a:p>
            <a:pPr algn="l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0CC0D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erreurs d’unité probables (cm au lieu de m)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1009650"/>
            <a:ext cx="8609074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FFFFFF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Outliers : valeurs trop grandes ou petites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5398068" y="8641099"/>
            <a:ext cx="354533" cy="354533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CC0DF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3"/>
                </a:lnSpc>
              </a:pPr>
            </a:p>
          </p:txBody>
        </p:sp>
      </p:grpSp>
      <p:sp>
        <p:nvSpPr>
          <p:cNvPr name="AutoShape 16" id="16"/>
          <p:cNvSpPr/>
          <p:nvPr/>
        </p:nvSpPr>
        <p:spPr>
          <a:xfrm flipV="true">
            <a:off x="8483698" y="5823599"/>
            <a:ext cx="145594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051543" y="4484428"/>
            <a:ext cx="8857785" cy="8525618"/>
          </a:xfrm>
          <a:custGeom>
            <a:avLst/>
            <a:gdLst/>
            <a:ahLst/>
            <a:cxnLst/>
            <a:rect r="r" b="b" t="t" l="l"/>
            <a:pathLst>
              <a:path h="8525618" w="8857785">
                <a:moveTo>
                  <a:pt x="0" y="0"/>
                </a:moveTo>
                <a:lnTo>
                  <a:pt x="8857785" y="0"/>
                </a:lnTo>
                <a:lnTo>
                  <a:pt x="8857785" y="8525619"/>
                </a:lnTo>
                <a:lnTo>
                  <a:pt x="0" y="85256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1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68837" y="3708475"/>
            <a:ext cx="7737736" cy="5549825"/>
          </a:xfrm>
          <a:custGeom>
            <a:avLst/>
            <a:gdLst/>
            <a:ahLst/>
            <a:cxnLst/>
            <a:rect r="r" b="b" t="t" l="l"/>
            <a:pathLst>
              <a:path h="5549825" w="7737736">
                <a:moveTo>
                  <a:pt x="0" y="0"/>
                </a:moveTo>
                <a:lnTo>
                  <a:pt x="7737736" y="0"/>
                </a:lnTo>
                <a:lnTo>
                  <a:pt x="7737736" y="5549825"/>
                </a:lnTo>
                <a:lnTo>
                  <a:pt x="0" y="55498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194682" y="4195890"/>
            <a:ext cx="804935" cy="4622475"/>
            <a:chOff x="0" y="0"/>
            <a:chExt cx="211999" cy="121744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1999" cy="1217442"/>
            </a:xfrm>
            <a:custGeom>
              <a:avLst/>
              <a:gdLst/>
              <a:ahLst/>
              <a:cxnLst/>
              <a:rect r="r" b="b" t="t" l="l"/>
              <a:pathLst>
                <a:path h="1217442" w="211999">
                  <a:moveTo>
                    <a:pt x="106000" y="0"/>
                  </a:moveTo>
                  <a:cubicBezTo>
                    <a:pt x="47458" y="0"/>
                    <a:pt x="0" y="272534"/>
                    <a:pt x="0" y="608721"/>
                  </a:cubicBezTo>
                  <a:cubicBezTo>
                    <a:pt x="0" y="944908"/>
                    <a:pt x="47458" y="1217442"/>
                    <a:pt x="106000" y="1217442"/>
                  </a:cubicBezTo>
                  <a:cubicBezTo>
                    <a:pt x="164542" y="1217442"/>
                    <a:pt x="211999" y="944908"/>
                    <a:pt x="211999" y="608721"/>
                  </a:cubicBezTo>
                  <a:cubicBezTo>
                    <a:pt x="211999" y="272534"/>
                    <a:pt x="164542" y="0"/>
                    <a:pt x="106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0CC0DF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9875" y="47460"/>
              <a:ext cx="172249" cy="10558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3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1033943" y="933450"/>
            <a:ext cx="6225357" cy="196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50"/>
              </a:lnSpc>
            </a:pPr>
            <a:r>
              <a:rPr lang="en-US" sz="350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Possible de regarder les valeurs hors de la boxplot et vérifier leur véracité.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009650"/>
            <a:ext cx="8609074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FFFFFF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Outliers : valeurs trop grandes ou petites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9748360" y="3708475"/>
            <a:ext cx="7510940" cy="5549825"/>
          </a:xfrm>
          <a:custGeom>
            <a:avLst/>
            <a:gdLst/>
            <a:ahLst/>
            <a:cxnLst/>
            <a:rect r="r" b="b" t="t" l="l"/>
            <a:pathLst>
              <a:path h="5549825" w="7510940">
                <a:moveTo>
                  <a:pt x="0" y="0"/>
                </a:moveTo>
                <a:lnTo>
                  <a:pt x="7510940" y="0"/>
                </a:lnTo>
                <a:lnTo>
                  <a:pt x="7510940" y="5549825"/>
                </a:lnTo>
                <a:lnTo>
                  <a:pt x="0" y="55498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 flipV="true">
            <a:off x="8483698" y="5823599"/>
            <a:ext cx="145594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13427861" y="4195890"/>
            <a:ext cx="804935" cy="2765048"/>
            <a:chOff x="0" y="0"/>
            <a:chExt cx="211999" cy="72824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1999" cy="728243"/>
            </a:xfrm>
            <a:custGeom>
              <a:avLst/>
              <a:gdLst/>
              <a:ahLst/>
              <a:cxnLst/>
              <a:rect r="r" b="b" t="t" l="l"/>
              <a:pathLst>
                <a:path h="728243" w="211999">
                  <a:moveTo>
                    <a:pt x="106000" y="0"/>
                  </a:moveTo>
                  <a:cubicBezTo>
                    <a:pt x="47458" y="0"/>
                    <a:pt x="0" y="163023"/>
                    <a:pt x="0" y="364122"/>
                  </a:cubicBezTo>
                  <a:cubicBezTo>
                    <a:pt x="0" y="565220"/>
                    <a:pt x="47458" y="728243"/>
                    <a:pt x="106000" y="728243"/>
                  </a:cubicBezTo>
                  <a:cubicBezTo>
                    <a:pt x="164542" y="728243"/>
                    <a:pt x="211999" y="565220"/>
                    <a:pt x="211999" y="364122"/>
                  </a:cubicBezTo>
                  <a:cubicBezTo>
                    <a:pt x="211999" y="163023"/>
                    <a:pt x="164542" y="0"/>
                    <a:pt x="106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4F674F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19875" y="1598"/>
              <a:ext cx="172249" cy="6583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3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DAGbovF2C4U</dc:identifier>
  <dcterms:modified xsi:type="dcterms:W3CDTF">2011-08-01T06:04:30Z</dcterms:modified>
  <cp:revision>1</cp:revision>
  <dc:title>Votre titre ici</dc:title>
</cp:coreProperties>
</file>