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Rasputin Light" charset="1" panose="00000000000000000000"/>
      <p:regular r:id="rId29"/>
    </p:embeddedFont>
    <p:embeddedFont>
      <p:font typeface="TT Commons Pro" charset="1" panose="020B0103030102020204"/>
      <p:regular r:id="rId30"/>
    </p:embeddedFont>
    <p:embeddedFont>
      <p:font typeface="Rasputin Bold" charset="1" panose="00000000000000000000"/>
      <p:regular r:id="rId34"/>
    </p:embeddedFont>
    <p:embeddedFont>
      <p:font typeface="Rasputin" charset="1" panose="00000000000000000000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Masters/notesMaster1.xml" Type="http://schemas.openxmlformats.org/officeDocument/2006/relationships/notesMaster"/><Relationship Id="rId32" Target="theme/theme2.xml" Type="http://schemas.openxmlformats.org/officeDocument/2006/relationships/theme"/><Relationship Id="rId33" Target="notesSlides/notesSlide1.xml" Type="http://schemas.openxmlformats.org/officeDocument/2006/relationships/notesSlide"/><Relationship Id="rId34" Target="fonts/font34.fntdata" Type="http://schemas.openxmlformats.org/officeDocument/2006/relationships/font"/><Relationship Id="rId35" Target="notesSlides/notesSlide2.xml" Type="http://schemas.openxmlformats.org/officeDocument/2006/relationships/notesSlide"/><Relationship Id="rId36" Target="notesSlides/notesSlide3.xml" Type="http://schemas.openxmlformats.org/officeDocument/2006/relationships/notesSlide"/><Relationship Id="rId37" Target="notesSlides/notesSlide4.xml" Type="http://schemas.openxmlformats.org/officeDocument/2006/relationships/notesSlide"/><Relationship Id="rId38" Target="notesSlides/notesSlide5.xml" Type="http://schemas.openxmlformats.org/officeDocument/2006/relationships/notesSlide"/><Relationship Id="rId39" Target="notesSlides/notesSlide6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7.xml" Type="http://schemas.openxmlformats.org/officeDocument/2006/relationships/notesSlide"/><Relationship Id="rId41" Target="notesSlides/notesSlide8.xml" Type="http://schemas.openxmlformats.org/officeDocument/2006/relationships/notesSlide"/><Relationship Id="rId42" Target="notesSlides/notesSlide9.xml" Type="http://schemas.openxmlformats.org/officeDocument/2006/relationships/notesSlide"/><Relationship Id="rId43" Target="notesSlides/notesSlide10.xml" Type="http://schemas.openxmlformats.org/officeDocument/2006/relationships/notesSlide"/><Relationship Id="rId44" Target="notesSlides/notesSlide11.xml" Type="http://schemas.openxmlformats.org/officeDocument/2006/relationships/notesSlide"/><Relationship Id="rId45" Target="notesSlides/notesSlide12.xml" Type="http://schemas.openxmlformats.org/officeDocument/2006/relationships/notesSlide"/><Relationship Id="rId46" Target="notesSlides/notesSlide13.xml" Type="http://schemas.openxmlformats.org/officeDocument/2006/relationships/notesSlide"/><Relationship Id="rId47" Target="fonts/font47.fntdata" Type="http://schemas.openxmlformats.org/officeDocument/2006/relationships/font"/><Relationship Id="rId48" Target="notesSlides/notesSlide14.xml" Type="http://schemas.openxmlformats.org/officeDocument/2006/relationships/notesSlide"/><Relationship Id="rId49" Target="notesSlides/notesSlide15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Sources:</a:t>
            </a:r>
          </a:p>
          <a:p>
            <a:r>
              <a:rPr lang="en-US"/>
              <a:t>- https://www.apur.org/fr/geo-data/paris-vegetale</a:t>
            </a:r>
          </a:p>
          <a:p>
            <a:r>
              <a:rPr lang="en-US"/>
              <a:t>- https://www.paris.fr/pages/biodiversite-66</a:t>
            </a:r>
          </a:p>
          <a:p>
            <a:r>
              <a:rPr lang="en-US"/>
              <a:t/>
            </a:r>
          </a:p>
          <a:p>
            <a:r>
              <a:rPr lang="en-US"/>
              <a:t>30 actions parmi lesquelles la création de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Intégrer la carte ici (html) avec powerpoint (github.io à regarder)</a:t>
            </a:r>
          </a:p>
          <a:p>
            <a:r>
              <a:rPr lang="en-US"/>
              <a:t/>
            </a:r>
          </a:p>
          <a:p>
            <a:r>
              <a:rPr lang="en-US"/>
              <a:t>Artificialisation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alignement : conditions de travail plus dangereuses, nécessitant l'aménagement des conditions de circulation routière pour leur entretien</a:t>
            </a:r>
          </a:p>
          <a:p>
            <a:r>
              <a:rPr lang="en-US"/>
              <a:t/>
            </a:r>
          </a:p>
          <a:p>
            <a:r>
              <a:rPr lang="en-US"/>
              <a:t>jardins et cimetières : tâches nécessitant moins d'aménagement et présentant un danger réduit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répartition inégale entre les individus et les espèces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Entre 2 variables quantitatives, on regarde la corrélation</a:t>
            </a:r>
          </a:p>
          <a:p>
            <a:r>
              <a:rPr lang="en-US"/>
              <a:t/>
            </a:r>
          </a:p>
          <a:p>
            <a:r>
              <a:rPr lang="en-US"/>
              <a:t>Entre 1 variable quantitative et qualitative (catégorielle), on regarde la relation/association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groupes arbres : bien sûr, grands arbres dans bois, mais l'on pourrait avoir des surprises --&gt; faciliter travail des opérateurs (outils)</a:t>
            </a:r>
          </a:p>
          <a:p>
            <a:r>
              <a:rPr lang="en-US"/>
              <a:t/>
            </a:r>
          </a:p>
          <a:p>
            <a:r>
              <a:rPr lang="en-US"/>
              <a:t>espèces remarquables : établir des parcours de sensibilisation pour le public </a:t>
            </a:r>
          </a:p>
          <a:p>
            <a:r>
              <a:rPr lang="en-US"/>
              <a:t/>
            </a:r>
          </a:p>
          <a:p>
            <a:r>
              <a:rPr lang="en-US"/>
              <a:t>Idem plus petits arbres.</a:t>
            </a:r>
          </a:p>
          <a:p>
            <a:r>
              <a:rPr lang="en-US"/>
              <a:t/>
            </a:r>
          </a:p>
          <a:p>
            <a:r>
              <a:rPr lang="en-US"/>
              <a:t>Inclusivité : à hauteur donnée, possibilité d'aménager poste pour personne à mobilité/motricité réduite, par exemple</a:t>
            </a:r>
          </a:p>
          <a:p>
            <a:r>
              <a:rPr lang="en-US"/>
              <a:t/>
            </a:r>
          </a:p>
          <a:p>
            <a:r>
              <a:rPr lang="en-US"/>
              <a:t>estimation âge à partir de circonférence en général, mais peut demander de la minutie en fonction des espèces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Essayer de faire plutôt ça en graphe pour que ça soit plus digeste (garder en annexe, à la limite)</a:t>
            </a:r>
          </a:p>
          <a:p>
            <a:r>
              <a:rPr lang="en-US"/>
              <a:t/>
            </a:r>
          </a:p>
          <a:p>
            <a:r>
              <a:rPr lang="en-US"/>
              <a:t>Montrer les critères de nettoyage (par exemple taille et circonférence, avec exemple d'arbres remarquables dans le monde)</a:t>
            </a:r>
          </a:p>
          <a:p>
            <a:r>
              <a:rPr lang="en-US"/>
              <a:t/>
            </a:r>
          </a:p>
          <a:p>
            <a:r>
              <a:rPr lang="en-US"/>
              <a:t>Faire un tableau en montrant les types de nettoyages que j'ai du faire :</a:t>
            </a:r>
          </a:p>
          <a:p>
            <a:r>
              <a:rPr lang="en-US"/>
              <a:t>- données aberrantes</a:t>
            </a:r>
          </a:p>
          <a:p>
            <a:r>
              <a:rPr lang="en-US"/>
              <a:t>- données manquantes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(séqoïa géant, place de la concorde)</a:t>
            </a:r>
          </a:p>
          <a:p>
            <a:r>
              <a:rPr lang="en-US"/>
              <a:t>http://onvqf.over-blog.com/2015/05/arbre-remarquable-a-paris.html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Ici, on a des boxplots, c'est à dire la représentation d'un espace dans lequel on estime que les valeurs sont cohérentes et fiables.</a:t>
            </a:r>
          </a:p>
          <a:p>
            <a:r>
              <a:rPr lang="en-US"/>
              <a:t>Boxplots applaties</a:t>
            </a:r>
          </a:p>
          <a:p>
            <a:r>
              <a:rPr lang="en-US"/>
              <a:t/>
            </a:r>
          </a:p>
          <a:p>
            <a:r>
              <a:rPr lang="en-US"/>
              <a:t>Sachant que l'arbre de paris le plus grand fait 40 mètres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Ensuite, on peut se retrouver à travailler individu par individu, ce qui peut être un travail minutieux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Stades de développement :</a:t>
            </a:r>
          </a:p>
          <a:p>
            <a:r>
              <a:rPr lang="en-US"/>
              <a:t>- Jeune</a:t>
            </a:r>
          </a:p>
          <a:p>
            <a:r>
              <a:rPr lang="en-US"/>
              <a:t>- Jeune Adulte</a:t>
            </a:r>
          </a:p>
          <a:p>
            <a:r>
              <a:rPr lang="en-US"/>
              <a:t>- Adulte</a:t>
            </a:r>
          </a:p>
          <a:p>
            <a:r>
              <a:rPr lang="en-US"/>
              <a:t>- Mature</a:t>
            </a:r>
          </a:p>
          <a:p>
            <a:r>
              <a:rPr lang="en-US"/>
              <a:t/>
            </a:r>
          </a:p>
          <a:p>
            <a:r>
              <a:rPr lang="en-US"/>
              <a:t>Ici, on est plutôt parti du principe qu'une donnée doit être renseignée si elle est exacte. Si elle n'existe pas, alors on ne met pas 0.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Nombre de valeurs pour chaque champ. Là où il y a les trous, c'est que l'on a des valeurs manquantes :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 domanialité trouvée en regardant les arbres voisins</a:t>
            </a:r>
          </a:p>
          <a:p>
            <a:r>
              <a:rPr lang="en-US"/>
              <a:t/>
            </a:r>
          </a:p>
          <a:p>
            <a:r>
              <a:rPr lang="en-US"/>
              <a:t>1335 libellés français trouvés en regardant genre et éventuellement espèce puis variété</a:t>
            </a:r>
          </a:p>
          <a:p>
            <a:r>
              <a:rPr lang="en-US"/>
              <a:t/>
            </a:r>
          </a:p>
          <a:p>
            <a:r>
              <a:rPr lang="en-US"/>
              <a:t>Aucun genre trouvé car aucune information sur libelle français, espece ou variété quand rien n'était renseigné pour le genre. Impossible de deviner.</a:t>
            </a:r>
          </a:p>
          <a:p>
            <a:r>
              <a:rPr lang="en-US"/>
              <a:t/>
            </a:r>
          </a:p>
          <a:p>
            <a:r>
              <a:rPr lang="en-US"/>
              <a:t>Idem pour espece, pas possible à trouver à partir de variété</a:t>
            </a:r>
          </a:p>
          <a:p>
            <a:r>
              <a:rPr lang="en-US"/>
              <a:t/>
            </a:r>
          </a:p>
          <a:p>
            <a:r>
              <a:rPr lang="en-US"/>
              <a:t>Des valeurs enlevées pour circonférence et hauteur car anomalies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https://www.apur.org/fr/geo-data/paris-vegetale" TargetMode="External" Type="http://schemas.openxmlformats.org/officeDocument/2006/relationships/hyperlink"/><Relationship Id="rId8" Target="https://www.paris.fr/pages/biodiversite-66" TargetMode="External" Type="http://schemas.openxmlformats.org/officeDocument/2006/relationships/hyperlink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32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2669" y="2378187"/>
            <a:ext cx="12002662" cy="5530626"/>
            <a:chOff x="0" y="0"/>
            <a:chExt cx="16003549" cy="737416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3825"/>
              <a:ext cx="16003549" cy="4922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99"/>
                </a:lnSpc>
              </a:pPr>
              <a:r>
                <a:rPr lang="en-US" sz="12999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Concours Smart City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553933"/>
              <a:ext cx="16003549" cy="1820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Rétrospective et analyse des espaces verts de la mairie de Paris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26396">
            <a:off x="-2659134" y="-900023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8089">
            <a:off x="16062525" y="2478011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43024" y="9565147"/>
            <a:ext cx="293349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Grégoire Mureau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159217">
            <a:off x="630772" y="505822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4"/>
                </a:lnTo>
                <a:lnTo>
                  <a:pt x="0" y="10457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762324">
            <a:off x="4626521" y="5834276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4" y="0"/>
                </a:lnTo>
                <a:lnTo>
                  <a:pt x="6144834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17091" y="3317277"/>
            <a:ext cx="5363142" cy="5941023"/>
          </a:xfrm>
          <a:custGeom>
            <a:avLst/>
            <a:gdLst/>
            <a:ahLst/>
            <a:cxnLst/>
            <a:rect r="r" b="b" t="t" l="l"/>
            <a:pathLst>
              <a:path h="5941023" w="5363142">
                <a:moveTo>
                  <a:pt x="0" y="0"/>
                </a:moveTo>
                <a:lnTo>
                  <a:pt x="5363142" y="0"/>
                </a:lnTo>
                <a:lnTo>
                  <a:pt x="5363142" y="5941023"/>
                </a:lnTo>
                <a:lnTo>
                  <a:pt x="0" y="59410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817091" y="7373286"/>
            <a:ext cx="5363142" cy="706498"/>
            <a:chOff x="0" y="0"/>
            <a:chExt cx="1412515" cy="1860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2515" cy="186074"/>
            </a:xfrm>
            <a:custGeom>
              <a:avLst/>
              <a:gdLst/>
              <a:ahLst/>
              <a:cxnLst/>
              <a:rect r="r" b="b" t="t" l="l"/>
              <a:pathLst>
                <a:path h="186074" w="1412515">
                  <a:moveTo>
                    <a:pt x="0" y="0"/>
                  </a:moveTo>
                  <a:lnTo>
                    <a:pt x="1412515" y="0"/>
                  </a:lnTo>
                  <a:lnTo>
                    <a:pt x="1412515" y="186074"/>
                  </a:lnTo>
                  <a:lnTo>
                    <a:pt x="0" y="1860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412515" cy="252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317277"/>
            <a:ext cx="3395768" cy="5941023"/>
          </a:xfrm>
          <a:custGeom>
            <a:avLst/>
            <a:gdLst/>
            <a:ahLst/>
            <a:cxnLst/>
            <a:rect r="r" b="b" t="t" l="l"/>
            <a:pathLst>
              <a:path h="5941023" w="3395768">
                <a:moveTo>
                  <a:pt x="0" y="0"/>
                </a:moveTo>
                <a:lnTo>
                  <a:pt x="3395768" y="0"/>
                </a:lnTo>
                <a:lnTo>
                  <a:pt x="3395768" y="5941023"/>
                </a:lnTo>
                <a:lnTo>
                  <a:pt x="0" y="5941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2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572855" y="5947870"/>
            <a:ext cx="4686445" cy="3310430"/>
            <a:chOff x="0" y="0"/>
            <a:chExt cx="6248593" cy="441390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879921"/>
              <a:ext cx="6248593" cy="534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~12 000 valeurs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6248593" cy="3788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49"/>
                </a:lnSpc>
              </a:pPr>
              <a:r>
                <a:rPr lang="en-US" sz="3499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Hauteur &gt; 0 mais circonférence = 0 (ou inversement) --&gt; suppression donnée = 0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572855" y="1028700"/>
            <a:ext cx="4686445" cy="3881930"/>
            <a:chOff x="0" y="0"/>
            <a:chExt cx="6248593" cy="517590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4641921"/>
              <a:ext cx="6248593" cy="534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~ 2 500 valeurs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6248593" cy="455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Hauteur et/ou circonférence = 0 mais stade de développement indiqué --&gt; supprimer mesure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1009650"/>
            <a:ext cx="860907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Incohérence entre les paramètres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7416018"/>
            <a:ext cx="3395768" cy="310517"/>
            <a:chOff x="0" y="0"/>
            <a:chExt cx="894359" cy="817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4359" cy="81782"/>
            </a:xfrm>
            <a:custGeom>
              <a:avLst/>
              <a:gdLst/>
              <a:ahLst/>
              <a:cxnLst/>
              <a:rect r="r" b="b" t="t" l="l"/>
              <a:pathLst>
                <a:path h="81782" w="894359">
                  <a:moveTo>
                    <a:pt x="0" y="0"/>
                  </a:moveTo>
                  <a:lnTo>
                    <a:pt x="894359" y="0"/>
                  </a:lnTo>
                  <a:lnTo>
                    <a:pt x="894359" y="81782"/>
                  </a:lnTo>
                  <a:lnTo>
                    <a:pt x="0" y="817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94359" cy="148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8043223"/>
            <a:ext cx="3395768" cy="334257"/>
            <a:chOff x="0" y="0"/>
            <a:chExt cx="894359" cy="880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4359" cy="88035"/>
            </a:xfrm>
            <a:custGeom>
              <a:avLst/>
              <a:gdLst/>
              <a:ahLst/>
              <a:cxnLst/>
              <a:rect r="r" b="b" t="t" l="l"/>
              <a:pathLst>
                <a:path h="88035" w="894359">
                  <a:moveTo>
                    <a:pt x="0" y="0"/>
                  </a:moveTo>
                  <a:lnTo>
                    <a:pt x="894359" y="0"/>
                  </a:lnTo>
                  <a:lnTo>
                    <a:pt x="894359" y="88035"/>
                  </a:lnTo>
                  <a:lnTo>
                    <a:pt x="0" y="8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94359" cy="154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8929" y="2283190"/>
            <a:ext cx="12170115" cy="6237184"/>
          </a:xfrm>
          <a:custGeom>
            <a:avLst/>
            <a:gdLst/>
            <a:ahLst/>
            <a:cxnLst/>
            <a:rect r="r" b="b" t="t" l="l"/>
            <a:pathLst>
              <a:path h="6237184" w="12170115">
                <a:moveTo>
                  <a:pt x="0" y="0"/>
                </a:moveTo>
                <a:lnTo>
                  <a:pt x="12170115" y="0"/>
                </a:lnTo>
                <a:lnTo>
                  <a:pt x="12170115" y="6237184"/>
                </a:lnTo>
                <a:lnTo>
                  <a:pt x="0" y="62371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2700000">
            <a:off x="2868383" y="7103453"/>
            <a:ext cx="282724" cy="1687091"/>
            <a:chOff x="0" y="0"/>
            <a:chExt cx="74462" cy="4443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462" cy="444337"/>
            </a:xfrm>
            <a:custGeom>
              <a:avLst/>
              <a:gdLst/>
              <a:ahLst/>
              <a:cxnLst/>
              <a:rect r="r" b="b" t="t" l="l"/>
              <a:pathLst>
                <a:path h="444337" w="74462">
                  <a:moveTo>
                    <a:pt x="0" y="0"/>
                  </a:moveTo>
                  <a:lnTo>
                    <a:pt x="74462" y="0"/>
                  </a:lnTo>
                  <a:lnTo>
                    <a:pt x="74462" y="444337"/>
                  </a:lnTo>
                  <a:lnTo>
                    <a:pt x="0" y="444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74462" cy="51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009650"/>
            <a:ext cx="860907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Données absentes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87519" y="2245090"/>
            <a:ext cx="4371781" cy="28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FFDE59"/>
                </a:solidFill>
                <a:latin typeface="Rasputin Bold"/>
                <a:ea typeface="Rasputin Bold"/>
                <a:cs typeface="Rasputin Bold"/>
                <a:sym typeface="Rasputin Bold"/>
              </a:rPr>
              <a:t>Données dispensables ou difficiles à obtenir sans un travail de terrain</a:t>
            </a:r>
          </a:p>
        </p:txBody>
      </p:sp>
      <p:grpSp>
        <p:nvGrpSpPr>
          <p:cNvPr name="Group 9" id="9"/>
          <p:cNvGrpSpPr/>
          <p:nvPr/>
        </p:nvGrpSpPr>
        <p:grpSpPr>
          <a:xfrm rot="2700000">
            <a:off x="3850836" y="7209059"/>
            <a:ext cx="307171" cy="683960"/>
            <a:chOff x="0" y="0"/>
            <a:chExt cx="80901" cy="1801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0901" cy="180138"/>
            </a:xfrm>
            <a:custGeom>
              <a:avLst/>
              <a:gdLst/>
              <a:ahLst/>
              <a:cxnLst/>
              <a:rect r="r" b="b" t="t" l="l"/>
              <a:pathLst>
                <a:path h="180138" w="80901">
                  <a:moveTo>
                    <a:pt x="0" y="0"/>
                  </a:moveTo>
                  <a:lnTo>
                    <a:pt x="80901" y="0"/>
                  </a:lnTo>
                  <a:lnTo>
                    <a:pt x="80901" y="180138"/>
                  </a:lnTo>
                  <a:lnTo>
                    <a:pt x="0" y="1801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0901" cy="246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00000">
            <a:off x="7611360" y="7222288"/>
            <a:ext cx="333629" cy="657502"/>
            <a:chOff x="0" y="0"/>
            <a:chExt cx="87869" cy="1731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869" cy="173169"/>
            </a:xfrm>
            <a:custGeom>
              <a:avLst/>
              <a:gdLst/>
              <a:ahLst/>
              <a:cxnLst/>
              <a:rect r="r" b="b" t="t" l="l"/>
              <a:pathLst>
                <a:path h="173169" w="87869">
                  <a:moveTo>
                    <a:pt x="0" y="0"/>
                  </a:moveTo>
                  <a:lnTo>
                    <a:pt x="87869" y="0"/>
                  </a:lnTo>
                  <a:lnTo>
                    <a:pt x="87869" y="173169"/>
                  </a:lnTo>
                  <a:lnTo>
                    <a:pt x="0" y="1731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7869" cy="239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700000">
            <a:off x="9168550" y="7111124"/>
            <a:ext cx="247093" cy="1548690"/>
            <a:chOff x="0" y="0"/>
            <a:chExt cx="65078" cy="4078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078" cy="407885"/>
            </a:xfrm>
            <a:custGeom>
              <a:avLst/>
              <a:gdLst/>
              <a:ahLst/>
              <a:cxnLst/>
              <a:rect r="r" b="b" t="t" l="l"/>
              <a:pathLst>
                <a:path h="407885" w="65078">
                  <a:moveTo>
                    <a:pt x="0" y="0"/>
                  </a:moveTo>
                  <a:lnTo>
                    <a:pt x="65078" y="0"/>
                  </a:lnTo>
                  <a:lnTo>
                    <a:pt x="65078" y="407885"/>
                  </a:lnTo>
                  <a:lnTo>
                    <a:pt x="0" y="4078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65078" cy="4745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2700000">
            <a:off x="9975214" y="7211600"/>
            <a:ext cx="329777" cy="932516"/>
            <a:chOff x="0" y="0"/>
            <a:chExt cx="86855" cy="24560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6855" cy="245601"/>
            </a:xfrm>
            <a:custGeom>
              <a:avLst/>
              <a:gdLst/>
              <a:ahLst/>
              <a:cxnLst/>
              <a:rect r="r" b="b" t="t" l="l"/>
              <a:pathLst>
                <a:path h="245601" w="86855">
                  <a:moveTo>
                    <a:pt x="0" y="0"/>
                  </a:moveTo>
                  <a:lnTo>
                    <a:pt x="86855" y="0"/>
                  </a:lnTo>
                  <a:lnTo>
                    <a:pt x="86855" y="245601"/>
                  </a:lnTo>
                  <a:lnTo>
                    <a:pt x="0" y="2456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6855" cy="312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887519" y="5526513"/>
            <a:ext cx="4371781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004AAD"/>
                </a:solidFill>
                <a:latin typeface="Rasputin Bold"/>
                <a:ea typeface="Rasputin Bold"/>
                <a:cs typeface="Rasputin Bold"/>
                <a:sym typeface="Rasputin Bold"/>
              </a:rPr>
              <a:t>Imputation pour trouver données</a:t>
            </a:r>
          </a:p>
        </p:txBody>
      </p:sp>
      <p:grpSp>
        <p:nvGrpSpPr>
          <p:cNvPr name="Group 22" id="22"/>
          <p:cNvGrpSpPr/>
          <p:nvPr/>
        </p:nvGrpSpPr>
        <p:grpSpPr>
          <a:xfrm rot="2700000">
            <a:off x="1870230" y="7160195"/>
            <a:ext cx="314930" cy="998890"/>
            <a:chOff x="0" y="0"/>
            <a:chExt cx="82944" cy="2630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944" cy="263082"/>
            </a:xfrm>
            <a:custGeom>
              <a:avLst/>
              <a:gdLst/>
              <a:ahLst/>
              <a:cxnLst/>
              <a:rect r="r" b="b" t="t" l="l"/>
              <a:pathLst>
                <a:path h="263082" w="82944">
                  <a:moveTo>
                    <a:pt x="0" y="0"/>
                  </a:moveTo>
                  <a:lnTo>
                    <a:pt x="82944" y="0"/>
                  </a:lnTo>
                  <a:lnTo>
                    <a:pt x="82944" y="263082"/>
                  </a:lnTo>
                  <a:lnTo>
                    <a:pt x="0" y="263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2944" cy="3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5576740" y="7133877"/>
            <a:ext cx="314930" cy="1178602"/>
            <a:chOff x="0" y="0"/>
            <a:chExt cx="82944" cy="31041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2944" cy="310414"/>
            </a:xfrm>
            <a:custGeom>
              <a:avLst/>
              <a:gdLst/>
              <a:ahLst/>
              <a:cxnLst/>
              <a:rect r="r" b="b" t="t" l="l"/>
              <a:pathLst>
                <a:path h="310414" w="82944">
                  <a:moveTo>
                    <a:pt x="0" y="0"/>
                  </a:moveTo>
                  <a:lnTo>
                    <a:pt x="82944" y="0"/>
                  </a:lnTo>
                  <a:lnTo>
                    <a:pt x="82944" y="310414"/>
                  </a:lnTo>
                  <a:lnTo>
                    <a:pt x="0" y="3104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2944" cy="3770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2700000">
            <a:off x="6386521" y="7234610"/>
            <a:ext cx="314930" cy="528216"/>
            <a:chOff x="0" y="0"/>
            <a:chExt cx="82944" cy="1391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2944" cy="139119"/>
            </a:xfrm>
            <a:custGeom>
              <a:avLst/>
              <a:gdLst/>
              <a:ahLst/>
              <a:cxnLst/>
              <a:rect r="r" b="b" t="t" l="l"/>
              <a:pathLst>
                <a:path h="139119" w="82944">
                  <a:moveTo>
                    <a:pt x="0" y="0"/>
                  </a:moveTo>
                  <a:lnTo>
                    <a:pt x="82944" y="0"/>
                  </a:lnTo>
                  <a:lnTo>
                    <a:pt x="82944" y="139119"/>
                  </a:lnTo>
                  <a:lnTo>
                    <a:pt x="0" y="1391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2944" cy="205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700000">
            <a:off x="7004820" y="7267177"/>
            <a:ext cx="260199" cy="568068"/>
            <a:chOff x="0" y="0"/>
            <a:chExt cx="68530" cy="14961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8530" cy="149615"/>
            </a:xfrm>
            <a:custGeom>
              <a:avLst/>
              <a:gdLst/>
              <a:ahLst/>
              <a:cxnLst/>
              <a:rect r="r" b="b" t="t" l="l"/>
              <a:pathLst>
                <a:path h="149615" w="68530">
                  <a:moveTo>
                    <a:pt x="0" y="0"/>
                  </a:moveTo>
                  <a:lnTo>
                    <a:pt x="68530" y="0"/>
                  </a:lnTo>
                  <a:lnTo>
                    <a:pt x="68530" y="149615"/>
                  </a:lnTo>
                  <a:lnTo>
                    <a:pt x="0" y="149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DE59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68530" cy="216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2700000">
            <a:off x="2868383" y="7103453"/>
            <a:ext cx="282724" cy="1687091"/>
            <a:chOff x="0" y="0"/>
            <a:chExt cx="74462" cy="4443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462" cy="444337"/>
            </a:xfrm>
            <a:custGeom>
              <a:avLst/>
              <a:gdLst/>
              <a:ahLst/>
              <a:cxnLst/>
              <a:rect r="r" b="b" t="t" l="l"/>
              <a:pathLst>
                <a:path h="444337" w="74462">
                  <a:moveTo>
                    <a:pt x="0" y="0"/>
                  </a:moveTo>
                  <a:lnTo>
                    <a:pt x="74462" y="0"/>
                  </a:lnTo>
                  <a:lnTo>
                    <a:pt x="74462" y="444337"/>
                  </a:lnTo>
                  <a:lnTo>
                    <a:pt x="0" y="444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74462" cy="511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2700000">
            <a:off x="3819025" y="7232147"/>
            <a:ext cx="394722" cy="737670"/>
            <a:chOff x="0" y="0"/>
            <a:chExt cx="103960" cy="1942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960" cy="194283"/>
            </a:xfrm>
            <a:custGeom>
              <a:avLst/>
              <a:gdLst/>
              <a:ahLst/>
              <a:cxnLst/>
              <a:rect r="r" b="b" t="t" l="l"/>
              <a:pathLst>
                <a:path h="194283" w="103960">
                  <a:moveTo>
                    <a:pt x="0" y="0"/>
                  </a:moveTo>
                  <a:lnTo>
                    <a:pt x="103960" y="0"/>
                  </a:lnTo>
                  <a:lnTo>
                    <a:pt x="103960" y="194283"/>
                  </a:lnTo>
                  <a:lnTo>
                    <a:pt x="0" y="194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3960" cy="260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2700000">
            <a:off x="7611360" y="7222288"/>
            <a:ext cx="333629" cy="657502"/>
            <a:chOff x="0" y="0"/>
            <a:chExt cx="87869" cy="1731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869" cy="173169"/>
            </a:xfrm>
            <a:custGeom>
              <a:avLst/>
              <a:gdLst/>
              <a:ahLst/>
              <a:cxnLst/>
              <a:rect r="r" b="b" t="t" l="l"/>
              <a:pathLst>
                <a:path h="173169" w="87869">
                  <a:moveTo>
                    <a:pt x="0" y="0"/>
                  </a:moveTo>
                  <a:lnTo>
                    <a:pt x="87869" y="0"/>
                  </a:lnTo>
                  <a:lnTo>
                    <a:pt x="87869" y="173169"/>
                  </a:lnTo>
                  <a:lnTo>
                    <a:pt x="0" y="1731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7869" cy="239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00000">
            <a:off x="9113020" y="7100121"/>
            <a:ext cx="276060" cy="1693755"/>
            <a:chOff x="0" y="0"/>
            <a:chExt cx="72707" cy="4460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707" cy="446092"/>
            </a:xfrm>
            <a:custGeom>
              <a:avLst/>
              <a:gdLst/>
              <a:ahLst/>
              <a:cxnLst/>
              <a:rect r="r" b="b" t="t" l="l"/>
              <a:pathLst>
                <a:path h="446092" w="72707">
                  <a:moveTo>
                    <a:pt x="0" y="0"/>
                  </a:moveTo>
                  <a:lnTo>
                    <a:pt x="72707" y="0"/>
                  </a:lnTo>
                  <a:lnTo>
                    <a:pt x="72707" y="446092"/>
                  </a:lnTo>
                  <a:lnTo>
                    <a:pt x="0" y="4460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72707" cy="51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700000">
            <a:off x="9944803" y="7205764"/>
            <a:ext cx="346098" cy="1011769"/>
            <a:chOff x="0" y="0"/>
            <a:chExt cx="91153" cy="2664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153" cy="266474"/>
            </a:xfrm>
            <a:custGeom>
              <a:avLst/>
              <a:gdLst/>
              <a:ahLst/>
              <a:cxnLst/>
              <a:rect r="r" b="b" t="t" l="l"/>
              <a:pathLst>
                <a:path h="266474" w="91153">
                  <a:moveTo>
                    <a:pt x="0" y="0"/>
                  </a:moveTo>
                  <a:lnTo>
                    <a:pt x="91153" y="0"/>
                  </a:lnTo>
                  <a:lnTo>
                    <a:pt x="91153" y="266474"/>
                  </a:lnTo>
                  <a:lnTo>
                    <a:pt x="0" y="2664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91153" cy="333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28700" y="2204307"/>
            <a:ext cx="11404577" cy="6799979"/>
          </a:xfrm>
          <a:custGeom>
            <a:avLst/>
            <a:gdLst/>
            <a:ahLst/>
            <a:cxnLst/>
            <a:rect r="r" b="b" t="t" l="l"/>
            <a:pathLst>
              <a:path h="6799979" w="11404577">
                <a:moveTo>
                  <a:pt x="0" y="0"/>
                </a:moveTo>
                <a:lnTo>
                  <a:pt x="11404577" y="0"/>
                </a:lnTo>
                <a:lnTo>
                  <a:pt x="11404577" y="6799979"/>
                </a:lnTo>
                <a:lnTo>
                  <a:pt x="0" y="67999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1009650"/>
            <a:ext cx="860907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Résultats du nettoyage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87519" y="2166207"/>
            <a:ext cx="4371781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004AAD"/>
                </a:solidFill>
                <a:latin typeface="Rasputin Bold"/>
                <a:ea typeface="Rasputin Bold"/>
                <a:cs typeface="Rasputin Bold"/>
                <a:sym typeface="Rasputin Bold"/>
              </a:rPr>
              <a:t>1336 valeurs ajoutées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887519" y="5105400"/>
            <a:ext cx="4371781" cy="173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FF3131"/>
                </a:solidFill>
                <a:latin typeface="Rasputin Bold"/>
                <a:ea typeface="Rasputin Bold"/>
                <a:cs typeface="Rasputin Bold"/>
                <a:sym typeface="Rasputin Bold"/>
              </a:rPr>
              <a:t>14 579 valeurs incorrectes retirées</a:t>
            </a:r>
          </a:p>
        </p:txBody>
      </p:sp>
      <p:grpSp>
        <p:nvGrpSpPr>
          <p:cNvPr name="Group 22" id="22"/>
          <p:cNvGrpSpPr/>
          <p:nvPr/>
        </p:nvGrpSpPr>
        <p:grpSpPr>
          <a:xfrm rot="2700000">
            <a:off x="2994054" y="7101537"/>
            <a:ext cx="314930" cy="998890"/>
            <a:chOff x="0" y="0"/>
            <a:chExt cx="82944" cy="26308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944" cy="263082"/>
            </a:xfrm>
            <a:custGeom>
              <a:avLst/>
              <a:gdLst/>
              <a:ahLst/>
              <a:cxnLst/>
              <a:rect r="r" b="b" t="t" l="l"/>
              <a:pathLst>
                <a:path h="263082" w="82944">
                  <a:moveTo>
                    <a:pt x="0" y="0"/>
                  </a:moveTo>
                  <a:lnTo>
                    <a:pt x="82944" y="0"/>
                  </a:lnTo>
                  <a:lnTo>
                    <a:pt x="82944" y="263082"/>
                  </a:lnTo>
                  <a:lnTo>
                    <a:pt x="0" y="263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2944" cy="329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2700000">
            <a:off x="6281185" y="7075979"/>
            <a:ext cx="365814" cy="1290547"/>
            <a:chOff x="0" y="0"/>
            <a:chExt cx="96346" cy="3398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6346" cy="339897"/>
            </a:xfrm>
            <a:custGeom>
              <a:avLst/>
              <a:gdLst/>
              <a:ahLst/>
              <a:cxnLst/>
              <a:rect r="r" b="b" t="t" l="l"/>
              <a:pathLst>
                <a:path h="339897" w="96346">
                  <a:moveTo>
                    <a:pt x="0" y="0"/>
                  </a:moveTo>
                  <a:lnTo>
                    <a:pt x="96346" y="0"/>
                  </a:lnTo>
                  <a:lnTo>
                    <a:pt x="96346" y="339897"/>
                  </a:lnTo>
                  <a:lnTo>
                    <a:pt x="0" y="339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96346" cy="40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2700000">
            <a:off x="7111465" y="7167719"/>
            <a:ext cx="365814" cy="598523"/>
            <a:chOff x="0" y="0"/>
            <a:chExt cx="96346" cy="15763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6346" cy="157636"/>
            </a:xfrm>
            <a:custGeom>
              <a:avLst/>
              <a:gdLst/>
              <a:ahLst/>
              <a:cxnLst/>
              <a:rect r="r" b="b" t="t" l="l"/>
              <a:pathLst>
                <a:path h="157636" w="96346">
                  <a:moveTo>
                    <a:pt x="0" y="0"/>
                  </a:moveTo>
                  <a:lnTo>
                    <a:pt x="96346" y="0"/>
                  </a:lnTo>
                  <a:lnTo>
                    <a:pt x="96346" y="157636"/>
                  </a:lnTo>
                  <a:lnTo>
                    <a:pt x="0" y="1576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96346" cy="2243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455295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Écrivez votre sujet ou votre idée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2602" y="3565852"/>
            <a:ext cx="9587281" cy="5692448"/>
          </a:xfrm>
          <a:custGeom>
            <a:avLst/>
            <a:gdLst/>
            <a:ahLst/>
            <a:cxnLst/>
            <a:rect r="r" b="b" t="t" l="l"/>
            <a:pathLst>
              <a:path h="5692448" w="9587281">
                <a:moveTo>
                  <a:pt x="0" y="0"/>
                </a:moveTo>
                <a:lnTo>
                  <a:pt x="9587281" y="0"/>
                </a:lnTo>
                <a:lnTo>
                  <a:pt x="9587281" y="5692448"/>
                </a:lnTo>
                <a:lnTo>
                  <a:pt x="0" y="56924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864509" y="1111773"/>
            <a:ext cx="639479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Répartition des arbres par arrondissement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47420" y="5718786"/>
            <a:ext cx="5883003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4 arrondissements avec un nombre d’arbres élevé : </a:t>
            </a:r>
          </a:p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13ème, </a:t>
            </a: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15ème, 16ème, 20ème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47420" y="2185602"/>
            <a:ext cx="6111880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Moins d’arbres dans l’hypercentre:</a:t>
            </a:r>
          </a:p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1er, 2ème, 3ème et 9ème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64321"/>
            <a:ext cx="639479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Insérer carte ici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39018" y="2374811"/>
            <a:ext cx="11020282" cy="6883489"/>
          </a:xfrm>
          <a:custGeom>
            <a:avLst/>
            <a:gdLst/>
            <a:ahLst/>
            <a:cxnLst/>
            <a:rect r="r" b="b" t="t" l="l"/>
            <a:pathLst>
              <a:path h="6883489" w="11020282">
                <a:moveTo>
                  <a:pt x="0" y="0"/>
                </a:moveTo>
                <a:lnTo>
                  <a:pt x="11020282" y="0"/>
                </a:lnTo>
                <a:lnTo>
                  <a:pt x="11020282" y="6883489"/>
                </a:lnTo>
                <a:lnTo>
                  <a:pt x="0" y="6883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072241"/>
            <a:ext cx="4304537" cy="567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69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+ de 50% : alignement</a:t>
            </a:r>
          </a:p>
          <a:p>
            <a:pPr algn="l">
              <a:lnSpc>
                <a:spcPts val="5699"/>
              </a:lnSpc>
            </a:pPr>
          </a:p>
          <a:p>
            <a:pPr algn="l">
              <a:lnSpc>
                <a:spcPts val="5699"/>
              </a:lnSpc>
            </a:pPr>
          </a:p>
          <a:p>
            <a:pPr algn="l">
              <a:lnSpc>
                <a:spcPts val="5699"/>
              </a:lnSpc>
            </a:pPr>
          </a:p>
          <a:p>
            <a:pPr algn="l">
              <a:lnSpc>
                <a:spcPts val="5699"/>
              </a:lnSpc>
            </a:pPr>
          </a:p>
          <a:p>
            <a:pPr algn="l" marL="820412" indent="-410206" lvl="1">
              <a:lnSpc>
                <a:spcPts val="569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~ 40% jardins et cimetières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64509" y="1111773"/>
            <a:ext cx="639479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Répartition des arbres par domanialité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4290" y="2355932"/>
            <a:ext cx="8024255" cy="5958009"/>
          </a:xfrm>
          <a:custGeom>
            <a:avLst/>
            <a:gdLst/>
            <a:ahLst/>
            <a:cxnLst/>
            <a:rect r="r" b="b" t="t" l="l"/>
            <a:pathLst>
              <a:path h="5958009" w="8024255">
                <a:moveTo>
                  <a:pt x="0" y="0"/>
                </a:moveTo>
                <a:lnTo>
                  <a:pt x="8024255" y="0"/>
                </a:lnTo>
                <a:lnTo>
                  <a:pt x="8024255" y="5958009"/>
                </a:lnTo>
                <a:lnTo>
                  <a:pt x="0" y="59580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09283" y="2586487"/>
            <a:ext cx="1912328" cy="5513309"/>
            <a:chOff x="0" y="0"/>
            <a:chExt cx="503658" cy="1452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3658" cy="1452065"/>
            </a:xfrm>
            <a:custGeom>
              <a:avLst/>
              <a:gdLst/>
              <a:ahLst/>
              <a:cxnLst/>
              <a:rect r="r" b="b" t="t" l="l"/>
              <a:pathLst>
                <a:path h="1452065" w="503658">
                  <a:moveTo>
                    <a:pt x="0" y="0"/>
                  </a:moveTo>
                  <a:lnTo>
                    <a:pt x="503658" y="0"/>
                  </a:lnTo>
                  <a:lnTo>
                    <a:pt x="503658" y="1452065"/>
                  </a:lnTo>
                  <a:lnTo>
                    <a:pt x="0" y="14520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503658" cy="1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33943" y="1111773"/>
            <a:ext cx="6225357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Répartition des arbres par espèces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92576" y="2571237"/>
            <a:ext cx="2281322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3131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50% individus : 6 espèces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12595" y="2115453"/>
            <a:ext cx="5431497" cy="748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Plus de la moitié des individus : 6 espèces</a:t>
            </a:r>
          </a:p>
          <a:p>
            <a:pPr algn="l">
              <a:lnSpc>
                <a:spcPts val="5999"/>
              </a:lnSpc>
            </a:pP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Presque 80% individus : 25 espèces</a:t>
            </a:r>
          </a:p>
          <a:p>
            <a:pPr algn="l">
              <a:lnSpc>
                <a:spcPts val="5999"/>
              </a:lnSpc>
            </a:pP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~ 20% des individus :  514 espèces restantes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84697"/>
            <a:ext cx="8632843" cy="6873603"/>
          </a:xfrm>
          <a:custGeom>
            <a:avLst/>
            <a:gdLst/>
            <a:ahLst/>
            <a:cxnLst/>
            <a:rect r="r" b="b" t="t" l="l"/>
            <a:pathLst>
              <a:path h="6873603" w="8632843">
                <a:moveTo>
                  <a:pt x="0" y="0"/>
                </a:moveTo>
                <a:lnTo>
                  <a:pt x="8632843" y="0"/>
                </a:lnTo>
                <a:lnTo>
                  <a:pt x="8632843" y="6873603"/>
                </a:lnTo>
                <a:lnTo>
                  <a:pt x="0" y="68736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743484" y="1111773"/>
            <a:ext cx="651581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Caractère remarquable ou non des arbres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33943" y="2134503"/>
            <a:ext cx="581014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Seuls 0.1% des individus sont jugés remarquables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3943" y="3811811"/>
            <a:ext cx="6225357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Les corrélation peuvent sembler importantes sauf que: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hauteur : R=0.06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circonférence : R=0.12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33943" y="7488461"/>
            <a:ext cx="581014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Correspondance avec les espèces assez faible également (η²=0.06)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860907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125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33943" y="2134503"/>
            <a:ext cx="581014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Seuls 0.1% des individus sont jugés remarquables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33943" y="3811811"/>
            <a:ext cx="6225357" cy="329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Les corrélation peuvent sembler importantes sauf que: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hauteur : R=0.06</a:t>
            </a:r>
          </a:p>
          <a:p>
            <a:pPr algn="l" marL="1511304" indent="-503768" lvl="2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la circonférence : R=0.12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33943" y="7488461"/>
            <a:ext cx="581014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2" indent="-377826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Correspondance avec les espèces assez bonne (η²=0.06)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2384697"/>
            <a:ext cx="8632843" cy="6873603"/>
          </a:xfrm>
          <a:custGeom>
            <a:avLst/>
            <a:gdLst/>
            <a:ahLst/>
            <a:cxnLst/>
            <a:rect r="r" b="b" t="t" l="l"/>
            <a:pathLst>
              <a:path h="6873603" w="8632843">
                <a:moveTo>
                  <a:pt x="0" y="0"/>
                </a:moveTo>
                <a:lnTo>
                  <a:pt x="8632843" y="0"/>
                </a:lnTo>
                <a:lnTo>
                  <a:pt x="8632843" y="6873603"/>
                </a:lnTo>
                <a:lnTo>
                  <a:pt x="0" y="68736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37" t="0" r="-123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743484" y="1111773"/>
            <a:ext cx="651581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Caractère remarquable ou non des arbres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"/>
                <a:ea typeface="Rasputin"/>
                <a:cs typeface="Rasputin"/>
                <a:sym typeface="Rasputin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552114" cy="231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Écrivez votre sujet ou votre idée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25801" y="1032038"/>
            <a:ext cx="7533499" cy="52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Plus de 730 parcs et jardins publics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25801" y="1975058"/>
            <a:ext cx="7533499" cy="106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Plus de 3200 ha d’espaces végétalisés dont 2600 publics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25801" y="3445083"/>
            <a:ext cx="7533499" cy="159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~ 106 000 arbres d’alignement (voies, allées, etc.) supplémentaires sur presque 700 kms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060613"/>
            <a:ext cx="7327729" cy="469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0"/>
              </a:lnSpc>
            </a:pPr>
            <a:r>
              <a:rPr lang="en-US" sz="7725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Les espaces verts de Paris en quelques chiffres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159217">
            <a:off x="630772" y="505822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4"/>
                </a:lnTo>
                <a:lnTo>
                  <a:pt x="0" y="10457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762324">
            <a:off x="4626521" y="5834276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4" y="0"/>
                </a:lnTo>
                <a:lnTo>
                  <a:pt x="6144834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725801" y="5446603"/>
            <a:ext cx="7533499" cy="159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30 actions “Plan Biodiversité 2018-2024” : création 20 espaces de biodiversité et 10 zones humides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58571" y="7599018"/>
            <a:ext cx="6651409" cy="212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--&gt; Base de données fiable </a:t>
            </a:r>
            <a:r>
              <a:rPr lang="en-US" b="true" sz="3200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nécessaire </a:t>
            </a: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pour assurer un </a:t>
            </a:r>
            <a:r>
              <a:rPr lang="en-US" b="true" sz="3200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suivi </a:t>
            </a:r>
            <a:r>
              <a:rPr lang="en-US" sz="32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optimal et mener des </a:t>
            </a:r>
            <a:r>
              <a:rPr lang="en-US" b="true" sz="3200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actions efficaces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49334" y="9929681"/>
            <a:ext cx="7533499" cy="21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89"/>
              </a:lnSpc>
            </a:pPr>
            <a:r>
              <a:rPr lang="en-US" sz="12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Sources : </a:t>
            </a:r>
            <a:r>
              <a:rPr lang="en-US" sz="1299" u="sng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  <a:hlinkClick r:id="rId7" tooltip="https://www.apur.org/fr/geo-data/paris-vegetale"/>
              </a:rPr>
              <a:t>apur.org</a:t>
            </a:r>
            <a:r>
              <a:rPr lang="en-US" sz="12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, </a:t>
            </a:r>
            <a:r>
              <a:rPr lang="en-US" sz="1299" u="sng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  <a:hlinkClick r:id="rId8" tooltip="https://www.paris.fr/pages/biodiversite-66"/>
              </a:rPr>
              <a:t>paris.fr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9148" y="3824287"/>
            <a:ext cx="8849963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Organisation de chemins pour entretien espaces verts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569148" y="7296150"/>
            <a:ext cx="9690152" cy="209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43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Données supplémentaires : âge (estimation), présence signalisation espèces remarquables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69148" y="981075"/>
            <a:ext cx="9690152" cy="221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Identification groupes d’arbres (clusters) selon la hauteur, caractère remarquable etc.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69148" y="5924550"/>
            <a:ext cx="8849963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Inclusivité / poste aménagé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89880"/>
            <a:ext cx="4878527" cy="1095460"/>
            <a:chOff x="0" y="0"/>
            <a:chExt cx="6504702" cy="146061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6504702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00"/>
                </a:lnSpc>
              </a:pPr>
              <a:r>
                <a:rPr lang="en-US" sz="4500">
                  <a:solidFill>
                    <a:srgbClr val="142414"/>
                  </a:solidFill>
                  <a:latin typeface="Rasputin"/>
                  <a:ea typeface="Rasputin"/>
                  <a:cs typeface="Rasputin"/>
                  <a:sym typeface="Rasputin"/>
                </a:rPr>
                <a:t>Pistes de travail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85211"/>
              <a:ext cx="6504702" cy="475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142414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Applications pour la municipalité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757922"/>
            <a:ext cx="5843949" cy="6500378"/>
            <a:chOff x="687070" y="247650"/>
            <a:chExt cx="11148060" cy="12400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148060" cy="12400280"/>
            </a:xfrm>
            <a:custGeom>
              <a:avLst/>
              <a:gdLst/>
              <a:ahLst/>
              <a:cxnLst/>
              <a:rect r="r" b="b" t="t" l="l"/>
              <a:pathLst>
                <a:path h="12400280" w="11148060">
                  <a:moveTo>
                    <a:pt x="9215120" y="1497330"/>
                  </a:moveTo>
                  <a:cubicBezTo>
                    <a:pt x="8773160" y="972820"/>
                    <a:pt x="8234680" y="508000"/>
                    <a:pt x="7590790" y="252730"/>
                  </a:cubicBezTo>
                  <a:cubicBezTo>
                    <a:pt x="7132320" y="71120"/>
                    <a:pt x="6633210" y="0"/>
                    <a:pt x="6139180" y="6350"/>
                  </a:cubicBezTo>
                  <a:cubicBezTo>
                    <a:pt x="4053840" y="36830"/>
                    <a:pt x="2157730" y="1490980"/>
                    <a:pt x="1289050" y="3346450"/>
                  </a:cubicBezTo>
                  <a:cubicBezTo>
                    <a:pt x="527050" y="4977130"/>
                    <a:pt x="0" y="7792720"/>
                    <a:pt x="680720" y="9457690"/>
                  </a:cubicBezTo>
                  <a:cubicBezTo>
                    <a:pt x="1360170" y="11122660"/>
                    <a:pt x="2499360" y="12005310"/>
                    <a:pt x="4248150" y="12081510"/>
                  </a:cubicBezTo>
                  <a:cubicBezTo>
                    <a:pt x="7001510" y="12400280"/>
                    <a:pt x="9088120" y="10502900"/>
                    <a:pt x="10118090" y="8309610"/>
                  </a:cubicBezTo>
                  <a:cubicBezTo>
                    <a:pt x="11148061" y="6116320"/>
                    <a:pt x="10782300" y="3361690"/>
                    <a:pt x="9215120" y="1497330"/>
                  </a:cubicBezTo>
                  <a:close/>
                </a:path>
              </a:pathLst>
            </a:custGeom>
            <a:blipFill>
              <a:blip r:embed="rId3"/>
              <a:stretch>
                <a:fillRect l="-37911" t="0" r="-37911" b="0"/>
              </a:stretch>
            </a:blipFill>
          </p:spPr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42669" y="3759312"/>
            <a:ext cx="12002662" cy="185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9"/>
              </a:lnSpc>
            </a:pPr>
            <a:r>
              <a:rPr lang="en-US" sz="12999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Annexes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26396">
            <a:off x="-2659134" y="-900023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88089">
            <a:off x="16062525" y="2478011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73480" y="1426172"/>
          <a:ext cx="16258210" cy="8482848"/>
        </p:xfrm>
        <a:graphic>
          <a:graphicData uri="http://schemas.openxmlformats.org/drawingml/2006/table">
            <a:tbl>
              <a:tblPr/>
              <a:tblGrid>
                <a:gridCol w="3167921"/>
                <a:gridCol w="3143688"/>
                <a:gridCol w="5421616"/>
                <a:gridCol w="4524985"/>
              </a:tblGrid>
              <a:tr h="12696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TYPE DE PROBLÈME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VARIABLES CONCERNÉES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RÉSULTATS DE L’ANALYSE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spc="220">
                          <a:solidFill>
                            <a:srgbClr val="142414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SOLUTION RETENUE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DB7"/>
                    </a:solidFill>
                  </a:tcPr>
                </a:tc>
              </a:tr>
              <a:tr h="1107387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élevées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478 valeurs pouvant être en cm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1 valeur aberrante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Conversion en m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 la valeur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9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élevées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20 valeurs aberrantes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des valeurs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19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faibles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36952 sans stade développement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2267 avec stade développement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Conservation des valeurs : graines fraichement plantées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des valeurs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1189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Valeurs trop faibles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25586 sans stade développement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281 avec stade développement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Conservation des valeurs : graines fraichement plantées</a:t>
                      </a:r>
                      <a:endParaRPr lang="en-US" sz="1100"/>
                    </a:p>
                    <a:p>
                      <a:pPr algn="just" marL="388620" indent="-194310" lvl="1">
                        <a:lnSpc>
                          <a:spcPts val="252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des valeurs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7387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Incohérence entre deux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 et 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&gt; 0 et circonférence = 0 : 322 individus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 la valeur pour circonférence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2395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Incohérence entre deux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(m) et circonférence (cm)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hauteur = 0 et circonférence &gt; 0 : 11688 individus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TT Commons Pro"/>
                          <a:ea typeface="TT Commons Pro"/>
                          <a:cs typeface="TT Commons Pro"/>
                          <a:sym typeface="TT Commons Pro"/>
                        </a:rPr>
                        <a:t>suppression de la valeur pour hauteur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1424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01090" y="397472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0"/>
              </a:lnSpc>
            </a:pPr>
            <a:r>
              <a:rPr lang="en-US" sz="335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et solutions proposées : étude de la hauteur et de la circonférence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03865"/>
            <a:ext cx="16230600" cy="8054435"/>
          </a:xfrm>
          <a:custGeom>
            <a:avLst/>
            <a:gdLst/>
            <a:ahLst/>
            <a:cxnLst/>
            <a:rect r="r" b="b" t="t" l="l"/>
            <a:pathLst>
              <a:path h="8054435" w="16230600">
                <a:moveTo>
                  <a:pt x="0" y="0"/>
                </a:moveTo>
                <a:lnTo>
                  <a:pt x="16230600" y="0"/>
                </a:lnTo>
                <a:lnTo>
                  <a:pt x="16230600" y="8054435"/>
                </a:lnTo>
                <a:lnTo>
                  <a:pt x="0" y="8054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3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455295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Étude de la base de données des arbres de la mairie de Paris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426279" y="1497565"/>
            <a:ext cx="3589539" cy="4823792"/>
            <a:chOff x="0" y="0"/>
            <a:chExt cx="3663950" cy="4923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18" t="0" r="-18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5F5C39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483929" y="1497565"/>
            <a:ext cx="3589539" cy="4823792"/>
            <a:chOff x="0" y="0"/>
            <a:chExt cx="3663950" cy="49237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4"/>
              <a:stretch>
                <a:fillRect l="0" t="-958" r="0" b="-958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567358" y="1497565"/>
            <a:ext cx="3589539" cy="4823792"/>
            <a:chOff x="0" y="0"/>
            <a:chExt cx="3663950" cy="49237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5"/>
              <a:stretch>
                <a:fillRect l="-17477" t="0" r="-17477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3849591" y="5642381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743839">
            <a:off x="-2596254" y="4920069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1" y="0"/>
                </a:lnTo>
                <a:lnTo>
                  <a:pt x="5915271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17547" y="1355755"/>
            <a:ext cx="3662889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39"/>
              </a:lnSpc>
            </a:pPr>
            <a:r>
              <a:rPr lang="en-US" sz="5449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Que contient ce jeu de données 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416482" y="6703893"/>
            <a:ext cx="3609131" cy="1988756"/>
            <a:chOff x="0" y="0"/>
            <a:chExt cx="4812175" cy="265167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486726"/>
              <a:ext cx="4812175" cy="1165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hauteur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circonférence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4812175" cy="946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1"/>
                </a:lnSpc>
              </a:pPr>
              <a:r>
                <a:rPr lang="en-US" sz="2193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Indicateurs morphométriques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464954" y="6703893"/>
            <a:ext cx="3794346" cy="2545904"/>
            <a:chOff x="0" y="0"/>
            <a:chExt cx="5059128" cy="3394539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009170"/>
              <a:ext cx="5059128" cy="2385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coordonnées gps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adresse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domanialité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arrondissement, etc.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5059128" cy="46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1"/>
                </a:lnSpc>
              </a:pPr>
              <a:r>
                <a:rPr lang="en-US" sz="2193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Indicateurs de localisation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08082" y="6703893"/>
            <a:ext cx="3871123" cy="2545904"/>
            <a:chOff x="0" y="0"/>
            <a:chExt cx="5161497" cy="3394539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1009170"/>
              <a:ext cx="5161497" cy="2385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genre, espèces, variété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stade de développement</a:t>
              </a:r>
            </a:p>
            <a:p>
              <a:pPr algn="l" marL="518679" indent="-259339" lvl="1">
                <a:lnSpc>
                  <a:spcPts val="3603"/>
                </a:lnSpc>
                <a:buFont typeface="Arial"/>
                <a:buChar char="•"/>
              </a:pPr>
              <a:r>
                <a:rPr lang="en-US" sz="2402">
                  <a:solidFill>
                    <a:srgbClr val="FFFFFF"/>
                  </a:solidFill>
                  <a:latin typeface="TT Commons Pro"/>
                  <a:ea typeface="TT Commons Pro"/>
                  <a:cs typeface="TT Commons Pro"/>
                  <a:sym typeface="TT Commons Pro"/>
                </a:rPr>
                <a:t>individu remarquable ou non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28575"/>
              <a:ext cx="5161497" cy="468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1"/>
                </a:lnSpc>
              </a:pPr>
              <a:r>
                <a:rPr lang="en-US" sz="2193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Indicateurs botaniques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4670" y="1770509"/>
            <a:ext cx="14651728" cy="6236798"/>
            <a:chOff x="0" y="0"/>
            <a:chExt cx="19535637" cy="83157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9535637" cy="1540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75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+ 200 000 individus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255708"/>
              <a:ext cx="19535637" cy="1540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000"/>
                </a:lnSpc>
              </a:pPr>
              <a:r>
                <a:rPr lang="en-US" sz="75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539 espèces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774949"/>
              <a:ext cx="19535637" cy="1540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9000"/>
                </a:lnSpc>
              </a:pPr>
              <a:r>
                <a:rPr lang="en-US" sz="7500">
                  <a:solidFill>
                    <a:srgbClr val="FFFFFF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66 remarquables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3595009">
            <a:off x="11667807" y="-2491199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79" y="0"/>
                </a:lnTo>
                <a:lnTo>
                  <a:pt x="10836479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921556">
            <a:off x="-3704253" y="588112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7"/>
                </a:lnTo>
                <a:lnTo>
                  <a:pt x="0" y="7395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72955">
            <a:off x="10751530" y="-4919548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901520">
            <a:off x="11841060" y="-381395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2413">
            <a:off x="-3694394" y="6621391"/>
            <a:ext cx="6800267" cy="4641183"/>
          </a:xfrm>
          <a:custGeom>
            <a:avLst/>
            <a:gdLst/>
            <a:ahLst/>
            <a:cxnLst/>
            <a:rect r="r" b="b" t="t" l="l"/>
            <a:pathLst>
              <a:path h="4641183" w="6800267">
                <a:moveTo>
                  <a:pt x="0" y="0"/>
                </a:moveTo>
                <a:lnTo>
                  <a:pt x="6800268" y="0"/>
                </a:lnTo>
                <a:lnTo>
                  <a:pt x="6800268" y="4641183"/>
                </a:lnTo>
                <a:lnTo>
                  <a:pt x="0" y="4641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1028700" y="5138738"/>
            <a:ext cx="17259300" cy="0"/>
          </a:xfrm>
          <a:prstGeom prst="line">
            <a:avLst/>
          </a:prstGeom>
          <a:ln cap="rnd" w="9525">
            <a:solidFill>
              <a:srgbClr val="4F6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4981575"/>
            <a:ext cx="323850" cy="32385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17258" y="4972050"/>
            <a:ext cx="323850" cy="323850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05817" y="4972050"/>
            <a:ext cx="323850" cy="323850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3894375" y="4972050"/>
            <a:ext cx="323850" cy="323850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F674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6083225"/>
            <a:ext cx="3455295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Présentation générale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05817" y="6083225"/>
            <a:ext cx="3455295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Interprétation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2340" y="6083225"/>
            <a:ext cx="3455295" cy="1151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 b="true">
                <a:solidFill>
                  <a:srgbClr val="142414"/>
                </a:solidFill>
                <a:latin typeface="Rasputin Bold"/>
                <a:ea typeface="Rasputin Bold"/>
                <a:cs typeface="Rasputin Bold"/>
                <a:sym typeface="Rasputin Bold"/>
              </a:rPr>
              <a:t>Nettoyage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09457" y="6083225"/>
            <a:ext cx="3455295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Pistes de travail pour la municipalité (application)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09871" y="1419761"/>
            <a:ext cx="1575552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7350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Écrivez votre sujet ou votre idée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91298" y="-1838102"/>
            <a:ext cx="13958156" cy="13434725"/>
          </a:xfrm>
          <a:custGeom>
            <a:avLst/>
            <a:gdLst/>
            <a:ahLst/>
            <a:cxnLst/>
            <a:rect r="r" b="b" t="t" l="l"/>
            <a:pathLst>
              <a:path h="13434725" w="13958156">
                <a:moveTo>
                  <a:pt x="0" y="0"/>
                </a:moveTo>
                <a:lnTo>
                  <a:pt x="13958156" y="0"/>
                </a:lnTo>
                <a:lnTo>
                  <a:pt x="13958156" y="13434725"/>
                </a:lnTo>
                <a:lnTo>
                  <a:pt x="0" y="13434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005215">
            <a:off x="7556830" y="3196585"/>
            <a:ext cx="8946815" cy="14180830"/>
          </a:xfrm>
          <a:custGeom>
            <a:avLst/>
            <a:gdLst/>
            <a:ahLst/>
            <a:cxnLst/>
            <a:rect r="r" b="b" t="t" l="l"/>
            <a:pathLst>
              <a:path h="14180830" w="8946815">
                <a:moveTo>
                  <a:pt x="0" y="0"/>
                </a:moveTo>
                <a:lnTo>
                  <a:pt x="8946815" y="0"/>
                </a:lnTo>
                <a:lnTo>
                  <a:pt x="8946815" y="14180830"/>
                </a:lnTo>
                <a:lnTo>
                  <a:pt x="0" y="14180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5234" y="2256303"/>
            <a:ext cx="8786780" cy="489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Pourquoi, quand et comment  nettoyer des données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75408" y="8870950"/>
            <a:ext cx="919833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-&gt; Différentes solutions à apporter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066858" y="2694529"/>
            <a:ext cx="6910589" cy="4038447"/>
            <a:chOff x="0" y="0"/>
            <a:chExt cx="9214119" cy="53845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76200"/>
              <a:ext cx="9214119" cy="2455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Outliers : Données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trop petites</a:t>
              </a:r>
            </a:p>
            <a:p>
              <a:pPr algn="l" marL="755651" indent="-377825" lvl="1">
                <a:lnSpc>
                  <a:spcPts val="4900"/>
                </a:lnSpc>
                <a:buFont typeface="Arial"/>
                <a:buChar char="•"/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trop grandes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87962"/>
              <a:ext cx="8343070" cy="16086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Incohérence entre des paramètres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601429"/>
              <a:ext cx="8343070" cy="783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>
                  <a:solidFill>
                    <a:srgbClr val="142414"/>
                  </a:solidFill>
                  <a:latin typeface="Rasputin Light"/>
                  <a:ea typeface="Rasputin Light"/>
                  <a:cs typeface="Rasputin Light"/>
                  <a:sym typeface="Rasputin Light"/>
                </a:rPr>
                <a:t>Absence de données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288925"/>
            <a:ext cx="8929742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142414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Objectif : fiabiliser la base de données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708475"/>
            <a:ext cx="7977873" cy="5549825"/>
          </a:xfrm>
          <a:custGeom>
            <a:avLst/>
            <a:gdLst/>
            <a:ahLst/>
            <a:cxnLst/>
            <a:rect r="r" b="b" t="t" l="l"/>
            <a:pathLst>
              <a:path h="5549825" w="7977873">
                <a:moveTo>
                  <a:pt x="0" y="0"/>
                </a:moveTo>
                <a:lnTo>
                  <a:pt x="7977873" y="0"/>
                </a:lnTo>
                <a:lnTo>
                  <a:pt x="7977873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21564" y="3708475"/>
            <a:ext cx="7737736" cy="5549825"/>
          </a:xfrm>
          <a:custGeom>
            <a:avLst/>
            <a:gdLst/>
            <a:ahLst/>
            <a:cxnLst/>
            <a:rect r="r" b="b" t="t" l="l"/>
            <a:pathLst>
              <a:path h="5549825" w="7737736">
                <a:moveTo>
                  <a:pt x="0" y="0"/>
                </a:moveTo>
                <a:lnTo>
                  <a:pt x="7737736" y="0"/>
                </a:lnTo>
                <a:lnTo>
                  <a:pt x="7737736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98068" y="4172243"/>
            <a:ext cx="354533" cy="3545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447409" y="4195890"/>
            <a:ext cx="804935" cy="4622475"/>
            <a:chOff x="0" y="0"/>
            <a:chExt cx="211999" cy="12174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1999" cy="1217442"/>
            </a:xfrm>
            <a:custGeom>
              <a:avLst/>
              <a:gdLst/>
              <a:ahLst/>
              <a:cxnLst/>
              <a:rect r="r" b="b" t="t" l="l"/>
              <a:pathLst>
                <a:path h="1217442" w="211999">
                  <a:moveTo>
                    <a:pt x="106000" y="0"/>
                  </a:moveTo>
                  <a:cubicBezTo>
                    <a:pt x="47458" y="0"/>
                    <a:pt x="0" y="272534"/>
                    <a:pt x="0" y="608721"/>
                  </a:cubicBezTo>
                  <a:cubicBezTo>
                    <a:pt x="0" y="944908"/>
                    <a:pt x="47458" y="1217442"/>
                    <a:pt x="106000" y="1217442"/>
                  </a:cubicBezTo>
                  <a:cubicBezTo>
                    <a:pt x="164542" y="1217442"/>
                    <a:pt x="211999" y="944908"/>
                    <a:pt x="211999" y="608721"/>
                  </a:cubicBezTo>
                  <a:cubicBezTo>
                    <a:pt x="211999" y="272534"/>
                    <a:pt x="164542" y="0"/>
                    <a:pt x="106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9875" y="47460"/>
              <a:ext cx="172249" cy="1055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033943" y="933450"/>
            <a:ext cx="6225357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Plusieurs cas de figure: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FF3131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valeurs purement aberrantes</a:t>
            </a: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 </a:t>
            </a:r>
          </a:p>
          <a:p>
            <a:pPr algn="l" marL="755651" indent="-377825" lvl="1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CC0D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erreurs d’unité probables (cm au lieu de m)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09650"/>
            <a:ext cx="860907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Outliers : valeurs trop grandes ou petites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398068" y="8641099"/>
            <a:ext cx="354533" cy="35453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 flipV="true">
            <a:off x="8483698" y="5823599"/>
            <a:ext cx="14559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1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8837" y="3708475"/>
            <a:ext cx="7737736" cy="5549825"/>
          </a:xfrm>
          <a:custGeom>
            <a:avLst/>
            <a:gdLst/>
            <a:ahLst/>
            <a:cxnLst/>
            <a:rect r="r" b="b" t="t" l="l"/>
            <a:pathLst>
              <a:path h="5549825" w="7737736">
                <a:moveTo>
                  <a:pt x="0" y="0"/>
                </a:moveTo>
                <a:lnTo>
                  <a:pt x="7737736" y="0"/>
                </a:lnTo>
                <a:lnTo>
                  <a:pt x="7737736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194682" y="4195890"/>
            <a:ext cx="804935" cy="4622475"/>
            <a:chOff x="0" y="0"/>
            <a:chExt cx="211999" cy="12174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999" cy="1217442"/>
            </a:xfrm>
            <a:custGeom>
              <a:avLst/>
              <a:gdLst/>
              <a:ahLst/>
              <a:cxnLst/>
              <a:rect r="r" b="b" t="t" l="l"/>
              <a:pathLst>
                <a:path h="1217442" w="211999">
                  <a:moveTo>
                    <a:pt x="106000" y="0"/>
                  </a:moveTo>
                  <a:cubicBezTo>
                    <a:pt x="47458" y="0"/>
                    <a:pt x="0" y="272534"/>
                    <a:pt x="0" y="608721"/>
                  </a:cubicBezTo>
                  <a:cubicBezTo>
                    <a:pt x="0" y="944908"/>
                    <a:pt x="47458" y="1217442"/>
                    <a:pt x="106000" y="1217442"/>
                  </a:cubicBezTo>
                  <a:cubicBezTo>
                    <a:pt x="164542" y="1217442"/>
                    <a:pt x="211999" y="944908"/>
                    <a:pt x="211999" y="608721"/>
                  </a:cubicBezTo>
                  <a:cubicBezTo>
                    <a:pt x="211999" y="272534"/>
                    <a:pt x="164542" y="0"/>
                    <a:pt x="106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CC0D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875" y="47460"/>
              <a:ext cx="172249" cy="1055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33943" y="933450"/>
            <a:ext cx="6225357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>
                <a:solidFill>
                  <a:srgbClr val="FFFFFF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Possible de regarder les valeurs hors de la boxplot et vérifier leur véracité.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09650"/>
            <a:ext cx="8609074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FFFFFF"/>
                </a:solidFill>
                <a:latin typeface="Rasputin Light"/>
                <a:ea typeface="Rasputin Light"/>
                <a:cs typeface="Rasputin Light"/>
                <a:sym typeface="Rasputin Light"/>
              </a:rPr>
              <a:t>Outliers : valeurs trop grandes ou petites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748360" y="3708475"/>
            <a:ext cx="7510940" cy="5549825"/>
          </a:xfrm>
          <a:custGeom>
            <a:avLst/>
            <a:gdLst/>
            <a:ahLst/>
            <a:cxnLst/>
            <a:rect r="r" b="b" t="t" l="l"/>
            <a:pathLst>
              <a:path h="5549825" w="7510940">
                <a:moveTo>
                  <a:pt x="0" y="0"/>
                </a:moveTo>
                <a:lnTo>
                  <a:pt x="7510940" y="0"/>
                </a:lnTo>
                <a:lnTo>
                  <a:pt x="7510940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8483698" y="5823599"/>
            <a:ext cx="14559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13427861" y="4195890"/>
            <a:ext cx="804935" cy="2765048"/>
            <a:chOff x="0" y="0"/>
            <a:chExt cx="211999" cy="7282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1999" cy="728243"/>
            </a:xfrm>
            <a:custGeom>
              <a:avLst/>
              <a:gdLst/>
              <a:ahLst/>
              <a:cxnLst/>
              <a:rect r="r" b="b" t="t" l="l"/>
              <a:pathLst>
                <a:path h="728243" w="211999">
                  <a:moveTo>
                    <a:pt x="106000" y="0"/>
                  </a:moveTo>
                  <a:cubicBezTo>
                    <a:pt x="47458" y="0"/>
                    <a:pt x="0" y="163023"/>
                    <a:pt x="0" y="364122"/>
                  </a:cubicBezTo>
                  <a:cubicBezTo>
                    <a:pt x="0" y="565220"/>
                    <a:pt x="47458" y="728243"/>
                    <a:pt x="106000" y="728243"/>
                  </a:cubicBezTo>
                  <a:cubicBezTo>
                    <a:pt x="164542" y="728243"/>
                    <a:pt x="211999" y="565220"/>
                    <a:pt x="211999" y="364122"/>
                  </a:cubicBezTo>
                  <a:cubicBezTo>
                    <a:pt x="211999" y="163023"/>
                    <a:pt x="164542" y="0"/>
                    <a:pt x="106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F674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9875" y="1598"/>
              <a:ext cx="172249" cy="658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03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DAGbovF2C4U</dc:identifier>
  <dcterms:modified xsi:type="dcterms:W3CDTF">2011-08-01T06:04:30Z</dcterms:modified>
  <cp:revision>1</cp:revision>
  <dc:title>Votre titre ici</dc:title>
</cp:coreProperties>
</file>