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6" r:id="rId9"/>
    <p:sldId id="262" r:id="rId10"/>
    <p:sldId id="267" r:id="rId11"/>
    <p:sldId id="264" r:id="rId12"/>
    <p:sldId id="268" r:id="rId13"/>
    <p:sldId id="265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99"/>
  </p:normalViewPr>
  <p:slideViewPr>
    <p:cSldViewPr snapToGrid="0" snapToObjects="1">
      <p:cViewPr varScale="1">
        <p:scale>
          <a:sx n="192" d="100"/>
          <a:sy n="192" d="100"/>
        </p:scale>
        <p:origin x="2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8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3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8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3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2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1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5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0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2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9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2A32D4F-A1B3-7342-9BD7-56C45B189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hu-HU"/>
              <a:t>See in the dark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F09E588-219F-F045-9077-11DB76AEF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>
              <a:lnSpc>
                <a:spcPct val="110000"/>
              </a:lnSpc>
            </a:pPr>
            <a:r>
              <a:rPr lang="hu-HU" sz="1300"/>
              <a:t>Oszvald Levente</a:t>
            </a:r>
          </a:p>
          <a:p>
            <a:pPr algn="l">
              <a:lnSpc>
                <a:spcPct val="110000"/>
              </a:lnSpc>
            </a:pPr>
            <a:r>
              <a:rPr lang="hu-HU" sz="1300"/>
              <a:t>Takáts Bálint </a:t>
            </a:r>
          </a:p>
          <a:p>
            <a:pPr algn="l">
              <a:lnSpc>
                <a:spcPct val="110000"/>
              </a:lnSpc>
            </a:pPr>
            <a:r>
              <a:rPr lang="hu-HU" sz="1300"/>
              <a:t>Mészáros Gergő</a:t>
            </a:r>
            <a:endParaRPr lang="hu-HU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4A429-79E5-4998-8709-14B89F7BF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61" r="11471" b="-2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28" name="Straight Connector 21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37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7BBD110-E337-4A1E-AD50-58E4C1F2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70504"/>
            <a:ext cx="4496228" cy="1690687"/>
          </a:xfrm>
        </p:spPr>
        <p:txBody>
          <a:bodyPr>
            <a:normAutofit/>
          </a:bodyPr>
          <a:lstStyle/>
          <a:p>
            <a:r>
              <a:rPr lang="hu-HU" dirty="0"/>
              <a:t>Két hálózat  együtt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Kép 4">
            <a:extLst>
              <a:ext uri="{FF2B5EF4-FFF2-40B4-BE49-F238E27FC236}">
                <a16:creationId xmlns:a16="http://schemas.microsoft.com/office/drawing/2014/main" id="{945D2C4B-DFEC-48CA-8062-42EB90825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81" y="570504"/>
            <a:ext cx="4270994" cy="2904276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5A8AEE-9CEF-4C9A-B3E3-4BFE22741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91548"/>
            <a:ext cx="4572428" cy="40338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dirty="0" err="1"/>
              <a:t>exposure</a:t>
            </a:r>
            <a:r>
              <a:rPr lang="hu-HU" dirty="0"/>
              <a:t> becslést felhasználva futtattuk le a másik hálózatot</a:t>
            </a:r>
          </a:p>
          <a:p>
            <a:pPr marL="0" indent="0">
              <a:buNone/>
            </a:pPr>
            <a:r>
              <a:rPr lang="hu-HU" dirty="0"/>
              <a:t>A fenti kép a valós </a:t>
            </a:r>
            <a:r>
              <a:rPr lang="hu-HU" dirty="0" err="1"/>
              <a:t>exposure-rel</a:t>
            </a:r>
            <a:r>
              <a:rPr lang="hu-HU" dirty="0"/>
              <a:t>, az alsó pedig saját </a:t>
            </a:r>
            <a:r>
              <a:rPr lang="hu-HU" dirty="0" err="1"/>
              <a:t>prediktált</a:t>
            </a:r>
            <a:r>
              <a:rPr lang="hu-HU" dirty="0"/>
              <a:t> </a:t>
            </a:r>
            <a:r>
              <a:rPr lang="hu-HU" dirty="0" err="1"/>
              <a:t>exposure-rel</a:t>
            </a:r>
            <a:r>
              <a:rPr lang="hu-HU" dirty="0"/>
              <a:t> készült.</a:t>
            </a:r>
          </a:p>
          <a:p>
            <a:pPr marL="0" indent="0">
              <a:buNone/>
            </a:pPr>
            <a:endParaRPr lang="hu-H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Kép 6">
            <a:extLst>
              <a:ext uri="{FF2B5EF4-FFF2-40B4-BE49-F238E27FC236}">
                <a16:creationId xmlns:a16="http://schemas.microsoft.com/office/drawing/2014/main" id="{9645B4C2-BA8E-4FBA-B666-5B52BCA98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81" y="3729837"/>
            <a:ext cx="4270994" cy="287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1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3DFC55B-5D04-E84A-8DA7-F632A281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625148"/>
            <a:ext cx="5327074" cy="1500594"/>
          </a:xfrm>
        </p:spPr>
        <p:txBody>
          <a:bodyPr>
            <a:normAutofit/>
          </a:bodyPr>
          <a:lstStyle/>
          <a:p>
            <a:r>
              <a:rPr lang="hu-HU" dirty="0"/>
              <a:t>Kiértékelés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7E503D-450F-4B5C-A99C-47B59F354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205038"/>
            <a:ext cx="5198066" cy="41195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módszer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eredményeket</a:t>
            </a:r>
            <a:r>
              <a:rPr lang="en-US" dirty="0"/>
              <a:t> </a:t>
            </a:r>
            <a:r>
              <a:rPr lang="en-US" dirty="0" err="1"/>
              <a:t>ért</a:t>
            </a:r>
            <a:r>
              <a:rPr lang="en-US" dirty="0"/>
              <a:t> el.</a:t>
            </a:r>
          </a:p>
          <a:p>
            <a:pPr marL="0" indent="0">
              <a:buNone/>
            </a:pPr>
            <a:r>
              <a:rPr lang="en-US" dirty="0"/>
              <a:t>Az </a:t>
            </a:r>
            <a:r>
              <a:rPr lang="en-US" dirty="0" err="1"/>
              <a:t>eredeti</a:t>
            </a:r>
            <a:r>
              <a:rPr lang="en-US" dirty="0"/>
              <a:t> </a:t>
            </a:r>
            <a:r>
              <a:rPr lang="en-US" dirty="0" err="1"/>
              <a:t>modellhez</a:t>
            </a:r>
            <a:r>
              <a:rPr lang="en-US" dirty="0"/>
              <a:t> </a:t>
            </a:r>
            <a:r>
              <a:rPr lang="en-US" dirty="0" err="1"/>
              <a:t>hasonló</a:t>
            </a:r>
            <a:r>
              <a:rPr lang="en-US" dirty="0"/>
              <a:t> </a:t>
            </a:r>
            <a:r>
              <a:rPr lang="en-US" dirty="0" err="1"/>
              <a:t>teljesítményt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sikerült</a:t>
            </a:r>
            <a:r>
              <a:rPr lang="en-US" dirty="0"/>
              <a:t> </a:t>
            </a:r>
            <a:r>
              <a:rPr lang="en-US" dirty="0" err="1"/>
              <a:t>elérnünk</a:t>
            </a:r>
            <a:r>
              <a:rPr lang="en-US" dirty="0"/>
              <a:t> GPU </a:t>
            </a:r>
            <a:r>
              <a:rPr lang="en-US" dirty="0" err="1"/>
              <a:t>idő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mem</a:t>
            </a:r>
            <a:r>
              <a:rPr lang="hu-HU" dirty="0"/>
              <a:t>ó</a:t>
            </a:r>
            <a:r>
              <a:rPr lang="en-US" dirty="0"/>
              <a:t>ria </a:t>
            </a:r>
            <a:r>
              <a:rPr lang="en-US" dirty="0" err="1"/>
              <a:t>hiányában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Exposure </a:t>
            </a:r>
            <a:r>
              <a:rPr lang="en-US" dirty="0" err="1"/>
              <a:t>becslés</a:t>
            </a:r>
            <a:r>
              <a:rPr lang="en-US" dirty="0"/>
              <a:t> </a:t>
            </a:r>
            <a:r>
              <a:rPr lang="en-US" dirty="0" err="1"/>
              <a:t>terén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sikert</a:t>
            </a:r>
            <a:r>
              <a:rPr lang="en-US" dirty="0"/>
              <a:t> </a:t>
            </a:r>
            <a:r>
              <a:rPr lang="en-US" dirty="0" err="1"/>
              <a:t>elértünk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Sokszor</a:t>
            </a:r>
            <a:r>
              <a:rPr lang="en-US" dirty="0"/>
              <a:t> 0.2 </a:t>
            </a:r>
            <a:r>
              <a:rPr lang="en-US" dirty="0" err="1"/>
              <a:t>stoppon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vagyunk</a:t>
            </a:r>
            <a:r>
              <a:rPr lang="en-US" dirty="0"/>
              <a:t> a ground </a:t>
            </a:r>
            <a:r>
              <a:rPr lang="en-US" dirty="0" err="1"/>
              <a:t>truthhoz</a:t>
            </a:r>
            <a:r>
              <a:rPr lang="hu-HU" dirty="0"/>
              <a:t> képest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teljesítmény</a:t>
            </a:r>
            <a:r>
              <a:rPr lang="en-US" dirty="0"/>
              <a:t> </a:t>
            </a:r>
            <a:r>
              <a:rPr lang="en-US" dirty="0" err="1"/>
              <a:t>hiszen</a:t>
            </a:r>
            <a:r>
              <a:rPr lang="en-US" dirty="0"/>
              <a:t> “</a:t>
            </a:r>
            <a:r>
              <a:rPr lang="en-US" dirty="0" err="1"/>
              <a:t>tökéletes</a:t>
            </a:r>
            <a:r>
              <a:rPr lang="en-US" dirty="0"/>
              <a:t>” expo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létezik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fényképésznek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egysz</a:t>
            </a:r>
            <a:r>
              <a:rPr lang="hu-HU" dirty="0"/>
              <a:t>e</a:t>
            </a:r>
            <a:r>
              <a:rPr lang="en-US" dirty="0" err="1"/>
              <a:t>rű</a:t>
            </a:r>
            <a:r>
              <a:rPr lang="en-US" dirty="0"/>
              <a:t> a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becslés</a:t>
            </a:r>
            <a:endParaRPr lang="en-US" dirty="0"/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6C745475-F6E1-4944-B2F1-A82F3444F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7323273" y="-18942"/>
            <a:ext cx="4868727" cy="6895884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323794 w 6699211"/>
              <a:gd name="connsiteY0" fmla="*/ 5461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323794 w 6699211"/>
              <a:gd name="connsiteY4" fmla="*/ 54619 h 6857998"/>
              <a:gd name="connsiteX0" fmla="*/ 2323794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2323794 w 6699211"/>
              <a:gd name="connsiteY4" fmla="*/ 18674 h 6822053"/>
              <a:gd name="connsiteX0" fmla="*/ 3105369 w 7480786"/>
              <a:gd name="connsiteY0" fmla="*/ 18674 h 6822053"/>
              <a:gd name="connsiteX1" fmla="*/ 7480786 w 7480786"/>
              <a:gd name="connsiteY1" fmla="*/ 0 h 6822053"/>
              <a:gd name="connsiteX2" fmla="*/ 7480786 w 7480786"/>
              <a:gd name="connsiteY2" fmla="*/ 6822053 h 6822053"/>
              <a:gd name="connsiteX3" fmla="*/ 0 w 7480786"/>
              <a:gd name="connsiteY3" fmla="*/ 6820387 h 6822053"/>
              <a:gd name="connsiteX4" fmla="*/ 3105369 w 7480786"/>
              <a:gd name="connsiteY4" fmla="*/ 18674 h 68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0786" h="6822053">
                <a:moveTo>
                  <a:pt x="3105369" y="18674"/>
                </a:moveTo>
                <a:lnTo>
                  <a:pt x="7480786" y="0"/>
                </a:lnTo>
                <a:lnTo>
                  <a:pt x="7480786" y="6822053"/>
                </a:lnTo>
                <a:lnTo>
                  <a:pt x="0" y="6820387"/>
                </a:lnTo>
                <a:lnTo>
                  <a:pt x="3105369" y="186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F61726-9292-4844-9EBF-341051AAF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0256" y="0"/>
            <a:ext cx="4651744" cy="26130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Kép 4">
            <a:extLst>
              <a:ext uri="{FF2B5EF4-FFF2-40B4-BE49-F238E27FC236}">
                <a16:creationId xmlns:a16="http://schemas.microsoft.com/office/drawing/2014/main" id="{9AB0DB6E-9609-654E-8690-A7582ADF8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535" y="533400"/>
            <a:ext cx="4139790" cy="2732261"/>
          </a:xfrm>
          <a:prstGeom prst="rect">
            <a:avLst/>
          </a:prstGeom>
        </p:spPr>
      </p:pic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48DCA6FB-D421-4546-80F0-D23688BA0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829" y="3496924"/>
            <a:ext cx="6278171" cy="161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92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99B368-E3AA-4EED-B171-BDC1FAD4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4259317" cy="1382156"/>
          </a:xfrm>
        </p:spPr>
        <p:txBody>
          <a:bodyPr/>
          <a:lstStyle/>
          <a:p>
            <a:r>
              <a:rPr lang="hu-HU" dirty="0"/>
              <a:t>Android app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A3B273-800C-4153-8B0A-4D511012C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138" y="2009554"/>
            <a:ext cx="5822731" cy="4024424"/>
          </a:xfrm>
        </p:spPr>
        <p:txBody>
          <a:bodyPr/>
          <a:lstStyle/>
          <a:p>
            <a:r>
              <a:rPr lang="hu-HU" dirty="0"/>
              <a:t>A hálók tanítása után vizuálisabb reprezentáció érdekében </a:t>
            </a:r>
            <a:r>
              <a:rPr lang="hu-HU" dirty="0" err="1"/>
              <a:t>android</a:t>
            </a:r>
            <a:r>
              <a:rPr lang="hu-HU" dirty="0"/>
              <a:t> app készítését tűztük ki.</a:t>
            </a:r>
          </a:p>
          <a:p>
            <a:r>
              <a:rPr lang="hu-HU" dirty="0" err="1"/>
              <a:t>Chaquopy</a:t>
            </a:r>
            <a:r>
              <a:rPr lang="hu-HU" dirty="0"/>
              <a:t> </a:t>
            </a:r>
            <a:r>
              <a:rPr lang="hu-HU" dirty="0" err="1"/>
              <a:t>python</a:t>
            </a:r>
            <a:r>
              <a:rPr lang="hu-HU" dirty="0"/>
              <a:t> SDK</a:t>
            </a:r>
          </a:p>
          <a:p>
            <a:r>
              <a:rPr lang="hu-HU" dirty="0"/>
              <a:t>Gondok</a:t>
            </a:r>
          </a:p>
          <a:p>
            <a:r>
              <a:rPr lang="hu-HU" dirty="0"/>
              <a:t>Jövőben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104424B-B32B-48A7-8AB9-F72650B7A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755" y="957778"/>
            <a:ext cx="2381684" cy="494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6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D2ACB1-BCEE-D640-AA51-930233CF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3213FE-4B91-5149-8C69-3668CC6E4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Tapasztalatok</a:t>
            </a:r>
          </a:p>
          <a:p>
            <a:pPr marL="0" indent="0">
              <a:buNone/>
            </a:pPr>
            <a:r>
              <a:rPr lang="hu-HU" dirty="0"/>
              <a:t>Hogyan tovább?</a:t>
            </a:r>
          </a:p>
          <a:p>
            <a:pPr marL="0" indent="0">
              <a:buNone/>
            </a:pPr>
            <a:r>
              <a:rPr lang="hu-HU" dirty="0"/>
              <a:t>Köszönjük </a:t>
            </a:r>
            <a:r>
              <a:rPr lang="hu-HU"/>
              <a:t>a figyelmet!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129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924A5C-3C4C-7840-BBEE-2570DACC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EDBF38-B258-8F4A-AA68-AB0FD7CE0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dirty="0"/>
              <a:t>Fényképezés rossz fényviszonyok között több okból kifolyólag is akadályokba ütközhet:</a:t>
            </a:r>
          </a:p>
          <a:p>
            <a:pPr algn="just"/>
            <a:r>
              <a:rPr lang="hu-HU" dirty="0"/>
              <a:t>Rövidebb záridő esetén a fényképünk nagy eséllyel zajos lesz</a:t>
            </a:r>
          </a:p>
          <a:p>
            <a:pPr algn="just"/>
            <a:r>
              <a:rPr lang="hu-HU" dirty="0"/>
              <a:t>Hosszabb záridő esetén elmosódás megfigyelhető</a:t>
            </a:r>
          </a:p>
          <a:p>
            <a:pPr algn="just"/>
            <a:r>
              <a:rPr lang="hu-HU" dirty="0"/>
              <a:t>Hardware telefonon fix</a:t>
            </a:r>
          </a:p>
          <a:p>
            <a:pPr marL="0" indent="0" algn="just">
              <a:buNone/>
            </a:pPr>
            <a:endParaRPr lang="hu-HU" dirty="0"/>
          </a:p>
          <a:p>
            <a:pPr marL="0" indent="0" algn="just">
              <a:buNone/>
            </a:pPr>
            <a:r>
              <a:rPr lang="hu-HU" dirty="0"/>
              <a:t>Így a maximális záridő, ISO és </a:t>
            </a:r>
            <a:r>
              <a:rPr lang="hu-HU" dirty="0" err="1"/>
              <a:t>aperture</a:t>
            </a:r>
            <a:r>
              <a:rPr lang="hu-HU" dirty="0"/>
              <a:t>-t nem lehet változtatni, egyéb módszerre van szükségünk a képalkotáshoz.</a:t>
            </a:r>
          </a:p>
        </p:txBody>
      </p:sp>
    </p:spTree>
    <p:extLst>
      <p:ext uri="{BB962C8B-B14F-4D97-AF65-F5344CB8AC3E}">
        <p14:creationId xmlns:p14="http://schemas.microsoft.com/office/powerpoint/2010/main" val="210749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9D6D63-86C8-AF43-913E-1290347F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Dark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AE6E16-8889-704E-A1BC-47BCD2D70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dirty="0"/>
              <a:t>2018-ban megjelent cikk ezt a problémát próbálja megoldani </a:t>
            </a:r>
            <a:r>
              <a:rPr lang="hu-HU" dirty="0" err="1"/>
              <a:t>deep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módszerekkel. </a:t>
            </a:r>
          </a:p>
          <a:p>
            <a:pPr marL="0" indent="0" algn="just">
              <a:buNone/>
            </a:pPr>
            <a:r>
              <a:rPr lang="hu-HU" dirty="0"/>
              <a:t>Mi ezt a cikket próbáltuk reprodukálni és a módszert kiegészíteni, egy </a:t>
            </a:r>
            <a:r>
              <a:rPr lang="hu-HU" dirty="0" err="1"/>
              <a:t>deep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alapú módszerrel ami automatikusan beállítja a helyes </a:t>
            </a:r>
            <a:r>
              <a:rPr lang="hu-HU" dirty="0" err="1"/>
              <a:t>exposure</a:t>
            </a:r>
            <a:r>
              <a:rPr lang="hu-HU" dirty="0"/>
              <a:t>-t az elkészített képeken.</a:t>
            </a:r>
          </a:p>
          <a:p>
            <a:pPr marL="0" indent="0" algn="just">
              <a:buNone/>
            </a:pPr>
            <a:r>
              <a:rPr lang="hu-HU" dirty="0"/>
              <a:t>Az alábbi illusztráción látható az eredeti cikk szerzőinek az eredménye: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6498484-C6F2-684C-8C17-84E84B217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492624"/>
            <a:ext cx="8509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3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098664A-9A26-4346-8F3F-45FD669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2" y="675167"/>
            <a:ext cx="2289566" cy="1631751"/>
          </a:xfrm>
        </p:spPr>
        <p:txBody>
          <a:bodyPr anchor="t">
            <a:normAutofit/>
          </a:bodyPr>
          <a:lstStyle/>
          <a:p>
            <a:r>
              <a:rPr lang="hu-HU" sz="2000"/>
              <a:t>Adathalmaz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E14C8C-0A68-F147-8D9F-E46632643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792" y="533400"/>
            <a:ext cx="7286018" cy="579119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u-HU" sz="3200" dirty="0"/>
              <a:t>A cikk szerzői készítették el az általunk használt adathalmazt.</a:t>
            </a:r>
          </a:p>
          <a:p>
            <a:pPr>
              <a:lnSpc>
                <a:spcPct val="90000"/>
              </a:lnSpc>
            </a:pPr>
            <a:r>
              <a:rPr lang="hu-HU" sz="3200" dirty="0"/>
              <a:t>Több ezer rövid és hosszú záridős RAW képet tartalmaz az adathalmaz.</a:t>
            </a:r>
          </a:p>
          <a:p>
            <a:pPr>
              <a:lnSpc>
                <a:spcPct val="90000"/>
              </a:lnSpc>
            </a:pPr>
            <a:r>
              <a:rPr lang="hu-HU" sz="3200" dirty="0"/>
              <a:t>A hosszabb záridő 100-300-szor hosszabb, 1/10 sec – 30 sec</a:t>
            </a:r>
          </a:p>
          <a:p>
            <a:pPr>
              <a:lnSpc>
                <a:spcPct val="90000"/>
              </a:lnSpc>
            </a:pPr>
            <a:r>
              <a:rPr lang="hu-HU" sz="3200" dirty="0"/>
              <a:t>Mivel RAW </a:t>
            </a:r>
            <a:r>
              <a:rPr lang="hu-HU" sz="3200" dirty="0" err="1"/>
              <a:t>fileokat</a:t>
            </a:r>
            <a:r>
              <a:rPr lang="hu-HU" sz="3200" dirty="0"/>
              <a:t> használunk emiatt az adathalmaz mérete 90GB.</a:t>
            </a:r>
          </a:p>
          <a:p>
            <a:pPr>
              <a:lnSpc>
                <a:spcPct val="90000"/>
              </a:lnSpc>
            </a:pPr>
            <a:r>
              <a:rPr lang="hu-HU" sz="3200" dirty="0"/>
              <a:t>4240×2832 a képek mérete.</a:t>
            </a:r>
          </a:p>
          <a:p>
            <a:pPr>
              <a:lnSpc>
                <a:spcPct val="90000"/>
              </a:lnSpc>
            </a:pPr>
            <a:r>
              <a:rPr lang="hu-HU" sz="3200" dirty="0"/>
              <a:t>Két adathalmazból csak a kisebbet használjuk, idő és hardware hiány miatt</a:t>
            </a:r>
          </a:p>
        </p:txBody>
      </p:sp>
    </p:spTree>
    <p:extLst>
      <p:ext uri="{BB962C8B-B14F-4D97-AF65-F5344CB8AC3E}">
        <p14:creationId xmlns:p14="http://schemas.microsoft.com/office/powerpoint/2010/main" val="323650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01C20C-01B5-8F47-81BF-3135A6F9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Megoldás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956AA7-2F69-9D42-9ECD-7A039D439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Kettő hálózatot alkalmaztunk a két feladat megoldására, az </a:t>
            </a:r>
            <a:r>
              <a:rPr lang="hu-HU" dirty="0" err="1"/>
              <a:t>exposure</a:t>
            </a:r>
            <a:r>
              <a:rPr lang="hu-HU" dirty="0"/>
              <a:t> becslésére és a fénykép ”retusálására”.</a:t>
            </a:r>
          </a:p>
          <a:p>
            <a:pPr marL="0" indent="0">
              <a:buNone/>
            </a:pPr>
            <a:r>
              <a:rPr lang="hu-HU" dirty="0"/>
              <a:t>A feladat megoldásához CNN-</a:t>
            </a:r>
            <a:r>
              <a:rPr lang="hu-HU" dirty="0" err="1"/>
              <a:t>eket</a:t>
            </a:r>
            <a:r>
              <a:rPr lang="hu-HU" dirty="0"/>
              <a:t> használtunk</a:t>
            </a:r>
          </a:p>
          <a:p>
            <a:pPr marL="0" indent="0">
              <a:buNone/>
            </a:pPr>
            <a:r>
              <a:rPr lang="hu-HU" dirty="0"/>
              <a:t>Feladat mérete miatt Google </a:t>
            </a:r>
            <a:r>
              <a:rPr lang="hu-HU" dirty="0" err="1"/>
              <a:t>Cloudot</a:t>
            </a:r>
            <a:r>
              <a:rPr lang="hu-HU" dirty="0"/>
              <a:t> kellett használnunk, </a:t>
            </a:r>
            <a:r>
              <a:rPr lang="hu-HU" dirty="0" err="1"/>
              <a:t>Colab</a:t>
            </a:r>
            <a:r>
              <a:rPr lang="hu-HU" dirty="0"/>
              <a:t> nem volt elég:</a:t>
            </a:r>
          </a:p>
          <a:p>
            <a:pPr lvl="1"/>
            <a:r>
              <a:rPr lang="hu-HU" dirty="0"/>
              <a:t>Linux </a:t>
            </a:r>
            <a:r>
              <a:rPr lang="hu-HU"/>
              <a:t>operációs rendszeren</a:t>
            </a:r>
          </a:p>
          <a:p>
            <a:pPr lvl="1"/>
            <a:r>
              <a:rPr lang="hu-HU" dirty="0" err="1"/>
              <a:t>Jupyter</a:t>
            </a:r>
            <a:r>
              <a:rPr lang="hu-HU" dirty="0"/>
              <a:t> Notebookot</a:t>
            </a:r>
          </a:p>
          <a:p>
            <a:pPr lvl="1"/>
            <a:r>
              <a:rPr lang="hu-HU" dirty="0"/>
              <a:t>2 </a:t>
            </a:r>
            <a:r>
              <a:rPr lang="hu-HU" dirty="0" err="1"/>
              <a:t>vCPUs</a:t>
            </a:r>
            <a:r>
              <a:rPr lang="hu-HU" dirty="0"/>
              <a:t>, 7.5 GB </a:t>
            </a:r>
            <a:r>
              <a:rPr lang="hu-HU" dirty="0" err="1"/>
              <a:t>memory</a:t>
            </a:r>
            <a:r>
              <a:rPr lang="hu-HU" dirty="0"/>
              <a:t> </a:t>
            </a:r>
            <a:r>
              <a:rPr lang="hu-HU" dirty="0" err="1"/>
              <a:t>traininghez</a:t>
            </a:r>
            <a:r>
              <a:rPr lang="hu-HU" dirty="0"/>
              <a:t> ~70 GB memóriát</a:t>
            </a:r>
          </a:p>
          <a:p>
            <a:pPr lvl="1"/>
            <a:r>
              <a:rPr lang="hu-HU" dirty="0" err="1"/>
              <a:t>Nvidia</a:t>
            </a:r>
            <a:r>
              <a:rPr lang="hu-HU" dirty="0"/>
              <a:t> Tesla K80 GPU</a:t>
            </a:r>
          </a:p>
          <a:p>
            <a:pPr lvl="1"/>
            <a:r>
              <a:rPr lang="hu-HU" dirty="0"/>
              <a:t>500GB SSD</a:t>
            </a:r>
          </a:p>
          <a:p>
            <a:pPr marL="0" indent="0">
              <a:buNone/>
            </a:pPr>
            <a:r>
              <a:rPr lang="hu-HU" dirty="0"/>
              <a:t>A 300$ kreditünk végül elfogyott majdnem teljesen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422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885844-CE14-3742-A1CB-BA6EFBA61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42950"/>
            <a:ext cx="9906000" cy="529102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expo becsléséhez végül elkészítettünk egy másik adathalmazt is.</a:t>
            </a:r>
          </a:p>
          <a:p>
            <a:pPr marL="0" indent="0">
              <a:buNone/>
            </a:pPr>
            <a:r>
              <a:rPr lang="hu-HU" dirty="0"/>
              <a:t>64x64x3-as RGB képek, hogy kevesebb memóriát foglaljon. Emiatt a </a:t>
            </a:r>
            <a:r>
              <a:rPr lang="hu-HU" dirty="0" err="1"/>
              <a:t>training</a:t>
            </a:r>
            <a:r>
              <a:rPr lang="hu-HU" dirty="0"/>
              <a:t> és a </a:t>
            </a:r>
            <a:r>
              <a:rPr lang="hu-HU" dirty="0" err="1"/>
              <a:t>hiperparaméter</a:t>
            </a:r>
            <a:r>
              <a:rPr lang="hu-HU" dirty="0"/>
              <a:t> optimalizálás is könnyebb volt.</a:t>
            </a:r>
          </a:p>
          <a:p>
            <a:pPr marL="0" indent="0">
              <a:buNone/>
            </a:pPr>
            <a:r>
              <a:rPr lang="hu-HU" dirty="0"/>
              <a:t>Sok adatvesztés történt az átméretezés miatt, de a hálózat így is tanult. 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A másik hálózat 512x512x3-as képeket kapott bemenetnek amiket az eredeti képekből vágtunk ki.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971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>
            <a:extLst>
              <a:ext uri="{FF2B5EF4-FFF2-40B4-BE49-F238E27FC236}">
                <a16:creationId xmlns:a16="http://schemas.microsoft.com/office/drawing/2014/main" id="{B9945ED4-AD60-0844-8510-460F5BC1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hu-HU" dirty="0"/>
              <a:t>Hálózat </a:t>
            </a:r>
            <a:r>
              <a:rPr lang="hu-HU" sz="2400" dirty="0"/>
              <a:t>a fénykép ”retusálására” </a:t>
            </a:r>
            <a:endParaRPr lang="hu-H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BFB81B-8CE4-3947-9F49-95BF710DA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/>
              <a:t>A cikkhez hasonlóan U-netet használtunk, ezen keveset változtattunk, például batch </a:t>
            </a:r>
            <a:r>
              <a:rPr lang="hu-HU" dirty="0" err="1"/>
              <a:t>normot</a:t>
            </a:r>
            <a:r>
              <a:rPr lang="hu-HU" dirty="0"/>
              <a:t> adtunk.</a:t>
            </a:r>
          </a:p>
          <a:p>
            <a:pPr marL="0" indent="0">
              <a:buNone/>
            </a:pPr>
            <a:r>
              <a:rPr lang="hu-HU" dirty="0" err="1"/>
              <a:t>Optimizernek</a:t>
            </a:r>
            <a:r>
              <a:rPr lang="hu-HU" dirty="0"/>
              <a:t> ADAM-ot használtunk</a:t>
            </a:r>
          </a:p>
          <a:p>
            <a:pPr marL="0" indent="0">
              <a:buNone/>
            </a:pP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ratet</a:t>
            </a:r>
            <a:r>
              <a:rPr lang="hu-HU" dirty="0"/>
              <a:t> 0.01-0.0001 között változtattuk</a:t>
            </a:r>
          </a:p>
          <a:p>
            <a:pPr marL="0" indent="0">
              <a:buNone/>
            </a:pPr>
            <a:r>
              <a:rPr lang="hu-HU" dirty="0"/>
              <a:t>Batch méret a VRAM miatt volt limitálva.</a:t>
            </a:r>
          </a:p>
          <a:p>
            <a:pPr marL="0" indent="0">
              <a:buNone/>
            </a:pPr>
            <a:r>
              <a:rPr lang="hu-HU" dirty="0"/>
              <a:t>Mivel az adathalmaz nem fért memóriába a tanulás nagyon nehezen ment.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>
            <a:extLst>
              <a:ext uri="{FF2B5EF4-FFF2-40B4-BE49-F238E27FC236}">
                <a16:creationId xmlns:a16="http://schemas.microsoft.com/office/drawing/2014/main" id="{236B469E-D089-0F41-A643-98FF71F4C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868" y="1717067"/>
            <a:ext cx="5110163" cy="31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4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384B1E-D1B4-4763-816C-5DBA34C8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>
            <a:normAutofit/>
          </a:bodyPr>
          <a:lstStyle/>
          <a:p>
            <a:r>
              <a:rPr lang="hu-HU" dirty="0"/>
              <a:t>Hálózat</a:t>
            </a:r>
            <a:r>
              <a:rPr lang="hu-HU" sz="3700" dirty="0"/>
              <a:t> </a:t>
            </a:r>
            <a:r>
              <a:rPr lang="hu-HU" sz="2400" dirty="0"/>
              <a:t>az </a:t>
            </a:r>
            <a:r>
              <a:rPr lang="hu-HU" sz="2400" dirty="0" err="1"/>
              <a:t>exposure</a:t>
            </a:r>
            <a:r>
              <a:rPr lang="hu-HU" sz="2400" dirty="0"/>
              <a:t> becslésére </a:t>
            </a:r>
            <a:endParaRPr lang="hu-HU" sz="37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306584-C962-4219-8FEB-A55ABB001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05038"/>
            <a:ext cx="4405314" cy="4119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/>
              <a:t>EarlyStoppingot</a:t>
            </a:r>
            <a:r>
              <a:rPr lang="hu-HU" dirty="0"/>
              <a:t> alkalmaztunk a túltanulás elkerülése miatt, illetve csökkentettük a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rate-et</a:t>
            </a:r>
            <a:r>
              <a:rPr lang="hu-HU" dirty="0"/>
              <a:t> is futás közben</a:t>
            </a:r>
          </a:p>
          <a:p>
            <a:pPr marL="0" indent="0">
              <a:buNone/>
            </a:pPr>
            <a:r>
              <a:rPr lang="hu-HU" dirty="0"/>
              <a:t>A hálózat paramétereit a </a:t>
            </a:r>
            <a:r>
              <a:rPr lang="hu-HU" dirty="0" err="1"/>
              <a:t>hiperparaméter</a:t>
            </a:r>
            <a:r>
              <a:rPr lang="hu-HU" dirty="0"/>
              <a:t> </a:t>
            </a:r>
            <a:r>
              <a:rPr lang="hu-HU" dirty="0" err="1"/>
              <a:t>optimalizás</a:t>
            </a:r>
            <a:r>
              <a:rPr lang="hu-HU" dirty="0"/>
              <a:t> legjobb futása során előállt paraméterek segítségével építettük fel</a:t>
            </a:r>
          </a:p>
          <a:p>
            <a:pPr marL="0" indent="0">
              <a:buNone/>
            </a:pPr>
            <a:r>
              <a:rPr lang="hu-HU" dirty="0"/>
              <a:t>A háló bemenetét a 64x64x3-as képek adják, kimenete a becsült </a:t>
            </a:r>
            <a:r>
              <a:rPr lang="hu-HU" dirty="0" err="1"/>
              <a:t>exposure</a:t>
            </a:r>
            <a:endParaRPr lang="hu-HU" dirty="0"/>
          </a:p>
        </p:txBody>
      </p: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>
            <a:extLst>
              <a:ext uri="{FF2B5EF4-FFF2-40B4-BE49-F238E27FC236}">
                <a16:creationId xmlns:a16="http://schemas.microsoft.com/office/drawing/2014/main" id="{258CE72B-447F-43DC-B70A-D5DDFFA96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203961"/>
            <a:ext cx="5562600" cy="445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2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0E0B66-2E5A-274E-AC99-B5D51D0FA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81" y="1717482"/>
            <a:ext cx="10325636" cy="46071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dirty="0"/>
              <a:t>Az optimalizáláshoz </a:t>
            </a:r>
            <a:r>
              <a:rPr lang="hu-HU" dirty="0" err="1"/>
              <a:t>hyperast</a:t>
            </a:r>
            <a:r>
              <a:rPr lang="hu-HU" dirty="0"/>
              <a:t> használtunk, amit 200-szor futtatunk le, minden egyes futás eredményét </a:t>
            </a:r>
            <a:r>
              <a:rPr lang="hu-HU" dirty="0" err="1"/>
              <a:t>filebe</a:t>
            </a:r>
            <a:r>
              <a:rPr lang="hu-HU" dirty="0"/>
              <a:t> mentettük, hogy majd a hálózat be tudja tölteni a legjobb eredményt.</a:t>
            </a:r>
          </a:p>
          <a:p>
            <a:pPr marL="0" indent="0">
              <a:buNone/>
            </a:pPr>
            <a:r>
              <a:rPr lang="hu-HU" dirty="0"/>
              <a:t>Az ábrán látható </a:t>
            </a:r>
            <a:r>
              <a:rPr lang="hu-HU" dirty="0" err="1"/>
              <a:t>hiperparamétereket</a:t>
            </a:r>
            <a:r>
              <a:rPr lang="hu-HU" dirty="0"/>
              <a:t> optimalizáltuk.</a:t>
            </a:r>
          </a:p>
          <a:p>
            <a:pPr marL="0" indent="0">
              <a:buNone/>
            </a:pPr>
            <a:r>
              <a:rPr lang="hu-HU" dirty="0"/>
              <a:t>Itt a legjobb 10 futás eredménye látható: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ím 1">
            <a:extLst>
              <a:ext uri="{FF2B5EF4-FFF2-40B4-BE49-F238E27FC236}">
                <a16:creationId xmlns:a16="http://schemas.microsoft.com/office/drawing/2014/main" id="{F20D8107-1340-4C00-B3E3-3A375D0A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476" y="142875"/>
            <a:ext cx="10529048" cy="1476375"/>
          </a:xfrm>
        </p:spPr>
        <p:txBody>
          <a:bodyPr>
            <a:normAutofit/>
          </a:bodyPr>
          <a:lstStyle/>
          <a:p>
            <a:r>
              <a:rPr lang="hu-HU" dirty="0" err="1"/>
              <a:t>Hiperparaméter</a:t>
            </a:r>
            <a:r>
              <a:rPr lang="hu-HU" dirty="0"/>
              <a:t> optimalizálás </a:t>
            </a:r>
            <a:r>
              <a:rPr lang="hu-HU" sz="2400" dirty="0"/>
              <a:t>az </a:t>
            </a:r>
            <a:r>
              <a:rPr lang="hu-HU" sz="2400" dirty="0" err="1"/>
              <a:t>exposure</a:t>
            </a:r>
            <a:r>
              <a:rPr lang="hu-HU" sz="2400" dirty="0"/>
              <a:t> becslésére 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514B9E2-CF4A-4AD3-9CEE-32B582ECA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77" y="3562475"/>
            <a:ext cx="8029244" cy="257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7034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0F3F1"/>
      </a:lt2>
      <a:accent1>
        <a:srgbClr val="C34D9B"/>
      </a:accent1>
      <a:accent2>
        <a:srgbClr val="A83BB1"/>
      </a:accent2>
      <a:accent3>
        <a:srgbClr val="894DC3"/>
      </a:accent3>
      <a:accent4>
        <a:srgbClr val="493FB3"/>
      </a:accent4>
      <a:accent5>
        <a:srgbClr val="4D73C3"/>
      </a:accent5>
      <a:accent6>
        <a:srgbClr val="3B93B1"/>
      </a:accent6>
      <a:hlink>
        <a:srgbClr val="3F54B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559</Words>
  <Application>Microsoft Office PowerPoint</Application>
  <PresentationFormat>Szélesvásznú</PresentationFormat>
  <Paragraphs>70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Univers Condensed Light</vt:lpstr>
      <vt:lpstr>Walbaum Display Light</vt:lpstr>
      <vt:lpstr>AngleLinesVTI</vt:lpstr>
      <vt:lpstr>See in the dark</vt:lpstr>
      <vt:lpstr>Probléma</vt:lpstr>
      <vt:lpstr>Learning to See in the Dark</vt:lpstr>
      <vt:lpstr>Adathalmaz</vt:lpstr>
      <vt:lpstr>Megoldás</vt:lpstr>
      <vt:lpstr>PowerPoint-bemutató</vt:lpstr>
      <vt:lpstr>Hálózat a fénykép ”retusálására” </vt:lpstr>
      <vt:lpstr>Hálózat az exposure becslésére </vt:lpstr>
      <vt:lpstr>Hiperparaméter optimalizálás az exposure becslésére </vt:lpstr>
      <vt:lpstr>Két hálózat  együtt</vt:lpstr>
      <vt:lpstr>Kiértékelés</vt:lpstr>
      <vt:lpstr>Android app </vt:lpstr>
      <vt:lpstr>Összefoglalás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in the dark</dc:title>
  <dc:creator>Gergő Mészáros</dc:creator>
  <cp:lastModifiedBy>Gergő Mészáros</cp:lastModifiedBy>
  <cp:revision>7</cp:revision>
  <dcterms:created xsi:type="dcterms:W3CDTF">2021-01-03T09:36:44Z</dcterms:created>
  <dcterms:modified xsi:type="dcterms:W3CDTF">2021-01-03T12:24:16Z</dcterms:modified>
</cp:coreProperties>
</file>