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6" r:id="rId6"/>
    <p:sldId id="277" r:id="rId7"/>
    <p:sldId id="287" r:id="rId8"/>
    <p:sldId id="279" r:id="rId9"/>
    <p:sldId id="286" r:id="rId10"/>
    <p:sldId id="280" r:id="rId11"/>
    <p:sldId id="278" r:id="rId12"/>
    <p:sldId id="281" r:id="rId13"/>
    <p:sldId id="283" r:id="rId14"/>
    <p:sldId id="282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2" autoAdjust="0"/>
  </p:normalViewPr>
  <p:slideViewPr>
    <p:cSldViewPr snapToGrid="0" showGuides="1">
      <p:cViewPr varScale="1">
        <p:scale>
          <a:sx n="114" d="100"/>
          <a:sy n="114" d="100"/>
        </p:scale>
        <p:origin x="414" y="120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10/15/2023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10/15/2023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461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96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94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10/15/2023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84312"/>
            <a:ext cx="9144000" cy="1191095"/>
          </a:xfrm>
        </p:spPr>
        <p:txBody>
          <a:bodyPr lIns="0" tIns="0" rIns="0" bIns="0" anchor="t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Residual Connections in Deep Neural Networks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GB" sz="1400" dirty="0">
                <a:solidFill>
                  <a:schemeClr val="accent4"/>
                </a:solidFill>
              </a:rPr>
              <a:t>Understanding Gradient Challenges in Neural Networks: The Efficacy of Residual Blocks (</a:t>
            </a:r>
            <a:r>
              <a:rPr lang="en-GB" sz="1400" dirty="0" err="1">
                <a:solidFill>
                  <a:schemeClr val="accent4"/>
                </a:solidFill>
              </a:rPr>
              <a:t>ResNet</a:t>
            </a:r>
            <a:r>
              <a:rPr lang="en-GB" sz="1400" dirty="0">
                <a:solidFill>
                  <a:schemeClr val="accent4"/>
                </a:solidFill>
              </a:rPr>
              <a:t>) </a:t>
            </a:r>
            <a:endParaRPr lang="en-US" sz="1400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2933244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731BF169-367E-1280-9FB7-B1F8E505DF4F}"/>
              </a:ext>
            </a:extLst>
          </p:cNvPr>
          <p:cNvSpPr txBox="1">
            <a:spLocks/>
          </p:cNvSpPr>
          <p:nvPr/>
        </p:nvSpPr>
        <p:spPr>
          <a:xfrm>
            <a:off x="3239548" y="6007278"/>
            <a:ext cx="6315513" cy="5816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1400" b="1" dirty="0">
                <a:solidFill>
                  <a:schemeClr val="bg1"/>
                </a:solidFill>
              </a:rPr>
              <a:t>Subject: </a:t>
            </a:r>
            <a:r>
              <a:rPr lang="en-GB" sz="1400" b="1" dirty="0">
                <a:solidFill>
                  <a:schemeClr val="bg1"/>
                </a:solidFill>
              </a:rPr>
              <a:t>32513 Advanced Data Analytics Algorithms, Machine Learning</a:t>
            </a:r>
            <a:endParaRPr lang="en-AU" sz="1400" b="1" dirty="0">
              <a:solidFill>
                <a:schemeClr val="bg1"/>
              </a:solidFill>
            </a:endParaRPr>
          </a:p>
          <a:p>
            <a:endParaRPr lang="en-AU" sz="1400" b="1" dirty="0">
              <a:solidFill>
                <a:schemeClr val="bg1"/>
              </a:solidFill>
            </a:endParaRPr>
          </a:p>
          <a:p>
            <a:r>
              <a:rPr lang="en-AU" sz="1400" b="1" dirty="0">
                <a:solidFill>
                  <a:schemeClr val="bg1"/>
                </a:solidFill>
              </a:rPr>
              <a:t>Presented by: Gribesh Dhakal (24594374)</a:t>
            </a:r>
            <a:endParaRPr lang="en-US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Comparison</a:t>
            </a:r>
          </a:p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Model with and without Residual Block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Without Residual Blocks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1371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With Residual Blocks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5888" y="4143831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632408" y="2604468"/>
            <a:ext cx="4162870" cy="11695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Often slower due to gradient issues.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Plateaus or even degrades with increased depth.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Susceptible to both vanishing and exploding gradients.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716039" y="2451178"/>
            <a:ext cx="4162870" cy="160043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Faster convergence and training due to skip connections assisting gradient flow.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Consistently high accuracy, benefiting from increased depth especially on datasets I have used.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Mitigates the vanishing gradient problem; more stable gradient flow.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30C0AE-B52E-4C65-A461-AD2F7D2362DE}"/>
              </a:ext>
            </a:extLst>
          </p:cNvPr>
          <p:cNvSpPr/>
          <p:nvPr/>
        </p:nvSpPr>
        <p:spPr>
          <a:xfrm>
            <a:off x="1632408" y="4710220"/>
            <a:ext cx="4162870" cy="13849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Longer, requiring more epochs for comparable performance.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Performance degradation with increasing depth.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Loss fluctuations and potential stagnation during training.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783ACB-62DF-4DA3-9240-822BAEA78497}"/>
              </a:ext>
            </a:extLst>
          </p:cNvPr>
          <p:cNvSpPr/>
          <p:nvPr/>
        </p:nvSpPr>
        <p:spPr>
          <a:xfrm>
            <a:off x="6687009" y="4582650"/>
            <a:ext cx="4162870" cy="160043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Quicker training times due to efficient gradient flow and faster convergence.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Can handle increased depth without performance deterioration; exploits depth for complex datasets.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More stable training with fewer instances of loss fluctuations; consistent gradient flow aids in stability.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7400925" y="1254919"/>
            <a:ext cx="4268298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just">
              <a:lnSpc>
                <a:spcPts val="1900"/>
              </a:lnSpc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Significance of Gradients</a:t>
            </a:r>
          </a:p>
          <a:p>
            <a:pPr algn="just">
              <a:lnSpc>
                <a:spcPts val="1900"/>
              </a:lnSpc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Gradients are pivotal in training deep neural networks. Their magnitude directly impacts the speed and stability of the learning process.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381000" y="3120457"/>
            <a:ext cx="4268298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just">
              <a:lnSpc>
                <a:spcPts val="1900"/>
              </a:lnSpc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Challenges with Deep Networks</a:t>
            </a:r>
          </a:p>
          <a:p>
            <a:pPr algn="just">
              <a:lnSpc>
                <a:spcPts val="1900"/>
              </a:lnSpc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As networks become deeper, they are prone to issues like vanishing and exploding gradients. These issues can severely impede model performance and training efficiency.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7400925" y="5137082"/>
            <a:ext cx="4268298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just">
              <a:lnSpc>
                <a:spcPts val="1900"/>
              </a:lnSpc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Residual Connections' Efficacy</a:t>
            </a:r>
          </a:p>
          <a:p>
            <a:pPr algn="just">
              <a:lnSpc>
                <a:spcPts val="1900"/>
              </a:lnSpc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Implementing residual connections, as seen in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ResNet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architectures, effectively addresses the gradient problems, enabling the successful training of ultra-deep networks and ensuring feature preservation across layers.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15" name="Freeform 931" descr="Icon of line chart.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9425537" y="842697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6" name="Group 15" descr="This image is an icon of four sheets of paper. ">
            <a:extLst>
              <a:ext uri="{FF2B5EF4-FFF2-40B4-BE49-F238E27FC236}">
                <a16:creationId xmlns:a16="http://schemas.microsoft.com/office/drawing/2014/main" id="{6071F41E-4B08-43F7-BBE7-4A555CA73C1B}"/>
              </a:ext>
            </a:extLst>
          </p:cNvPr>
          <p:cNvGrpSpPr/>
          <p:nvPr/>
        </p:nvGrpSpPr>
        <p:grpSpPr>
          <a:xfrm>
            <a:off x="9415218" y="4723311"/>
            <a:ext cx="239712" cy="285750"/>
            <a:chOff x="5494338" y="1370013"/>
            <a:chExt cx="239712" cy="285750"/>
          </a:xfrm>
          <a:solidFill>
            <a:schemeClr val="accent4">
              <a:lumMod val="75000"/>
            </a:schemeClr>
          </a:solidFill>
        </p:grpSpPr>
        <p:sp>
          <p:nvSpPr>
            <p:cNvPr id="17" name="Freeform 961">
              <a:extLst>
                <a:ext uri="{FF2B5EF4-FFF2-40B4-BE49-F238E27FC236}">
                  <a16:creationId xmlns:a16="http://schemas.microsoft.com/office/drawing/2014/main" id="{A4A2E5CB-F1CB-4509-8FE7-B24010CB57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962">
              <a:extLst>
                <a:ext uri="{FF2B5EF4-FFF2-40B4-BE49-F238E27FC236}">
                  <a16:creationId xmlns:a16="http://schemas.microsoft.com/office/drawing/2014/main" id="{644A9833-5FFF-4479-A665-0AEDD8C25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963">
              <a:extLst>
                <a:ext uri="{FF2B5EF4-FFF2-40B4-BE49-F238E27FC236}">
                  <a16:creationId xmlns:a16="http://schemas.microsoft.com/office/drawing/2014/main" id="{A6452485-9CCD-4979-A80D-5838A64EDB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964">
              <a:extLst>
                <a:ext uri="{FF2B5EF4-FFF2-40B4-BE49-F238E27FC236}">
                  <a16:creationId xmlns:a16="http://schemas.microsoft.com/office/drawing/2014/main" id="{5FFD2F41-7C2C-45FD-8108-197BFC996F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1" name="Group 20" descr="This image is an icon of two sheets of paper. ">
            <a:extLst>
              <a:ext uri="{FF2B5EF4-FFF2-40B4-BE49-F238E27FC236}">
                <a16:creationId xmlns:a16="http://schemas.microsoft.com/office/drawing/2014/main" id="{411839F8-FB7F-4D1C-9734-BE03FFF894B2}"/>
              </a:ext>
            </a:extLst>
          </p:cNvPr>
          <p:cNvGrpSpPr/>
          <p:nvPr/>
        </p:nvGrpSpPr>
        <p:grpSpPr>
          <a:xfrm>
            <a:off x="2371480" y="2713848"/>
            <a:ext cx="287338" cy="285750"/>
            <a:chOff x="4319588" y="1370013"/>
            <a:chExt cx="287338" cy="285750"/>
          </a:xfrm>
          <a:solidFill>
            <a:schemeClr val="accent3">
              <a:lumMod val="75000"/>
            </a:schemeClr>
          </a:solidFill>
        </p:grpSpPr>
        <p:sp>
          <p:nvSpPr>
            <p:cNvPr id="22" name="Freeform 1084">
              <a:extLst>
                <a:ext uri="{FF2B5EF4-FFF2-40B4-BE49-F238E27FC236}">
                  <a16:creationId xmlns:a16="http://schemas.microsoft.com/office/drawing/2014/main" id="{07EEFD79-9F4F-4E94-94F0-8CD35D7877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588" y="1370013"/>
              <a:ext cx="161925" cy="209550"/>
            </a:xfrm>
            <a:custGeom>
              <a:avLst/>
              <a:gdLst>
                <a:gd name="T0" fmla="*/ 278 w 410"/>
                <a:gd name="T1" fmla="*/ 133 h 529"/>
                <a:gd name="T2" fmla="*/ 278 w 410"/>
                <a:gd name="T3" fmla="*/ 12 h 529"/>
                <a:gd name="T4" fmla="*/ 398 w 410"/>
                <a:gd name="T5" fmla="*/ 133 h 529"/>
                <a:gd name="T6" fmla="*/ 278 w 410"/>
                <a:gd name="T7" fmla="*/ 133 h 529"/>
                <a:gd name="T8" fmla="*/ 410 w 410"/>
                <a:gd name="T9" fmla="*/ 133 h 529"/>
                <a:gd name="T10" fmla="*/ 409 w 410"/>
                <a:gd name="T11" fmla="*/ 129 h 529"/>
                <a:gd name="T12" fmla="*/ 406 w 410"/>
                <a:gd name="T13" fmla="*/ 123 h 529"/>
                <a:gd name="T14" fmla="*/ 286 w 410"/>
                <a:gd name="T15" fmla="*/ 3 h 529"/>
                <a:gd name="T16" fmla="*/ 282 w 410"/>
                <a:gd name="T17" fmla="*/ 1 h 529"/>
                <a:gd name="T18" fmla="*/ 278 w 410"/>
                <a:gd name="T19" fmla="*/ 0 h 529"/>
                <a:gd name="T20" fmla="*/ 12 w 410"/>
                <a:gd name="T21" fmla="*/ 0 h 529"/>
                <a:gd name="T22" fmla="*/ 7 w 410"/>
                <a:gd name="T23" fmla="*/ 1 h 529"/>
                <a:gd name="T24" fmla="*/ 4 w 410"/>
                <a:gd name="T25" fmla="*/ 3 h 529"/>
                <a:gd name="T26" fmla="*/ 1 w 410"/>
                <a:gd name="T27" fmla="*/ 7 h 529"/>
                <a:gd name="T28" fmla="*/ 0 w 410"/>
                <a:gd name="T29" fmla="*/ 12 h 529"/>
                <a:gd name="T30" fmla="*/ 0 w 410"/>
                <a:gd name="T31" fmla="*/ 518 h 529"/>
                <a:gd name="T32" fmla="*/ 1 w 410"/>
                <a:gd name="T33" fmla="*/ 522 h 529"/>
                <a:gd name="T34" fmla="*/ 4 w 410"/>
                <a:gd name="T35" fmla="*/ 526 h 529"/>
                <a:gd name="T36" fmla="*/ 7 w 410"/>
                <a:gd name="T37" fmla="*/ 529 h 529"/>
                <a:gd name="T38" fmla="*/ 12 w 410"/>
                <a:gd name="T39" fmla="*/ 529 h 529"/>
                <a:gd name="T40" fmla="*/ 290 w 410"/>
                <a:gd name="T41" fmla="*/ 529 h 529"/>
                <a:gd name="T42" fmla="*/ 290 w 410"/>
                <a:gd name="T43" fmla="*/ 181 h 529"/>
                <a:gd name="T44" fmla="*/ 290 w 410"/>
                <a:gd name="T45" fmla="*/ 177 h 529"/>
                <a:gd name="T46" fmla="*/ 293 w 410"/>
                <a:gd name="T47" fmla="*/ 172 h 529"/>
                <a:gd name="T48" fmla="*/ 297 w 410"/>
                <a:gd name="T49" fmla="*/ 169 h 529"/>
                <a:gd name="T50" fmla="*/ 301 w 410"/>
                <a:gd name="T51" fmla="*/ 168 h 529"/>
                <a:gd name="T52" fmla="*/ 410 w 410"/>
                <a:gd name="T53" fmla="*/ 168 h 529"/>
                <a:gd name="T54" fmla="*/ 410 w 410"/>
                <a:gd name="T55" fmla="*/ 13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0" h="529">
                  <a:moveTo>
                    <a:pt x="278" y="133"/>
                  </a:moveTo>
                  <a:lnTo>
                    <a:pt x="278" y="12"/>
                  </a:lnTo>
                  <a:lnTo>
                    <a:pt x="398" y="133"/>
                  </a:lnTo>
                  <a:lnTo>
                    <a:pt x="278" y="133"/>
                  </a:lnTo>
                  <a:close/>
                  <a:moveTo>
                    <a:pt x="410" y="133"/>
                  </a:moveTo>
                  <a:lnTo>
                    <a:pt x="409" y="129"/>
                  </a:lnTo>
                  <a:lnTo>
                    <a:pt x="406" y="123"/>
                  </a:ln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9"/>
                  </a:lnTo>
                  <a:lnTo>
                    <a:pt x="12" y="529"/>
                  </a:lnTo>
                  <a:lnTo>
                    <a:pt x="290" y="529"/>
                  </a:lnTo>
                  <a:lnTo>
                    <a:pt x="290" y="181"/>
                  </a:lnTo>
                  <a:lnTo>
                    <a:pt x="290" y="177"/>
                  </a:lnTo>
                  <a:lnTo>
                    <a:pt x="293" y="172"/>
                  </a:lnTo>
                  <a:lnTo>
                    <a:pt x="297" y="169"/>
                  </a:lnTo>
                  <a:lnTo>
                    <a:pt x="301" y="168"/>
                  </a:lnTo>
                  <a:lnTo>
                    <a:pt x="410" y="168"/>
                  </a:lnTo>
                  <a:lnTo>
                    <a:pt x="410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085">
              <a:extLst>
                <a:ext uri="{FF2B5EF4-FFF2-40B4-BE49-F238E27FC236}">
                  <a16:creationId xmlns:a16="http://schemas.microsoft.com/office/drawing/2014/main" id="{1EA0DC39-43EE-4E75-8303-A6AAAF344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325" y="1374775"/>
              <a:ext cx="90488" cy="66675"/>
            </a:xfrm>
            <a:custGeom>
              <a:avLst/>
              <a:gdLst>
                <a:gd name="T0" fmla="*/ 2 w 229"/>
                <a:gd name="T1" fmla="*/ 80 h 169"/>
                <a:gd name="T2" fmla="*/ 3 w 229"/>
                <a:gd name="T3" fmla="*/ 82 h 169"/>
                <a:gd name="T4" fmla="*/ 64 w 229"/>
                <a:gd name="T5" fmla="*/ 141 h 169"/>
                <a:gd name="T6" fmla="*/ 73 w 229"/>
                <a:gd name="T7" fmla="*/ 144 h 169"/>
                <a:gd name="T8" fmla="*/ 81 w 229"/>
                <a:gd name="T9" fmla="*/ 141 h 169"/>
                <a:gd name="T10" fmla="*/ 84 w 229"/>
                <a:gd name="T11" fmla="*/ 132 h 169"/>
                <a:gd name="T12" fmla="*/ 81 w 229"/>
                <a:gd name="T13" fmla="*/ 124 h 169"/>
                <a:gd name="T14" fmla="*/ 163 w 229"/>
                <a:gd name="T15" fmla="*/ 85 h 169"/>
                <a:gd name="T16" fmla="*/ 179 w 229"/>
                <a:gd name="T17" fmla="*/ 88 h 169"/>
                <a:gd name="T18" fmla="*/ 192 w 229"/>
                <a:gd name="T19" fmla="*/ 96 h 169"/>
                <a:gd name="T20" fmla="*/ 201 w 229"/>
                <a:gd name="T21" fmla="*/ 107 h 169"/>
                <a:gd name="T22" fmla="*/ 204 w 229"/>
                <a:gd name="T23" fmla="*/ 121 h 169"/>
                <a:gd name="T24" fmla="*/ 205 w 229"/>
                <a:gd name="T25" fmla="*/ 161 h 169"/>
                <a:gd name="T26" fmla="*/ 212 w 229"/>
                <a:gd name="T27" fmla="*/ 168 h 169"/>
                <a:gd name="T28" fmla="*/ 222 w 229"/>
                <a:gd name="T29" fmla="*/ 168 h 169"/>
                <a:gd name="T30" fmla="*/ 228 w 229"/>
                <a:gd name="T31" fmla="*/ 161 h 169"/>
                <a:gd name="T32" fmla="*/ 229 w 229"/>
                <a:gd name="T33" fmla="*/ 121 h 169"/>
                <a:gd name="T34" fmla="*/ 228 w 229"/>
                <a:gd name="T35" fmla="*/ 108 h 169"/>
                <a:gd name="T36" fmla="*/ 223 w 229"/>
                <a:gd name="T37" fmla="*/ 97 h 169"/>
                <a:gd name="T38" fmla="*/ 217 w 229"/>
                <a:gd name="T39" fmla="*/ 87 h 169"/>
                <a:gd name="T40" fmla="*/ 207 w 229"/>
                <a:gd name="T41" fmla="*/ 78 h 169"/>
                <a:gd name="T42" fmla="*/ 187 w 229"/>
                <a:gd name="T43" fmla="*/ 66 h 169"/>
                <a:gd name="T44" fmla="*/ 176 w 229"/>
                <a:gd name="T45" fmla="*/ 63 h 169"/>
                <a:gd name="T46" fmla="*/ 163 w 229"/>
                <a:gd name="T47" fmla="*/ 62 h 169"/>
                <a:gd name="T48" fmla="*/ 81 w 229"/>
                <a:gd name="T49" fmla="*/ 21 h 169"/>
                <a:gd name="T50" fmla="*/ 85 w 229"/>
                <a:gd name="T51" fmla="*/ 13 h 169"/>
                <a:gd name="T52" fmla="*/ 81 w 229"/>
                <a:gd name="T53" fmla="*/ 3 h 169"/>
                <a:gd name="T54" fmla="*/ 73 w 229"/>
                <a:gd name="T55" fmla="*/ 0 h 169"/>
                <a:gd name="T56" fmla="*/ 65 w 229"/>
                <a:gd name="T57" fmla="*/ 3 h 169"/>
                <a:gd name="T58" fmla="*/ 2 w 229"/>
                <a:gd name="T59" fmla="*/ 67 h 169"/>
                <a:gd name="T60" fmla="*/ 0 w 229"/>
                <a:gd name="T61" fmla="*/ 71 h 169"/>
                <a:gd name="T62" fmla="*/ 0 w 229"/>
                <a:gd name="T63" fmla="*/ 73 h 169"/>
                <a:gd name="T64" fmla="*/ 0 w 229"/>
                <a:gd name="T65" fmla="*/ 74 h 169"/>
                <a:gd name="T66" fmla="*/ 1 w 229"/>
                <a:gd name="T67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9" h="169">
                  <a:moveTo>
                    <a:pt x="1" y="78"/>
                  </a:moveTo>
                  <a:lnTo>
                    <a:pt x="2" y="80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64" y="141"/>
                  </a:lnTo>
                  <a:lnTo>
                    <a:pt x="68" y="143"/>
                  </a:lnTo>
                  <a:lnTo>
                    <a:pt x="73" y="144"/>
                  </a:lnTo>
                  <a:lnTo>
                    <a:pt x="77" y="143"/>
                  </a:lnTo>
                  <a:lnTo>
                    <a:pt x="81" y="141"/>
                  </a:lnTo>
                  <a:lnTo>
                    <a:pt x="83" y="137"/>
                  </a:lnTo>
                  <a:lnTo>
                    <a:pt x="84" y="132"/>
                  </a:lnTo>
                  <a:lnTo>
                    <a:pt x="83" y="128"/>
                  </a:lnTo>
                  <a:lnTo>
                    <a:pt x="81" y="124"/>
                  </a:lnTo>
                  <a:lnTo>
                    <a:pt x="41" y="85"/>
                  </a:lnTo>
                  <a:lnTo>
                    <a:pt x="163" y="85"/>
                  </a:lnTo>
                  <a:lnTo>
                    <a:pt x="172" y="86"/>
                  </a:lnTo>
                  <a:lnTo>
                    <a:pt x="179" y="88"/>
                  </a:lnTo>
                  <a:lnTo>
                    <a:pt x="186" y="92"/>
                  </a:lnTo>
                  <a:lnTo>
                    <a:pt x="192" y="96"/>
                  </a:lnTo>
                  <a:lnTo>
                    <a:pt x="197" y="102"/>
                  </a:lnTo>
                  <a:lnTo>
                    <a:pt x="201" y="107"/>
                  </a:lnTo>
                  <a:lnTo>
                    <a:pt x="203" y="114"/>
                  </a:lnTo>
                  <a:lnTo>
                    <a:pt x="204" y="121"/>
                  </a:lnTo>
                  <a:lnTo>
                    <a:pt x="204" y="156"/>
                  </a:lnTo>
                  <a:lnTo>
                    <a:pt x="205" y="161"/>
                  </a:lnTo>
                  <a:lnTo>
                    <a:pt x="208" y="166"/>
                  </a:lnTo>
                  <a:lnTo>
                    <a:pt x="212" y="168"/>
                  </a:lnTo>
                  <a:lnTo>
                    <a:pt x="217" y="169"/>
                  </a:lnTo>
                  <a:lnTo>
                    <a:pt x="222" y="168"/>
                  </a:lnTo>
                  <a:lnTo>
                    <a:pt x="226" y="166"/>
                  </a:lnTo>
                  <a:lnTo>
                    <a:pt x="228" y="161"/>
                  </a:lnTo>
                  <a:lnTo>
                    <a:pt x="229" y="156"/>
                  </a:lnTo>
                  <a:lnTo>
                    <a:pt x="229" y="121"/>
                  </a:lnTo>
                  <a:lnTo>
                    <a:pt x="229" y="115"/>
                  </a:lnTo>
                  <a:lnTo>
                    <a:pt x="228" y="108"/>
                  </a:lnTo>
                  <a:lnTo>
                    <a:pt x="226" y="102"/>
                  </a:lnTo>
                  <a:lnTo>
                    <a:pt x="223" y="97"/>
                  </a:lnTo>
                  <a:lnTo>
                    <a:pt x="220" y="92"/>
                  </a:lnTo>
                  <a:lnTo>
                    <a:pt x="217" y="87"/>
                  </a:lnTo>
                  <a:lnTo>
                    <a:pt x="212" y="82"/>
                  </a:lnTo>
                  <a:lnTo>
                    <a:pt x="207" y="78"/>
                  </a:lnTo>
                  <a:lnTo>
                    <a:pt x="197" y="71"/>
                  </a:lnTo>
                  <a:lnTo>
                    <a:pt x="187" y="66"/>
                  </a:lnTo>
                  <a:lnTo>
                    <a:pt x="181" y="64"/>
                  </a:lnTo>
                  <a:lnTo>
                    <a:pt x="176" y="63"/>
                  </a:lnTo>
                  <a:lnTo>
                    <a:pt x="170" y="62"/>
                  </a:lnTo>
                  <a:lnTo>
                    <a:pt x="163" y="62"/>
                  </a:lnTo>
                  <a:lnTo>
                    <a:pt x="41" y="62"/>
                  </a:lnTo>
                  <a:lnTo>
                    <a:pt x="81" y="21"/>
                  </a:lnTo>
                  <a:lnTo>
                    <a:pt x="84" y="17"/>
                  </a:lnTo>
                  <a:lnTo>
                    <a:pt x="85" y="13"/>
                  </a:lnTo>
                  <a:lnTo>
                    <a:pt x="84" y="7"/>
                  </a:lnTo>
                  <a:lnTo>
                    <a:pt x="81" y="3"/>
                  </a:lnTo>
                  <a:lnTo>
                    <a:pt x="77" y="0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5" y="3"/>
                  </a:lnTo>
                  <a:lnTo>
                    <a:pt x="3" y="65"/>
                  </a:lnTo>
                  <a:lnTo>
                    <a:pt x="2" y="67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0" y="72"/>
                  </a:lnTo>
                  <a:lnTo>
                    <a:pt x="0" y="73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1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086">
              <a:extLst>
                <a:ext uri="{FF2B5EF4-FFF2-40B4-BE49-F238E27FC236}">
                  <a16:creationId xmlns:a16="http://schemas.microsoft.com/office/drawing/2014/main" id="{D8023874-1D0B-4F45-BAF8-7FD883B21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113" y="1593850"/>
              <a:ext cx="90488" cy="58738"/>
            </a:xfrm>
            <a:custGeom>
              <a:avLst/>
              <a:gdLst>
                <a:gd name="T0" fmla="*/ 225 w 228"/>
                <a:gd name="T1" fmla="*/ 65 h 146"/>
                <a:gd name="T2" fmla="*/ 165 w 228"/>
                <a:gd name="T3" fmla="*/ 5 h 146"/>
                <a:gd name="T4" fmla="*/ 161 w 228"/>
                <a:gd name="T5" fmla="*/ 2 h 146"/>
                <a:gd name="T6" fmla="*/ 156 w 228"/>
                <a:gd name="T7" fmla="*/ 1 h 146"/>
                <a:gd name="T8" fmla="*/ 152 w 228"/>
                <a:gd name="T9" fmla="*/ 2 h 146"/>
                <a:gd name="T10" fmla="*/ 148 w 228"/>
                <a:gd name="T11" fmla="*/ 5 h 146"/>
                <a:gd name="T12" fmla="*/ 145 w 228"/>
                <a:gd name="T13" fmla="*/ 8 h 146"/>
                <a:gd name="T14" fmla="*/ 144 w 228"/>
                <a:gd name="T15" fmla="*/ 13 h 146"/>
                <a:gd name="T16" fmla="*/ 145 w 228"/>
                <a:gd name="T17" fmla="*/ 17 h 146"/>
                <a:gd name="T18" fmla="*/ 148 w 228"/>
                <a:gd name="T19" fmla="*/ 21 h 146"/>
                <a:gd name="T20" fmla="*/ 187 w 228"/>
                <a:gd name="T21" fmla="*/ 61 h 146"/>
                <a:gd name="T22" fmla="*/ 64 w 228"/>
                <a:gd name="T23" fmla="*/ 61 h 146"/>
                <a:gd name="T24" fmla="*/ 58 w 228"/>
                <a:gd name="T25" fmla="*/ 61 h 146"/>
                <a:gd name="T26" fmla="*/ 51 w 228"/>
                <a:gd name="T27" fmla="*/ 60 h 146"/>
                <a:gd name="T28" fmla="*/ 45 w 228"/>
                <a:gd name="T29" fmla="*/ 58 h 146"/>
                <a:gd name="T30" fmla="*/ 37 w 228"/>
                <a:gd name="T31" fmla="*/ 55 h 146"/>
                <a:gd name="T32" fmla="*/ 32 w 228"/>
                <a:gd name="T33" fmla="*/ 52 h 146"/>
                <a:gd name="T34" fmla="*/ 27 w 228"/>
                <a:gd name="T35" fmla="*/ 48 h 146"/>
                <a:gd name="T36" fmla="*/ 26 w 228"/>
                <a:gd name="T37" fmla="*/ 45 h 146"/>
                <a:gd name="T38" fmla="*/ 24 w 228"/>
                <a:gd name="T39" fmla="*/ 42 h 146"/>
                <a:gd name="T40" fmla="*/ 24 w 228"/>
                <a:gd name="T41" fmla="*/ 39 h 146"/>
                <a:gd name="T42" fmla="*/ 23 w 228"/>
                <a:gd name="T43" fmla="*/ 36 h 146"/>
                <a:gd name="T44" fmla="*/ 23 w 228"/>
                <a:gd name="T45" fmla="*/ 12 h 146"/>
                <a:gd name="T46" fmla="*/ 22 w 228"/>
                <a:gd name="T47" fmla="*/ 7 h 146"/>
                <a:gd name="T48" fmla="*/ 20 w 228"/>
                <a:gd name="T49" fmla="*/ 4 h 146"/>
                <a:gd name="T50" fmla="*/ 16 w 228"/>
                <a:gd name="T51" fmla="*/ 1 h 146"/>
                <a:gd name="T52" fmla="*/ 12 w 228"/>
                <a:gd name="T53" fmla="*/ 0 h 146"/>
                <a:gd name="T54" fmla="*/ 7 w 228"/>
                <a:gd name="T55" fmla="*/ 1 h 146"/>
                <a:gd name="T56" fmla="*/ 3 w 228"/>
                <a:gd name="T57" fmla="*/ 4 h 146"/>
                <a:gd name="T58" fmla="*/ 1 w 228"/>
                <a:gd name="T59" fmla="*/ 7 h 146"/>
                <a:gd name="T60" fmla="*/ 0 w 228"/>
                <a:gd name="T61" fmla="*/ 12 h 146"/>
                <a:gd name="T62" fmla="*/ 0 w 228"/>
                <a:gd name="T63" fmla="*/ 36 h 146"/>
                <a:gd name="T64" fmla="*/ 0 w 228"/>
                <a:gd name="T65" fmla="*/ 42 h 146"/>
                <a:gd name="T66" fmla="*/ 1 w 228"/>
                <a:gd name="T67" fmla="*/ 48 h 146"/>
                <a:gd name="T68" fmla="*/ 3 w 228"/>
                <a:gd name="T69" fmla="*/ 53 h 146"/>
                <a:gd name="T70" fmla="*/ 5 w 228"/>
                <a:gd name="T71" fmla="*/ 58 h 146"/>
                <a:gd name="T72" fmla="*/ 8 w 228"/>
                <a:gd name="T73" fmla="*/ 62 h 146"/>
                <a:gd name="T74" fmla="*/ 12 w 228"/>
                <a:gd name="T75" fmla="*/ 66 h 146"/>
                <a:gd name="T76" fmla="*/ 16 w 228"/>
                <a:gd name="T77" fmla="*/ 70 h 146"/>
                <a:gd name="T78" fmla="*/ 20 w 228"/>
                <a:gd name="T79" fmla="*/ 73 h 146"/>
                <a:gd name="T80" fmla="*/ 30 w 228"/>
                <a:gd name="T81" fmla="*/ 79 h 146"/>
                <a:gd name="T82" fmla="*/ 41 w 228"/>
                <a:gd name="T83" fmla="*/ 83 h 146"/>
                <a:gd name="T84" fmla="*/ 53 w 228"/>
                <a:gd name="T85" fmla="*/ 85 h 146"/>
                <a:gd name="T86" fmla="*/ 64 w 228"/>
                <a:gd name="T87" fmla="*/ 86 h 146"/>
                <a:gd name="T88" fmla="*/ 187 w 228"/>
                <a:gd name="T89" fmla="*/ 86 h 146"/>
                <a:gd name="T90" fmla="*/ 148 w 228"/>
                <a:gd name="T91" fmla="*/ 125 h 146"/>
                <a:gd name="T92" fmla="*/ 145 w 228"/>
                <a:gd name="T93" fmla="*/ 130 h 146"/>
                <a:gd name="T94" fmla="*/ 144 w 228"/>
                <a:gd name="T95" fmla="*/ 134 h 146"/>
                <a:gd name="T96" fmla="*/ 145 w 228"/>
                <a:gd name="T97" fmla="*/ 138 h 146"/>
                <a:gd name="T98" fmla="*/ 148 w 228"/>
                <a:gd name="T99" fmla="*/ 142 h 146"/>
                <a:gd name="T100" fmla="*/ 152 w 228"/>
                <a:gd name="T101" fmla="*/ 145 h 146"/>
                <a:gd name="T102" fmla="*/ 156 w 228"/>
                <a:gd name="T103" fmla="*/ 146 h 146"/>
                <a:gd name="T104" fmla="*/ 161 w 228"/>
                <a:gd name="T105" fmla="*/ 145 h 146"/>
                <a:gd name="T106" fmla="*/ 165 w 228"/>
                <a:gd name="T107" fmla="*/ 142 h 146"/>
                <a:gd name="T108" fmla="*/ 225 w 228"/>
                <a:gd name="T109" fmla="*/ 82 h 146"/>
                <a:gd name="T110" fmla="*/ 226 w 228"/>
                <a:gd name="T111" fmla="*/ 80 h 146"/>
                <a:gd name="T112" fmla="*/ 227 w 228"/>
                <a:gd name="T113" fmla="*/ 79 h 146"/>
                <a:gd name="T114" fmla="*/ 228 w 228"/>
                <a:gd name="T115" fmla="*/ 72 h 146"/>
                <a:gd name="T116" fmla="*/ 227 w 228"/>
                <a:gd name="T117" fmla="*/ 68 h 146"/>
                <a:gd name="T118" fmla="*/ 226 w 228"/>
                <a:gd name="T119" fmla="*/ 66 h 146"/>
                <a:gd name="T120" fmla="*/ 225 w 228"/>
                <a:gd name="T121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8" h="146">
                  <a:moveTo>
                    <a:pt x="225" y="65"/>
                  </a:moveTo>
                  <a:lnTo>
                    <a:pt x="165" y="5"/>
                  </a:lnTo>
                  <a:lnTo>
                    <a:pt x="161" y="2"/>
                  </a:lnTo>
                  <a:lnTo>
                    <a:pt x="156" y="1"/>
                  </a:lnTo>
                  <a:lnTo>
                    <a:pt x="152" y="2"/>
                  </a:lnTo>
                  <a:lnTo>
                    <a:pt x="148" y="5"/>
                  </a:lnTo>
                  <a:lnTo>
                    <a:pt x="145" y="8"/>
                  </a:lnTo>
                  <a:lnTo>
                    <a:pt x="144" y="13"/>
                  </a:lnTo>
                  <a:lnTo>
                    <a:pt x="145" y="17"/>
                  </a:lnTo>
                  <a:lnTo>
                    <a:pt x="148" y="21"/>
                  </a:lnTo>
                  <a:lnTo>
                    <a:pt x="187" y="61"/>
                  </a:lnTo>
                  <a:lnTo>
                    <a:pt x="64" y="61"/>
                  </a:lnTo>
                  <a:lnTo>
                    <a:pt x="58" y="61"/>
                  </a:lnTo>
                  <a:lnTo>
                    <a:pt x="51" y="60"/>
                  </a:lnTo>
                  <a:lnTo>
                    <a:pt x="45" y="58"/>
                  </a:lnTo>
                  <a:lnTo>
                    <a:pt x="37" y="55"/>
                  </a:lnTo>
                  <a:lnTo>
                    <a:pt x="32" y="52"/>
                  </a:lnTo>
                  <a:lnTo>
                    <a:pt x="27" y="48"/>
                  </a:lnTo>
                  <a:lnTo>
                    <a:pt x="26" y="45"/>
                  </a:lnTo>
                  <a:lnTo>
                    <a:pt x="24" y="42"/>
                  </a:lnTo>
                  <a:lnTo>
                    <a:pt x="24" y="39"/>
                  </a:lnTo>
                  <a:lnTo>
                    <a:pt x="23" y="36"/>
                  </a:lnTo>
                  <a:lnTo>
                    <a:pt x="23" y="12"/>
                  </a:lnTo>
                  <a:lnTo>
                    <a:pt x="22" y="7"/>
                  </a:lnTo>
                  <a:lnTo>
                    <a:pt x="20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1" y="48"/>
                  </a:lnTo>
                  <a:lnTo>
                    <a:pt x="3" y="53"/>
                  </a:lnTo>
                  <a:lnTo>
                    <a:pt x="5" y="58"/>
                  </a:lnTo>
                  <a:lnTo>
                    <a:pt x="8" y="62"/>
                  </a:lnTo>
                  <a:lnTo>
                    <a:pt x="12" y="66"/>
                  </a:lnTo>
                  <a:lnTo>
                    <a:pt x="16" y="70"/>
                  </a:lnTo>
                  <a:lnTo>
                    <a:pt x="20" y="73"/>
                  </a:lnTo>
                  <a:lnTo>
                    <a:pt x="30" y="79"/>
                  </a:lnTo>
                  <a:lnTo>
                    <a:pt x="41" y="83"/>
                  </a:lnTo>
                  <a:lnTo>
                    <a:pt x="53" y="85"/>
                  </a:lnTo>
                  <a:lnTo>
                    <a:pt x="64" y="86"/>
                  </a:lnTo>
                  <a:lnTo>
                    <a:pt x="187" y="86"/>
                  </a:lnTo>
                  <a:lnTo>
                    <a:pt x="148" y="125"/>
                  </a:lnTo>
                  <a:lnTo>
                    <a:pt x="145" y="130"/>
                  </a:lnTo>
                  <a:lnTo>
                    <a:pt x="144" y="134"/>
                  </a:lnTo>
                  <a:lnTo>
                    <a:pt x="145" y="138"/>
                  </a:lnTo>
                  <a:lnTo>
                    <a:pt x="148" y="142"/>
                  </a:lnTo>
                  <a:lnTo>
                    <a:pt x="152" y="145"/>
                  </a:lnTo>
                  <a:lnTo>
                    <a:pt x="156" y="146"/>
                  </a:lnTo>
                  <a:lnTo>
                    <a:pt x="161" y="145"/>
                  </a:lnTo>
                  <a:lnTo>
                    <a:pt x="165" y="142"/>
                  </a:lnTo>
                  <a:lnTo>
                    <a:pt x="225" y="82"/>
                  </a:lnTo>
                  <a:lnTo>
                    <a:pt x="226" y="80"/>
                  </a:lnTo>
                  <a:lnTo>
                    <a:pt x="227" y="79"/>
                  </a:lnTo>
                  <a:lnTo>
                    <a:pt x="228" y="72"/>
                  </a:lnTo>
                  <a:lnTo>
                    <a:pt x="227" y="68"/>
                  </a:lnTo>
                  <a:lnTo>
                    <a:pt x="226" y="66"/>
                  </a:lnTo>
                  <a:lnTo>
                    <a:pt x="225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087">
              <a:extLst>
                <a:ext uri="{FF2B5EF4-FFF2-40B4-BE49-F238E27FC236}">
                  <a16:creationId xmlns:a16="http://schemas.microsoft.com/office/drawing/2014/main" id="{CA85A1E3-5078-4027-BAFF-0C6D14C74A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3413" y="1446213"/>
              <a:ext cx="163513" cy="209550"/>
            </a:xfrm>
            <a:custGeom>
              <a:avLst/>
              <a:gdLst>
                <a:gd name="T0" fmla="*/ 278 w 410"/>
                <a:gd name="T1" fmla="*/ 132 h 529"/>
                <a:gd name="T2" fmla="*/ 278 w 410"/>
                <a:gd name="T3" fmla="*/ 12 h 529"/>
                <a:gd name="T4" fmla="*/ 398 w 410"/>
                <a:gd name="T5" fmla="*/ 132 h 529"/>
                <a:gd name="T6" fmla="*/ 278 w 410"/>
                <a:gd name="T7" fmla="*/ 132 h 529"/>
                <a:gd name="T8" fmla="*/ 406 w 410"/>
                <a:gd name="T9" fmla="*/ 123 h 529"/>
                <a:gd name="T10" fmla="*/ 286 w 410"/>
                <a:gd name="T11" fmla="*/ 3 h 529"/>
                <a:gd name="T12" fmla="*/ 282 w 410"/>
                <a:gd name="T13" fmla="*/ 1 h 529"/>
                <a:gd name="T14" fmla="*/ 278 w 410"/>
                <a:gd name="T15" fmla="*/ 0 h 529"/>
                <a:gd name="T16" fmla="*/ 13 w 410"/>
                <a:gd name="T17" fmla="*/ 0 h 529"/>
                <a:gd name="T18" fmla="*/ 0 w 410"/>
                <a:gd name="T19" fmla="*/ 0 h 529"/>
                <a:gd name="T20" fmla="*/ 0 w 410"/>
                <a:gd name="T21" fmla="*/ 12 h 529"/>
                <a:gd name="T22" fmla="*/ 0 w 410"/>
                <a:gd name="T23" fmla="*/ 518 h 529"/>
                <a:gd name="T24" fmla="*/ 1 w 410"/>
                <a:gd name="T25" fmla="*/ 522 h 529"/>
                <a:gd name="T26" fmla="*/ 4 w 410"/>
                <a:gd name="T27" fmla="*/ 526 h 529"/>
                <a:gd name="T28" fmla="*/ 7 w 410"/>
                <a:gd name="T29" fmla="*/ 528 h 529"/>
                <a:gd name="T30" fmla="*/ 13 w 410"/>
                <a:gd name="T31" fmla="*/ 529 h 529"/>
                <a:gd name="T32" fmla="*/ 398 w 410"/>
                <a:gd name="T33" fmla="*/ 529 h 529"/>
                <a:gd name="T34" fmla="*/ 402 w 410"/>
                <a:gd name="T35" fmla="*/ 528 h 529"/>
                <a:gd name="T36" fmla="*/ 406 w 410"/>
                <a:gd name="T37" fmla="*/ 526 h 529"/>
                <a:gd name="T38" fmla="*/ 409 w 410"/>
                <a:gd name="T39" fmla="*/ 522 h 529"/>
                <a:gd name="T40" fmla="*/ 410 w 410"/>
                <a:gd name="T41" fmla="*/ 518 h 529"/>
                <a:gd name="T42" fmla="*/ 410 w 410"/>
                <a:gd name="T43" fmla="*/ 132 h 529"/>
                <a:gd name="T44" fmla="*/ 409 w 410"/>
                <a:gd name="T45" fmla="*/ 127 h 529"/>
                <a:gd name="T46" fmla="*/ 406 w 410"/>
                <a:gd name="T47" fmla="*/ 12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0" h="529">
                  <a:moveTo>
                    <a:pt x="278" y="132"/>
                  </a:moveTo>
                  <a:lnTo>
                    <a:pt x="278" y="12"/>
                  </a:lnTo>
                  <a:lnTo>
                    <a:pt x="398" y="132"/>
                  </a:lnTo>
                  <a:lnTo>
                    <a:pt x="278" y="132"/>
                  </a:lnTo>
                  <a:close/>
                  <a:moveTo>
                    <a:pt x="406" y="123"/>
                  </a:move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8"/>
                  </a:lnTo>
                  <a:lnTo>
                    <a:pt x="13" y="529"/>
                  </a:lnTo>
                  <a:lnTo>
                    <a:pt x="398" y="529"/>
                  </a:lnTo>
                  <a:lnTo>
                    <a:pt x="402" y="528"/>
                  </a:lnTo>
                  <a:lnTo>
                    <a:pt x="406" y="526"/>
                  </a:lnTo>
                  <a:lnTo>
                    <a:pt x="409" y="522"/>
                  </a:lnTo>
                  <a:lnTo>
                    <a:pt x="410" y="518"/>
                  </a:lnTo>
                  <a:lnTo>
                    <a:pt x="410" y="132"/>
                  </a:lnTo>
                  <a:lnTo>
                    <a:pt x="409" y="127"/>
                  </a:lnTo>
                  <a:lnTo>
                    <a:pt x="406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7176" name="Picture 8" descr="8I6NHj5ZevXrxkBshhBBCCCGEEEII8Wr41qWEEEIIIYQQQgghhCjk3XfflTJlykjBggVlyJAh9zsOIYQQQgghhBBCCCFG4VuXEkIIIYQQQgghhBBCCCGEEEIIIYQQQgixNXxFN0IIIYQQQgghhBBCCCGEEEIIIYQQQgghtoYH3QghhBBCCCGEEEIIIYQQQgghhBBCCCGE2BoedCOEEEIIIYQQQgghhBBCCCGEEEIIIYQQYmt40I0QQgghhBBCCCGEEEIIIYQQQgghhBBCiK3hQTdCCCGEEEIIIYQQQgghhBBCCCGEEEIIIbaGB90IIYQQQgghhBBCCCGEEEIIIYQQQgghhNgaHnQjhBBCCCGEEEIIIYQQQgghhBBCCCGEEGJreNCNEEIIIYQQQgghhBBCCCGEEEIIIYQQQoit4UE3QgghhBBCCCGEEEIIIYQQQgghhBBCCCG25v8BDTkGmj3AJfcAAAAASUVORK5CYII= (2490×590)">
            <a:extLst>
              <a:ext uri="{FF2B5EF4-FFF2-40B4-BE49-F238E27FC236}">
                <a16:creationId xmlns:a16="http://schemas.microsoft.com/office/drawing/2014/main" id="{E688AEBA-A867-1D1F-91AE-72F9D9C4C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26527"/>
            <a:ext cx="7329944" cy="173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graph of a line graph&#10;&#10;Description automatically generated">
            <a:extLst>
              <a:ext uri="{FF2B5EF4-FFF2-40B4-BE49-F238E27FC236}">
                <a16:creationId xmlns:a16="http://schemas.microsoft.com/office/drawing/2014/main" id="{18B3DFEE-1CFF-38E6-4C6E-574D52B64A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030" y="2560811"/>
            <a:ext cx="2702306" cy="2229175"/>
          </a:xfrm>
          <a:prstGeom prst="rect">
            <a:avLst/>
          </a:prstGeom>
        </p:spPr>
      </p:pic>
      <p:pic>
        <p:nvPicPr>
          <p:cNvPr id="6" name="Picture 5" descr="A close-up of a leaf&#10;&#10;Description automatically generated">
            <a:extLst>
              <a:ext uri="{FF2B5EF4-FFF2-40B4-BE49-F238E27FC236}">
                <a16:creationId xmlns:a16="http://schemas.microsoft.com/office/drawing/2014/main" id="{D347FC2E-8100-0C19-E424-DEDD406351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941" y="4875711"/>
            <a:ext cx="2682629" cy="168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Journal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Journal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54364" y="1589199"/>
            <a:ext cx="4323069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/>
              <a:t>2. Visualizing and Understanding Exploding Gradient Problem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02625" y="331004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4. Implementing Model with Residual Connection (</a:t>
            </a:r>
            <a:r>
              <a:rPr lang="en-GB" sz="1600" b="0" i="0" dirty="0" err="1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ResNet</a:t>
            </a:r>
            <a:r>
              <a:rPr lang="en-GB" sz="16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)</a:t>
            </a:r>
            <a:endParaRPr lang="en-US" sz="16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6. Conclusion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33182" y="1613877"/>
            <a:ext cx="4015093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1. </a:t>
            </a:r>
            <a:r>
              <a:rPr lang="en-AU" sz="16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Visualising and Understanding Vanishing Gradient Problem</a:t>
            </a:r>
            <a:endParaRPr lang="en-US" sz="16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6395" y="3380335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3. Implementing Model without Residual Connection</a:t>
            </a:r>
            <a:endParaRPr lang="en-US" sz="16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28725" y="517116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5. Comparison of Model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Gradient in Neural Networks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Calculation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Vanishing Gradient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Exploding Gradient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Impact on Training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GB" sz="1400" dirty="0">
                <a:solidFill>
                  <a:schemeClr val="bg1"/>
                </a:solidFill>
                <a:cs typeface="Segoe UI" panose="020B0502040204020203" pitchFamily="34" charset="0"/>
              </a:rPr>
              <a:t>Represents the change in loss with respect to a change in model weights.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GB" sz="1400" dirty="0">
                <a:solidFill>
                  <a:schemeClr val="bg1"/>
                </a:solidFill>
                <a:cs typeface="Segoe UI" panose="020B0502040204020203" pitchFamily="34" charset="0"/>
              </a:rPr>
              <a:t>Derived using the chain rule in calculus during the backpropagation process.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GB" sz="1400" dirty="0">
                <a:solidFill>
                  <a:schemeClr val="bg1"/>
                </a:solidFill>
                <a:cs typeface="Segoe UI" panose="020B0502040204020203" pitchFamily="34" charset="0"/>
              </a:rPr>
              <a:t>Gradients become very small; earlier layers learn slowly, leading to prolonged training.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GB" sz="1400" dirty="0">
                <a:solidFill>
                  <a:schemeClr val="bg1"/>
                </a:solidFill>
                <a:cs typeface="Segoe UI" panose="020B0502040204020203" pitchFamily="34" charset="0"/>
              </a:rPr>
              <a:t>Gradients grow very large; can cause unstable training and large weight updates.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GB" sz="1400" dirty="0">
                <a:solidFill>
                  <a:schemeClr val="bg1"/>
                </a:solidFill>
                <a:cs typeface="Segoe UI" panose="020B0502040204020203" pitchFamily="34" charset="0"/>
              </a:rPr>
              <a:t>Affected convergence, potential underfitting (for vanishing) or erratic behaviour (for exploding).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" name="Group 2" descr="Icon of abacus. ">
            <a:extLst>
              <a:ext uri="{FF2B5EF4-FFF2-40B4-BE49-F238E27FC236}">
                <a16:creationId xmlns:a16="http://schemas.microsoft.com/office/drawing/2014/main" id="{0925A76B-D047-23A9-3947-803630A2F8FE}"/>
              </a:ext>
            </a:extLst>
          </p:cNvPr>
          <p:cNvGrpSpPr/>
          <p:nvPr/>
        </p:nvGrpSpPr>
        <p:grpSpPr>
          <a:xfrm rot="5400000">
            <a:off x="1556401" y="223169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5" name="Freeform 324">
              <a:extLst>
                <a:ext uri="{FF2B5EF4-FFF2-40B4-BE49-F238E27FC236}">
                  <a16:creationId xmlns:a16="http://schemas.microsoft.com/office/drawing/2014/main" id="{A41682BD-DDA2-A8D5-D716-FBD4E2449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325">
              <a:extLst>
                <a:ext uri="{FF2B5EF4-FFF2-40B4-BE49-F238E27FC236}">
                  <a16:creationId xmlns:a16="http://schemas.microsoft.com/office/drawing/2014/main" id="{830AEAC4-F99D-971D-108A-76412F9EC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326">
              <a:extLst>
                <a:ext uri="{FF2B5EF4-FFF2-40B4-BE49-F238E27FC236}">
                  <a16:creationId xmlns:a16="http://schemas.microsoft.com/office/drawing/2014/main" id="{30A62418-B880-E6D8-DFEF-05FCFB7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327">
              <a:extLst>
                <a:ext uri="{FF2B5EF4-FFF2-40B4-BE49-F238E27FC236}">
                  <a16:creationId xmlns:a16="http://schemas.microsoft.com/office/drawing/2014/main" id="{8E652B53-9542-B149-EF5B-D74AED059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Gradient Problem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1220733A-3734-8F51-76B0-E7A215487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13" y="855297"/>
            <a:ext cx="5953125" cy="580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181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90601"/>
            <a:ext cx="12192000" cy="33737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Vanishing Gradient Analysis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152902" y="4879971"/>
            <a:ext cx="0" cy="60325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39100" y="4879971"/>
            <a:ext cx="0" cy="530229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5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&lt;0.12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Simple CNN (Normal Scale)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3276599" y="5867399"/>
            <a:ext cx="5638801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As we move from last layer to first, gradient diminishes.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&lt;0.07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Normal Scale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838205" y="4369601"/>
            <a:ext cx="10782298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Variation of Gradient Magnitude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610600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10</a:t>
            </a:r>
            <a:r>
              <a:rPr lang="en-US" sz="3200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-2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to 10</a:t>
            </a:r>
            <a:r>
              <a:rPr lang="en-US" sz="3200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-8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Log Scale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4422FB3-02D1-5B26-8C13-1250A634A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22" y="1237323"/>
            <a:ext cx="3611168" cy="285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O8hjGZmWPcAAAAASUVORK5CYII= (2990×989)">
            <a:extLst>
              <a:ext uri="{FF2B5EF4-FFF2-40B4-BE49-F238E27FC236}">
                <a16:creationId xmlns:a16="http://schemas.microsoft.com/office/drawing/2014/main" id="{F8B614AD-7503-EF84-A596-A20AC1D54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943" y="1258832"/>
            <a:ext cx="8318305" cy="283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298" y="686346"/>
            <a:ext cx="12039487" cy="35141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Exploding Gradient Analysis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152902" y="4879971"/>
            <a:ext cx="0" cy="530229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39100" y="4879971"/>
            <a:ext cx="0" cy="444504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5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NaN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or ∞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Simple CNN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3333750" y="6003628"/>
            <a:ext cx="5734049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Gradient Increase Sharply as we move from last layer to first layer.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~1e30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Simple CNN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610600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NaN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or ∞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Complex CNN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D352CAD-E95E-C5DD-3011-84110B160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" y="686346"/>
            <a:ext cx="3714858" cy="287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EA58DB8-4417-063A-4F0E-FFE7B92B8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072" y="1365291"/>
            <a:ext cx="3462337" cy="277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1601BCE-AF8F-944D-7D3A-C5D945483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770" y="658048"/>
            <a:ext cx="4703015" cy="233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922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Residual Connection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6828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6623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59423939-1DC9-4306-AA5D-6C0111336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56419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A838DD0B-E018-44D0-A4C0-13DF2FD02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41725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1521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8770E695-5D11-488D-931B-4C4259EC2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61316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1292015" y="1357350"/>
            <a:ext cx="251798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1. Concept:</a:t>
            </a:r>
          </a:p>
          <a:p>
            <a:pPr>
              <a:lnSpc>
                <a:spcPts val="1900"/>
              </a:lnSpc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Allows activation from one layer to bypass one or more layers and directly connect to a later layer.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4588262" y="1301791"/>
            <a:ext cx="242887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2. Shortcuts</a:t>
            </a:r>
          </a:p>
          <a:p>
            <a:pPr>
              <a:lnSpc>
                <a:spcPts val="1900"/>
              </a:lnSpc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Uses "skip connections" or "shortcuts" to jump over certain layers.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F5EDC0-C02E-4790-A681-CA7AB9133338}"/>
              </a:ext>
            </a:extLst>
          </p:cNvPr>
          <p:cNvSpPr/>
          <p:nvPr/>
        </p:nvSpPr>
        <p:spPr>
          <a:xfrm>
            <a:off x="7766215" y="1357350"/>
            <a:ext cx="2797010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3. Addressing Vanishing Gradient:</a:t>
            </a:r>
          </a:p>
          <a:p>
            <a:pPr>
              <a:lnSpc>
                <a:spcPts val="1900"/>
              </a:lnSpc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Improves backpropagation by providing an alternate path, mitigating the vanishing gradient problem.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7F5370-BF8E-406B-BEAE-B1224615626A}"/>
              </a:ext>
            </a:extLst>
          </p:cNvPr>
          <p:cNvSpPr/>
          <p:nvPr/>
        </p:nvSpPr>
        <p:spPr>
          <a:xfrm>
            <a:off x="1838040" y="5332295"/>
            <a:ext cx="242887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4. Training Deep Networks:</a:t>
            </a:r>
          </a:p>
          <a:p>
            <a:pPr>
              <a:lnSpc>
                <a:spcPts val="1900"/>
              </a:lnSpc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Enables training of much deeper networks by ensuring adequate gradient flow.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F5A313-1C6C-4AEE-8556-576074B1BF06}"/>
              </a:ext>
            </a:extLst>
          </p:cNvPr>
          <p:cNvSpPr/>
          <p:nvPr/>
        </p:nvSpPr>
        <p:spPr>
          <a:xfrm>
            <a:off x="5233965" y="5332295"/>
            <a:ext cx="2428875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5. Preserving Identity:</a:t>
            </a:r>
          </a:p>
          <a:p>
            <a:pPr>
              <a:lnSpc>
                <a:spcPts val="1900"/>
              </a:lnSpc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Allows the model to learn identity functions which help in stacking layers without hindrance.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310CC8-6624-4352-A642-89EF6FA7DCE6}"/>
              </a:ext>
            </a:extLst>
          </p:cNvPr>
          <p:cNvSpPr/>
          <p:nvPr/>
        </p:nvSpPr>
        <p:spPr>
          <a:xfrm>
            <a:off x="8471065" y="5332295"/>
            <a:ext cx="265413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6. Enhanced Feature Propagation:</a:t>
            </a:r>
          </a:p>
          <a:p>
            <a:pPr>
              <a:lnSpc>
                <a:spcPts val="1900"/>
              </a:lnSpc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Promotes the reuse of features, thus making the network more efficient.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grpSp>
        <p:nvGrpSpPr>
          <p:cNvPr id="41" name="Group 40" descr="Icon of human being and speech bubble. ">
            <a:extLst>
              <a:ext uri="{FF2B5EF4-FFF2-40B4-BE49-F238E27FC236}">
                <a16:creationId xmlns:a16="http://schemas.microsoft.com/office/drawing/2014/main" id="{F9B9D0B7-66BB-408F-A1CC-EA2209284AAD}"/>
              </a:ext>
            </a:extLst>
          </p:cNvPr>
          <p:cNvGrpSpPr/>
          <p:nvPr/>
        </p:nvGrpSpPr>
        <p:grpSpPr>
          <a:xfrm>
            <a:off x="4144646" y="2903628"/>
            <a:ext cx="378221" cy="380335"/>
            <a:chOff x="3171788" y="779462"/>
            <a:chExt cx="284163" cy="285751"/>
          </a:xfrm>
          <a:solidFill>
            <a:schemeClr val="accent3">
              <a:lumMod val="75000"/>
            </a:schemeClr>
          </a:solidFill>
        </p:grpSpPr>
        <p:sp>
          <p:nvSpPr>
            <p:cNvPr id="42" name="Freeform 2993">
              <a:extLst>
                <a:ext uri="{FF2B5EF4-FFF2-40B4-BE49-F238E27FC236}">
                  <a16:creationId xmlns:a16="http://schemas.microsoft.com/office/drawing/2014/main" id="{214A5167-4E01-4042-851A-88AFE72AE2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2994">
              <a:extLst>
                <a:ext uri="{FF2B5EF4-FFF2-40B4-BE49-F238E27FC236}">
                  <a16:creationId xmlns:a16="http://schemas.microsoft.com/office/drawing/2014/main" id="{EF3D2201-62FC-4C65-ADA0-327F6811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3" name="Group 52" descr="Icon of books. ">
            <a:extLst>
              <a:ext uri="{FF2B5EF4-FFF2-40B4-BE49-F238E27FC236}">
                <a16:creationId xmlns:a16="http://schemas.microsoft.com/office/drawing/2014/main" id="{8567F01D-3435-4405-B8A9-9C2446E042DD}"/>
              </a:ext>
            </a:extLst>
          </p:cNvPr>
          <p:cNvGrpSpPr/>
          <p:nvPr/>
        </p:nvGrpSpPr>
        <p:grpSpPr>
          <a:xfrm>
            <a:off x="5571346" y="2901918"/>
            <a:ext cx="344413" cy="382447"/>
            <a:chOff x="2608263" y="1920875"/>
            <a:chExt cx="258763" cy="287338"/>
          </a:xfrm>
          <a:solidFill>
            <a:schemeClr val="accent4">
              <a:lumMod val="75000"/>
            </a:schemeClr>
          </a:solidFill>
        </p:grpSpPr>
        <p:sp>
          <p:nvSpPr>
            <p:cNvPr id="54" name="Rectangle 705">
              <a:extLst>
                <a:ext uri="{FF2B5EF4-FFF2-40B4-BE49-F238E27FC236}">
                  <a16:creationId xmlns:a16="http://schemas.microsoft.com/office/drawing/2014/main" id="{D0A6A593-47E4-4B49-AA6D-52F8874CB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22488"/>
              <a:ext cx="587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706">
              <a:extLst>
                <a:ext uri="{FF2B5EF4-FFF2-40B4-BE49-F238E27FC236}">
                  <a16:creationId xmlns:a16="http://schemas.microsoft.com/office/drawing/2014/main" id="{B6E4140A-62C5-4AC5-9815-F2E1EC98F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1920875"/>
              <a:ext cx="58738" cy="192088"/>
            </a:xfrm>
            <a:custGeom>
              <a:avLst/>
              <a:gdLst>
                <a:gd name="T0" fmla="*/ 163 w 181"/>
                <a:gd name="T1" fmla="*/ 0 h 602"/>
                <a:gd name="T2" fmla="*/ 158 w 181"/>
                <a:gd name="T3" fmla="*/ 3 h 602"/>
                <a:gd name="T4" fmla="*/ 154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8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6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8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4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5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8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3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6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5" y="3"/>
                  </a:lnTo>
                  <a:lnTo>
                    <a:pt x="172" y="2"/>
                  </a:lnTo>
                  <a:lnTo>
                    <a:pt x="170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707">
              <a:extLst>
                <a:ext uri="{FF2B5EF4-FFF2-40B4-BE49-F238E27FC236}">
                  <a16:creationId xmlns:a16="http://schemas.microsoft.com/office/drawing/2014/main" id="{2BB05B54-8B23-444D-95F1-028389DEF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151063"/>
              <a:ext cx="58738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8 w 181"/>
                <a:gd name="T9" fmla="*/ 126 h 182"/>
                <a:gd name="T10" fmla="*/ 12 w 181"/>
                <a:gd name="T11" fmla="*/ 134 h 182"/>
                <a:gd name="T12" fmla="*/ 16 w 181"/>
                <a:gd name="T13" fmla="*/ 142 h 182"/>
                <a:gd name="T14" fmla="*/ 22 w 181"/>
                <a:gd name="T15" fmla="*/ 148 h 182"/>
                <a:gd name="T16" fmla="*/ 27 w 181"/>
                <a:gd name="T17" fmla="*/ 155 h 182"/>
                <a:gd name="T18" fmla="*/ 33 w 181"/>
                <a:gd name="T19" fmla="*/ 161 h 182"/>
                <a:gd name="T20" fmla="*/ 41 w 181"/>
                <a:gd name="T21" fmla="*/ 165 h 182"/>
                <a:gd name="T22" fmla="*/ 47 w 181"/>
                <a:gd name="T23" fmla="*/ 171 h 182"/>
                <a:gd name="T24" fmla="*/ 56 w 181"/>
                <a:gd name="T25" fmla="*/ 174 h 182"/>
                <a:gd name="T26" fmla="*/ 65 w 181"/>
                <a:gd name="T27" fmla="*/ 177 h 182"/>
                <a:gd name="T28" fmla="*/ 73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10 w 181"/>
                <a:gd name="T37" fmla="*/ 179 h 182"/>
                <a:gd name="T38" fmla="*/ 118 w 181"/>
                <a:gd name="T39" fmla="*/ 177 h 182"/>
                <a:gd name="T40" fmla="*/ 126 w 181"/>
                <a:gd name="T41" fmla="*/ 174 h 182"/>
                <a:gd name="T42" fmla="*/ 134 w 181"/>
                <a:gd name="T43" fmla="*/ 171 h 182"/>
                <a:gd name="T44" fmla="*/ 142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1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8" y="126"/>
                  </a:lnTo>
                  <a:lnTo>
                    <a:pt x="12" y="134"/>
                  </a:lnTo>
                  <a:lnTo>
                    <a:pt x="16" y="142"/>
                  </a:lnTo>
                  <a:lnTo>
                    <a:pt x="22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1" y="165"/>
                  </a:lnTo>
                  <a:lnTo>
                    <a:pt x="47" y="171"/>
                  </a:lnTo>
                  <a:lnTo>
                    <a:pt x="56" y="174"/>
                  </a:lnTo>
                  <a:lnTo>
                    <a:pt x="65" y="177"/>
                  </a:lnTo>
                  <a:lnTo>
                    <a:pt x="73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10" y="179"/>
                  </a:lnTo>
                  <a:lnTo>
                    <a:pt x="118" y="177"/>
                  </a:lnTo>
                  <a:lnTo>
                    <a:pt x="126" y="174"/>
                  </a:lnTo>
                  <a:lnTo>
                    <a:pt x="134" y="171"/>
                  </a:lnTo>
                  <a:lnTo>
                    <a:pt x="142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1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708">
              <a:extLst>
                <a:ext uri="{FF2B5EF4-FFF2-40B4-BE49-F238E27FC236}">
                  <a16:creationId xmlns:a16="http://schemas.microsoft.com/office/drawing/2014/main" id="{FCD192F6-CF13-4B1C-AF7D-85317A2D8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709">
              <a:extLst>
                <a:ext uri="{FF2B5EF4-FFF2-40B4-BE49-F238E27FC236}">
                  <a16:creationId xmlns:a16="http://schemas.microsoft.com/office/drawing/2014/main" id="{01062624-ADFC-42E8-A6C7-0C7AF44AC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1920875"/>
              <a:ext cx="57150" cy="192088"/>
            </a:xfrm>
            <a:custGeom>
              <a:avLst/>
              <a:gdLst>
                <a:gd name="T0" fmla="*/ 162 w 180"/>
                <a:gd name="T1" fmla="*/ 0 h 602"/>
                <a:gd name="T2" fmla="*/ 157 w 180"/>
                <a:gd name="T3" fmla="*/ 3 h 602"/>
                <a:gd name="T4" fmla="*/ 153 w 180"/>
                <a:gd name="T5" fmla="*/ 7 h 602"/>
                <a:gd name="T6" fmla="*/ 151 w 180"/>
                <a:gd name="T7" fmla="*/ 12 h 602"/>
                <a:gd name="T8" fmla="*/ 150 w 180"/>
                <a:gd name="T9" fmla="*/ 211 h 602"/>
                <a:gd name="T10" fmla="*/ 149 w 180"/>
                <a:gd name="T11" fmla="*/ 222 h 602"/>
                <a:gd name="T12" fmla="*/ 146 w 180"/>
                <a:gd name="T13" fmla="*/ 234 h 602"/>
                <a:gd name="T14" fmla="*/ 140 w 180"/>
                <a:gd name="T15" fmla="*/ 245 h 602"/>
                <a:gd name="T16" fmla="*/ 133 w 180"/>
                <a:gd name="T17" fmla="*/ 254 h 602"/>
                <a:gd name="T18" fmla="*/ 123 w 180"/>
                <a:gd name="T19" fmla="*/ 261 h 602"/>
                <a:gd name="T20" fmla="*/ 114 w 180"/>
                <a:gd name="T21" fmla="*/ 266 h 602"/>
                <a:gd name="T22" fmla="*/ 102 w 180"/>
                <a:gd name="T23" fmla="*/ 270 h 602"/>
                <a:gd name="T24" fmla="*/ 90 w 180"/>
                <a:gd name="T25" fmla="*/ 271 h 602"/>
                <a:gd name="T26" fmla="*/ 78 w 180"/>
                <a:gd name="T27" fmla="*/ 270 h 602"/>
                <a:gd name="T28" fmla="*/ 66 w 180"/>
                <a:gd name="T29" fmla="*/ 266 h 602"/>
                <a:gd name="T30" fmla="*/ 57 w 180"/>
                <a:gd name="T31" fmla="*/ 261 h 602"/>
                <a:gd name="T32" fmla="*/ 47 w 180"/>
                <a:gd name="T33" fmla="*/ 254 h 602"/>
                <a:gd name="T34" fmla="*/ 41 w 180"/>
                <a:gd name="T35" fmla="*/ 245 h 602"/>
                <a:gd name="T36" fmla="*/ 34 w 180"/>
                <a:gd name="T37" fmla="*/ 234 h 602"/>
                <a:gd name="T38" fmla="*/ 31 w 180"/>
                <a:gd name="T39" fmla="*/ 224 h 602"/>
                <a:gd name="T40" fmla="*/ 30 w 180"/>
                <a:gd name="T41" fmla="*/ 211 h 602"/>
                <a:gd name="T42" fmla="*/ 30 w 180"/>
                <a:gd name="T43" fmla="*/ 12 h 602"/>
                <a:gd name="T44" fmla="*/ 28 w 180"/>
                <a:gd name="T45" fmla="*/ 7 h 602"/>
                <a:gd name="T46" fmla="*/ 24 w 180"/>
                <a:gd name="T47" fmla="*/ 3 h 602"/>
                <a:gd name="T48" fmla="*/ 18 w 180"/>
                <a:gd name="T49" fmla="*/ 0 h 602"/>
                <a:gd name="T50" fmla="*/ 12 w 180"/>
                <a:gd name="T51" fmla="*/ 0 h 602"/>
                <a:gd name="T52" fmla="*/ 6 w 180"/>
                <a:gd name="T53" fmla="*/ 3 h 602"/>
                <a:gd name="T54" fmla="*/ 2 w 180"/>
                <a:gd name="T55" fmla="*/ 7 h 602"/>
                <a:gd name="T56" fmla="*/ 0 w 180"/>
                <a:gd name="T57" fmla="*/ 12 h 602"/>
                <a:gd name="T58" fmla="*/ 0 w 180"/>
                <a:gd name="T59" fmla="*/ 211 h 602"/>
                <a:gd name="T60" fmla="*/ 180 w 180"/>
                <a:gd name="T61" fmla="*/ 602 h 602"/>
                <a:gd name="T62" fmla="*/ 180 w 180"/>
                <a:gd name="T63" fmla="*/ 15 h 602"/>
                <a:gd name="T64" fmla="*/ 179 w 180"/>
                <a:gd name="T65" fmla="*/ 9 h 602"/>
                <a:gd name="T66" fmla="*/ 176 w 180"/>
                <a:gd name="T67" fmla="*/ 5 h 602"/>
                <a:gd name="T68" fmla="*/ 172 w 180"/>
                <a:gd name="T69" fmla="*/ 2 h 602"/>
                <a:gd name="T70" fmla="*/ 165 w 180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602">
                  <a:moveTo>
                    <a:pt x="165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211"/>
                  </a:lnTo>
                  <a:lnTo>
                    <a:pt x="150" y="217"/>
                  </a:lnTo>
                  <a:lnTo>
                    <a:pt x="149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6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3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2" y="270"/>
                  </a:lnTo>
                  <a:lnTo>
                    <a:pt x="96" y="271"/>
                  </a:lnTo>
                  <a:lnTo>
                    <a:pt x="90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2" y="269"/>
                  </a:lnTo>
                  <a:lnTo>
                    <a:pt x="66" y="266"/>
                  </a:lnTo>
                  <a:lnTo>
                    <a:pt x="61" y="264"/>
                  </a:lnTo>
                  <a:lnTo>
                    <a:pt x="57" y="261"/>
                  </a:lnTo>
                  <a:lnTo>
                    <a:pt x="51" y="258"/>
                  </a:lnTo>
                  <a:lnTo>
                    <a:pt x="47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7" y="240"/>
                  </a:lnTo>
                  <a:lnTo>
                    <a:pt x="34" y="234"/>
                  </a:lnTo>
                  <a:lnTo>
                    <a:pt x="32" y="229"/>
                  </a:lnTo>
                  <a:lnTo>
                    <a:pt x="31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0" y="602"/>
                  </a:lnTo>
                  <a:lnTo>
                    <a:pt x="180" y="21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10">
              <a:extLst>
                <a:ext uri="{FF2B5EF4-FFF2-40B4-BE49-F238E27FC236}">
                  <a16:creationId xmlns:a16="http://schemas.microsoft.com/office/drawing/2014/main" id="{8AA6F9D2-5C11-4285-A4B0-23EFFF22B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151063"/>
              <a:ext cx="57150" cy="57150"/>
            </a:xfrm>
            <a:custGeom>
              <a:avLst/>
              <a:gdLst>
                <a:gd name="T0" fmla="*/ 0 w 180"/>
                <a:gd name="T1" fmla="*/ 91 h 182"/>
                <a:gd name="T2" fmla="*/ 0 w 180"/>
                <a:gd name="T3" fmla="*/ 100 h 182"/>
                <a:gd name="T4" fmla="*/ 2 w 180"/>
                <a:gd name="T5" fmla="*/ 110 h 182"/>
                <a:gd name="T6" fmla="*/ 4 w 180"/>
                <a:gd name="T7" fmla="*/ 118 h 182"/>
                <a:gd name="T8" fmla="*/ 7 w 180"/>
                <a:gd name="T9" fmla="*/ 126 h 182"/>
                <a:gd name="T10" fmla="*/ 11 w 180"/>
                <a:gd name="T11" fmla="*/ 134 h 182"/>
                <a:gd name="T12" fmla="*/ 15 w 180"/>
                <a:gd name="T13" fmla="*/ 142 h 182"/>
                <a:gd name="T14" fmla="*/ 20 w 180"/>
                <a:gd name="T15" fmla="*/ 148 h 182"/>
                <a:gd name="T16" fmla="*/ 27 w 180"/>
                <a:gd name="T17" fmla="*/ 155 h 182"/>
                <a:gd name="T18" fmla="*/ 33 w 180"/>
                <a:gd name="T19" fmla="*/ 161 h 182"/>
                <a:gd name="T20" fmla="*/ 40 w 180"/>
                <a:gd name="T21" fmla="*/ 165 h 182"/>
                <a:gd name="T22" fmla="*/ 47 w 180"/>
                <a:gd name="T23" fmla="*/ 171 h 182"/>
                <a:gd name="T24" fmla="*/ 55 w 180"/>
                <a:gd name="T25" fmla="*/ 174 h 182"/>
                <a:gd name="T26" fmla="*/ 63 w 180"/>
                <a:gd name="T27" fmla="*/ 177 h 182"/>
                <a:gd name="T28" fmla="*/ 72 w 180"/>
                <a:gd name="T29" fmla="*/ 179 h 182"/>
                <a:gd name="T30" fmla="*/ 80 w 180"/>
                <a:gd name="T31" fmla="*/ 181 h 182"/>
                <a:gd name="T32" fmla="*/ 90 w 180"/>
                <a:gd name="T33" fmla="*/ 182 h 182"/>
                <a:gd name="T34" fmla="*/ 100 w 180"/>
                <a:gd name="T35" fmla="*/ 181 h 182"/>
                <a:gd name="T36" fmla="*/ 108 w 180"/>
                <a:gd name="T37" fmla="*/ 179 h 182"/>
                <a:gd name="T38" fmla="*/ 117 w 180"/>
                <a:gd name="T39" fmla="*/ 177 h 182"/>
                <a:gd name="T40" fmla="*/ 125 w 180"/>
                <a:gd name="T41" fmla="*/ 174 h 182"/>
                <a:gd name="T42" fmla="*/ 133 w 180"/>
                <a:gd name="T43" fmla="*/ 171 h 182"/>
                <a:gd name="T44" fmla="*/ 140 w 180"/>
                <a:gd name="T45" fmla="*/ 165 h 182"/>
                <a:gd name="T46" fmla="*/ 148 w 180"/>
                <a:gd name="T47" fmla="*/ 161 h 182"/>
                <a:gd name="T48" fmla="*/ 154 w 180"/>
                <a:gd name="T49" fmla="*/ 155 h 182"/>
                <a:gd name="T50" fmla="*/ 160 w 180"/>
                <a:gd name="T51" fmla="*/ 148 h 182"/>
                <a:gd name="T52" fmla="*/ 165 w 180"/>
                <a:gd name="T53" fmla="*/ 142 h 182"/>
                <a:gd name="T54" fmla="*/ 169 w 180"/>
                <a:gd name="T55" fmla="*/ 134 h 182"/>
                <a:gd name="T56" fmla="*/ 174 w 180"/>
                <a:gd name="T57" fmla="*/ 126 h 182"/>
                <a:gd name="T58" fmla="*/ 177 w 180"/>
                <a:gd name="T59" fmla="*/ 118 h 182"/>
                <a:gd name="T60" fmla="*/ 179 w 180"/>
                <a:gd name="T61" fmla="*/ 110 h 182"/>
                <a:gd name="T62" fmla="*/ 180 w 180"/>
                <a:gd name="T63" fmla="*/ 100 h 182"/>
                <a:gd name="T64" fmla="*/ 180 w 180"/>
                <a:gd name="T65" fmla="*/ 91 h 182"/>
                <a:gd name="T66" fmla="*/ 180 w 180"/>
                <a:gd name="T67" fmla="*/ 0 h 182"/>
                <a:gd name="T68" fmla="*/ 0 w 180"/>
                <a:gd name="T69" fmla="*/ 0 h 182"/>
                <a:gd name="T70" fmla="*/ 0 w 180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82">
                  <a:moveTo>
                    <a:pt x="0" y="91"/>
                  </a:moveTo>
                  <a:lnTo>
                    <a:pt x="0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0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3" y="177"/>
                  </a:lnTo>
                  <a:lnTo>
                    <a:pt x="72" y="179"/>
                  </a:lnTo>
                  <a:lnTo>
                    <a:pt x="80" y="181"/>
                  </a:lnTo>
                  <a:lnTo>
                    <a:pt x="90" y="182"/>
                  </a:lnTo>
                  <a:lnTo>
                    <a:pt x="100" y="181"/>
                  </a:lnTo>
                  <a:lnTo>
                    <a:pt x="108" y="179"/>
                  </a:lnTo>
                  <a:lnTo>
                    <a:pt x="117" y="177"/>
                  </a:lnTo>
                  <a:lnTo>
                    <a:pt x="125" y="174"/>
                  </a:lnTo>
                  <a:lnTo>
                    <a:pt x="133" y="171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0" y="148"/>
                  </a:lnTo>
                  <a:lnTo>
                    <a:pt x="165" y="142"/>
                  </a:lnTo>
                  <a:lnTo>
                    <a:pt x="169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0" y="91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Rectangle 711">
              <a:extLst>
                <a:ext uri="{FF2B5EF4-FFF2-40B4-BE49-F238E27FC236}">
                  <a16:creationId xmlns:a16="http://schemas.microsoft.com/office/drawing/2014/main" id="{972C0779-96D7-4A7C-B110-5886B8B5D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712">
              <a:extLst>
                <a:ext uri="{FF2B5EF4-FFF2-40B4-BE49-F238E27FC236}">
                  <a16:creationId xmlns:a16="http://schemas.microsoft.com/office/drawing/2014/main" id="{4533D40B-18F2-4A93-B829-E6C6A0AC5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713">
              <a:extLst>
                <a:ext uri="{FF2B5EF4-FFF2-40B4-BE49-F238E27FC236}">
                  <a16:creationId xmlns:a16="http://schemas.microsoft.com/office/drawing/2014/main" id="{0B3AC97E-B521-48C2-8635-E6E2BFE55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7 w 181"/>
                <a:gd name="T9" fmla="*/ 126 h 182"/>
                <a:gd name="T10" fmla="*/ 11 w 181"/>
                <a:gd name="T11" fmla="*/ 134 h 182"/>
                <a:gd name="T12" fmla="*/ 16 w 181"/>
                <a:gd name="T13" fmla="*/ 142 h 182"/>
                <a:gd name="T14" fmla="*/ 21 w 181"/>
                <a:gd name="T15" fmla="*/ 148 h 182"/>
                <a:gd name="T16" fmla="*/ 26 w 181"/>
                <a:gd name="T17" fmla="*/ 155 h 182"/>
                <a:gd name="T18" fmla="*/ 33 w 181"/>
                <a:gd name="T19" fmla="*/ 161 h 182"/>
                <a:gd name="T20" fmla="*/ 40 w 181"/>
                <a:gd name="T21" fmla="*/ 165 h 182"/>
                <a:gd name="T22" fmla="*/ 47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3 w 181"/>
                <a:gd name="T29" fmla="*/ 179 h 182"/>
                <a:gd name="T30" fmla="*/ 81 w 181"/>
                <a:gd name="T31" fmla="*/ 181 h 182"/>
                <a:gd name="T32" fmla="*/ 91 w 181"/>
                <a:gd name="T33" fmla="*/ 182 h 182"/>
                <a:gd name="T34" fmla="*/ 99 w 181"/>
                <a:gd name="T35" fmla="*/ 181 h 182"/>
                <a:gd name="T36" fmla="*/ 109 w 181"/>
                <a:gd name="T37" fmla="*/ 179 h 182"/>
                <a:gd name="T38" fmla="*/ 118 w 181"/>
                <a:gd name="T39" fmla="*/ 177 h 182"/>
                <a:gd name="T40" fmla="*/ 125 w 181"/>
                <a:gd name="T41" fmla="*/ 174 h 182"/>
                <a:gd name="T42" fmla="*/ 134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4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0 w 181"/>
                <a:gd name="T55" fmla="*/ 134 h 182"/>
                <a:gd name="T56" fmla="*/ 173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6" y="142"/>
                  </a:lnTo>
                  <a:lnTo>
                    <a:pt x="21" y="148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3" y="179"/>
                  </a:lnTo>
                  <a:lnTo>
                    <a:pt x="81" y="181"/>
                  </a:lnTo>
                  <a:lnTo>
                    <a:pt x="91" y="182"/>
                  </a:lnTo>
                  <a:lnTo>
                    <a:pt x="99" y="181"/>
                  </a:lnTo>
                  <a:lnTo>
                    <a:pt x="109" y="179"/>
                  </a:lnTo>
                  <a:lnTo>
                    <a:pt x="118" y="177"/>
                  </a:lnTo>
                  <a:lnTo>
                    <a:pt x="125" y="174"/>
                  </a:lnTo>
                  <a:lnTo>
                    <a:pt x="134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0" y="134"/>
                  </a:lnTo>
                  <a:lnTo>
                    <a:pt x="173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714">
              <a:extLst>
                <a:ext uri="{FF2B5EF4-FFF2-40B4-BE49-F238E27FC236}">
                  <a16:creationId xmlns:a16="http://schemas.microsoft.com/office/drawing/2014/main" id="{7F864FC8-AB3C-49D8-83BB-14DA02564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1920875"/>
              <a:ext cx="57150" cy="192088"/>
            </a:xfrm>
            <a:custGeom>
              <a:avLst/>
              <a:gdLst>
                <a:gd name="T0" fmla="*/ 163 w 181"/>
                <a:gd name="T1" fmla="*/ 0 h 602"/>
                <a:gd name="T2" fmla="*/ 157 w 181"/>
                <a:gd name="T3" fmla="*/ 3 h 602"/>
                <a:gd name="T4" fmla="*/ 153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0 w 181"/>
                <a:gd name="T15" fmla="*/ 245 h 602"/>
                <a:gd name="T16" fmla="*/ 133 w 181"/>
                <a:gd name="T17" fmla="*/ 254 h 602"/>
                <a:gd name="T18" fmla="*/ 124 w 181"/>
                <a:gd name="T19" fmla="*/ 261 h 602"/>
                <a:gd name="T20" fmla="*/ 113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0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3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1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59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8" y="258"/>
                  </a:lnTo>
                  <a:lnTo>
                    <a:pt x="124" y="261"/>
                  </a:lnTo>
                  <a:lnTo>
                    <a:pt x="119" y="264"/>
                  </a:lnTo>
                  <a:lnTo>
                    <a:pt x="113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6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0" y="245"/>
                  </a:lnTo>
                  <a:lnTo>
                    <a:pt x="37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4" y="3"/>
                  </a:lnTo>
                  <a:lnTo>
                    <a:pt x="171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Rectangle 715">
              <a:extLst>
                <a:ext uri="{FF2B5EF4-FFF2-40B4-BE49-F238E27FC236}">
                  <a16:creationId xmlns:a16="http://schemas.microsoft.com/office/drawing/2014/main" id="{F62F4F23-3E58-4391-99F6-14D56BFAA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716">
              <a:extLst>
                <a:ext uri="{FF2B5EF4-FFF2-40B4-BE49-F238E27FC236}">
                  <a16:creationId xmlns:a16="http://schemas.microsoft.com/office/drawing/2014/main" id="{66455EB6-E255-40C5-AFB5-4353F1040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0 w 30"/>
                <a:gd name="T5" fmla="*/ 180 h 181"/>
                <a:gd name="T6" fmla="*/ 22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2 w 30"/>
                <a:gd name="T29" fmla="*/ 3 h 181"/>
                <a:gd name="T30" fmla="*/ 20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8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8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0" y="180"/>
                  </a:lnTo>
                  <a:lnTo>
                    <a:pt x="22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2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8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717">
              <a:extLst>
                <a:ext uri="{FF2B5EF4-FFF2-40B4-BE49-F238E27FC236}">
                  <a16:creationId xmlns:a16="http://schemas.microsoft.com/office/drawing/2014/main" id="{ACB7783E-196C-43E0-BB10-D454ACB8E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1920875"/>
              <a:ext cx="57150" cy="192088"/>
            </a:xfrm>
            <a:custGeom>
              <a:avLst/>
              <a:gdLst>
                <a:gd name="T0" fmla="*/ 162 w 181"/>
                <a:gd name="T1" fmla="*/ 0 h 602"/>
                <a:gd name="T2" fmla="*/ 157 w 181"/>
                <a:gd name="T3" fmla="*/ 3 h 602"/>
                <a:gd name="T4" fmla="*/ 154 w 181"/>
                <a:gd name="T5" fmla="*/ 7 h 602"/>
                <a:gd name="T6" fmla="*/ 152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2 w 181"/>
                <a:gd name="T23" fmla="*/ 270 h 602"/>
                <a:gd name="T24" fmla="*/ 91 w 181"/>
                <a:gd name="T25" fmla="*/ 271 h 602"/>
                <a:gd name="T26" fmla="*/ 79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9 w 181"/>
                <a:gd name="T49" fmla="*/ 0 h 602"/>
                <a:gd name="T50" fmla="*/ 12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0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6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2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1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20" y="264"/>
                  </a:lnTo>
                  <a:lnTo>
                    <a:pt x="114" y="266"/>
                  </a:lnTo>
                  <a:lnTo>
                    <a:pt x="109" y="269"/>
                  </a:lnTo>
                  <a:lnTo>
                    <a:pt x="102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9" y="270"/>
                  </a:lnTo>
                  <a:lnTo>
                    <a:pt x="72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Rectangle 718">
              <a:extLst>
                <a:ext uri="{FF2B5EF4-FFF2-40B4-BE49-F238E27FC236}">
                  <a16:creationId xmlns:a16="http://schemas.microsoft.com/office/drawing/2014/main" id="{CB587A79-A690-4BE1-9A7B-D4D17900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719">
              <a:extLst>
                <a:ext uri="{FF2B5EF4-FFF2-40B4-BE49-F238E27FC236}">
                  <a16:creationId xmlns:a16="http://schemas.microsoft.com/office/drawing/2014/main" id="{9B27E552-9858-46C0-912C-436578879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0 w 181"/>
                <a:gd name="T3" fmla="*/ 100 h 182"/>
                <a:gd name="T4" fmla="*/ 3 w 181"/>
                <a:gd name="T5" fmla="*/ 110 h 182"/>
                <a:gd name="T6" fmla="*/ 5 w 181"/>
                <a:gd name="T7" fmla="*/ 118 h 182"/>
                <a:gd name="T8" fmla="*/ 8 w 181"/>
                <a:gd name="T9" fmla="*/ 126 h 182"/>
                <a:gd name="T10" fmla="*/ 11 w 181"/>
                <a:gd name="T11" fmla="*/ 134 h 182"/>
                <a:gd name="T12" fmla="*/ 15 w 181"/>
                <a:gd name="T13" fmla="*/ 142 h 182"/>
                <a:gd name="T14" fmla="*/ 21 w 181"/>
                <a:gd name="T15" fmla="*/ 148 h 182"/>
                <a:gd name="T16" fmla="*/ 27 w 181"/>
                <a:gd name="T17" fmla="*/ 155 h 182"/>
                <a:gd name="T18" fmla="*/ 34 w 181"/>
                <a:gd name="T19" fmla="*/ 161 h 182"/>
                <a:gd name="T20" fmla="*/ 40 w 181"/>
                <a:gd name="T21" fmla="*/ 165 h 182"/>
                <a:gd name="T22" fmla="*/ 48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2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09 w 181"/>
                <a:gd name="T37" fmla="*/ 179 h 182"/>
                <a:gd name="T38" fmla="*/ 117 w 181"/>
                <a:gd name="T39" fmla="*/ 177 h 182"/>
                <a:gd name="T40" fmla="*/ 126 w 181"/>
                <a:gd name="T41" fmla="*/ 174 h 182"/>
                <a:gd name="T42" fmla="*/ 133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0 w 181"/>
                <a:gd name="T51" fmla="*/ 148 h 182"/>
                <a:gd name="T52" fmla="*/ 166 w 181"/>
                <a:gd name="T53" fmla="*/ 142 h 182"/>
                <a:gd name="T54" fmla="*/ 170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80 w 181"/>
                <a:gd name="T61" fmla="*/ 110 h 182"/>
                <a:gd name="T62" fmla="*/ 181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0" y="100"/>
                  </a:lnTo>
                  <a:lnTo>
                    <a:pt x="3" y="110"/>
                  </a:lnTo>
                  <a:lnTo>
                    <a:pt x="5" y="118"/>
                  </a:lnTo>
                  <a:lnTo>
                    <a:pt x="8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1" y="148"/>
                  </a:lnTo>
                  <a:lnTo>
                    <a:pt x="27" y="155"/>
                  </a:lnTo>
                  <a:lnTo>
                    <a:pt x="34" y="161"/>
                  </a:lnTo>
                  <a:lnTo>
                    <a:pt x="40" y="165"/>
                  </a:lnTo>
                  <a:lnTo>
                    <a:pt x="48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2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09" y="179"/>
                  </a:lnTo>
                  <a:lnTo>
                    <a:pt x="117" y="177"/>
                  </a:lnTo>
                  <a:lnTo>
                    <a:pt x="126" y="174"/>
                  </a:lnTo>
                  <a:lnTo>
                    <a:pt x="133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0" y="148"/>
                  </a:lnTo>
                  <a:lnTo>
                    <a:pt x="166" y="142"/>
                  </a:lnTo>
                  <a:lnTo>
                    <a:pt x="170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80" y="110"/>
                  </a:lnTo>
                  <a:lnTo>
                    <a:pt x="181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720">
              <a:extLst>
                <a:ext uri="{FF2B5EF4-FFF2-40B4-BE49-F238E27FC236}">
                  <a16:creationId xmlns:a16="http://schemas.microsoft.com/office/drawing/2014/main" id="{445A4A3C-20C5-4624-9209-D11A75CEC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5 w 30"/>
                <a:gd name="T9" fmla="*/ 176 h 181"/>
                <a:gd name="T10" fmla="*/ 27 w 30"/>
                <a:gd name="T11" fmla="*/ 174 h 181"/>
                <a:gd name="T12" fmla="*/ 28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8 w 30"/>
                <a:gd name="T23" fmla="*/ 9 h 181"/>
                <a:gd name="T24" fmla="*/ 27 w 30"/>
                <a:gd name="T25" fmla="*/ 7 h 181"/>
                <a:gd name="T26" fmla="*/ 25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1 w 30"/>
                <a:gd name="T37" fmla="*/ 0 h 181"/>
                <a:gd name="T38" fmla="*/ 9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9 w 30"/>
                <a:gd name="T65" fmla="*/ 180 h 181"/>
                <a:gd name="T66" fmla="*/ 11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7" y="174"/>
                  </a:lnTo>
                  <a:lnTo>
                    <a:pt x="28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9" y="180"/>
                  </a:lnTo>
                  <a:lnTo>
                    <a:pt x="11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0" name="Freeform 1671" descr="Icon of check mark. ">
            <a:extLst>
              <a:ext uri="{FF2B5EF4-FFF2-40B4-BE49-F238E27FC236}">
                <a16:creationId xmlns:a16="http://schemas.microsoft.com/office/drawing/2014/main" id="{1A4AFC64-5C16-40F4-BDFA-E62EE3AAEA23}"/>
              </a:ext>
            </a:extLst>
          </p:cNvPr>
          <p:cNvSpPr>
            <a:spLocks noEditPoints="1"/>
          </p:cNvSpPr>
          <p:nvPr/>
        </p:nvSpPr>
        <p:spPr bwMode="auto">
          <a:xfrm>
            <a:off x="6963181" y="2902974"/>
            <a:ext cx="380334" cy="380334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" name="Freeform 3850" descr="Icon of lightning. ">
            <a:extLst>
              <a:ext uri="{FF2B5EF4-FFF2-40B4-BE49-F238E27FC236}">
                <a16:creationId xmlns:a16="http://schemas.microsoft.com/office/drawing/2014/main" id="{4F438411-AB3F-41D1-B7B0-3BD67465A272}"/>
              </a:ext>
            </a:extLst>
          </p:cNvPr>
          <p:cNvSpPr>
            <a:spLocks/>
          </p:cNvSpPr>
          <p:nvPr/>
        </p:nvSpPr>
        <p:spPr bwMode="auto">
          <a:xfrm>
            <a:off x="4904481" y="4108092"/>
            <a:ext cx="268346" cy="380334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3886" descr="Icon of magnifying glass to represent search. ">
            <a:extLst>
              <a:ext uri="{FF2B5EF4-FFF2-40B4-BE49-F238E27FC236}">
                <a16:creationId xmlns:a16="http://schemas.microsoft.com/office/drawing/2014/main" id="{EC8E95A8-22FE-44FA-B5A6-2AA2D47A5BB3}"/>
              </a:ext>
            </a:extLst>
          </p:cNvPr>
          <p:cNvSpPr>
            <a:spLocks noEditPoints="1"/>
          </p:cNvSpPr>
          <p:nvPr/>
        </p:nvSpPr>
        <p:spPr bwMode="auto">
          <a:xfrm>
            <a:off x="6257227" y="4108092"/>
            <a:ext cx="382447" cy="380334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3" name="Group 72" descr="Icon of computer monitors. ">
            <a:extLst>
              <a:ext uri="{FF2B5EF4-FFF2-40B4-BE49-F238E27FC236}">
                <a16:creationId xmlns:a16="http://schemas.microsoft.com/office/drawing/2014/main" id="{6C60D8E2-BC37-4164-84A8-5B32D836BEC3}"/>
              </a:ext>
            </a:extLst>
          </p:cNvPr>
          <p:cNvGrpSpPr/>
          <p:nvPr/>
        </p:nvGrpSpPr>
        <p:grpSpPr>
          <a:xfrm>
            <a:off x="7667022" y="4107036"/>
            <a:ext cx="382447" cy="382446"/>
            <a:chOff x="879475" y="5100638"/>
            <a:chExt cx="287338" cy="287337"/>
          </a:xfrm>
          <a:solidFill>
            <a:schemeClr val="accent4">
              <a:lumMod val="75000"/>
            </a:schemeClr>
          </a:solidFill>
        </p:grpSpPr>
        <p:sp>
          <p:nvSpPr>
            <p:cNvPr id="74" name="Freeform 1636">
              <a:extLst>
                <a:ext uri="{FF2B5EF4-FFF2-40B4-BE49-F238E27FC236}">
                  <a16:creationId xmlns:a16="http://schemas.microsoft.com/office/drawing/2014/main" id="{69FF00E7-041A-4CE9-A6E6-F43110659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" y="5233988"/>
              <a:ext cx="38100" cy="9525"/>
            </a:xfrm>
            <a:custGeom>
              <a:avLst/>
              <a:gdLst>
                <a:gd name="T0" fmla="*/ 105 w 121"/>
                <a:gd name="T1" fmla="*/ 0 h 30"/>
                <a:gd name="T2" fmla="*/ 15 w 121"/>
                <a:gd name="T3" fmla="*/ 0 h 30"/>
                <a:gd name="T4" fmla="*/ 13 w 121"/>
                <a:gd name="T5" fmla="*/ 0 h 30"/>
                <a:gd name="T6" fmla="*/ 9 w 121"/>
                <a:gd name="T7" fmla="*/ 1 h 30"/>
                <a:gd name="T8" fmla="*/ 7 w 121"/>
                <a:gd name="T9" fmla="*/ 2 h 30"/>
                <a:gd name="T10" fmla="*/ 5 w 121"/>
                <a:gd name="T11" fmla="*/ 4 h 30"/>
                <a:gd name="T12" fmla="*/ 3 w 121"/>
                <a:gd name="T13" fmla="*/ 6 h 30"/>
                <a:gd name="T14" fmla="*/ 2 w 121"/>
                <a:gd name="T15" fmla="*/ 9 h 30"/>
                <a:gd name="T16" fmla="*/ 0 w 121"/>
                <a:gd name="T17" fmla="*/ 12 h 30"/>
                <a:gd name="T18" fmla="*/ 0 w 121"/>
                <a:gd name="T19" fmla="*/ 14 h 30"/>
                <a:gd name="T20" fmla="*/ 0 w 121"/>
                <a:gd name="T21" fmla="*/ 17 h 30"/>
                <a:gd name="T22" fmla="*/ 2 w 121"/>
                <a:gd name="T23" fmla="*/ 21 h 30"/>
                <a:gd name="T24" fmla="*/ 3 w 121"/>
                <a:gd name="T25" fmla="*/ 23 h 30"/>
                <a:gd name="T26" fmla="*/ 5 w 121"/>
                <a:gd name="T27" fmla="*/ 25 h 30"/>
                <a:gd name="T28" fmla="*/ 7 w 121"/>
                <a:gd name="T29" fmla="*/ 27 h 30"/>
                <a:gd name="T30" fmla="*/ 9 w 121"/>
                <a:gd name="T31" fmla="*/ 29 h 30"/>
                <a:gd name="T32" fmla="*/ 13 w 121"/>
                <a:gd name="T33" fmla="*/ 30 h 30"/>
                <a:gd name="T34" fmla="*/ 15 w 121"/>
                <a:gd name="T35" fmla="*/ 30 h 30"/>
                <a:gd name="T36" fmla="*/ 105 w 121"/>
                <a:gd name="T37" fmla="*/ 30 h 30"/>
                <a:gd name="T38" fmla="*/ 109 w 121"/>
                <a:gd name="T39" fmla="*/ 30 h 30"/>
                <a:gd name="T40" fmla="*/ 111 w 121"/>
                <a:gd name="T41" fmla="*/ 29 h 30"/>
                <a:gd name="T42" fmla="*/ 114 w 121"/>
                <a:gd name="T43" fmla="*/ 27 h 30"/>
                <a:gd name="T44" fmla="*/ 117 w 121"/>
                <a:gd name="T45" fmla="*/ 25 h 30"/>
                <a:gd name="T46" fmla="*/ 118 w 121"/>
                <a:gd name="T47" fmla="*/ 23 h 30"/>
                <a:gd name="T48" fmla="*/ 120 w 121"/>
                <a:gd name="T49" fmla="*/ 21 h 30"/>
                <a:gd name="T50" fmla="*/ 121 w 121"/>
                <a:gd name="T51" fmla="*/ 17 h 30"/>
                <a:gd name="T52" fmla="*/ 121 w 121"/>
                <a:gd name="T53" fmla="*/ 14 h 30"/>
                <a:gd name="T54" fmla="*/ 121 w 121"/>
                <a:gd name="T55" fmla="*/ 12 h 30"/>
                <a:gd name="T56" fmla="*/ 120 w 121"/>
                <a:gd name="T57" fmla="*/ 9 h 30"/>
                <a:gd name="T58" fmla="*/ 118 w 121"/>
                <a:gd name="T59" fmla="*/ 6 h 30"/>
                <a:gd name="T60" fmla="*/ 117 w 121"/>
                <a:gd name="T61" fmla="*/ 4 h 30"/>
                <a:gd name="T62" fmla="*/ 114 w 121"/>
                <a:gd name="T63" fmla="*/ 2 h 30"/>
                <a:gd name="T64" fmla="*/ 111 w 121"/>
                <a:gd name="T65" fmla="*/ 1 h 30"/>
                <a:gd name="T66" fmla="*/ 109 w 121"/>
                <a:gd name="T67" fmla="*/ 0 h 30"/>
                <a:gd name="T68" fmla="*/ 105 w 12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30">
                  <a:moveTo>
                    <a:pt x="105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7"/>
                  </a:lnTo>
                  <a:lnTo>
                    <a:pt x="117" y="25"/>
                  </a:lnTo>
                  <a:lnTo>
                    <a:pt x="118" y="23"/>
                  </a:lnTo>
                  <a:lnTo>
                    <a:pt x="120" y="21"/>
                  </a:lnTo>
                  <a:lnTo>
                    <a:pt x="121" y="17"/>
                  </a:lnTo>
                  <a:lnTo>
                    <a:pt x="121" y="14"/>
                  </a:lnTo>
                  <a:lnTo>
                    <a:pt x="121" y="12"/>
                  </a:lnTo>
                  <a:lnTo>
                    <a:pt x="120" y="9"/>
                  </a:lnTo>
                  <a:lnTo>
                    <a:pt x="118" y="6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1637">
              <a:extLst>
                <a:ext uri="{FF2B5EF4-FFF2-40B4-BE49-F238E27FC236}">
                  <a16:creationId xmlns:a16="http://schemas.microsoft.com/office/drawing/2014/main" id="{81654380-670A-482D-81FB-A4FFEA610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00638"/>
              <a:ext cx="153988" cy="85725"/>
            </a:xfrm>
            <a:custGeom>
              <a:avLst/>
              <a:gdLst>
                <a:gd name="T0" fmla="*/ 482 w 482"/>
                <a:gd name="T1" fmla="*/ 60 h 271"/>
                <a:gd name="T2" fmla="*/ 482 w 482"/>
                <a:gd name="T3" fmla="*/ 54 h 271"/>
                <a:gd name="T4" fmla="*/ 481 w 482"/>
                <a:gd name="T5" fmla="*/ 48 h 271"/>
                <a:gd name="T6" fmla="*/ 480 w 482"/>
                <a:gd name="T7" fmla="*/ 42 h 271"/>
                <a:gd name="T8" fmla="*/ 478 w 482"/>
                <a:gd name="T9" fmla="*/ 37 h 271"/>
                <a:gd name="T10" fmla="*/ 475 w 482"/>
                <a:gd name="T11" fmla="*/ 31 h 271"/>
                <a:gd name="T12" fmla="*/ 472 w 482"/>
                <a:gd name="T13" fmla="*/ 27 h 271"/>
                <a:gd name="T14" fmla="*/ 469 w 482"/>
                <a:gd name="T15" fmla="*/ 22 h 271"/>
                <a:gd name="T16" fmla="*/ 464 w 482"/>
                <a:gd name="T17" fmla="*/ 18 h 271"/>
                <a:gd name="T18" fmla="*/ 460 w 482"/>
                <a:gd name="T19" fmla="*/ 13 h 271"/>
                <a:gd name="T20" fmla="*/ 455 w 482"/>
                <a:gd name="T21" fmla="*/ 10 h 271"/>
                <a:gd name="T22" fmla="*/ 451 w 482"/>
                <a:gd name="T23" fmla="*/ 7 h 271"/>
                <a:gd name="T24" fmla="*/ 445 w 482"/>
                <a:gd name="T25" fmla="*/ 5 h 271"/>
                <a:gd name="T26" fmla="*/ 440 w 482"/>
                <a:gd name="T27" fmla="*/ 2 h 271"/>
                <a:gd name="T28" fmla="*/ 434 w 482"/>
                <a:gd name="T29" fmla="*/ 1 h 271"/>
                <a:gd name="T30" fmla="*/ 428 w 482"/>
                <a:gd name="T31" fmla="*/ 0 h 271"/>
                <a:gd name="T32" fmla="*/ 422 w 482"/>
                <a:gd name="T33" fmla="*/ 0 h 271"/>
                <a:gd name="T34" fmla="*/ 59 w 482"/>
                <a:gd name="T35" fmla="*/ 0 h 271"/>
                <a:gd name="T36" fmla="*/ 54 w 482"/>
                <a:gd name="T37" fmla="*/ 0 h 271"/>
                <a:gd name="T38" fmla="*/ 47 w 482"/>
                <a:gd name="T39" fmla="*/ 1 h 271"/>
                <a:gd name="T40" fmla="*/ 42 w 482"/>
                <a:gd name="T41" fmla="*/ 2 h 271"/>
                <a:gd name="T42" fmla="*/ 36 w 482"/>
                <a:gd name="T43" fmla="*/ 5 h 271"/>
                <a:gd name="T44" fmla="*/ 31 w 482"/>
                <a:gd name="T45" fmla="*/ 7 h 271"/>
                <a:gd name="T46" fmla="*/ 26 w 482"/>
                <a:gd name="T47" fmla="*/ 10 h 271"/>
                <a:gd name="T48" fmla="*/ 22 w 482"/>
                <a:gd name="T49" fmla="*/ 13 h 271"/>
                <a:gd name="T50" fmla="*/ 17 w 482"/>
                <a:gd name="T51" fmla="*/ 18 h 271"/>
                <a:gd name="T52" fmla="*/ 13 w 482"/>
                <a:gd name="T53" fmla="*/ 22 h 271"/>
                <a:gd name="T54" fmla="*/ 10 w 482"/>
                <a:gd name="T55" fmla="*/ 27 h 271"/>
                <a:gd name="T56" fmla="*/ 6 w 482"/>
                <a:gd name="T57" fmla="*/ 31 h 271"/>
                <a:gd name="T58" fmla="*/ 4 w 482"/>
                <a:gd name="T59" fmla="*/ 37 h 271"/>
                <a:gd name="T60" fmla="*/ 2 w 482"/>
                <a:gd name="T61" fmla="*/ 42 h 271"/>
                <a:gd name="T62" fmla="*/ 1 w 482"/>
                <a:gd name="T63" fmla="*/ 48 h 271"/>
                <a:gd name="T64" fmla="*/ 0 w 482"/>
                <a:gd name="T65" fmla="*/ 54 h 271"/>
                <a:gd name="T66" fmla="*/ 0 w 482"/>
                <a:gd name="T67" fmla="*/ 60 h 271"/>
                <a:gd name="T68" fmla="*/ 0 w 482"/>
                <a:gd name="T69" fmla="*/ 271 h 271"/>
                <a:gd name="T70" fmla="*/ 482 w 482"/>
                <a:gd name="T71" fmla="*/ 271 h 271"/>
                <a:gd name="T72" fmla="*/ 482 w 482"/>
                <a:gd name="T73" fmla="*/ 6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2" h="271">
                  <a:moveTo>
                    <a:pt x="482" y="60"/>
                  </a:moveTo>
                  <a:lnTo>
                    <a:pt x="482" y="54"/>
                  </a:lnTo>
                  <a:lnTo>
                    <a:pt x="481" y="48"/>
                  </a:lnTo>
                  <a:lnTo>
                    <a:pt x="480" y="42"/>
                  </a:lnTo>
                  <a:lnTo>
                    <a:pt x="478" y="37"/>
                  </a:lnTo>
                  <a:lnTo>
                    <a:pt x="475" y="31"/>
                  </a:lnTo>
                  <a:lnTo>
                    <a:pt x="472" y="27"/>
                  </a:lnTo>
                  <a:lnTo>
                    <a:pt x="469" y="22"/>
                  </a:lnTo>
                  <a:lnTo>
                    <a:pt x="464" y="18"/>
                  </a:lnTo>
                  <a:lnTo>
                    <a:pt x="460" y="13"/>
                  </a:lnTo>
                  <a:lnTo>
                    <a:pt x="455" y="10"/>
                  </a:lnTo>
                  <a:lnTo>
                    <a:pt x="451" y="7"/>
                  </a:lnTo>
                  <a:lnTo>
                    <a:pt x="445" y="5"/>
                  </a:lnTo>
                  <a:lnTo>
                    <a:pt x="440" y="2"/>
                  </a:lnTo>
                  <a:lnTo>
                    <a:pt x="434" y="1"/>
                  </a:lnTo>
                  <a:lnTo>
                    <a:pt x="428" y="0"/>
                  </a:lnTo>
                  <a:lnTo>
                    <a:pt x="422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7" y="1"/>
                  </a:lnTo>
                  <a:lnTo>
                    <a:pt x="42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2" y="13"/>
                  </a:lnTo>
                  <a:lnTo>
                    <a:pt x="17" y="18"/>
                  </a:lnTo>
                  <a:lnTo>
                    <a:pt x="13" y="22"/>
                  </a:lnTo>
                  <a:lnTo>
                    <a:pt x="10" y="27"/>
                  </a:lnTo>
                  <a:lnTo>
                    <a:pt x="6" y="31"/>
                  </a:lnTo>
                  <a:lnTo>
                    <a:pt x="4" y="37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482" y="271"/>
                  </a:lnTo>
                  <a:lnTo>
                    <a:pt x="48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1638">
              <a:extLst>
                <a:ext uri="{FF2B5EF4-FFF2-40B4-BE49-F238E27FC236}">
                  <a16:creationId xmlns:a16="http://schemas.microsoft.com/office/drawing/2014/main" id="{FB01E3B0-9770-4D5C-9138-8D07EBC8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95888"/>
              <a:ext cx="153988" cy="19050"/>
            </a:xfrm>
            <a:custGeom>
              <a:avLst/>
              <a:gdLst>
                <a:gd name="T0" fmla="*/ 361 w 482"/>
                <a:gd name="T1" fmla="*/ 30 h 60"/>
                <a:gd name="T2" fmla="*/ 424 w 482"/>
                <a:gd name="T3" fmla="*/ 30 h 60"/>
                <a:gd name="T4" fmla="*/ 475 w 482"/>
                <a:gd name="T5" fmla="*/ 30 h 60"/>
                <a:gd name="T6" fmla="*/ 478 w 482"/>
                <a:gd name="T7" fmla="*/ 23 h 60"/>
                <a:gd name="T8" fmla="*/ 481 w 482"/>
                <a:gd name="T9" fmla="*/ 17 h 60"/>
                <a:gd name="T10" fmla="*/ 482 w 482"/>
                <a:gd name="T11" fmla="*/ 9 h 60"/>
                <a:gd name="T12" fmla="*/ 482 w 482"/>
                <a:gd name="T13" fmla="*/ 2 h 60"/>
                <a:gd name="T14" fmla="*/ 482 w 482"/>
                <a:gd name="T15" fmla="*/ 0 h 60"/>
                <a:gd name="T16" fmla="*/ 0 w 482"/>
                <a:gd name="T17" fmla="*/ 0 h 60"/>
                <a:gd name="T18" fmla="*/ 0 w 482"/>
                <a:gd name="T19" fmla="*/ 6 h 60"/>
                <a:gd name="T20" fmla="*/ 1 w 482"/>
                <a:gd name="T21" fmla="*/ 11 h 60"/>
                <a:gd name="T22" fmla="*/ 2 w 482"/>
                <a:gd name="T23" fmla="*/ 18 h 60"/>
                <a:gd name="T24" fmla="*/ 4 w 482"/>
                <a:gd name="T25" fmla="*/ 23 h 60"/>
                <a:gd name="T26" fmla="*/ 6 w 482"/>
                <a:gd name="T27" fmla="*/ 28 h 60"/>
                <a:gd name="T28" fmla="*/ 10 w 482"/>
                <a:gd name="T29" fmla="*/ 33 h 60"/>
                <a:gd name="T30" fmla="*/ 13 w 482"/>
                <a:gd name="T31" fmla="*/ 38 h 60"/>
                <a:gd name="T32" fmla="*/ 17 w 482"/>
                <a:gd name="T33" fmla="*/ 42 h 60"/>
                <a:gd name="T34" fmla="*/ 22 w 482"/>
                <a:gd name="T35" fmla="*/ 47 h 60"/>
                <a:gd name="T36" fmla="*/ 26 w 482"/>
                <a:gd name="T37" fmla="*/ 50 h 60"/>
                <a:gd name="T38" fmla="*/ 31 w 482"/>
                <a:gd name="T39" fmla="*/ 53 h 60"/>
                <a:gd name="T40" fmla="*/ 36 w 482"/>
                <a:gd name="T41" fmla="*/ 55 h 60"/>
                <a:gd name="T42" fmla="*/ 42 w 482"/>
                <a:gd name="T43" fmla="*/ 58 h 60"/>
                <a:gd name="T44" fmla="*/ 47 w 482"/>
                <a:gd name="T45" fmla="*/ 59 h 60"/>
                <a:gd name="T46" fmla="*/ 54 w 482"/>
                <a:gd name="T47" fmla="*/ 60 h 60"/>
                <a:gd name="T48" fmla="*/ 59 w 482"/>
                <a:gd name="T49" fmla="*/ 60 h 60"/>
                <a:gd name="T50" fmla="*/ 282 w 482"/>
                <a:gd name="T51" fmla="*/ 60 h 60"/>
                <a:gd name="T52" fmla="*/ 291 w 482"/>
                <a:gd name="T53" fmla="*/ 53 h 60"/>
                <a:gd name="T54" fmla="*/ 299 w 482"/>
                <a:gd name="T55" fmla="*/ 48 h 60"/>
                <a:gd name="T56" fmla="*/ 308 w 482"/>
                <a:gd name="T57" fmla="*/ 42 h 60"/>
                <a:gd name="T58" fmla="*/ 318 w 482"/>
                <a:gd name="T59" fmla="*/ 38 h 60"/>
                <a:gd name="T60" fmla="*/ 328 w 482"/>
                <a:gd name="T61" fmla="*/ 34 h 60"/>
                <a:gd name="T62" fmla="*/ 339 w 482"/>
                <a:gd name="T63" fmla="*/ 32 h 60"/>
                <a:gd name="T64" fmla="*/ 350 w 482"/>
                <a:gd name="T65" fmla="*/ 30 h 60"/>
                <a:gd name="T66" fmla="*/ 361 w 482"/>
                <a:gd name="T6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60">
                  <a:moveTo>
                    <a:pt x="361" y="30"/>
                  </a:moveTo>
                  <a:lnTo>
                    <a:pt x="424" y="30"/>
                  </a:lnTo>
                  <a:lnTo>
                    <a:pt x="475" y="30"/>
                  </a:lnTo>
                  <a:lnTo>
                    <a:pt x="478" y="23"/>
                  </a:lnTo>
                  <a:lnTo>
                    <a:pt x="481" y="17"/>
                  </a:lnTo>
                  <a:lnTo>
                    <a:pt x="482" y="9"/>
                  </a:lnTo>
                  <a:lnTo>
                    <a:pt x="482" y="2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1"/>
                  </a:lnTo>
                  <a:lnTo>
                    <a:pt x="2" y="18"/>
                  </a:lnTo>
                  <a:lnTo>
                    <a:pt x="4" y="23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3" y="38"/>
                  </a:lnTo>
                  <a:lnTo>
                    <a:pt x="17" y="42"/>
                  </a:lnTo>
                  <a:lnTo>
                    <a:pt x="22" y="47"/>
                  </a:lnTo>
                  <a:lnTo>
                    <a:pt x="26" y="50"/>
                  </a:lnTo>
                  <a:lnTo>
                    <a:pt x="31" y="53"/>
                  </a:lnTo>
                  <a:lnTo>
                    <a:pt x="36" y="55"/>
                  </a:lnTo>
                  <a:lnTo>
                    <a:pt x="42" y="58"/>
                  </a:lnTo>
                  <a:lnTo>
                    <a:pt x="47" y="59"/>
                  </a:lnTo>
                  <a:lnTo>
                    <a:pt x="54" y="60"/>
                  </a:lnTo>
                  <a:lnTo>
                    <a:pt x="59" y="60"/>
                  </a:lnTo>
                  <a:lnTo>
                    <a:pt x="282" y="60"/>
                  </a:lnTo>
                  <a:lnTo>
                    <a:pt x="291" y="53"/>
                  </a:lnTo>
                  <a:lnTo>
                    <a:pt x="299" y="48"/>
                  </a:lnTo>
                  <a:lnTo>
                    <a:pt x="308" y="42"/>
                  </a:lnTo>
                  <a:lnTo>
                    <a:pt x="318" y="38"/>
                  </a:lnTo>
                  <a:lnTo>
                    <a:pt x="328" y="34"/>
                  </a:lnTo>
                  <a:lnTo>
                    <a:pt x="339" y="32"/>
                  </a:lnTo>
                  <a:lnTo>
                    <a:pt x="350" y="30"/>
                  </a:lnTo>
                  <a:lnTo>
                    <a:pt x="3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1639">
              <a:extLst>
                <a:ext uri="{FF2B5EF4-FFF2-40B4-BE49-F238E27FC236}">
                  <a16:creationId xmlns:a16="http://schemas.microsoft.com/office/drawing/2014/main" id="{B5E3BED9-C2BD-4A86-AB16-4FB4F8651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5214938"/>
              <a:ext cx="201613" cy="106363"/>
            </a:xfrm>
            <a:custGeom>
              <a:avLst/>
              <a:gdLst>
                <a:gd name="T0" fmla="*/ 543 w 633"/>
                <a:gd name="T1" fmla="*/ 0 h 332"/>
                <a:gd name="T2" fmla="*/ 153 w 633"/>
                <a:gd name="T3" fmla="*/ 0 h 332"/>
                <a:gd name="T4" fmla="*/ 90 w 633"/>
                <a:gd name="T5" fmla="*/ 0 h 332"/>
                <a:gd name="T6" fmla="*/ 82 w 633"/>
                <a:gd name="T7" fmla="*/ 1 h 332"/>
                <a:gd name="T8" fmla="*/ 73 w 633"/>
                <a:gd name="T9" fmla="*/ 2 h 332"/>
                <a:gd name="T10" fmla="*/ 64 w 633"/>
                <a:gd name="T11" fmla="*/ 4 h 332"/>
                <a:gd name="T12" fmla="*/ 55 w 633"/>
                <a:gd name="T13" fmla="*/ 8 h 332"/>
                <a:gd name="T14" fmla="*/ 47 w 633"/>
                <a:gd name="T15" fmla="*/ 11 h 332"/>
                <a:gd name="T16" fmla="*/ 40 w 633"/>
                <a:gd name="T17" fmla="*/ 15 h 332"/>
                <a:gd name="T18" fmla="*/ 33 w 633"/>
                <a:gd name="T19" fmla="*/ 21 h 332"/>
                <a:gd name="T20" fmla="*/ 26 w 633"/>
                <a:gd name="T21" fmla="*/ 26 h 332"/>
                <a:gd name="T22" fmla="*/ 21 w 633"/>
                <a:gd name="T23" fmla="*/ 33 h 332"/>
                <a:gd name="T24" fmla="*/ 15 w 633"/>
                <a:gd name="T25" fmla="*/ 40 h 332"/>
                <a:gd name="T26" fmla="*/ 11 w 633"/>
                <a:gd name="T27" fmla="*/ 47 h 332"/>
                <a:gd name="T28" fmla="*/ 7 w 633"/>
                <a:gd name="T29" fmla="*/ 55 h 332"/>
                <a:gd name="T30" fmla="*/ 4 w 633"/>
                <a:gd name="T31" fmla="*/ 64 h 332"/>
                <a:gd name="T32" fmla="*/ 2 w 633"/>
                <a:gd name="T33" fmla="*/ 72 h 332"/>
                <a:gd name="T34" fmla="*/ 1 w 633"/>
                <a:gd name="T35" fmla="*/ 82 h 332"/>
                <a:gd name="T36" fmla="*/ 0 w 633"/>
                <a:gd name="T37" fmla="*/ 91 h 332"/>
                <a:gd name="T38" fmla="*/ 0 w 633"/>
                <a:gd name="T39" fmla="*/ 332 h 332"/>
                <a:gd name="T40" fmla="*/ 633 w 633"/>
                <a:gd name="T41" fmla="*/ 332 h 332"/>
                <a:gd name="T42" fmla="*/ 633 w 633"/>
                <a:gd name="T43" fmla="*/ 91 h 332"/>
                <a:gd name="T44" fmla="*/ 633 w 633"/>
                <a:gd name="T45" fmla="*/ 82 h 332"/>
                <a:gd name="T46" fmla="*/ 632 w 633"/>
                <a:gd name="T47" fmla="*/ 72 h 332"/>
                <a:gd name="T48" fmla="*/ 630 w 633"/>
                <a:gd name="T49" fmla="*/ 64 h 332"/>
                <a:gd name="T50" fmla="*/ 627 w 633"/>
                <a:gd name="T51" fmla="*/ 55 h 332"/>
                <a:gd name="T52" fmla="*/ 622 w 633"/>
                <a:gd name="T53" fmla="*/ 47 h 332"/>
                <a:gd name="T54" fmla="*/ 618 w 633"/>
                <a:gd name="T55" fmla="*/ 40 h 332"/>
                <a:gd name="T56" fmla="*/ 614 w 633"/>
                <a:gd name="T57" fmla="*/ 33 h 332"/>
                <a:gd name="T58" fmla="*/ 607 w 633"/>
                <a:gd name="T59" fmla="*/ 26 h 332"/>
                <a:gd name="T60" fmla="*/ 600 w 633"/>
                <a:gd name="T61" fmla="*/ 21 h 332"/>
                <a:gd name="T62" fmla="*/ 594 w 633"/>
                <a:gd name="T63" fmla="*/ 15 h 332"/>
                <a:gd name="T64" fmla="*/ 586 w 633"/>
                <a:gd name="T65" fmla="*/ 11 h 332"/>
                <a:gd name="T66" fmla="*/ 578 w 633"/>
                <a:gd name="T67" fmla="*/ 8 h 332"/>
                <a:gd name="T68" fmla="*/ 570 w 633"/>
                <a:gd name="T69" fmla="*/ 4 h 332"/>
                <a:gd name="T70" fmla="*/ 562 w 633"/>
                <a:gd name="T71" fmla="*/ 2 h 332"/>
                <a:gd name="T72" fmla="*/ 553 w 633"/>
                <a:gd name="T73" fmla="*/ 1 h 332"/>
                <a:gd name="T74" fmla="*/ 543 w 633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3" h="332">
                  <a:moveTo>
                    <a:pt x="543" y="0"/>
                  </a:moveTo>
                  <a:lnTo>
                    <a:pt x="153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6" y="26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1"/>
                  </a:lnTo>
                  <a:lnTo>
                    <a:pt x="0" y="332"/>
                  </a:lnTo>
                  <a:lnTo>
                    <a:pt x="633" y="332"/>
                  </a:lnTo>
                  <a:lnTo>
                    <a:pt x="633" y="91"/>
                  </a:lnTo>
                  <a:lnTo>
                    <a:pt x="633" y="82"/>
                  </a:lnTo>
                  <a:lnTo>
                    <a:pt x="632" y="72"/>
                  </a:lnTo>
                  <a:lnTo>
                    <a:pt x="630" y="64"/>
                  </a:lnTo>
                  <a:lnTo>
                    <a:pt x="627" y="55"/>
                  </a:lnTo>
                  <a:lnTo>
                    <a:pt x="622" y="47"/>
                  </a:lnTo>
                  <a:lnTo>
                    <a:pt x="618" y="40"/>
                  </a:lnTo>
                  <a:lnTo>
                    <a:pt x="614" y="33"/>
                  </a:lnTo>
                  <a:lnTo>
                    <a:pt x="607" y="26"/>
                  </a:lnTo>
                  <a:lnTo>
                    <a:pt x="600" y="21"/>
                  </a:lnTo>
                  <a:lnTo>
                    <a:pt x="594" y="15"/>
                  </a:lnTo>
                  <a:lnTo>
                    <a:pt x="586" y="11"/>
                  </a:lnTo>
                  <a:lnTo>
                    <a:pt x="578" y="8"/>
                  </a:lnTo>
                  <a:lnTo>
                    <a:pt x="570" y="4"/>
                  </a:lnTo>
                  <a:lnTo>
                    <a:pt x="562" y="2"/>
                  </a:lnTo>
                  <a:lnTo>
                    <a:pt x="553" y="1"/>
                  </a:lnTo>
                  <a:lnTo>
                    <a:pt x="5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1640">
              <a:extLst>
                <a:ext uri="{FF2B5EF4-FFF2-40B4-BE49-F238E27FC236}">
                  <a16:creationId xmlns:a16="http://schemas.microsoft.com/office/drawing/2014/main" id="{8A8D0C73-A5C6-464E-846B-C5C294BF22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" y="5330825"/>
              <a:ext cx="201613" cy="57150"/>
            </a:xfrm>
            <a:custGeom>
              <a:avLst/>
              <a:gdLst>
                <a:gd name="T0" fmla="*/ 322 w 633"/>
                <a:gd name="T1" fmla="*/ 23 h 181"/>
                <a:gd name="T2" fmla="*/ 329 w 633"/>
                <a:gd name="T3" fmla="*/ 26 h 181"/>
                <a:gd name="T4" fmla="*/ 336 w 633"/>
                <a:gd name="T5" fmla="*/ 33 h 181"/>
                <a:gd name="T6" fmla="*/ 339 w 633"/>
                <a:gd name="T7" fmla="*/ 41 h 181"/>
                <a:gd name="T8" fmla="*/ 339 w 633"/>
                <a:gd name="T9" fmla="*/ 51 h 181"/>
                <a:gd name="T10" fmla="*/ 336 w 633"/>
                <a:gd name="T11" fmla="*/ 58 h 181"/>
                <a:gd name="T12" fmla="*/ 329 w 633"/>
                <a:gd name="T13" fmla="*/ 64 h 181"/>
                <a:gd name="T14" fmla="*/ 322 w 633"/>
                <a:gd name="T15" fmla="*/ 67 h 181"/>
                <a:gd name="T16" fmla="*/ 313 w 633"/>
                <a:gd name="T17" fmla="*/ 67 h 181"/>
                <a:gd name="T18" fmla="*/ 304 w 633"/>
                <a:gd name="T19" fmla="*/ 64 h 181"/>
                <a:gd name="T20" fmla="*/ 298 w 633"/>
                <a:gd name="T21" fmla="*/ 58 h 181"/>
                <a:gd name="T22" fmla="*/ 295 w 633"/>
                <a:gd name="T23" fmla="*/ 51 h 181"/>
                <a:gd name="T24" fmla="*/ 295 w 633"/>
                <a:gd name="T25" fmla="*/ 41 h 181"/>
                <a:gd name="T26" fmla="*/ 298 w 633"/>
                <a:gd name="T27" fmla="*/ 33 h 181"/>
                <a:gd name="T28" fmla="*/ 304 w 633"/>
                <a:gd name="T29" fmla="*/ 26 h 181"/>
                <a:gd name="T30" fmla="*/ 313 w 633"/>
                <a:gd name="T31" fmla="*/ 23 h 181"/>
                <a:gd name="T32" fmla="*/ 0 w 633"/>
                <a:gd name="T33" fmla="*/ 31 h 181"/>
                <a:gd name="T34" fmla="*/ 2 w 633"/>
                <a:gd name="T35" fmla="*/ 48 h 181"/>
                <a:gd name="T36" fmla="*/ 7 w 633"/>
                <a:gd name="T37" fmla="*/ 66 h 181"/>
                <a:gd name="T38" fmla="*/ 15 w 633"/>
                <a:gd name="T39" fmla="*/ 80 h 181"/>
                <a:gd name="T40" fmla="*/ 26 w 633"/>
                <a:gd name="T41" fmla="*/ 95 h 181"/>
                <a:gd name="T42" fmla="*/ 40 w 633"/>
                <a:gd name="T43" fmla="*/ 106 h 181"/>
                <a:gd name="T44" fmla="*/ 55 w 633"/>
                <a:gd name="T45" fmla="*/ 114 h 181"/>
                <a:gd name="T46" fmla="*/ 73 w 633"/>
                <a:gd name="T47" fmla="*/ 119 h 181"/>
                <a:gd name="T48" fmla="*/ 90 w 633"/>
                <a:gd name="T49" fmla="*/ 121 h 181"/>
                <a:gd name="T50" fmla="*/ 302 w 633"/>
                <a:gd name="T51" fmla="*/ 151 h 181"/>
                <a:gd name="T52" fmla="*/ 163 w 633"/>
                <a:gd name="T53" fmla="*/ 151 h 181"/>
                <a:gd name="T54" fmla="*/ 158 w 633"/>
                <a:gd name="T55" fmla="*/ 153 h 181"/>
                <a:gd name="T56" fmla="*/ 153 w 633"/>
                <a:gd name="T57" fmla="*/ 158 h 181"/>
                <a:gd name="T58" fmla="*/ 151 w 633"/>
                <a:gd name="T59" fmla="*/ 163 h 181"/>
                <a:gd name="T60" fmla="*/ 151 w 633"/>
                <a:gd name="T61" fmla="*/ 169 h 181"/>
                <a:gd name="T62" fmla="*/ 153 w 633"/>
                <a:gd name="T63" fmla="*/ 174 h 181"/>
                <a:gd name="T64" fmla="*/ 158 w 633"/>
                <a:gd name="T65" fmla="*/ 179 h 181"/>
                <a:gd name="T66" fmla="*/ 163 w 633"/>
                <a:gd name="T67" fmla="*/ 181 h 181"/>
                <a:gd name="T68" fmla="*/ 468 w 633"/>
                <a:gd name="T69" fmla="*/ 181 h 181"/>
                <a:gd name="T70" fmla="*/ 474 w 633"/>
                <a:gd name="T71" fmla="*/ 180 h 181"/>
                <a:gd name="T72" fmla="*/ 479 w 633"/>
                <a:gd name="T73" fmla="*/ 177 h 181"/>
                <a:gd name="T74" fmla="*/ 482 w 633"/>
                <a:gd name="T75" fmla="*/ 172 h 181"/>
                <a:gd name="T76" fmla="*/ 483 w 633"/>
                <a:gd name="T77" fmla="*/ 167 h 181"/>
                <a:gd name="T78" fmla="*/ 482 w 633"/>
                <a:gd name="T79" fmla="*/ 160 h 181"/>
                <a:gd name="T80" fmla="*/ 479 w 633"/>
                <a:gd name="T81" fmla="*/ 156 h 181"/>
                <a:gd name="T82" fmla="*/ 474 w 633"/>
                <a:gd name="T83" fmla="*/ 152 h 181"/>
                <a:gd name="T84" fmla="*/ 468 w 633"/>
                <a:gd name="T85" fmla="*/ 151 h 181"/>
                <a:gd name="T86" fmla="*/ 332 w 633"/>
                <a:gd name="T87" fmla="*/ 121 h 181"/>
                <a:gd name="T88" fmla="*/ 553 w 633"/>
                <a:gd name="T89" fmla="*/ 120 h 181"/>
                <a:gd name="T90" fmla="*/ 570 w 633"/>
                <a:gd name="T91" fmla="*/ 117 h 181"/>
                <a:gd name="T92" fmla="*/ 586 w 633"/>
                <a:gd name="T93" fmla="*/ 110 h 181"/>
                <a:gd name="T94" fmla="*/ 600 w 633"/>
                <a:gd name="T95" fmla="*/ 100 h 181"/>
                <a:gd name="T96" fmla="*/ 614 w 633"/>
                <a:gd name="T97" fmla="*/ 88 h 181"/>
                <a:gd name="T98" fmla="*/ 622 w 633"/>
                <a:gd name="T99" fmla="*/ 74 h 181"/>
                <a:gd name="T100" fmla="*/ 630 w 633"/>
                <a:gd name="T101" fmla="*/ 57 h 181"/>
                <a:gd name="T102" fmla="*/ 633 w 633"/>
                <a:gd name="T103" fmla="*/ 39 h 181"/>
                <a:gd name="T104" fmla="*/ 633 w 633"/>
                <a:gd name="T105" fmla="*/ 0 h 181"/>
                <a:gd name="T106" fmla="*/ 0 w 633"/>
                <a:gd name="T10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3" h="181">
                  <a:moveTo>
                    <a:pt x="317" y="23"/>
                  </a:moveTo>
                  <a:lnTo>
                    <a:pt x="322" y="23"/>
                  </a:lnTo>
                  <a:lnTo>
                    <a:pt x="326" y="25"/>
                  </a:lnTo>
                  <a:lnTo>
                    <a:pt x="329" y="26"/>
                  </a:lnTo>
                  <a:lnTo>
                    <a:pt x="333" y="30"/>
                  </a:lnTo>
                  <a:lnTo>
                    <a:pt x="336" y="33"/>
                  </a:lnTo>
                  <a:lnTo>
                    <a:pt x="338" y="36"/>
                  </a:lnTo>
                  <a:lnTo>
                    <a:pt x="339" y="41"/>
                  </a:lnTo>
                  <a:lnTo>
                    <a:pt x="339" y="45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6" y="58"/>
                  </a:lnTo>
                  <a:lnTo>
                    <a:pt x="333" y="62"/>
                  </a:lnTo>
                  <a:lnTo>
                    <a:pt x="329" y="64"/>
                  </a:lnTo>
                  <a:lnTo>
                    <a:pt x="326" y="66"/>
                  </a:lnTo>
                  <a:lnTo>
                    <a:pt x="322" y="67"/>
                  </a:lnTo>
                  <a:lnTo>
                    <a:pt x="317" y="68"/>
                  </a:lnTo>
                  <a:lnTo>
                    <a:pt x="313" y="67"/>
                  </a:lnTo>
                  <a:lnTo>
                    <a:pt x="308" y="66"/>
                  </a:lnTo>
                  <a:lnTo>
                    <a:pt x="304" y="64"/>
                  </a:lnTo>
                  <a:lnTo>
                    <a:pt x="301" y="62"/>
                  </a:lnTo>
                  <a:lnTo>
                    <a:pt x="298" y="58"/>
                  </a:lnTo>
                  <a:lnTo>
                    <a:pt x="296" y="54"/>
                  </a:lnTo>
                  <a:lnTo>
                    <a:pt x="295" y="51"/>
                  </a:lnTo>
                  <a:lnTo>
                    <a:pt x="294" y="45"/>
                  </a:lnTo>
                  <a:lnTo>
                    <a:pt x="295" y="41"/>
                  </a:lnTo>
                  <a:lnTo>
                    <a:pt x="296" y="36"/>
                  </a:lnTo>
                  <a:lnTo>
                    <a:pt x="298" y="33"/>
                  </a:lnTo>
                  <a:lnTo>
                    <a:pt x="301" y="30"/>
                  </a:lnTo>
                  <a:lnTo>
                    <a:pt x="304" y="26"/>
                  </a:lnTo>
                  <a:lnTo>
                    <a:pt x="308" y="25"/>
                  </a:lnTo>
                  <a:lnTo>
                    <a:pt x="313" y="23"/>
                  </a:lnTo>
                  <a:lnTo>
                    <a:pt x="317" y="23"/>
                  </a:lnTo>
                  <a:close/>
                  <a:moveTo>
                    <a:pt x="0" y="31"/>
                  </a:moveTo>
                  <a:lnTo>
                    <a:pt x="1" y="39"/>
                  </a:lnTo>
                  <a:lnTo>
                    <a:pt x="2" y="48"/>
                  </a:lnTo>
                  <a:lnTo>
                    <a:pt x="4" y="57"/>
                  </a:lnTo>
                  <a:lnTo>
                    <a:pt x="7" y="66"/>
                  </a:lnTo>
                  <a:lnTo>
                    <a:pt x="11" y="74"/>
                  </a:lnTo>
                  <a:lnTo>
                    <a:pt x="15" y="80"/>
                  </a:lnTo>
                  <a:lnTo>
                    <a:pt x="21" y="88"/>
                  </a:lnTo>
                  <a:lnTo>
                    <a:pt x="26" y="95"/>
                  </a:lnTo>
                  <a:lnTo>
                    <a:pt x="33" y="100"/>
                  </a:lnTo>
                  <a:lnTo>
                    <a:pt x="40" y="106"/>
                  </a:lnTo>
                  <a:lnTo>
                    <a:pt x="47" y="110"/>
                  </a:lnTo>
                  <a:lnTo>
                    <a:pt x="55" y="114"/>
                  </a:lnTo>
                  <a:lnTo>
                    <a:pt x="64" y="117"/>
                  </a:lnTo>
                  <a:lnTo>
                    <a:pt x="73" y="119"/>
                  </a:lnTo>
                  <a:lnTo>
                    <a:pt x="82" y="120"/>
                  </a:lnTo>
                  <a:lnTo>
                    <a:pt x="90" y="121"/>
                  </a:lnTo>
                  <a:lnTo>
                    <a:pt x="302" y="121"/>
                  </a:lnTo>
                  <a:lnTo>
                    <a:pt x="302" y="151"/>
                  </a:lnTo>
                  <a:lnTo>
                    <a:pt x="166" y="151"/>
                  </a:lnTo>
                  <a:lnTo>
                    <a:pt x="163" y="151"/>
                  </a:lnTo>
                  <a:lnTo>
                    <a:pt x="160" y="152"/>
                  </a:lnTo>
                  <a:lnTo>
                    <a:pt x="158" y="153"/>
                  </a:lnTo>
                  <a:lnTo>
                    <a:pt x="156" y="156"/>
                  </a:lnTo>
                  <a:lnTo>
                    <a:pt x="153" y="158"/>
                  </a:lnTo>
                  <a:lnTo>
                    <a:pt x="152" y="160"/>
                  </a:lnTo>
                  <a:lnTo>
                    <a:pt x="151" y="163"/>
                  </a:lnTo>
                  <a:lnTo>
                    <a:pt x="151" y="167"/>
                  </a:lnTo>
                  <a:lnTo>
                    <a:pt x="151" y="169"/>
                  </a:lnTo>
                  <a:lnTo>
                    <a:pt x="152" y="172"/>
                  </a:lnTo>
                  <a:lnTo>
                    <a:pt x="153" y="174"/>
                  </a:lnTo>
                  <a:lnTo>
                    <a:pt x="156" y="177"/>
                  </a:lnTo>
                  <a:lnTo>
                    <a:pt x="158" y="179"/>
                  </a:lnTo>
                  <a:lnTo>
                    <a:pt x="160" y="180"/>
                  </a:lnTo>
                  <a:lnTo>
                    <a:pt x="163" y="181"/>
                  </a:lnTo>
                  <a:lnTo>
                    <a:pt x="166" y="181"/>
                  </a:lnTo>
                  <a:lnTo>
                    <a:pt x="468" y="181"/>
                  </a:lnTo>
                  <a:lnTo>
                    <a:pt x="471" y="181"/>
                  </a:lnTo>
                  <a:lnTo>
                    <a:pt x="474" y="180"/>
                  </a:lnTo>
                  <a:lnTo>
                    <a:pt x="476" y="179"/>
                  </a:lnTo>
                  <a:lnTo>
                    <a:pt x="479" y="177"/>
                  </a:lnTo>
                  <a:lnTo>
                    <a:pt x="481" y="174"/>
                  </a:lnTo>
                  <a:lnTo>
                    <a:pt x="482" y="172"/>
                  </a:lnTo>
                  <a:lnTo>
                    <a:pt x="483" y="169"/>
                  </a:lnTo>
                  <a:lnTo>
                    <a:pt x="483" y="167"/>
                  </a:lnTo>
                  <a:lnTo>
                    <a:pt x="483" y="163"/>
                  </a:lnTo>
                  <a:lnTo>
                    <a:pt x="482" y="160"/>
                  </a:lnTo>
                  <a:lnTo>
                    <a:pt x="481" y="158"/>
                  </a:lnTo>
                  <a:lnTo>
                    <a:pt x="479" y="156"/>
                  </a:lnTo>
                  <a:lnTo>
                    <a:pt x="476" y="153"/>
                  </a:lnTo>
                  <a:lnTo>
                    <a:pt x="474" y="152"/>
                  </a:lnTo>
                  <a:lnTo>
                    <a:pt x="471" y="151"/>
                  </a:lnTo>
                  <a:lnTo>
                    <a:pt x="468" y="151"/>
                  </a:lnTo>
                  <a:lnTo>
                    <a:pt x="332" y="151"/>
                  </a:lnTo>
                  <a:lnTo>
                    <a:pt x="332" y="121"/>
                  </a:lnTo>
                  <a:lnTo>
                    <a:pt x="543" y="121"/>
                  </a:lnTo>
                  <a:lnTo>
                    <a:pt x="553" y="120"/>
                  </a:lnTo>
                  <a:lnTo>
                    <a:pt x="562" y="119"/>
                  </a:lnTo>
                  <a:lnTo>
                    <a:pt x="570" y="117"/>
                  </a:lnTo>
                  <a:lnTo>
                    <a:pt x="578" y="114"/>
                  </a:lnTo>
                  <a:lnTo>
                    <a:pt x="586" y="110"/>
                  </a:lnTo>
                  <a:lnTo>
                    <a:pt x="594" y="106"/>
                  </a:lnTo>
                  <a:lnTo>
                    <a:pt x="600" y="100"/>
                  </a:lnTo>
                  <a:lnTo>
                    <a:pt x="607" y="95"/>
                  </a:lnTo>
                  <a:lnTo>
                    <a:pt x="614" y="88"/>
                  </a:lnTo>
                  <a:lnTo>
                    <a:pt x="618" y="80"/>
                  </a:lnTo>
                  <a:lnTo>
                    <a:pt x="622" y="74"/>
                  </a:lnTo>
                  <a:lnTo>
                    <a:pt x="627" y="66"/>
                  </a:lnTo>
                  <a:lnTo>
                    <a:pt x="630" y="57"/>
                  </a:lnTo>
                  <a:lnTo>
                    <a:pt x="632" y="48"/>
                  </a:lnTo>
                  <a:lnTo>
                    <a:pt x="633" y="39"/>
                  </a:lnTo>
                  <a:lnTo>
                    <a:pt x="633" y="31"/>
                  </a:lnTo>
                  <a:lnTo>
                    <a:pt x="63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Different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ResNet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Models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table of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55EFB109-A3E9-AB1E-95FE-7D85714EE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958" y="1663297"/>
            <a:ext cx="9146084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7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ResNet50 Architecture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D6D4C14A-D6C6-6852-949E-E7879EF07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57029"/>
            <a:ext cx="11662438" cy="330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71af3243-3dd4-4a8d-8c0d-dd76da1f02a5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  <ds:schemaRef ds:uri="http://schemas.openxmlformats.org/package/2006/metadata/core-properties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55</TotalTime>
  <Words>660</Words>
  <Application>Microsoft Office PowerPoint</Application>
  <PresentationFormat>Widescreen</PresentationFormat>
  <Paragraphs>102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Roboto</vt:lpstr>
      <vt:lpstr>Segoe UI Light</vt:lpstr>
      <vt:lpstr>Office Theme</vt:lpstr>
      <vt:lpstr>Residual Connections in Deep Neural Networks  Understanding Gradient Challenges in Neural Networks: The Efficacy of Residual Blocks (ResNet) </vt:lpstr>
      <vt:lpstr>Project analysis slide 2</vt:lpstr>
      <vt:lpstr>Project analysis slide 3</vt:lpstr>
      <vt:lpstr>Project analysis slide 4</vt:lpstr>
      <vt:lpstr>Project analysis slide 5</vt:lpstr>
      <vt:lpstr>Project analysis slide 5</vt:lpstr>
      <vt:lpstr>Project analysis slide 6</vt:lpstr>
      <vt:lpstr>Project analysis slide 4</vt:lpstr>
      <vt:lpstr>Project analysis slide 7</vt:lpstr>
      <vt:lpstr>Project analysis slide 8</vt:lpstr>
      <vt:lpstr>Project analysis slide 10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Residual Connections in Deep Neural Networks  Understanding Gradient Challenges in Neural Networks: The Efficacy of Residual Blocks (ResNet) </dc:title>
  <dc:creator>Gribesh Dhakal</dc:creator>
  <cp:lastModifiedBy>Gribesh Dhakal</cp:lastModifiedBy>
  <cp:revision>19</cp:revision>
  <dcterms:created xsi:type="dcterms:W3CDTF">2023-10-15T10:14:36Z</dcterms:created>
  <dcterms:modified xsi:type="dcterms:W3CDTF">2023-10-15T11:30:28Z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