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5" r:id="rId14"/>
    <p:sldId id="261" r:id="rId15"/>
    <p:sldId id="264" r:id="rId16"/>
    <p:sldId id="260" r:id="rId17"/>
    <p:sldId id="26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Number of new PubMed-indexed articles</c:v>
                </c:pt>
              </c:strCache>
            </c:strRef>
          </c:tx>
          <c:spPr>
            <a:ln w="38100">
              <a:solidFill>
                <a:srgbClr val="3333CC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 w="38100"/>
            </c:spPr>
          </c:marker>
          <c:cat>
            <c:numRef>
              <c:f>Sheet1!$B$15:$B$45</c:f>
              <c:numCache>
                <c:formatCode>General</c:formatCode>
                <c:ptCount val="31"/>
                <c:pt idx="0">
                  <c:v>1983</c:v>
                </c:pt>
                <c:pt idx="1">
                  <c:v>1984</c:v>
                </c:pt>
                <c:pt idx="2">
                  <c:v>1985</c:v>
                </c:pt>
                <c:pt idx="3">
                  <c:v>1986</c:v>
                </c:pt>
                <c:pt idx="4">
                  <c:v>1987</c:v>
                </c:pt>
                <c:pt idx="5">
                  <c:v>1988</c:v>
                </c:pt>
                <c:pt idx="6">
                  <c:v>1989</c:v>
                </c:pt>
                <c:pt idx="7">
                  <c:v>1990</c:v>
                </c:pt>
                <c:pt idx="8">
                  <c:v>1991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1995</c:v>
                </c:pt>
                <c:pt idx="13">
                  <c:v>1996</c:v>
                </c:pt>
                <c:pt idx="14">
                  <c:v>1997</c:v>
                </c:pt>
                <c:pt idx="15">
                  <c:v>1998</c:v>
                </c:pt>
                <c:pt idx="16">
                  <c:v>1999</c:v>
                </c:pt>
                <c:pt idx="17">
                  <c:v>2000</c:v>
                </c:pt>
                <c:pt idx="18">
                  <c:v>2001</c:v>
                </c:pt>
                <c:pt idx="19">
                  <c:v>2002</c:v>
                </c:pt>
                <c:pt idx="20">
                  <c:v>2003</c:v>
                </c:pt>
                <c:pt idx="21">
                  <c:v>2004</c:v>
                </c:pt>
                <c:pt idx="22">
                  <c:v>2005</c:v>
                </c:pt>
                <c:pt idx="23">
                  <c:v>2006</c:v>
                </c:pt>
                <c:pt idx="24">
                  <c:v>2007</c:v>
                </c:pt>
                <c:pt idx="25">
                  <c:v>2008</c:v>
                </c:pt>
                <c:pt idx="26">
                  <c:v>2009</c:v>
                </c:pt>
                <c:pt idx="27">
                  <c:v>2010</c:v>
                </c:pt>
                <c:pt idx="28">
                  <c:v>2011</c:v>
                </c:pt>
                <c:pt idx="29">
                  <c:v>2012</c:v>
                </c:pt>
                <c:pt idx="30">
                  <c:v>2013</c:v>
                </c:pt>
              </c:numCache>
            </c:numRef>
          </c:cat>
          <c:val>
            <c:numRef>
              <c:f>Sheet1!$C$15:$C$45</c:f>
              <c:numCache>
                <c:formatCode>General</c:formatCode>
                <c:ptCount val="31"/>
                <c:pt idx="0">
                  <c:v>307829</c:v>
                </c:pt>
                <c:pt idx="1">
                  <c:v>316722</c:v>
                </c:pt>
                <c:pt idx="2">
                  <c:v>333700</c:v>
                </c:pt>
                <c:pt idx="3">
                  <c:v>347887</c:v>
                </c:pt>
                <c:pt idx="4">
                  <c:v>365805</c:v>
                </c:pt>
                <c:pt idx="5">
                  <c:v>384054</c:v>
                </c:pt>
                <c:pt idx="6">
                  <c:v>400624</c:v>
                </c:pt>
                <c:pt idx="7">
                  <c:v>408417</c:v>
                </c:pt>
                <c:pt idx="8">
                  <c:v>409907</c:v>
                </c:pt>
                <c:pt idx="9">
                  <c:v>415341</c:v>
                </c:pt>
                <c:pt idx="10">
                  <c:v>423726</c:v>
                </c:pt>
                <c:pt idx="11">
                  <c:v>434823</c:v>
                </c:pt>
                <c:pt idx="12">
                  <c:v>446077</c:v>
                </c:pt>
                <c:pt idx="13">
                  <c:v>455922</c:v>
                </c:pt>
                <c:pt idx="14">
                  <c:v>453267</c:v>
                </c:pt>
                <c:pt idx="15">
                  <c:v>470871</c:v>
                </c:pt>
                <c:pt idx="16">
                  <c:v>490431</c:v>
                </c:pt>
                <c:pt idx="17">
                  <c:v>529796</c:v>
                </c:pt>
                <c:pt idx="18">
                  <c:v>544477</c:v>
                </c:pt>
                <c:pt idx="19">
                  <c:v>561706</c:v>
                </c:pt>
                <c:pt idx="20">
                  <c:v>592122</c:v>
                </c:pt>
                <c:pt idx="21">
                  <c:v>637001</c:v>
                </c:pt>
                <c:pt idx="22">
                  <c:v>697550</c:v>
                </c:pt>
                <c:pt idx="23">
                  <c:v>744117</c:v>
                </c:pt>
                <c:pt idx="24">
                  <c:v>781716</c:v>
                </c:pt>
                <c:pt idx="25">
                  <c:v>831019</c:v>
                </c:pt>
                <c:pt idx="26">
                  <c:v>870987</c:v>
                </c:pt>
                <c:pt idx="27">
                  <c:v>933407</c:v>
                </c:pt>
                <c:pt idx="28">
                  <c:v>1006922</c:v>
                </c:pt>
                <c:pt idx="29">
                  <c:v>1065634</c:v>
                </c:pt>
                <c:pt idx="30">
                  <c:v>1108920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071056"/>
        <c:axId val="352072624"/>
      </c:lineChart>
      <c:catAx>
        <c:axId val="35207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en-US"/>
          </a:p>
        </c:txPr>
        <c:crossAx val="352072624"/>
        <c:crosses val="autoZero"/>
        <c:auto val="1"/>
        <c:lblAlgn val="ctr"/>
        <c:lblOffset val="100"/>
        <c:tickLblSkip val="5"/>
        <c:noMultiLvlLbl val="0"/>
      </c:catAx>
      <c:valAx>
        <c:axId val="35207262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52071056"/>
        <c:crosses val="autoZero"/>
        <c:crossBetween val="between"/>
        <c:majorUnit val="200000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Number of new PubMed-indexed articles</c:v>
                </c:pt>
              </c:strCache>
            </c:strRef>
          </c:tx>
          <c:spPr>
            <a:ln w="38100">
              <a:solidFill>
                <a:srgbClr val="3333CC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 w="38100"/>
            </c:spPr>
          </c:marker>
          <c:cat>
            <c:numRef>
              <c:f>Sheet1!$B$15:$B$45</c:f>
              <c:numCache>
                <c:formatCode>General</c:formatCode>
                <c:ptCount val="31"/>
                <c:pt idx="0">
                  <c:v>1983</c:v>
                </c:pt>
                <c:pt idx="1">
                  <c:v>1984</c:v>
                </c:pt>
                <c:pt idx="2">
                  <c:v>1985</c:v>
                </c:pt>
                <c:pt idx="3">
                  <c:v>1986</c:v>
                </c:pt>
                <c:pt idx="4">
                  <c:v>1987</c:v>
                </c:pt>
                <c:pt idx="5">
                  <c:v>1988</c:v>
                </c:pt>
                <c:pt idx="6">
                  <c:v>1989</c:v>
                </c:pt>
                <c:pt idx="7">
                  <c:v>1990</c:v>
                </c:pt>
                <c:pt idx="8">
                  <c:v>1991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1995</c:v>
                </c:pt>
                <c:pt idx="13">
                  <c:v>1996</c:v>
                </c:pt>
                <c:pt idx="14">
                  <c:v>1997</c:v>
                </c:pt>
                <c:pt idx="15">
                  <c:v>1998</c:v>
                </c:pt>
                <c:pt idx="16">
                  <c:v>1999</c:v>
                </c:pt>
                <c:pt idx="17">
                  <c:v>2000</c:v>
                </c:pt>
                <c:pt idx="18">
                  <c:v>2001</c:v>
                </c:pt>
                <c:pt idx="19">
                  <c:v>2002</c:v>
                </c:pt>
                <c:pt idx="20">
                  <c:v>2003</c:v>
                </c:pt>
                <c:pt idx="21">
                  <c:v>2004</c:v>
                </c:pt>
                <c:pt idx="22">
                  <c:v>2005</c:v>
                </c:pt>
                <c:pt idx="23">
                  <c:v>2006</c:v>
                </c:pt>
                <c:pt idx="24">
                  <c:v>2007</c:v>
                </c:pt>
                <c:pt idx="25">
                  <c:v>2008</c:v>
                </c:pt>
                <c:pt idx="26">
                  <c:v>2009</c:v>
                </c:pt>
                <c:pt idx="27">
                  <c:v>2010</c:v>
                </c:pt>
                <c:pt idx="28">
                  <c:v>2011</c:v>
                </c:pt>
                <c:pt idx="29">
                  <c:v>2012</c:v>
                </c:pt>
                <c:pt idx="30">
                  <c:v>2013</c:v>
                </c:pt>
              </c:numCache>
            </c:numRef>
          </c:cat>
          <c:val>
            <c:numRef>
              <c:f>Sheet1!$C$15:$C$45</c:f>
              <c:numCache>
                <c:formatCode>General</c:formatCode>
                <c:ptCount val="31"/>
                <c:pt idx="0">
                  <c:v>307829</c:v>
                </c:pt>
                <c:pt idx="1">
                  <c:v>316722</c:v>
                </c:pt>
                <c:pt idx="2">
                  <c:v>333700</c:v>
                </c:pt>
                <c:pt idx="3">
                  <c:v>347887</c:v>
                </c:pt>
                <c:pt idx="4">
                  <c:v>365805</c:v>
                </c:pt>
                <c:pt idx="5">
                  <c:v>384054</c:v>
                </c:pt>
                <c:pt idx="6">
                  <c:v>400624</c:v>
                </c:pt>
                <c:pt idx="7">
                  <c:v>408417</c:v>
                </c:pt>
                <c:pt idx="8">
                  <c:v>409907</c:v>
                </c:pt>
                <c:pt idx="9">
                  <c:v>415341</c:v>
                </c:pt>
                <c:pt idx="10">
                  <c:v>423726</c:v>
                </c:pt>
                <c:pt idx="11">
                  <c:v>434823</c:v>
                </c:pt>
                <c:pt idx="12">
                  <c:v>446077</c:v>
                </c:pt>
                <c:pt idx="13">
                  <c:v>455922</c:v>
                </c:pt>
                <c:pt idx="14">
                  <c:v>453267</c:v>
                </c:pt>
                <c:pt idx="15">
                  <c:v>470871</c:v>
                </c:pt>
                <c:pt idx="16">
                  <c:v>490431</c:v>
                </c:pt>
                <c:pt idx="17">
                  <c:v>529796</c:v>
                </c:pt>
                <c:pt idx="18">
                  <c:v>544477</c:v>
                </c:pt>
                <c:pt idx="19">
                  <c:v>561706</c:v>
                </c:pt>
                <c:pt idx="20">
                  <c:v>592122</c:v>
                </c:pt>
                <c:pt idx="21">
                  <c:v>637001</c:v>
                </c:pt>
                <c:pt idx="22">
                  <c:v>697550</c:v>
                </c:pt>
                <c:pt idx="23">
                  <c:v>744117</c:v>
                </c:pt>
                <c:pt idx="24">
                  <c:v>781716</c:v>
                </c:pt>
                <c:pt idx="25">
                  <c:v>831019</c:v>
                </c:pt>
                <c:pt idx="26">
                  <c:v>870987</c:v>
                </c:pt>
                <c:pt idx="27">
                  <c:v>933407</c:v>
                </c:pt>
                <c:pt idx="28">
                  <c:v>1006922</c:v>
                </c:pt>
                <c:pt idx="29">
                  <c:v>1065634</c:v>
                </c:pt>
                <c:pt idx="30">
                  <c:v>1108920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067136"/>
        <c:axId val="352071448"/>
      </c:lineChart>
      <c:catAx>
        <c:axId val="35206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en-US"/>
          </a:p>
        </c:txPr>
        <c:crossAx val="352071448"/>
        <c:crosses val="autoZero"/>
        <c:auto val="1"/>
        <c:lblAlgn val="ctr"/>
        <c:lblOffset val="100"/>
        <c:tickLblSkip val="5"/>
        <c:noMultiLvlLbl val="0"/>
      </c:catAx>
      <c:valAx>
        <c:axId val="352071448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52067136"/>
        <c:crosses val="autoZero"/>
        <c:crossBetween val="between"/>
        <c:majorUnit val="200000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01C96-4D3B-44D1-924B-82BA7C9A6DD5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E5FCE-7649-4BE7-AFBE-89DF6E1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286BA-FB71-456A-832D-81ED4513658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286BA-FB71-456A-832D-81ED4513658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286BA-FB71-456A-832D-81ED451365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of-BioThing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of-BioThing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NoB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April 26-27</a:t>
            </a:r>
            <a:endParaRPr lang="en-US" dirty="0"/>
          </a:p>
          <a:p>
            <a:r>
              <a:rPr lang="en-US" dirty="0" smtClean="0"/>
              <a:t>@Stanford University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Maastrict</a:t>
            </a:r>
            <a:r>
              <a:rPr lang="en-US" dirty="0" smtClean="0"/>
              <a:t>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77" y="1280376"/>
            <a:ext cx="7639110" cy="18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Populating the knowledgebase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with biomedical research</a:t>
            </a:r>
          </a:p>
          <a:p>
            <a:r>
              <a:rPr lang="en-US" dirty="0" smtClean="0"/>
              <a:t>Synergies between methods</a:t>
            </a:r>
          </a:p>
          <a:p>
            <a:r>
              <a:rPr lang="en-US" dirty="0" smtClean="0"/>
              <a:t>Assessing confidence</a:t>
            </a:r>
          </a:p>
          <a:p>
            <a:r>
              <a:rPr lang="en-US" dirty="0" smtClean="0"/>
              <a:t>Preserving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Driving Biological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the domain area</a:t>
            </a:r>
          </a:p>
          <a:p>
            <a:pPr lvl="1"/>
            <a:r>
              <a:rPr lang="en-US" dirty="0" smtClean="0"/>
              <a:t>N-of-1 cancer</a:t>
            </a:r>
          </a:p>
          <a:p>
            <a:pPr lvl="1"/>
            <a:r>
              <a:rPr lang="en-US" dirty="0" smtClean="0"/>
              <a:t>Drug repurposing</a:t>
            </a:r>
          </a:p>
          <a:p>
            <a:pPr lvl="1"/>
            <a:r>
              <a:rPr lang="en-US" dirty="0" smtClean="0"/>
              <a:t>Neuroscience</a:t>
            </a:r>
          </a:p>
          <a:p>
            <a:r>
              <a:rPr lang="en-US" dirty="0" smtClean="0"/>
              <a:t>Defining the specific data needed</a:t>
            </a:r>
          </a:p>
          <a:p>
            <a:r>
              <a:rPr lang="en-US" dirty="0" smtClean="0"/>
              <a:t>Defining the mining/analysis strategy</a:t>
            </a:r>
          </a:p>
          <a:p>
            <a:r>
              <a:rPr lang="en-US" dirty="0" smtClean="0"/>
              <a:t>Defining the testable hypotheses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feasibility</a:t>
            </a:r>
          </a:p>
          <a:p>
            <a:r>
              <a:rPr lang="en-US" dirty="0" smtClean="0"/>
              <a:t>Demonstrate collaboration</a:t>
            </a:r>
          </a:p>
          <a:p>
            <a:r>
              <a:rPr lang="en-US" dirty="0" smtClean="0"/>
              <a:t>Demonstrate synergy</a:t>
            </a:r>
          </a:p>
          <a:p>
            <a:r>
              <a:rPr lang="en-US" dirty="0" smtClean="0"/>
              <a:t>Secure funding for multi-center multi-PI consortium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/>
              <a:t>Saturday April 26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8:30AM: Registration and Breakfast</a:t>
            </a:r>
          </a:p>
          <a:p>
            <a:pPr marL="0" indent="0">
              <a:buNone/>
            </a:pPr>
            <a:r>
              <a:rPr lang="en-US" dirty="0"/>
              <a:t>9:00AM: Introductions, Problem Statement, Ideas session</a:t>
            </a:r>
          </a:p>
          <a:p>
            <a:pPr marL="0" indent="0">
              <a:buNone/>
            </a:pPr>
            <a:r>
              <a:rPr lang="en-US" dirty="0"/>
              <a:t>10:15AM: Project Pitches and Team Formation</a:t>
            </a:r>
          </a:p>
          <a:p>
            <a:pPr marL="0" indent="0">
              <a:buNone/>
            </a:pPr>
            <a:r>
              <a:rPr lang="en-US" dirty="0"/>
              <a:t>11:00AM: Tutorials</a:t>
            </a:r>
          </a:p>
          <a:p>
            <a:pPr marL="0" indent="0">
              <a:buNone/>
            </a:pPr>
            <a:r>
              <a:rPr lang="en-US" dirty="0"/>
              <a:t>12:15PM: Lunch is served</a:t>
            </a:r>
          </a:p>
          <a:p>
            <a:pPr marL="0" indent="0">
              <a:buNone/>
            </a:pPr>
            <a:r>
              <a:rPr lang="en-US" dirty="0"/>
              <a:t>6:00PM: Progress Reports</a:t>
            </a:r>
          </a:p>
          <a:p>
            <a:pPr marL="0" indent="0">
              <a:buNone/>
            </a:pPr>
            <a:r>
              <a:rPr lang="en-US" dirty="0" smtClean="0"/>
              <a:t>7:00PM</a:t>
            </a:r>
            <a:r>
              <a:rPr lang="en-US" dirty="0"/>
              <a:t>: Transportation leaves for </a:t>
            </a:r>
            <a:r>
              <a:rPr lang="en-US" dirty="0" smtClean="0"/>
              <a:t>restaurant</a:t>
            </a:r>
          </a:p>
          <a:p>
            <a:pPr marL="0" indent="0">
              <a:buNone/>
            </a:pPr>
            <a:r>
              <a:rPr lang="en-US" dirty="0" smtClean="0"/>
              <a:t>7:15-8:00PM: Cocktails @ Left Bank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8:00PM</a:t>
            </a:r>
            <a:r>
              <a:rPr lang="en-US" dirty="0"/>
              <a:t>: Dinner </a:t>
            </a:r>
            <a:r>
              <a:rPr lang="en-US" dirty="0" smtClean="0"/>
              <a:t>@ Left bank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Sunday April 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8:00AM : Breakfast is served</a:t>
            </a:r>
          </a:p>
          <a:p>
            <a:pPr marL="0" indent="0">
              <a:buNone/>
            </a:pPr>
            <a:r>
              <a:rPr lang="en-US" dirty="0"/>
              <a:t>12:15PM: Lunch is served</a:t>
            </a:r>
          </a:p>
          <a:p>
            <a:pPr marL="0" indent="0">
              <a:buNone/>
            </a:pPr>
            <a:r>
              <a:rPr lang="en-US" dirty="0"/>
              <a:t>4:30PM : Pitches and Demos</a:t>
            </a:r>
          </a:p>
          <a:p>
            <a:pPr marL="0" indent="0">
              <a:buNone/>
            </a:pPr>
            <a:r>
              <a:rPr lang="en-US" dirty="0"/>
              <a:t>6:00PM : Winners announced, prizes awarded, final remarks.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$500 for best motivating use case</a:t>
            </a:r>
          </a:p>
          <a:p>
            <a:r>
              <a:rPr lang="en-US" dirty="0"/>
              <a:t>$500 for most sustainable infrastructure design</a:t>
            </a:r>
          </a:p>
          <a:p>
            <a:r>
              <a:rPr lang="en-US" dirty="0"/>
              <a:t>2x$500 for best applications</a:t>
            </a:r>
          </a:p>
          <a:p>
            <a:endParaRPr lang="en-US" dirty="0"/>
          </a:p>
        </p:txBody>
      </p:sp>
      <p:pic>
        <p:nvPicPr>
          <p:cNvPr id="2052" name="Picture 4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50" y="1740679"/>
            <a:ext cx="1858811" cy="44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65" y="2274079"/>
            <a:ext cx="32956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50" y="2857470"/>
            <a:ext cx="32956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groups of at most 5</a:t>
            </a:r>
          </a:p>
          <a:p>
            <a:pPr lvl="1"/>
            <a:r>
              <a:rPr lang="en-US" dirty="0" smtClean="0"/>
              <a:t>Must contain at least 2 local participants</a:t>
            </a:r>
          </a:p>
          <a:p>
            <a:pPr lvl="1"/>
            <a:r>
              <a:rPr lang="en-US" dirty="0" smtClean="0"/>
              <a:t>Up to 3 </a:t>
            </a:r>
            <a:r>
              <a:rPr lang="en-US" i="1" dirty="0" smtClean="0"/>
              <a:t>additiona</a:t>
            </a:r>
            <a:r>
              <a:rPr lang="en-US" i="1" dirty="0"/>
              <a:t>l</a:t>
            </a:r>
            <a:r>
              <a:rPr lang="en-US" dirty="0" smtClean="0"/>
              <a:t> remote participants (total of 8)</a:t>
            </a:r>
          </a:p>
          <a:p>
            <a:pPr lvl="1"/>
            <a:endParaRPr lang="en-US" dirty="0"/>
          </a:p>
          <a:p>
            <a:r>
              <a:rPr lang="en-US" dirty="0" smtClean="0"/>
              <a:t>All code must be open and available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/>
              <a:t> repo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github.com/Network-of-BioThings/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Mark </a:t>
            </a:r>
            <a:r>
              <a:rPr lang="en-US" dirty="0" err="1" smtClean="0"/>
              <a:t>Musen</a:t>
            </a:r>
            <a:r>
              <a:rPr lang="en-US" dirty="0" smtClean="0"/>
              <a:t> (NCBO)</a:t>
            </a:r>
          </a:p>
          <a:p>
            <a:r>
              <a:rPr lang="en-US" dirty="0" smtClean="0"/>
              <a:t>Bob Stanley (IO Informatics)</a:t>
            </a:r>
          </a:p>
          <a:p>
            <a:r>
              <a:rPr lang="en-US" dirty="0"/>
              <a:t>Paul </a:t>
            </a:r>
            <a:r>
              <a:rPr lang="en-US" dirty="0" smtClean="0"/>
              <a:t>Alexander (NCBO)</a:t>
            </a:r>
            <a:endParaRPr lang="en-US" dirty="0"/>
          </a:p>
          <a:p>
            <a:r>
              <a:rPr lang="en-US" dirty="0"/>
              <a:t>Manuel </a:t>
            </a:r>
            <a:r>
              <a:rPr lang="en-US" dirty="0" err="1" smtClean="0"/>
              <a:t>Salvadores</a:t>
            </a:r>
            <a:r>
              <a:rPr lang="en-US" dirty="0" smtClean="0"/>
              <a:t> (NCBO)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Michel </a:t>
            </a:r>
            <a:r>
              <a:rPr lang="en-US" dirty="0" err="1" smtClean="0"/>
              <a:t>Dumontier</a:t>
            </a:r>
            <a:r>
              <a:rPr lang="en-US" dirty="0" smtClean="0"/>
              <a:t> (NCBO)</a:t>
            </a:r>
          </a:p>
          <a:p>
            <a:r>
              <a:rPr lang="en-US" dirty="0" smtClean="0"/>
              <a:t>Andrew Su (Scripps – Use Cases)</a:t>
            </a:r>
          </a:p>
          <a:p>
            <a:endParaRPr lang="en-US" dirty="0"/>
          </a:p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Sustainability / Scalability</a:t>
            </a:r>
          </a:p>
          <a:p>
            <a:pPr lvl="1"/>
            <a:r>
              <a:rPr lang="en-US" dirty="0" smtClean="0"/>
              <a:t>Impact Potential</a:t>
            </a:r>
          </a:p>
        </p:txBody>
      </p:sp>
    </p:spTree>
    <p:extLst>
      <p:ext uri="{BB962C8B-B14F-4D97-AF65-F5344CB8AC3E}">
        <p14:creationId xmlns:p14="http://schemas.microsoft.com/office/powerpoint/2010/main" val="11021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Bathrooms</a:t>
            </a:r>
          </a:p>
          <a:p>
            <a:r>
              <a:rPr lang="en-US" dirty="0" smtClean="0"/>
              <a:t>Room configuration</a:t>
            </a:r>
          </a:p>
          <a:p>
            <a:pPr lvl="1"/>
            <a:r>
              <a:rPr lang="en-US" dirty="0" smtClean="0"/>
              <a:t>projectors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https://github.com/Network-of-BioThings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repo</a:t>
            </a:r>
            <a:endParaRPr lang="en-US" dirty="0"/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Participant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Michel </a:t>
            </a:r>
            <a:r>
              <a:rPr lang="en-US" dirty="0" err="1" smtClean="0"/>
              <a:t>Dumontier</a:t>
            </a:r>
            <a:endParaRPr lang="en-US" dirty="0" smtClean="0"/>
          </a:p>
          <a:p>
            <a:r>
              <a:rPr lang="en-US" dirty="0" smtClean="0"/>
              <a:t>Natasha </a:t>
            </a:r>
            <a:r>
              <a:rPr lang="en-US" dirty="0" err="1" smtClean="0"/>
              <a:t>Haulman</a:t>
            </a:r>
            <a:r>
              <a:rPr lang="en-US" dirty="0" smtClean="0"/>
              <a:t> (</a:t>
            </a:r>
            <a:r>
              <a:rPr lang="en-US" dirty="0" err="1" smtClean="0"/>
              <a:t>superadmin</a:t>
            </a:r>
            <a:r>
              <a:rPr lang="en-US" dirty="0" smtClean="0"/>
              <a:t>)</a:t>
            </a:r>
          </a:p>
          <a:p>
            <a:r>
              <a:rPr lang="en-US" dirty="0"/>
              <a:t>Mark </a:t>
            </a:r>
            <a:r>
              <a:rPr lang="en-US" dirty="0" err="1"/>
              <a:t>Musen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271710" y="1825625"/>
            <a:ext cx="3082089" cy="4351338"/>
          </a:xfrm>
        </p:spPr>
        <p:txBody>
          <a:bodyPr/>
          <a:lstStyle/>
          <a:p>
            <a:r>
              <a:rPr lang="en-US" dirty="0" smtClean="0"/>
              <a:t>Andrew Su</a:t>
            </a:r>
          </a:p>
          <a:p>
            <a:r>
              <a:rPr lang="en-US" dirty="0" smtClean="0"/>
              <a:t>Ben Good</a:t>
            </a:r>
            <a:endParaRPr lang="en-US" dirty="0"/>
          </a:p>
        </p:txBody>
      </p:sp>
      <p:pic>
        <p:nvPicPr>
          <p:cNvPr id="4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83" y="566674"/>
            <a:ext cx="4787448" cy="7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1" y="796201"/>
            <a:ext cx="1858811" cy="44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-QY3iJXxpxXU/AAAAAAAAAAI/AAAAAAAAAE4/f822d1asIGk/s120-c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0" y="337754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data:image/jpeg;base64,/9j/4AAQSkZJRgABAQAAAQABAAD/2wCEAAkGBwgHBgkIBwgKCgkLDRYPDQwMDRsUFRAWIB0iIiAdHx8kKDQsJCYxJx8fLT0tMTU3Ojo6Iys/RD84QzQ5OjcBCgoKDQwNGg8PGjclHyU3Nzc3Nzc3Nzc3Nzc3Nzc3Nzc3Nzc3Nzc3Nzc3Nzc3Nzc3Nzc3Nzc3Nzc3Nzc3Nzc3N//AABEIAKAAoAMBEQACEQEDEQH/xAAbAAACAwEBAQAAAAAAAAAAAAAABgQFBwECA//EAEoQAAEDAgMDBQkMCQMFAAAAAAECAwQABQYRIRIxQQcTNlGxFBYiMlZhcXSBNVJUcpGTlJWywtHSFSMkQmKSocHwFzPhJlNkgqL/xAAbAQEAAgMBAQAAAAAAAAAAAAAAAQUCAwQGB//EADcRAAIBAwIDAwoGAgMBAAAAAAABAgMEEQUhEjFRE0FxFBUyMzRCU2GBsSJSkaHR4QbBJGPwI//aAAwDAQACEQMRAD8A3GgCgCgCgCgOEgDWgFe9Y2gWy5fo9qNLnSUp2nUQ29st/GrFyw8HbRsalWHG2kvm8EPv/T5OX36Iajj+Rt82v4kf1Dv/AE+Tl9+iGnH8h5tfxI/qHf8Ao8nL59ENOP5Dza/iR/U73/J8nL59FNOP5Eebv+yP6nO/9Pk5fPohpx/Inza/iR/UO/8AT5OXz6IacfyHm1/Ej+p6Z5QYHdbDM+3XG3oeVsJels7CM+rOnaIh6bPDcJKWOg4pIy/CsyuPVAFAFAFAFAFAFAFAFAcJGW6gE3E2I5b8/vdwzk5dVjN58+JET1k9e7SsJS3wjvt7aKh29faH3/oSbxiKLgxk2bC6w7O2tqbcFgKKl9Q/r6PPULbZFrRtZXj7ausR7olP/qRin4en5lNN+p0+arXoA5SMU/D0/Mppv1Hmq16F7hvF99nsybjdb33NAhrbDgRGC1ulROSR1bt566Lib5lXqkbOwgm4Zbz3kiPie+3S3OKs09lie28+67EdO0pbZyUkIJGuyAoVnUjJcil0e5tasnC4WW+QtDlIxRlpcE/MprDfqev81WvQP9SMUfD0/Mppv1I81Wv5Sxs2OzdVOWvGWxJt0kBPO7ISWFcFadvCj+Zorad2K7S12khusl1lYSuDFhvr5kQH9LdcDuI4IUfk+WkW1syurUYXUHWorElzRoCTpWwqT1QkKAKAKAKAKAKA5nvoBNxPiOXIuHe7hoBy5ODJ9/eiInrP8XmrCUu5FhbW0Iw7e49Hp1EbEN7iYUgOYfw07zktefd9wz8Mq4gHr1Ouen9ahYSwi0tred1NV662XoozzIDQDKmNsF0dqQAoB7w93TZcGPXO3Nl56e6ph9WW0iOhOeWY6ySdTurKkk22zx/+S3NSLVOK2X+zxgx1p9yVZVpU05cm+ZalNDNbRyOnxTxrbUjlHmtIuY0K6bjkSpDSmH3GV7O02soOzuzByrnR9UjLiSZ4qSQoB0wjiWK5BVhvEwDlpe0bdUdY6uBB6uyo5bdxWXlpLj7ehtNd3UebFdpWFZzOH8QO85Cd0t1wVuWPeKPXUp8OzKivRhcwdait/eX+x/CszlWZVHqhIUAUAUAUAUBUYskOxcN3N+O4W3W46lIWN4OVRLkbraKnWjGXJsy693A4TwlbItnbLUq7sF6TNKv1h3Z6/wDt7K1rZJIvaFLyu4lKryg8JdxnA0qfkXZ2pAUBYYftxu17hwP1gS+8lKlISSQniR7ONR8jTcVeypSn0GLEdykMvOWmIG4cCMtSEsRV+CrzrI8Y10U4pHyzUL2vcVW6jKm3LU3MZWmWYZSrMSACebI46a1mzhpP8S3wWXKFDAkw7mwll1qU0A7Kj/7brw8bIfunzGuWW0j6Zodz2tvwuWWvsKNC7CgCgNF5PJvfDDkYWvTXdMIMlxhxR8JnLgPl0qMZ2ZSahT8nmrmk8POH8x85LpT8zBkF2U6t1wbSdpZzOQOQqabbjllVqcYxupKKG2szhCgCgCgCgCgKPGvRO7eqr7KxlyOmz9oh4oyflJ9yMJ+oH7lYLu8C/wBM9bW8f5EWsi3ChByhJpWC8KXmKxJU/GSYdzihHPMPpS62k6ggHr4ikW08nm9WrULqn2Sk00fa+YegWKzzO6IHNZthMWS7ICnHXCeCE6JAGfXWyMpSZ5W6tLWhb7PMigwnbodynuR5aStfN/s7AeDXPLz3bWWmlbJtpbFdY0aVarw1ZYGW64OuyrQ7arNbObafeS685KmJWrNO4JAGQ36mueUpS5o9dpcLSxm58befkZtdrdJtE92DMSlL7WiglW0B7ahHrKNWNaCnDkyHUmwKAeeR7pS76m52io94qtY9QvE0Pkk6DwvjL+0aUfQRT6r7VL6fYcq2FcFAFAFAFAFAUeNuid29VX2VjLkdNn7RDxRk3KT7kYT9QP3KwXd4F/pnrK3j/IjVkW4UIJFugSLpOZgw0bb7ytlA4en0VDMKlWNKDnLkjQLzilpDsOHZ4seU9DZTGTMW3tlZG/YTuyz41ujT23Pm1zq9RzlGjybyLd8euj04m9Kf7qQNzw2SkcABwHorYsdxT1pVZSzU5kFCVFaQgKKiRsgb86yNKz3DS1d79bVNJvdsdmNMqCm+7GVBSCOKXAM+2tcowZa0L28tuecFfjJtm+mTiW2PFTe2hEqMsZLjqIyB00KTlvrRKLiz2eh6nTrw7DGGhQoeiCmAPPI90qd9TX2io94qtY9QvE0Pkk6DwvjL+0aUfQRT6r7VL6fYcq2FcFAFAFAFAFAUeNuid29VX2VjLkdNn7RDxRk3KT7kYT9QP3KwXd4F/pnrK3j/ACI1ZFuFCC6wtd49olyFy23VMyI62FLYUA43tZeEnPjpUN4eTh1Gzld0Ozi8GlRTY8JmBMQWWkPR+eWHwXZS8xoE8EjrPsrb+KT2PDyhaWKknvLuFrGWMu+NCGEW9tllte0hxZ2nT7eA13a1tjHBUXV52ywkKY9lZHCNtixvJtsJiHLZcfYYXttlqQptfoUddpO/StcoZ5FnbalKkuFrJf3yNExVa1XN/EjkO1uLClxjHCgyocFEefr660TWHuz1Gl3sMJ0aacvHcV+9bCHHGrXzH/Na1KP5i68tvPgh3r4P8tWvmP8Amp4l+YeW3fwS7wlHwnhq5Knt4rYkFTKmtgt7O+ilHPM5rud3cwUXSaGnkkP/AERCy9859o1lSWII4dV9ql9BzrYVwUAUAUAUAUBR426J3b1VfZWMuR02ftEPFGTcpPuRhP1A/crBd3gX+mesreP8iNWRbhnkM8s6hkDoW4GFGoyDEZl3VbCH1vydW2doZgJRxOXE1shTTWWeG1jXayqOlS5Hwbtd/wAQyFSRDlyluHNT60kJPtOQyrdlRPLdlXrSzjJEutomWlbSZiUZOpKm1trC0qHHIjqqYyUuRjXt6lB4msENlvnXm2922tKc/SalmqMeJpDdeMDhiUWLLc409xB2XI6nEodSr0Z61qjURa1tIrQipwTaPeGLFiGzX6K69a3xHcWG5A2QtCkHQ7Xo31MmmsGu2pXFCqng0dU3Cwe5svWnnNrZKfAzz3ZVpzE9H2dylnf9yzFrt/wGL8yn8KnCNPa1PzP9Q/RVuO+BF+ZT+FMIdpPqyQww1HQG2G0NoG5KE5CpMW23ln1oQFAFAFAFAFAUeNuid29VX2VjLkdNn7RDxRk3KT7kYT9QP3KwXd4F/pnrK3j/ACI1ZFuHA9mW+oIGGNjW+xIrMZiU2lLKAhDnNJKwkbhtEUy+pwS022nNzlHcf7XfmcR2+Kb3h6Q5DabSHp8t0Ja0GqtfG16qj0njBS3VPyNymqqXyQj4hurdzlpERhEaDHBbisIGQSgnPP0nfXXCKitjxN7dzuajnJ5KsdeZBzGRHA1ljJyJtPKH+zXbDd7aUq+WmAq7nLadfISmRlpntHcr01zypLng9NZaxPhVOU3HBHkYlw7ZJr0V3BrsGQjRaEOhBPybxWhYz6J6aNncVoKUa2V9T4Rb9ga5uCDLw6m3tPAp7pCh+rz46bvTWWE9mjOdrf0lxxqZx3DRZrzMwlOZsmInufgO6QLn+6oe9V/TWpTcXhnDXoQuoutRX4lziaAlQIGorYVR6oAoAoAoAoAoAoCjxr0Tu3qq+ysZcjps/aIeKMm5SNbThMf+Ar7lYd68C/0xf/St4iNpwNZFuFCBkwSu1tTJUi5uxm3W2f2UyUFTfOZ7yBvyFRtncrdUhdTpKNvzZdrbt9+ntRZOLnpk99WwwkRFc2lXUddB6BWxVYp4PH1tAu3CU6suQrvtll5bRIJQpSSRuORyzroTPMSXC8HgHZO1ltHqzoyF8xwu7OH48Jq5RrFJetroG1IjTTtMq4pWkp0+XWuedSUOZ6qx0q0vo5hPEun/AJitie9xrwuGmJGdaahscylTzu2tYzzGZA4bhWDy3k9hpti7OnwcWSk4emhYjphPFUbuI4exM33RaHdEOE5qjHhl5uyseW3cVV3ZS4+3t9p/cdbTdpODZTFqvcnumzyNIFyz0SOCV+zj/bdKlwvDKurRjeRdWksTXOP+0aGFggEbjWwqT1QBQBQBQBQBQEafCZnw34kkFTL6ChYByzBqGsmUJuElJc0ZjcIDdvQ3hfFai9a3TlbLrlkphXBKjw/z2a2sbMuqdTtM3Nv6XvR6/MzzEVim4fuSoc9Op1bdSPBdT74fhwonjZl3bXMLimpwKveNNayN41WuwxIVsj3u+KLzDySY0NoH9aeG2vckebfSMeI87q+tq0zTprcsIWI7gp1qHh+2w4q81FLUVjbUSeOasyK3cEUeOqareXMtmLj7bjLq2n0qS4lRCgreDxraiokmnueB7KEFxHTe8PBu5tMSIrL6Rk6pPgOpOoCuBHprF8L2OqHb0MTWxPtX6OxHORBfw/HZLmq5MFRaLI4rIOYyHsrVKlFbl9Za/eOoo8xIktpakOtocDiULUkLG5QByz9takfQovMUz5j0VJJofJhNcu3dWG7kEyLaqOpxKF72yD+6eG+oS90ptTpqjw3FPaWR75KHFu4JglxalEFaRmc8gDoKUnmCKnU0ldSwOFbDgCgCgCgCgCgCgIV2tkS7QHYc9hLzDgyUk9o6jUNJrDM6dSdOXHDmZtcYKbchOGMWuF61PEi23QgBTCveq6v89mvGNmXNOq6j8ot9pe9HqIN7w1dLHczElxHJASQpKmUqKXU+YgabqhvGzLijeUq8OKLwaDFlQb7EcZTbZcW1xClxTUspjRmf5QVLO/qrKE2+SPKX1ioZndVU0+hFlYvhWaMtjDxbW6sZBbUcMtN+fIkqWfSchW9Qecspa9/Qpw4beIhuKUtaluKKlqO0VHeSd5ralgpJPLyzyRtDLrzoyE8DmzMul1can4dmBNx5pLcy3PKBQ+EjIKSk6KBG8b65pwallHtdLv7WvR7C5X1KjEky8RbY5GVh9NljSVgPrbQoc6RuSSeG/SsHJy5l3p2nWNCpxUZJsUKkuwoB55HulL3qa+0VHvFVrHqF4mh8knQeF8Zf2jSj6CKfVfapfT7DlWwrgoAoAoAoAoDmdAGYoCHdrdFusB2FNaDrDoyUk9o6jUNJ7M2UqkqU1ODw0KUPC2KLfHREgYpQmK14LSXIm0oJ4AnOsOGXczvld2tR8U6W76MlKw/e5MNUa83C33NO2HEF+MtIQQOpKtfbWUeJd5yV/I62PwPHj/RmuNZER27IZgpi7EdlLS3Irewha9Soge3LfW+Ca5nmL+pTlUxTWyF6thwhQAQDvoBsw2ibIsN3caddmqWyYzdu53PazHjkE7k8MhWiry2PQ6FvXUpzxgQVJUklKklKk+CQRkQRvFaU8n0rKe6OVIHnke6Uu+pr7RUe8VWseoXiaHySdB4Xxl/aNKPoIp9V9ql9PsOVbCuCgCgCgCgCgK3EM5y22SdNYSlTjDKnEhW4kVD2RtoU1Uqxg+9itb7rjm4QWJkeDaS0+gLRtOqByNYZn0O6pSsYScXKW3y/skd0Y/8AgFn+eVU5l0MOGw/NL9P7OGTj/wCAWf55VMz6BxsPzS/T+xTxrjSbI2rTEeQlLY2JL7WgdX+8E9SR/Wt8Y9TzF/eZk4U+QiaDIDdu2a2cirSbY5r5PZyMOG6LfSmQlBcVEKNQnfvz8bKsOPc7vIJdlx53KDD9mfv8/uOIttDhQVguZgED0Vk3g5aFCVaXCic7gjEbZUDbVqy4pUnLtqONG12NfOMFVMhT7PKQmWy9EkDVBPgn0gipTyapU50nusMk4oCbrZ4t/CUiWHO5p2yMtteWaFn0gEHz5VzTXCz33+N6g69J05vdCsRlUHqB55HulLvqa+0VHvFTrHqF4mh8knQeF8Zf2jSj6CKfVfapfT7DlWwrgoAoAoAoAoCjxr0Uu3qq+ysZcjos/aIeKMmx+4tFjwlzbi05wFZ7KiM/ErX3rwPQaek6tbPUSu6H/wDvu/zmssIteCPQZ8IuPRLddb0pxwuMITHjZqJycczGfsAPy1MI5Z5z/I7nsbdQjzZ7NlhQY7Ll9uiYLj6Q4iMiOp1wIO4qAI2c63Oqo7HlLLQri7jxx2Q0svwLThq0z7A0EiVcEMuSJTaVOKTtZE/w+ytEpt8i9tNKpUakqU1lpZ+pos2VEehSW0yGVlTK/BSsEnwTWzKOOcJKDbRkvJUtKMTJWtQCRGWSSdAMhW2fIotO9fg0HHsyK5g+6pbksqUpggBLgJNaJctj1djCauYZT5ibjC/OWmNYI70dqbAftqS9Gd0zI4pVvSrz1gpNYx0Oujp9K8jVjPuYtXC62NrD02FalznHJzjS1NSUjJjYJPjDxjrlWU5cROlaJUsa/G3+EU6HpFyHnke6Uu+pr7RUe8VWseoXiaHySdB4Xxl/aNKPoIp9V9ql9PsOVbCuCgCgCgCgCgKPGvRS7eqr7KxlyOiz9oh4oyTlC9w8JeoK+5WvvXgeh071tbx/kSKzLYn2m93OzF39GS1x+dy2wACFZbtCD11H1OetbUa+O0jnBGlypE2SuTLeW8+4c1OLOZJotjbCEYR4YrCHSzYrw83haJZr7bJkvmHFLHNlITmSf4geNRhY3RV1rG4dw6tKSWS3wzc8HSbkpuz2ORFmdzulDrhGQGwc/wB40jGKeyOHUaN5C2k6s00UeAiwLlIVNaLsbuB3nGwdVJ2RmK6ano7njdJz5WlF4Z9xe+TzIZYam/zJ/PXJwQ6Hv/JdQ+Kv/fQq8dYig4gft/6NjPx2Ycfmdl7Lr0yyJrPvyjosbWpbqXG8tsV6k78BQDzyPdKXfU19oqPeKrWPULxND5JOg8L4y/tGlH0EU+q+1S+n2HKthXBQBQBQBQBQFHjXopdvVV9lYy5HRZ+0Q8TJOUL3Bwkrh3CoZ/yVr6HodO9bW8f5EjdWZbBQgKAKAZuTzTEC1HQJhvn/AODTvRV608WciZgg7V2db/edhvoQOs7BrfU9E+d6W0rqLYmDcPPXOuR9ZfM7UkBQBQDzyPdKH/U3P7UXpFVrHqF4mh8knQiF8Zf2jUUfQRTap7VL6fYcq2FeFAFAFAFAFAR5sRmdFeiyUBbLyShaTxBoZQk4SUovDRmdwgN2NCcOYlUqRYZCv2CeR4URXBKj/etXovD5FzTqOs+3t9prmupnmJsPy8O3HuSXktKhtNPpHgvJ6x/cVPfgurW5jcw4o/UqKk6QoCbZrW/eLi1CjFKVLzKlr8VCRqVHzACoNNevChTdSfJDGiXaLKxJYsiH5Mp5osuTn1BI2Tv2EDr6ya2xpb5PAap/kE7uLpxWEVtqnOWu5RpzAzWw4FhHA9Y9ozFb2so89SqOnNSR97/h0FMi72JaZdrUsuKSg5ORQdclp4AddcfC4vc+naZq1G6hGOfxC11ULgKkEu022Xd57UK3tl19w6AbgOsngKhmurVhSg5zeyNKt0BVvU5hfCK0LuS0j9KXXLwWR70f10/wRv6KKOpU7T/k3KxH3Y9TR7BaI9jtjNvh58y0N6jqo8Sa2JJLCKavWlXqOpLmyyqTUFAFAFAFAFAFARLnbotyguxJrSXWXRkpKuNGk+ZnTqSpyUovdGa3CAiztpw5ihanrE+SLfcj48VXBJO4enzfJq5bMuadTtn29Daa5x6iDf8AC90stxVDdjuPADaQ8y0VJcTwIy7Kcti4oXlKvDjTx8jljw1NuswsuNuxGUILjz7rKskJHm4nzVK3exjd31K2p8beS7UIlshyotht9ycclI5t2XLRkoI4pQlI0z8+tbIU0nls8NqmtV7yHZqOF4FN3DL+CP8AzKvwroyed7OfRh3DL+CSPmVfhTI7KfRkq1qutqmolwmZCHUAj/ZUQoHeCMtR5qh4ZspdrSlxRTyWTdng4iWY7dqftFwUklpbKFGO6oDPIpOqN3A1zypY3TPXad/kVfiVOstmLNvsN1uExuJHgPh5w5DbQUgdZJI0FYZyetqXNGEOKUlg0S3QVW9SsM4TWHZ7oBud1y0ZHvU/2FR34RT1ava/8m59H3Y9TQsO2GFYLY3Bt6ClA1Ws+M4r3yvPWxR4VgqLivOvNzmW1SaAoAoAoAoAoAoAoAoCJc4EW5QnIc1lDrDoyUlQ/wA1o1nZmdOpKnJSg8MUYmE8SQGExbfi3mojeYZbchBZQngM9rXKtXBNcmd87y3m+KdLfxPt3vYv8skfV4/NThn1MfKLT4X7ne9/GHlij6vH5qcM+o8ptfhfuHe/i/yxR9Xp/NThqdR5Ra/C/cO9/F/lij6vT+anDU6jym1+F+4d7+L/ACyR9Xp/NThqdR5Ra/C/cO97F/lij6uH5qcNTqPKbX4X7nzfw3i11pTa8ZZJWNk7MAA5enapwz6kxubWLz2X7jBh2xQrBbkwoKMkjVaz4ziuKjWxLC2OSvXnXm5zLYaVJpCgCgCgCgP/2Q=="/>
          <p:cNvSpPr>
            <a:spLocks noChangeAspect="1" noChangeArrowheads="1"/>
          </p:cNvSpPr>
          <p:nvPr/>
        </p:nvSpPr>
        <p:spPr bwMode="auto">
          <a:xfrm>
            <a:off x="225538" y="714293"/>
            <a:ext cx="192252" cy="19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lh5.googleusercontent.com/-9ZtfI7Iadbo/AAAAAAAAAAI/AAAAAAAAASM/pa_22SDQqFI/s120-c/pho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8" y="620575"/>
            <a:ext cx="720945" cy="7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8424110" y="4690945"/>
            <a:ext cx="3082089" cy="1638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Chris </a:t>
            </a:r>
            <a:r>
              <a:rPr lang="en-US" dirty="0" err="1" smtClean="0"/>
              <a:t>Evelo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6483" y="4690945"/>
            <a:ext cx="2549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/>
              <a:t>Data FAIRport</a:t>
            </a: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mtClean="0"/>
              <a:t>Mark Wilkinson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37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European </a:t>
            </a:r>
            <a:r>
              <a:rPr lang="en-US" b="1" dirty="0"/>
              <a:t>site @ Maastricht University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Chris </a:t>
            </a:r>
            <a:r>
              <a:rPr lang="en-US" b="1" dirty="0" err="1" smtClean="0"/>
              <a:t>Evelo</a:t>
            </a:r>
            <a:r>
              <a:rPr lang="en-US" b="1" dirty="0" smtClean="0"/>
              <a:t> (</a:t>
            </a:r>
            <a:r>
              <a:rPr lang="en-US" b="1" dirty="0" err="1" smtClean="0"/>
              <a:t>NoB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Mark Wilkinson (</a:t>
            </a:r>
            <a:r>
              <a:rPr lang="en-US" b="1" dirty="0" err="1" smtClean="0"/>
              <a:t>FAIRport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https://s3.amazonaws.com/uploads.hipchat.com/25885/155159/i42j4v7uUWPirax/SB_graph_CFT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0" t="15888" r="19951"/>
          <a:stretch/>
        </p:blipFill>
        <p:spPr bwMode="auto">
          <a:xfrm>
            <a:off x="1524000" y="1"/>
            <a:ext cx="76962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70847" y="228600"/>
            <a:ext cx="19461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/>
              <a:t>Pathways</a:t>
            </a:r>
          </a:p>
          <a:p>
            <a:pPr algn="r"/>
            <a:r>
              <a:rPr lang="en-US" sz="3600" dirty="0"/>
              <a:t>Diseases</a:t>
            </a:r>
          </a:p>
          <a:p>
            <a:pPr algn="r"/>
            <a:r>
              <a:rPr lang="en-US" sz="3600" dirty="0"/>
              <a:t>Proteins</a:t>
            </a:r>
          </a:p>
          <a:p>
            <a:pPr algn="r"/>
            <a:r>
              <a:rPr lang="en-US" sz="3600" dirty="0"/>
              <a:t>Variants</a:t>
            </a:r>
          </a:p>
          <a:p>
            <a:pPr algn="r"/>
            <a:r>
              <a:rPr lang="en-US" sz="3600" dirty="0"/>
              <a:t>Genes</a:t>
            </a:r>
          </a:p>
          <a:p>
            <a:pPr algn="r"/>
            <a:r>
              <a:rPr lang="en-US" sz="3600" dirty="0"/>
              <a:t>Drugs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5341204"/>
            <a:ext cx="6451510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914400" indent="-914400"/>
            <a:r>
              <a:rPr lang="en-US" b="1" u="sng" dirty="0"/>
              <a:t>Goal</a:t>
            </a:r>
            <a:r>
              <a:rPr lang="en-US" dirty="0"/>
              <a:t>: Assemble a network of biomedical entities that is </a:t>
            </a:r>
            <a:r>
              <a:rPr lang="en-US" u="sng" dirty="0"/>
              <a:t>comprehensive</a:t>
            </a:r>
            <a:r>
              <a:rPr lang="en-US" dirty="0"/>
              <a:t>, </a:t>
            </a:r>
            <a:r>
              <a:rPr lang="en-US" u="sng" dirty="0"/>
              <a:t>current</a:t>
            </a:r>
            <a:r>
              <a:rPr lang="en-US" dirty="0"/>
              <a:t>, and </a:t>
            </a:r>
            <a:r>
              <a:rPr lang="en-US" u="sng" dirty="0"/>
              <a:t>computable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8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biomedical literature is growing fast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98DEE-FB47-402F-9BEC-441CAEC5350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638801"/>
            <a:ext cx="868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2013, there were </a:t>
            </a:r>
            <a:r>
              <a:rPr lang="en-US" b="1" dirty="0"/>
              <a:t>1,108,920 </a:t>
            </a:r>
            <a:r>
              <a:rPr lang="en-US" dirty="0"/>
              <a:t>new articles indexed in PubMed, bringing the current total to over </a:t>
            </a:r>
            <a:r>
              <a:rPr lang="en-US" b="1" dirty="0"/>
              <a:t>23 million</a:t>
            </a:r>
            <a:r>
              <a:rPr lang="en-US" dirty="0"/>
              <a:t>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262400" y="1371600"/>
          <a:ext cx="5819666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73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biomedical literature is growing fast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98DEE-FB47-402F-9BEC-441CAEC5350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638801"/>
            <a:ext cx="868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2013, there were </a:t>
            </a:r>
            <a:r>
              <a:rPr lang="en-US" b="1" dirty="0"/>
              <a:t>1,108,920 </a:t>
            </a:r>
            <a:r>
              <a:rPr lang="en-US" dirty="0"/>
              <a:t>new articles indexed in PubMed, bringing the current total to over </a:t>
            </a:r>
            <a:r>
              <a:rPr lang="en-US" b="1" dirty="0"/>
              <a:t>23 million</a:t>
            </a:r>
            <a:r>
              <a:rPr lang="en-US" dirty="0"/>
              <a:t>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262400" y="1371600"/>
          <a:ext cx="5819666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92443" y="903685"/>
            <a:ext cx="1676433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0571" y="293907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32418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Kitchen Sink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09800" y="2036956"/>
            <a:ext cx="7924800" cy="37542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Biocuration</a:t>
            </a:r>
          </a:p>
          <a:p>
            <a:r>
              <a:rPr lang="en-US" dirty="0"/>
              <a:t>Text-mining</a:t>
            </a:r>
          </a:p>
          <a:p>
            <a:r>
              <a:rPr lang="en-US" dirty="0"/>
              <a:t>Crowdsourcing</a:t>
            </a:r>
          </a:p>
          <a:p>
            <a:r>
              <a:rPr lang="en-US" dirty="0"/>
              <a:t>Citizen science</a:t>
            </a:r>
          </a:p>
          <a:p>
            <a:r>
              <a:rPr lang="en-US" dirty="0"/>
              <a:t>Semantic web</a:t>
            </a:r>
          </a:p>
          <a:p>
            <a:r>
              <a:rPr lang="en-US" dirty="0"/>
              <a:t>Bio-ontologies</a:t>
            </a:r>
          </a:p>
          <a:p>
            <a:r>
              <a:rPr lang="en-US" dirty="0"/>
              <a:t>Network biology</a:t>
            </a:r>
          </a:p>
          <a:p>
            <a:r>
              <a:rPr lang="en-US" dirty="0"/>
              <a:t>Biomedical domain experts</a:t>
            </a:r>
          </a:p>
          <a:p>
            <a:r>
              <a:rPr lang="en-US" dirty="0"/>
              <a:t>Scientific publishers</a:t>
            </a:r>
          </a:p>
          <a:p>
            <a:r>
              <a:rPr lang="en-US" dirty="0"/>
              <a:t>Bio-IT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Knowledgebase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to billions or trillions of relationships</a:t>
            </a:r>
          </a:p>
          <a:p>
            <a:r>
              <a:rPr lang="en-US" dirty="0" smtClean="0"/>
              <a:t>Efficient query and access</a:t>
            </a:r>
          </a:p>
          <a:p>
            <a:r>
              <a:rPr lang="en-US" dirty="0" smtClean="0"/>
              <a:t>Generic and extensible data model</a:t>
            </a:r>
          </a:p>
          <a:p>
            <a:r>
              <a:rPr lang="en-US" dirty="0" smtClean="0"/>
              <a:t>Interoperability with other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0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447</Words>
  <Application>Microsoft Office PowerPoint</Application>
  <PresentationFormat>Widescreen</PresentationFormat>
  <Paragraphs>127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MV Boli</vt:lpstr>
      <vt:lpstr>Office Theme</vt:lpstr>
      <vt:lpstr>PowerPoint Presentation</vt:lpstr>
      <vt:lpstr>PowerPoint Presentation</vt:lpstr>
      <vt:lpstr>European site @ Maastricht University </vt:lpstr>
      <vt:lpstr>What is it?</vt:lpstr>
      <vt:lpstr>PowerPoint Presentation</vt:lpstr>
      <vt:lpstr>The biomedical literature is growing fast</vt:lpstr>
      <vt:lpstr>The biomedical literature is growing fast</vt:lpstr>
      <vt:lpstr>The Kitchen Sink approach</vt:lpstr>
      <vt:lpstr>1. Knowledgebase infrastructure</vt:lpstr>
      <vt:lpstr>2. Populating the knowledgebase</vt:lpstr>
      <vt:lpstr>3. Driving Biological Projects</vt:lpstr>
      <vt:lpstr>Overarching goals</vt:lpstr>
      <vt:lpstr>Schedule</vt:lpstr>
      <vt:lpstr>Prizes</vt:lpstr>
      <vt:lpstr>Format</vt:lpstr>
      <vt:lpstr>Judges</vt:lpstr>
      <vt:lpstr>Other Stuff</vt:lpstr>
      <vt:lpstr>Let’s Get Started!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Dumontier, Michel</dc:creator>
  <cp:lastModifiedBy>Dumontier, Michel</cp:lastModifiedBy>
  <cp:revision>11</cp:revision>
  <dcterms:created xsi:type="dcterms:W3CDTF">2014-04-26T15:02:55Z</dcterms:created>
  <dcterms:modified xsi:type="dcterms:W3CDTF">2014-04-27T15:59:39Z</dcterms:modified>
</cp:coreProperties>
</file>