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2" r:id="rId4"/>
    <p:sldId id="257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5" r:id="rId14"/>
    <p:sldId id="261" r:id="rId15"/>
    <p:sldId id="264" r:id="rId16"/>
    <p:sldId id="260" r:id="rId17"/>
    <p:sldId id="266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Number of new PubMed-indexed articles</c:v>
                </c:pt>
              </c:strCache>
            </c:strRef>
          </c:tx>
          <c:spPr>
            <a:ln w="38100">
              <a:solidFill>
                <a:srgbClr val="3333CC"/>
              </a:solidFill>
            </a:ln>
          </c:spPr>
          <c:marker>
            <c:symbol val="circle"/>
            <c:size val="7"/>
            <c:spPr>
              <a:solidFill>
                <a:schemeClr val="bg1"/>
              </a:solidFill>
              <a:ln w="38100"/>
            </c:spPr>
          </c:marker>
          <c:cat>
            <c:numRef>
              <c:f>Sheet1!$B$15:$B$45</c:f>
              <c:numCache>
                <c:formatCode>General</c:formatCode>
                <c:ptCount val="31"/>
                <c:pt idx="0">
                  <c:v>1983</c:v>
                </c:pt>
                <c:pt idx="1">
                  <c:v>1984</c:v>
                </c:pt>
                <c:pt idx="2">
                  <c:v>1985</c:v>
                </c:pt>
                <c:pt idx="3">
                  <c:v>1986</c:v>
                </c:pt>
                <c:pt idx="4">
                  <c:v>1987</c:v>
                </c:pt>
                <c:pt idx="5">
                  <c:v>1988</c:v>
                </c:pt>
                <c:pt idx="6">
                  <c:v>1989</c:v>
                </c:pt>
                <c:pt idx="7">
                  <c:v>1990</c:v>
                </c:pt>
                <c:pt idx="8">
                  <c:v>1991</c:v>
                </c:pt>
                <c:pt idx="9">
                  <c:v>1992</c:v>
                </c:pt>
                <c:pt idx="10">
                  <c:v>1993</c:v>
                </c:pt>
                <c:pt idx="11">
                  <c:v>1994</c:v>
                </c:pt>
                <c:pt idx="12">
                  <c:v>1995</c:v>
                </c:pt>
                <c:pt idx="13">
                  <c:v>1996</c:v>
                </c:pt>
                <c:pt idx="14">
                  <c:v>1997</c:v>
                </c:pt>
                <c:pt idx="15">
                  <c:v>1998</c:v>
                </c:pt>
                <c:pt idx="16">
                  <c:v>1999</c:v>
                </c:pt>
                <c:pt idx="17">
                  <c:v>2000</c:v>
                </c:pt>
                <c:pt idx="18">
                  <c:v>2001</c:v>
                </c:pt>
                <c:pt idx="19">
                  <c:v>2002</c:v>
                </c:pt>
                <c:pt idx="20">
                  <c:v>2003</c:v>
                </c:pt>
                <c:pt idx="21">
                  <c:v>2004</c:v>
                </c:pt>
                <c:pt idx="22">
                  <c:v>2005</c:v>
                </c:pt>
                <c:pt idx="23">
                  <c:v>2006</c:v>
                </c:pt>
                <c:pt idx="24">
                  <c:v>2007</c:v>
                </c:pt>
                <c:pt idx="25">
                  <c:v>2008</c:v>
                </c:pt>
                <c:pt idx="26">
                  <c:v>2009</c:v>
                </c:pt>
                <c:pt idx="27">
                  <c:v>2010</c:v>
                </c:pt>
                <c:pt idx="28">
                  <c:v>2011</c:v>
                </c:pt>
                <c:pt idx="29">
                  <c:v>2012</c:v>
                </c:pt>
                <c:pt idx="30">
                  <c:v>2013</c:v>
                </c:pt>
              </c:numCache>
            </c:numRef>
          </c:cat>
          <c:val>
            <c:numRef>
              <c:f>Sheet1!$C$15:$C$45</c:f>
              <c:numCache>
                <c:formatCode>General</c:formatCode>
                <c:ptCount val="31"/>
                <c:pt idx="0">
                  <c:v>307829</c:v>
                </c:pt>
                <c:pt idx="1">
                  <c:v>316722</c:v>
                </c:pt>
                <c:pt idx="2">
                  <c:v>333700</c:v>
                </c:pt>
                <c:pt idx="3">
                  <c:v>347887</c:v>
                </c:pt>
                <c:pt idx="4">
                  <c:v>365805</c:v>
                </c:pt>
                <c:pt idx="5">
                  <c:v>384054</c:v>
                </c:pt>
                <c:pt idx="6">
                  <c:v>400624</c:v>
                </c:pt>
                <c:pt idx="7">
                  <c:v>408417</c:v>
                </c:pt>
                <c:pt idx="8">
                  <c:v>409907</c:v>
                </c:pt>
                <c:pt idx="9">
                  <c:v>415341</c:v>
                </c:pt>
                <c:pt idx="10">
                  <c:v>423726</c:v>
                </c:pt>
                <c:pt idx="11">
                  <c:v>434823</c:v>
                </c:pt>
                <c:pt idx="12">
                  <c:v>446077</c:v>
                </c:pt>
                <c:pt idx="13">
                  <c:v>455922</c:v>
                </c:pt>
                <c:pt idx="14">
                  <c:v>453267</c:v>
                </c:pt>
                <c:pt idx="15">
                  <c:v>470871</c:v>
                </c:pt>
                <c:pt idx="16">
                  <c:v>490431</c:v>
                </c:pt>
                <c:pt idx="17">
                  <c:v>529796</c:v>
                </c:pt>
                <c:pt idx="18">
                  <c:v>544477</c:v>
                </c:pt>
                <c:pt idx="19">
                  <c:v>561706</c:v>
                </c:pt>
                <c:pt idx="20">
                  <c:v>592122</c:v>
                </c:pt>
                <c:pt idx="21">
                  <c:v>637001</c:v>
                </c:pt>
                <c:pt idx="22">
                  <c:v>697550</c:v>
                </c:pt>
                <c:pt idx="23">
                  <c:v>744117</c:v>
                </c:pt>
                <c:pt idx="24">
                  <c:v>781716</c:v>
                </c:pt>
                <c:pt idx="25">
                  <c:v>831019</c:v>
                </c:pt>
                <c:pt idx="26">
                  <c:v>870987</c:v>
                </c:pt>
                <c:pt idx="27">
                  <c:v>933407</c:v>
                </c:pt>
                <c:pt idx="28">
                  <c:v>1006922</c:v>
                </c:pt>
                <c:pt idx="29">
                  <c:v>1065634</c:v>
                </c:pt>
                <c:pt idx="30">
                  <c:v>1108920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575256"/>
        <c:axId val="317570944"/>
      </c:lineChart>
      <c:catAx>
        <c:axId val="317575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600"/>
            </a:pPr>
            <a:endParaRPr lang="en-US"/>
          </a:p>
        </c:txPr>
        <c:crossAx val="317570944"/>
        <c:crosses val="autoZero"/>
        <c:auto val="1"/>
        <c:lblAlgn val="ctr"/>
        <c:lblOffset val="100"/>
        <c:tickLblSkip val="5"/>
        <c:noMultiLvlLbl val="0"/>
      </c:catAx>
      <c:valAx>
        <c:axId val="317570944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17575256"/>
        <c:crosses val="autoZero"/>
        <c:crossBetween val="between"/>
        <c:majorUnit val="200000"/>
      </c:valAx>
    </c:plotArea>
    <c:legend>
      <c:legendPos val="t"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Number of new PubMed-indexed articles</c:v>
                </c:pt>
              </c:strCache>
            </c:strRef>
          </c:tx>
          <c:spPr>
            <a:ln w="38100">
              <a:solidFill>
                <a:srgbClr val="3333CC"/>
              </a:solidFill>
            </a:ln>
          </c:spPr>
          <c:marker>
            <c:symbol val="circle"/>
            <c:size val="7"/>
            <c:spPr>
              <a:solidFill>
                <a:schemeClr val="bg1"/>
              </a:solidFill>
              <a:ln w="38100"/>
            </c:spPr>
          </c:marker>
          <c:cat>
            <c:numRef>
              <c:f>Sheet1!$B$15:$B$45</c:f>
              <c:numCache>
                <c:formatCode>General</c:formatCode>
                <c:ptCount val="31"/>
                <c:pt idx="0">
                  <c:v>1983</c:v>
                </c:pt>
                <c:pt idx="1">
                  <c:v>1984</c:v>
                </c:pt>
                <c:pt idx="2">
                  <c:v>1985</c:v>
                </c:pt>
                <c:pt idx="3">
                  <c:v>1986</c:v>
                </c:pt>
                <c:pt idx="4">
                  <c:v>1987</c:v>
                </c:pt>
                <c:pt idx="5">
                  <c:v>1988</c:v>
                </c:pt>
                <c:pt idx="6">
                  <c:v>1989</c:v>
                </c:pt>
                <c:pt idx="7">
                  <c:v>1990</c:v>
                </c:pt>
                <c:pt idx="8">
                  <c:v>1991</c:v>
                </c:pt>
                <c:pt idx="9">
                  <c:v>1992</c:v>
                </c:pt>
                <c:pt idx="10">
                  <c:v>1993</c:v>
                </c:pt>
                <c:pt idx="11">
                  <c:v>1994</c:v>
                </c:pt>
                <c:pt idx="12">
                  <c:v>1995</c:v>
                </c:pt>
                <c:pt idx="13">
                  <c:v>1996</c:v>
                </c:pt>
                <c:pt idx="14">
                  <c:v>1997</c:v>
                </c:pt>
                <c:pt idx="15">
                  <c:v>1998</c:v>
                </c:pt>
                <c:pt idx="16">
                  <c:v>1999</c:v>
                </c:pt>
                <c:pt idx="17">
                  <c:v>2000</c:v>
                </c:pt>
                <c:pt idx="18">
                  <c:v>2001</c:v>
                </c:pt>
                <c:pt idx="19">
                  <c:v>2002</c:v>
                </c:pt>
                <c:pt idx="20">
                  <c:v>2003</c:v>
                </c:pt>
                <c:pt idx="21">
                  <c:v>2004</c:v>
                </c:pt>
                <c:pt idx="22">
                  <c:v>2005</c:v>
                </c:pt>
                <c:pt idx="23">
                  <c:v>2006</c:v>
                </c:pt>
                <c:pt idx="24">
                  <c:v>2007</c:v>
                </c:pt>
                <c:pt idx="25">
                  <c:v>2008</c:v>
                </c:pt>
                <c:pt idx="26">
                  <c:v>2009</c:v>
                </c:pt>
                <c:pt idx="27">
                  <c:v>2010</c:v>
                </c:pt>
                <c:pt idx="28">
                  <c:v>2011</c:v>
                </c:pt>
                <c:pt idx="29">
                  <c:v>2012</c:v>
                </c:pt>
                <c:pt idx="30">
                  <c:v>2013</c:v>
                </c:pt>
              </c:numCache>
            </c:numRef>
          </c:cat>
          <c:val>
            <c:numRef>
              <c:f>Sheet1!$C$15:$C$45</c:f>
              <c:numCache>
                <c:formatCode>General</c:formatCode>
                <c:ptCount val="31"/>
                <c:pt idx="0">
                  <c:v>307829</c:v>
                </c:pt>
                <c:pt idx="1">
                  <c:v>316722</c:v>
                </c:pt>
                <c:pt idx="2">
                  <c:v>333700</c:v>
                </c:pt>
                <c:pt idx="3">
                  <c:v>347887</c:v>
                </c:pt>
                <c:pt idx="4">
                  <c:v>365805</c:v>
                </c:pt>
                <c:pt idx="5">
                  <c:v>384054</c:v>
                </c:pt>
                <c:pt idx="6">
                  <c:v>400624</c:v>
                </c:pt>
                <c:pt idx="7">
                  <c:v>408417</c:v>
                </c:pt>
                <c:pt idx="8">
                  <c:v>409907</c:v>
                </c:pt>
                <c:pt idx="9">
                  <c:v>415341</c:v>
                </c:pt>
                <c:pt idx="10">
                  <c:v>423726</c:v>
                </c:pt>
                <c:pt idx="11">
                  <c:v>434823</c:v>
                </c:pt>
                <c:pt idx="12">
                  <c:v>446077</c:v>
                </c:pt>
                <c:pt idx="13">
                  <c:v>455922</c:v>
                </c:pt>
                <c:pt idx="14">
                  <c:v>453267</c:v>
                </c:pt>
                <c:pt idx="15">
                  <c:v>470871</c:v>
                </c:pt>
                <c:pt idx="16">
                  <c:v>490431</c:v>
                </c:pt>
                <c:pt idx="17">
                  <c:v>529796</c:v>
                </c:pt>
                <c:pt idx="18">
                  <c:v>544477</c:v>
                </c:pt>
                <c:pt idx="19">
                  <c:v>561706</c:v>
                </c:pt>
                <c:pt idx="20">
                  <c:v>592122</c:v>
                </c:pt>
                <c:pt idx="21">
                  <c:v>637001</c:v>
                </c:pt>
                <c:pt idx="22">
                  <c:v>697550</c:v>
                </c:pt>
                <c:pt idx="23">
                  <c:v>744117</c:v>
                </c:pt>
                <c:pt idx="24">
                  <c:v>781716</c:v>
                </c:pt>
                <c:pt idx="25">
                  <c:v>831019</c:v>
                </c:pt>
                <c:pt idx="26">
                  <c:v>870987</c:v>
                </c:pt>
                <c:pt idx="27">
                  <c:v>933407</c:v>
                </c:pt>
                <c:pt idx="28">
                  <c:v>1006922</c:v>
                </c:pt>
                <c:pt idx="29">
                  <c:v>1065634</c:v>
                </c:pt>
                <c:pt idx="30">
                  <c:v>1108920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579960"/>
        <c:axId val="317570160"/>
      </c:lineChart>
      <c:catAx>
        <c:axId val="317579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600"/>
            </a:pPr>
            <a:endParaRPr lang="en-US"/>
          </a:p>
        </c:txPr>
        <c:crossAx val="317570160"/>
        <c:crosses val="autoZero"/>
        <c:auto val="1"/>
        <c:lblAlgn val="ctr"/>
        <c:lblOffset val="100"/>
        <c:tickLblSkip val="5"/>
        <c:noMultiLvlLbl val="0"/>
      </c:catAx>
      <c:valAx>
        <c:axId val="317570160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17579960"/>
        <c:crosses val="autoZero"/>
        <c:crossBetween val="between"/>
        <c:majorUnit val="200000"/>
      </c:valAx>
    </c:plotArea>
    <c:legend>
      <c:legendPos val="t"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01C96-4D3B-44D1-924B-82BA7C9A6DD5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E5FCE-7649-4BE7-AFBE-89DF6E10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0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286BA-FB71-456A-832D-81ED4513658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4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286BA-FB71-456A-832D-81ED4513658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07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286BA-FB71-456A-832D-81ED4513658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4218-4EB8-4377-AEAB-24B8E87D427C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10A2-64A4-4879-A910-E830502D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7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4218-4EB8-4377-AEAB-24B8E87D427C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10A2-64A4-4879-A910-E830502D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1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4218-4EB8-4377-AEAB-24B8E87D427C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10A2-64A4-4879-A910-E830502D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9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4218-4EB8-4377-AEAB-24B8E87D427C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10A2-64A4-4879-A910-E830502D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2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4218-4EB8-4377-AEAB-24B8E87D427C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10A2-64A4-4879-A910-E830502D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9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4218-4EB8-4377-AEAB-24B8E87D427C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10A2-64A4-4879-A910-E830502D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4218-4EB8-4377-AEAB-24B8E87D427C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10A2-64A4-4879-A910-E830502D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4218-4EB8-4377-AEAB-24B8E87D427C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10A2-64A4-4879-A910-E830502D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4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4218-4EB8-4377-AEAB-24B8E87D427C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10A2-64A4-4879-A910-E830502D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3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4218-4EB8-4377-AEAB-24B8E87D427C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10A2-64A4-4879-A910-E830502D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0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4218-4EB8-4377-AEAB-24B8E87D427C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10A2-64A4-4879-A910-E830502D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8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34218-4EB8-4377-AEAB-24B8E87D427C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A10A2-64A4-4879-A910-E830502D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8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twork-of-BioThing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twork-of-BioThing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NoB</a:t>
            </a:r>
            <a:r>
              <a:rPr lang="en-US" dirty="0" smtClean="0"/>
              <a:t> </a:t>
            </a:r>
            <a:r>
              <a:rPr lang="en-US" dirty="0" err="1" smtClean="0"/>
              <a:t>Hackathon</a:t>
            </a:r>
            <a:endParaRPr lang="en-US" dirty="0" smtClean="0"/>
          </a:p>
          <a:p>
            <a:r>
              <a:rPr lang="en-US" dirty="0" smtClean="0"/>
              <a:t>April 26-27</a:t>
            </a:r>
            <a:endParaRPr lang="en-US" dirty="0"/>
          </a:p>
          <a:p>
            <a:r>
              <a:rPr lang="en-US" dirty="0" smtClean="0"/>
              <a:t>@Stanford University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Maastrict</a:t>
            </a:r>
            <a:r>
              <a:rPr lang="en-US" dirty="0" smtClean="0"/>
              <a:t> University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477" y="1280376"/>
            <a:ext cx="7639110" cy="18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Populating the knowledgebase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 with biomedical research</a:t>
            </a:r>
          </a:p>
          <a:p>
            <a:r>
              <a:rPr lang="en-US" dirty="0" smtClean="0"/>
              <a:t>Synergies between methods</a:t>
            </a:r>
          </a:p>
          <a:p>
            <a:r>
              <a:rPr lang="en-US" dirty="0" smtClean="0"/>
              <a:t>Assessing confidence</a:t>
            </a:r>
          </a:p>
          <a:p>
            <a:r>
              <a:rPr lang="en-US" dirty="0" smtClean="0"/>
              <a:t>Preserving provenance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CE1106-E169-4476-A554-D6D04EC551B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66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Driving Biological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the domain area</a:t>
            </a:r>
          </a:p>
          <a:p>
            <a:pPr lvl="1"/>
            <a:r>
              <a:rPr lang="en-US" dirty="0" smtClean="0"/>
              <a:t>N-of-1 cancer</a:t>
            </a:r>
          </a:p>
          <a:p>
            <a:pPr lvl="1"/>
            <a:r>
              <a:rPr lang="en-US" dirty="0" smtClean="0"/>
              <a:t>Drug repurposing</a:t>
            </a:r>
          </a:p>
          <a:p>
            <a:pPr lvl="1"/>
            <a:r>
              <a:rPr lang="en-US" dirty="0" smtClean="0"/>
              <a:t>Neuroscience</a:t>
            </a:r>
          </a:p>
          <a:p>
            <a:r>
              <a:rPr lang="en-US" dirty="0" smtClean="0"/>
              <a:t>Defining the specific data needed</a:t>
            </a:r>
          </a:p>
          <a:p>
            <a:r>
              <a:rPr lang="en-US" dirty="0" smtClean="0"/>
              <a:t>Defining the mining/analysis strategy</a:t>
            </a:r>
          </a:p>
          <a:p>
            <a:r>
              <a:rPr lang="en-US" dirty="0" smtClean="0"/>
              <a:t>Defining the testable hypotheses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CE1106-E169-4476-A554-D6D04EC551B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41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Overarching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 feasibility</a:t>
            </a:r>
          </a:p>
          <a:p>
            <a:r>
              <a:rPr lang="en-US" dirty="0" smtClean="0"/>
              <a:t>Demonstrate collaboration</a:t>
            </a:r>
          </a:p>
          <a:p>
            <a:r>
              <a:rPr lang="en-US" dirty="0" smtClean="0"/>
              <a:t>Demonstrate synergy</a:t>
            </a:r>
          </a:p>
          <a:p>
            <a:r>
              <a:rPr lang="en-US" dirty="0" smtClean="0"/>
              <a:t>Secure funding for multi-center multi-PI consortium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CE1106-E169-4476-A554-D6D04EC551B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38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i="1" dirty="0"/>
              <a:t>Saturday April 26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8:30AM: Registration and Breakfast</a:t>
            </a:r>
          </a:p>
          <a:p>
            <a:pPr marL="0" indent="0">
              <a:buNone/>
            </a:pPr>
            <a:r>
              <a:rPr lang="en-US" dirty="0"/>
              <a:t>9:00AM: Introductions, Problem Statement, Ideas session</a:t>
            </a:r>
          </a:p>
          <a:p>
            <a:pPr marL="0" indent="0">
              <a:buNone/>
            </a:pPr>
            <a:r>
              <a:rPr lang="en-US" dirty="0"/>
              <a:t>10:15AM: Project Pitches and Team Formation</a:t>
            </a:r>
          </a:p>
          <a:p>
            <a:pPr marL="0" indent="0">
              <a:buNone/>
            </a:pPr>
            <a:r>
              <a:rPr lang="en-US" dirty="0"/>
              <a:t>11:00AM: Tutorials</a:t>
            </a:r>
          </a:p>
          <a:p>
            <a:pPr marL="0" indent="0">
              <a:buNone/>
            </a:pPr>
            <a:r>
              <a:rPr lang="en-US" dirty="0"/>
              <a:t>12:15PM: Lunch is served</a:t>
            </a:r>
          </a:p>
          <a:p>
            <a:pPr marL="0" indent="0">
              <a:buNone/>
            </a:pPr>
            <a:r>
              <a:rPr lang="en-US" dirty="0"/>
              <a:t>6:00PM: Progress Reports</a:t>
            </a:r>
          </a:p>
          <a:p>
            <a:pPr marL="0" indent="0">
              <a:buNone/>
            </a:pPr>
            <a:r>
              <a:rPr lang="en-US" dirty="0" smtClean="0"/>
              <a:t>7:00PM</a:t>
            </a:r>
            <a:r>
              <a:rPr lang="en-US" dirty="0"/>
              <a:t>: Transportation leaves for </a:t>
            </a:r>
            <a:r>
              <a:rPr lang="en-US" dirty="0" smtClean="0"/>
              <a:t>restaurant</a:t>
            </a:r>
          </a:p>
          <a:p>
            <a:pPr marL="0" indent="0">
              <a:buNone/>
            </a:pPr>
            <a:r>
              <a:rPr lang="en-US" dirty="0" smtClean="0"/>
              <a:t>7:15-8:00PM: Cocktails @ Left Bank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8:00PM</a:t>
            </a:r>
            <a:r>
              <a:rPr lang="en-US" dirty="0"/>
              <a:t>: Dinner </a:t>
            </a:r>
            <a:r>
              <a:rPr lang="en-US" dirty="0" smtClean="0"/>
              <a:t>@ Left bank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Sunday April 27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8:00AM : Breakfast is served</a:t>
            </a:r>
          </a:p>
          <a:p>
            <a:pPr marL="0" indent="0">
              <a:buNone/>
            </a:pPr>
            <a:r>
              <a:rPr lang="en-US" dirty="0"/>
              <a:t>12:15PM: Lunch is served</a:t>
            </a:r>
          </a:p>
          <a:p>
            <a:pPr marL="0" indent="0">
              <a:buNone/>
            </a:pPr>
            <a:r>
              <a:rPr lang="en-US" dirty="0"/>
              <a:t>4:30PM : Pitches and Demos</a:t>
            </a:r>
          </a:p>
          <a:p>
            <a:pPr marL="0" indent="0">
              <a:buNone/>
            </a:pPr>
            <a:r>
              <a:rPr lang="en-US" dirty="0"/>
              <a:t>6:00PM : Winners announced, prizes awarded, final remarks.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$500 for best motivating use case</a:t>
            </a:r>
          </a:p>
          <a:p>
            <a:r>
              <a:rPr lang="en-US" dirty="0"/>
              <a:t>$500 for most sustainable infrastructure design</a:t>
            </a:r>
          </a:p>
          <a:p>
            <a:r>
              <a:rPr lang="en-US" dirty="0"/>
              <a:t>2x$500 for best applications</a:t>
            </a:r>
          </a:p>
          <a:p>
            <a:endParaRPr lang="en-US" dirty="0"/>
          </a:p>
        </p:txBody>
      </p:sp>
      <p:pic>
        <p:nvPicPr>
          <p:cNvPr id="2052" name="Picture 4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150" y="1740679"/>
            <a:ext cx="1858811" cy="44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265" y="2274079"/>
            <a:ext cx="32956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150" y="2857470"/>
            <a:ext cx="32956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1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groups of at most 5</a:t>
            </a:r>
          </a:p>
          <a:p>
            <a:pPr lvl="1"/>
            <a:r>
              <a:rPr lang="en-US" dirty="0" smtClean="0"/>
              <a:t>Must contain at least 2 local participants</a:t>
            </a:r>
          </a:p>
          <a:p>
            <a:pPr lvl="1"/>
            <a:r>
              <a:rPr lang="en-US" dirty="0" smtClean="0"/>
              <a:t>Up to 3 </a:t>
            </a:r>
            <a:r>
              <a:rPr lang="en-US" i="1" dirty="0" smtClean="0"/>
              <a:t>additiona</a:t>
            </a:r>
            <a:r>
              <a:rPr lang="en-US" i="1" dirty="0"/>
              <a:t>l</a:t>
            </a:r>
            <a:r>
              <a:rPr lang="en-US" dirty="0" smtClean="0"/>
              <a:t> remote participants (total of 8)</a:t>
            </a:r>
          </a:p>
          <a:p>
            <a:pPr lvl="1"/>
            <a:endParaRPr lang="en-US" dirty="0"/>
          </a:p>
          <a:p>
            <a:r>
              <a:rPr lang="en-US" dirty="0" smtClean="0"/>
              <a:t>All code must be open and available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/>
              <a:t> repo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github.com/Network-of-BioThings/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2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Mark </a:t>
            </a:r>
            <a:r>
              <a:rPr lang="en-US" dirty="0" err="1" smtClean="0"/>
              <a:t>Musen</a:t>
            </a:r>
            <a:r>
              <a:rPr lang="en-US" dirty="0" smtClean="0"/>
              <a:t> (NCBO)</a:t>
            </a:r>
          </a:p>
          <a:p>
            <a:r>
              <a:rPr lang="en-US" dirty="0" smtClean="0"/>
              <a:t>Bob Stanley (IO Informatics)</a:t>
            </a:r>
          </a:p>
          <a:p>
            <a:r>
              <a:rPr lang="en-US" dirty="0"/>
              <a:t>Paul </a:t>
            </a:r>
            <a:r>
              <a:rPr lang="en-US" dirty="0" smtClean="0"/>
              <a:t>Alexander (NCBO)</a:t>
            </a:r>
            <a:endParaRPr lang="en-US" dirty="0"/>
          </a:p>
          <a:p>
            <a:r>
              <a:rPr lang="en-US" dirty="0"/>
              <a:t>Manuel </a:t>
            </a:r>
            <a:r>
              <a:rPr lang="en-US" dirty="0" err="1" smtClean="0"/>
              <a:t>Salvadores</a:t>
            </a:r>
            <a:r>
              <a:rPr lang="en-US" dirty="0" smtClean="0"/>
              <a:t> (NCBO)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Michel </a:t>
            </a:r>
            <a:r>
              <a:rPr lang="en-US" dirty="0" err="1" smtClean="0"/>
              <a:t>Dumontier</a:t>
            </a:r>
            <a:r>
              <a:rPr lang="en-US" dirty="0" smtClean="0"/>
              <a:t> (NCBO)</a:t>
            </a:r>
          </a:p>
          <a:p>
            <a:r>
              <a:rPr lang="en-US" dirty="0" smtClean="0"/>
              <a:t>Andrew Su (Scripps – Use Cases)</a:t>
            </a:r>
          </a:p>
          <a:p>
            <a:endParaRPr lang="en-US" dirty="0"/>
          </a:p>
          <a:p>
            <a:r>
              <a:rPr lang="en-US" dirty="0" smtClean="0"/>
              <a:t>Criteria</a:t>
            </a:r>
          </a:p>
          <a:p>
            <a:pPr lvl="1"/>
            <a:r>
              <a:rPr lang="en-US" dirty="0" smtClean="0"/>
              <a:t>Innovation</a:t>
            </a:r>
          </a:p>
          <a:p>
            <a:pPr lvl="1"/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Sustainability / Scalability</a:t>
            </a:r>
          </a:p>
          <a:p>
            <a:pPr lvl="1"/>
            <a:r>
              <a:rPr lang="en-US" dirty="0" smtClean="0"/>
              <a:t>Impact Potential</a:t>
            </a:r>
          </a:p>
        </p:txBody>
      </p:sp>
    </p:spTree>
    <p:extLst>
      <p:ext uri="{BB962C8B-B14F-4D97-AF65-F5344CB8AC3E}">
        <p14:creationId xmlns:p14="http://schemas.microsoft.com/office/powerpoint/2010/main" val="11021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smtClean="0"/>
              <a:t>Bathrooms</a:t>
            </a:r>
          </a:p>
          <a:p>
            <a:r>
              <a:rPr lang="en-US" dirty="0" smtClean="0"/>
              <a:t>Room configuration</a:t>
            </a:r>
          </a:p>
          <a:p>
            <a:pPr lvl="1"/>
            <a:r>
              <a:rPr lang="en-US" dirty="0" smtClean="0"/>
              <a:t>projectors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8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https://github.com/Network-of-BioThings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Hackathon</a:t>
            </a:r>
            <a:r>
              <a:rPr lang="en-US" dirty="0" smtClean="0"/>
              <a:t> repo</a:t>
            </a:r>
            <a:endParaRPr lang="en-US" dirty="0"/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Participant Profiles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7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Michel </a:t>
            </a:r>
            <a:r>
              <a:rPr lang="en-US" dirty="0" err="1" smtClean="0"/>
              <a:t>Dumontier</a:t>
            </a:r>
            <a:endParaRPr lang="en-US" dirty="0" smtClean="0"/>
          </a:p>
          <a:p>
            <a:r>
              <a:rPr lang="en-US" dirty="0" smtClean="0"/>
              <a:t>Natasha </a:t>
            </a:r>
            <a:r>
              <a:rPr lang="en-US" dirty="0" err="1" smtClean="0"/>
              <a:t>Haulman</a:t>
            </a:r>
            <a:r>
              <a:rPr lang="en-US" dirty="0" smtClean="0"/>
              <a:t> (</a:t>
            </a:r>
            <a:r>
              <a:rPr lang="en-US" dirty="0" err="1" smtClean="0"/>
              <a:t>superadmin</a:t>
            </a:r>
            <a:r>
              <a:rPr lang="en-US" dirty="0" smtClean="0"/>
              <a:t>)</a:t>
            </a:r>
          </a:p>
          <a:p>
            <a:r>
              <a:rPr lang="en-US" dirty="0"/>
              <a:t>Mark </a:t>
            </a:r>
            <a:r>
              <a:rPr lang="en-US" dirty="0" err="1"/>
              <a:t>Musen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271710" y="1825625"/>
            <a:ext cx="3082089" cy="4351338"/>
          </a:xfrm>
        </p:spPr>
        <p:txBody>
          <a:bodyPr/>
          <a:lstStyle/>
          <a:p>
            <a:r>
              <a:rPr lang="en-US" dirty="0" smtClean="0"/>
              <a:t>Andrew Su</a:t>
            </a:r>
          </a:p>
          <a:p>
            <a:r>
              <a:rPr lang="en-US" dirty="0" smtClean="0"/>
              <a:t>Ben Good</a:t>
            </a:r>
            <a:endParaRPr lang="en-US" dirty="0"/>
          </a:p>
        </p:txBody>
      </p:sp>
      <p:pic>
        <p:nvPicPr>
          <p:cNvPr id="4" name="Picture 2" descr="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83" y="566674"/>
            <a:ext cx="4787448" cy="77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711" y="796201"/>
            <a:ext cx="1858811" cy="44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7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European </a:t>
            </a:r>
            <a:r>
              <a:rPr lang="en-US" b="1" dirty="0"/>
              <a:t>site @ Maastricht University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Chris </a:t>
            </a:r>
            <a:r>
              <a:rPr lang="en-US" b="1" dirty="0" err="1" smtClean="0"/>
              <a:t>Evelo</a:t>
            </a:r>
            <a:r>
              <a:rPr lang="en-US" b="1" dirty="0" smtClean="0"/>
              <a:t> (</a:t>
            </a:r>
            <a:r>
              <a:rPr lang="en-US" b="1" dirty="0" err="1" smtClean="0"/>
              <a:t>NoB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Mark Wilkinson (</a:t>
            </a:r>
            <a:r>
              <a:rPr lang="en-US" b="1" dirty="0" err="1" smtClean="0"/>
              <a:t>FAIRport</a:t>
            </a:r>
            <a:r>
              <a:rPr lang="en-US" b="1" dirty="0" smtClean="0"/>
              <a:t>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1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CE1106-E169-4476-A554-D6D04EC551B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2" descr="https://s3.amazonaws.com/uploads.hipchat.com/25885/155159/i42j4v7uUWPirax/SB_graph_CFT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0" t="15888" r="19951"/>
          <a:stretch/>
        </p:blipFill>
        <p:spPr bwMode="auto">
          <a:xfrm>
            <a:off x="1524000" y="1"/>
            <a:ext cx="76962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70847" y="228600"/>
            <a:ext cx="19461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/>
              <a:t>Pathways</a:t>
            </a:r>
          </a:p>
          <a:p>
            <a:pPr algn="r"/>
            <a:r>
              <a:rPr lang="en-US" sz="3600" dirty="0"/>
              <a:t>Diseases</a:t>
            </a:r>
            <a:endParaRPr lang="en-US" sz="3600" dirty="0"/>
          </a:p>
          <a:p>
            <a:pPr algn="r"/>
            <a:r>
              <a:rPr lang="en-US" sz="3600" dirty="0"/>
              <a:t>Proteins</a:t>
            </a:r>
          </a:p>
          <a:p>
            <a:pPr algn="r"/>
            <a:r>
              <a:rPr lang="en-US" sz="3600" dirty="0"/>
              <a:t>Variants</a:t>
            </a:r>
          </a:p>
          <a:p>
            <a:pPr algn="r"/>
            <a:r>
              <a:rPr lang="en-US" sz="3600" dirty="0"/>
              <a:t>Genes</a:t>
            </a:r>
          </a:p>
          <a:p>
            <a:pPr algn="r"/>
            <a:r>
              <a:rPr lang="en-US" sz="3600" dirty="0"/>
              <a:t>Drugs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5341204"/>
            <a:ext cx="6451510" cy="64633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914400" indent="-914400"/>
            <a:r>
              <a:rPr lang="en-US" b="1" u="sng" dirty="0"/>
              <a:t>Goal</a:t>
            </a:r>
            <a:r>
              <a:rPr lang="en-US" dirty="0"/>
              <a:t>: Assemble a network of biomedical entities that is </a:t>
            </a:r>
            <a:r>
              <a:rPr lang="en-US" u="sng" dirty="0"/>
              <a:t>comprehensive</a:t>
            </a:r>
            <a:r>
              <a:rPr lang="en-US" dirty="0"/>
              <a:t>, </a:t>
            </a:r>
            <a:r>
              <a:rPr lang="en-US" u="sng" dirty="0"/>
              <a:t>current</a:t>
            </a:r>
            <a:r>
              <a:rPr lang="en-US" dirty="0"/>
              <a:t>, and </a:t>
            </a:r>
            <a:r>
              <a:rPr lang="en-US" u="sng" dirty="0"/>
              <a:t>computable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biomedical literature is growing fast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998DEE-FB47-402F-9BEC-441CAEC5350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5638801"/>
            <a:ext cx="868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2013, there were </a:t>
            </a:r>
            <a:r>
              <a:rPr lang="en-US" b="1" dirty="0"/>
              <a:t>1,108,920 </a:t>
            </a:r>
            <a:r>
              <a:rPr lang="en-US" dirty="0"/>
              <a:t>new articles indexed in PubMed, bringing the current total to over </a:t>
            </a:r>
            <a:r>
              <a:rPr lang="en-US" b="1" dirty="0"/>
              <a:t>23 million</a:t>
            </a:r>
            <a:r>
              <a:rPr lang="en-US" dirty="0"/>
              <a:t>.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3262400" y="1371600"/>
          <a:ext cx="5819666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5732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biomedical literature is growing fast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998DEE-FB47-402F-9BEC-441CAEC5350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5638801"/>
            <a:ext cx="868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2013, there were </a:t>
            </a:r>
            <a:r>
              <a:rPr lang="en-US" b="1" dirty="0"/>
              <a:t>1,108,920 </a:t>
            </a:r>
            <a:r>
              <a:rPr lang="en-US" dirty="0"/>
              <a:t>new articles indexed in PubMed, bringing the current total to over </a:t>
            </a:r>
            <a:r>
              <a:rPr lang="en-US" b="1" dirty="0"/>
              <a:t>23 million</a:t>
            </a:r>
            <a:r>
              <a:rPr lang="en-US" dirty="0"/>
              <a:t>.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3262400" y="1371600"/>
          <a:ext cx="5819666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495801" y="152400"/>
            <a:ext cx="1676433" cy="381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66079" y="609601"/>
            <a:ext cx="2060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knowledge</a:t>
            </a:r>
            <a:endParaRPr lang="en-US" sz="3200" b="1" dirty="0"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5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Kitchen Sink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09800" y="1143000"/>
            <a:ext cx="79248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Biocuration</a:t>
            </a:r>
          </a:p>
          <a:p>
            <a:r>
              <a:rPr lang="en-US" dirty="0"/>
              <a:t>Text-mining</a:t>
            </a:r>
          </a:p>
          <a:p>
            <a:r>
              <a:rPr lang="en-US" dirty="0"/>
              <a:t>Crowdsourcing</a:t>
            </a:r>
          </a:p>
          <a:p>
            <a:r>
              <a:rPr lang="en-US" dirty="0"/>
              <a:t>Citizen science</a:t>
            </a:r>
          </a:p>
          <a:p>
            <a:r>
              <a:rPr lang="en-US" dirty="0"/>
              <a:t>Semantic web</a:t>
            </a:r>
          </a:p>
          <a:p>
            <a:r>
              <a:rPr lang="en-US" dirty="0"/>
              <a:t>Bio-ontologies</a:t>
            </a:r>
          </a:p>
          <a:p>
            <a:r>
              <a:rPr lang="en-US" dirty="0"/>
              <a:t>Network biology</a:t>
            </a:r>
          </a:p>
          <a:p>
            <a:r>
              <a:rPr lang="en-US" dirty="0"/>
              <a:t>Biomedical domain experts</a:t>
            </a:r>
          </a:p>
          <a:p>
            <a:r>
              <a:rPr lang="en-US" dirty="0"/>
              <a:t>Scientific publishers</a:t>
            </a:r>
          </a:p>
          <a:p>
            <a:r>
              <a:rPr lang="en-US" dirty="0"/>
              <a:t>Bio-IT</a:t>
            </a:r>
          </a:p>
          <a:p>
            <a:r>
              <a:rPr lang="en-US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CE1106-E169-4476-A554-D6D04EC551B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0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Knowledgebase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to billions or trillions of relationships</a:t>
            </a:r>
          </a:p>
          <a:p>
            <a:r>
              <a:rPr lang="en-US" dirty="0" smtClean="0"/>
              <a:t>Efficient query and access</a:t>
            </a:r>
          </a:p>
          <a:p>
            <a:r>
              <a:rPr lang="en-US" dirty="0" smtClean="0"/>
              <a:t>Generic and extensible data model</a:t>
            </a:r>
          </a:p>
          <a:p>
            <a:r>
              <a:rPr lang="en-US" dirty="0" smtClean="0"/>
              <a:t>Interoperability with other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CE1106-E169-4476-A554-D6D04EC551B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0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441</Words>
  <Application>Microsoft Office PowerPoint</Application>
  <PresentationFormat>Widescreen</PresentationFormat>
  <Paragraphs>124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MV Boli</vt:lpstr>
      <vt:lpstr>Office Theme</vt:lpstr>
      <vt:lpstr>PowerPoint Presentation</vt:lpstr>
      <vt:lpstr>PowerPoint Presentation</vt:lpstr>
      <vt:lpstr>European site @ Maastricht University </vt:lpstr>
      <vt:lpstr>What is it?</vt:lpstr>
      <vt:lpstr>PowerPoint Presentation</vt:lpstr>
      <vt:lpstr>The biomedical literature is growing fast</vt:lpstr>
      <vt:lpstr>The biomedical literature is growing fast</vt:lpstr>
      <vt:lpstr>The Kitchen Sink approach</vt:lpstr>
      <vt:lpstr>1. Knowledgebase infrastructure</vt:lpstr>
      <vt:lpstr>2. Populating the knowledgebase</vt:lpstr>
      <vt:lpstr>3. Driving Biological Projects</vt:lpstr>
      <vt:lpstr>Overarching goals</vt:lpstr>
      <vt:lpstr>Schedule</vt:lpstr>
      <vt:lpstr>Prizes</vt:lpstr>
      <vt:lpstr>Format</vt:lpstr>
      <vt:lpstr>Judges</vt:lpstr>
      <vt:lpstr>Other Stuff</vt:lpstr>
      <vt:lpstr>Let’s Get Started!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Dumontier, Michel</dc:creator>
  <cp:lastModifiedBy>Dumontier, Michel</cp:lastModifiedBy>
  <cp:revision>10</cp:revision>
  <dcterms:created xsi:type="dcterms:W3CDTF">2014-04-26T15:02:55Z</dcterms:created>
  <dcterms:modified xsi:type="dcterms:W3CDTF">2014-04-27T15:44:47Z</dcterms:modified>
</cp:coreProperties>
</file>