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7" descr=""/>
          <p:cNvPicPr/>
          <p:nvPr/>
        </p:nvPicPr>
        <p:blipFill>
          <a:blip r:embed="rId2"/>
          <a:srcRect l="9357" t="23648" r="0" b="0"/>
          <a:stretch/>
        </p:blipFill>
        <p:spPr>
          <a:xfrm>
            <a:off x="0" y="0"/>
            <a:ext cx="9486720" cy="50529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9" name="Group 1"/>
          <p:cNvGrpSpPr/>
          <p:nvPr/>
        </p:nvGrpSpPr>
        <p:grpSpPr>
          <a:xfrm>
            <a:off x="0" y="0"/>
            <a:ext cx="2590560" cy="1027800"/>
            <a:chOff x="0" y="0"/>
            <a:chExt cx="2590560" cy="1027800"/>
          </a:xfrm>
        </p:grpSpPr>
        <p:sp>
          <p:nvSpPr>
            <p:cNvPr id="40" name="Line 2"/>
            <p:cNvSpPr/>
            <p:nvPr/>
          </p:nvSpPr>
          <p:spPr>
            <a:xfrm flipV="1">
              <a:off x="0" y="0"/>
              <a:ext cx="2590560" cy="7617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41" name="Line 3"/>
            <p:cNvSpPr/>
            <p:nvPr/>
          </p:nvSpPr>
          <p:spPr>
            <a:xfrm flipH="1">
              <a:off x="0" y="0"/>
              <a:ext cx="704520" cy="102780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
        <p:nvSpPr>
          <p:cNvPr id="42"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0" name="Group 1"/>
          <p:cNvGrpSpPr/>
          <p:nvPr/>
        </p:nvGrpSpPr>
        <p:grpSpPr>
          <a:xfrm>
            <a:off x="0" y="0"/>
            <a:ext cx="2590560" cy="1027800"/>
            <a:chOff x="0" y="0"/>
            <a:chExt cx="2590560" cy="1027800"/>
          </a:xfrm>
        </p:grpSpPr>
        <p:sp>
          <p:nvSpPr>
            <p:cNvPr id="81" name="Line 2"/>
            <p:cNvSpPr/>
            <p:nvPr/>
          </p:nvSpPr>
          <p:spPr>
            <a:xfrm flipV="1">
              <a:off x="0" y="0"/>
              <a:ext cx="2590560" cy="7617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82" name="Line 3"/>
            <p:cNvSpPr/>
            <p:nvPr/>
          </p:nvSpPr>
          <p:spPr>
            <a:xfrm flipH="1">
              <a:off x="0" y="0"/>
              <a:ext cx="704520" cy="102780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
        <p:nvSpPr>
          <p:cNvPr id="83"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1" name="Group 1"/>
          <p:cNvGrpSpPr/>
          <p:nvPr/>
        </p:nvGrpSpPr>
        <p:grpSpPr>
          <a:xfrm>
            <a:off x="7333920" y="0"/>
            <a:ext cx="4857840" cy="1723680"/>
            <a:chOff x="7333920" y="0"/>
            <a:chExt cx="4857840" cy="1723680"/>
          </a:xfrm>
        </p:grpSpPr>
        <p:sp>
          <p:nvSpPr>
            <p:cNvPr id="122" name="Line 2"/>
            <p:cNvSpPr/>
            <p:nvPr/>
          </p:nvSpPr>
          <p:spPr>
            <a:xfrm flipH="1" flipV="1">
              <a:off x="7333920" y="0"/>
              <a:ext cx="4857840" cy="7617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123" name="Line 3"/>
            <p:cNvSpPr/>
            <p:nvPr/>
          </p:nvSpPr>
          <p:spPr>
            <a:xfrm>
              <a:off x="11486880" y="0"/>
              <a:ext cx="704880" cy="172368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
        <p:nvSpPr>
          <p:cNvPr id="12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126480" y="4206240"/>
            <a:ext cx="5760360" cy="204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latin typeface="Arial"/>
              </a:rPr>
              <a:t>THE SITELINE OS WORKITEM DESIGNER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1800" spc="-1" strike="noStrike">
                <a:latin typeface="Arial"/>
              </a:rPr>
              <a:t>A brief introduction - beta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James K Smith</a:t>
            </a:r>
            <a:endParaRPr b="0" lang="en-US" sz="1800" spc="-1" strike="noStrike">
              <a:latin typeface="Arial"/>
            </a:endParaRPr>
          </a:p>
          <a:p>
            <a:pPr>
              <a:lnSpc>
                <a:spcPct val="100000"/>
              </a:lnSpc>
            </a:pPr>
            <a:r>
              <a:rPr b="0" lang="en-US" sz="1800" spc="-1" strike="noStrike">
                <a:latin typeface="Arial"/>
              </a:rPr>
              <a:t>CTO, Grid-Sky Inc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 descr=""/>
          <p:cNvPicPr/>
          <p:nvPr/>
        </p:nvPicPr>
        <p:blipFill>
          <a:blip r:embed="rId1"/>
          <a:stretch/>
        </p:blipFill>
        <p:spPr>
          <a:xfrm>
            <a:off x="4443840" y="1380600"/>
            <a:ext cx="7031520" cy="4699800"/>
          </a:xfrm>
          <a:prstGeom prst="rect">
            <a:avLst/>
          </a:prstGeom>
          <a:ln>
            <a:noFill/>
          </a:ln>
        </p:spPr>
      </p:pic>
      <p:sp>
        <p:nvSpPr>
          <p:cNvPr id="227"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How the custom help system works (1)</a:t>
            </a:r>
            <a:endParaRPr b="0" lang="en-US" sz="2800" spc="-1" strike="noStrike">
              <a:latin typeface="Arial"/>
            </a:endParaRPr>
          </a:p>
        </p:txBody>
      </p:sp>
      <p:sp>
        <p:nvSpPr>
          <p:cNvPr id="22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29"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3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7E717CD-2EFC-4B3A-A59E-B82C0620F2E3}" type="slidenum">
              <a:rPr b="0" lang="en-US" sz="900" spc="-1" strike="noStrike">
                <a:solidFill>
                  <a:srgbClr val="8b8b8b"/>
                </a:solidFill>
                <a:latin typeface="Tenorite"/>
                <a:ea typeface="DejaVu Sans"/>
              </a:rPr>
              <a:t>10</a:t>
            </a:fld>
            <a:endParaRPr b="0" lang="en-US" sz="900" spc="-1" strike="noStrike">
              <a:latin typeface="Arial"/>
            </a:endParaRPr>
          </a:p>
        </p:txBody>
      </p:sp>
      <p:sp>
        <p:nvSpPr>
          <p:cNvPr id="231" name="CustomShape 5"/>
          <p:cNvSpPr/>
          <p:nvPr/>
        </p:nvSpPr>
        <p:spPr>
          <a:xfrm>
            <a:off x="822960" y="1536840"/>
            <a:ext cx="3382920" cy="326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If you can create your own work-items, then you need the ability to provide context specific help for these work-items. The SitelineOS Help System provides just that capability. Access the Help System by clicking this button.</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Continuing with the Lean UX widget example, enter a help id in the list box, then click the detail button to open a rich text editor for that id.</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Here, you can generally enter whatever content you like.</a:t>
            </a:r>
            <a:endParaRPr b="0" lang="en-US" sz="1500" spc="-1" strike="noStrike">
              <a:latin typeface="Arial"/>
            </a:endParaRPr>
          </a:p>
        </p:txBody>
      </p:sp>
      <p:sp>
        <p:nvSpPr>
          <p:cNvPr id="232" name="Line 6"/>
          <p:cNvSpPr/>
          <p:nvPr/>
        </p:nvSpPr>
        <p:spPr>
          <a:xfrm flipH="1" flipV="1">
            <a:off x="2834640" y="2926080"/>
            <a:ext cx="1463040" cy="91440"/>
          </a:xfrm>
          <a:prstGeom prst="line">
            <a:avLst/>
          </a:prstGeom>
          <a:ln>
            <a:solidFill>
              <a:srgbClr val="3465a4"/>
            </a:solidFill>
            <a:headEnd len="med" type="triangle" w="med"/>
          </a:ln>
        </p:spPr>
        <p:style>
          <a:lnRef idx="0"/>
          <a:fillRef idx="0"/>
          <a:effectRef idx="0"/>
          <a:fontRef idx="minor"/>
        </p:style>
      </p:sp>
      <p:sp>
        <p:nvSpPr>
          <p:cNvPr id="233" name="Line 7"/>
          <p:cNvSpPr/>
          <p:nvPr/>
        </p:nvSpPr>
        <p:spPr>
          <a:xfrm flipH="1">
            <a:off x="6035040" y="3200400"/>
            <a:ext cx="1463040" cy="54864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 descr=""/>
          <p:cNvPicPr/>
          <p:nvPr/>
        </p:nvPicPr>
        <p:blipFill>
          <a:blip r:embed="rId1"/>
          <a:stretch/>
        </p:blipFill>
        <p:spPr>
          <a:xfrm>
            <a:off x="4443840" y="1380600"/>
            <a:ext cx="7031520" cy="4699800"/>
          </a:xfrm>
          <a:prstGeom prst="rect">
            <a:avLst/>
          </a:prstGeom>
          <a:ln>
            <a:noFill/>
          </a:ln>
        </p:spPr>
      </p:pic>
      <p:sp>
        <p:nvSpPr>
          <p:cNvPr id="235"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How the custom help system works (2)</a:t>
            </a:r>
            <a:endParaRPr b="0" lang="en-US" sz="2800" spc="-1" strike="noStrike">
              <a:latin typeface="Arial"/>
            </a:endParaRPr>
          </a:p>
        </p:txBody>
      </p:sp>
      <p:sp>
        <p:nvSpPr>
          <p:cNvPr id="236"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37"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38"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636E620-CAA6-4B5E-8EE8-D106CCA0F188}" type="slidenum">
              <a:rPr b="0" lang="en-US" sz="900" spc="-1" strike="noStrike">
                <a:solidFill>
                  <a:srgbClr val="8b8b8b"/>
                </a:solidFill>
                <a:latin typeface="Tenorite"/>
                <a:ea typeface="DejaVu Sans"/>
              </a:rPr>
              <a:t>11</a:t>
            </a:fld>
            <a:endParaRPr b="0" lang="en-US" sz="900" spc="-1" strike="noStrike">
              <a:latin typeface="Arial"/>
            </a:endParaRPr>
          </a:p>
        </p:txBody>
      </p:sp>
      <p:sp>
        <p:nvSpPr>
          <p:cNvPr id="239" name="CustomShape 5"/>
          <p:cNvSpPr/>
          <p:nvPr/>
        </p:nvSpPr>
        <p:spPr>
          <a:xfrm>
            <a:off x="822960" y="1536840"/>
            <a:ext cx="3382920" cy="157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For each sub-widget container in this widget, note help button.</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In designer mode, you also have the option of editing your help context here without the need to open the Help Manager.</a:t>
            </a:r>
            <a:endParaRPr b="0" lang="en-US" sz="1500" spc="-1" strike="noStrike">
              <a:latin typeface="Arial"/>
            </a:endParaRPr>
          </a:p>
        </p:txBody>
      </p:sp>
      <p:sp>
        <p:nvSpPr>
          <p:cNvPr id="240" name="Line 6"/>
          <p:cNvSpPr/>
          <p:nvPr/>
        </p:nvSpPr>
        <p:spPr>
          <a:xfrm flipH="1" flipV="1">
            <a:off x="8961120" y="2651760"/>
            <a:ext cx="731520" cy="36576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 descr=""/>
          <p:cNvPicPr/>
          <p:nvPr/>
        </p:nvPicPr>
        <p:blipFill>
          <a:blip r:embed="rId1"/>
          <a:stretch/>
        </p:blipFill>
        <p:spPr>
          <a:xfrm>
            <a:off x="4443840" y="1380600"/>
            <a:ext cx="7031520" cy="4699800"/>
          </a:xfrm>
          <a:prstGeom prst="rect">
            <a:avLst/>
          </a:prstGeom>
          <a:ln>
            <a:noFill/>
          </a:ln>
        </p:spPr>
      </p:pic>
      <p:sp>
        <p:nvSpPr>
          <p:cNvPr id="242"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How the custom help system works (3)</a:t>
            </a:r>
            <a:endParaRPr b="0" lang="en-US" sz="2800" spc="-1" strike="noStrike">
              <a:latin typeface="Arial"/>
            </a:endParaRPr>
          </a:p>
        </p:txBody>
      </p:sp>
      <p:sp>
        <p:nvSpPr>
          <p:cNvPr id="243"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44"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4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224ED1A-DD8C-4DBF-B258-5BD6724BEAB7}" type="slidenum">
              <a:rPr b="0" lang="en-US" sz="900" spc="-1" strike="noStrike">
                <a:solidFill>
                  <a:srgbClr val="8b8b8b"/>
                </a:solidFill>
                <a:latin typeface="Tenorite"/>
                <a:ea typeface="DejaVu Sans"/>
              </a:rPr>
              <a:t>12</a:t>
            </a:fld>
            <a:endParaRPr b="0" lang="en-US" sz="900" spc="-1" strike="noStrike">
              <a:latin typeface="Arial"/>
            </a:endParaRPr>
          </a:p>
        </p:txBody>
      </p:sp>
      <p:sp>
        <p:nvSpPr>
          <p:cNvPr id="246" name="CustomShape 5"/>
          <p:cNvSpPr/>
          <p:nvPr/>
        </p:nvSpPr>
        <p:spPr>
          <a:xfrm>
            <a:off x="822960" y="1536840"/>
            <a:ext cx="3382920" cy="3476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This is a view of same work-item in “Active mode.” Active mode can be tested from the designer to show how the work-item will display while actively being used in a SitelineOS workflow.</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Active mode is toggled with this button on the toolbar.</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Once in Active mode, if any help button is clicked, the help dialog is opened, but in read-only mode without editor toolbar, and the help window will typically be smaller, but still resizeable.</a:t>
            </a:r>
            <a:endParaRPr b="0" lang="en-US" sz="1500" spc="-1" strike="noStrike">
              <a:latin typeface="Arial"/>
            </a:endParaRPr>
          </a:p>
        </p:txBody>
      </p:sp>
      <p:sp>
        <p:nvSpPr>
          <p:cNvPr id="247" name="Line 6"/>
          <p:cNvSpPr/>
          <p:nvPr/>
        </p:nvSpPr>
        <p:spPr>
          <a:xfrm flipH="1" flipV="1">
            <a:off x="8961120" y="2560320"/>
            <a:ext cx="731520" cy="457200"/>
          </a:xfrm>
          <a:prstGeom prst="line">
            <a:avLst/>
          </a:prstGeom>
          <a:ln>
            <a:solidFill>
              <a:srgbClr val="3465a4"/>
            </a:solidFill>
            <a:headEnd len="med" type="triangle" w="med"/>
          </a:ln>
        </p:spPr>
        <p:style>
          <a:lnRef idx="0"/>
          <a:fillRef idx="0"/>
          <a:effectRef idx="0"/>
          <a:fontRef idx="minor"/>
        </p:style>
      </p:sp>
      <p:sp>
        <p:nvSpPr>
          <p:cNvPr id="248" name="Line 7"/>
          <p:cNvSpPr/>
          <p:nvPr/>
        </p:nvSpPr>
        <p:spPr>
          <a:xfrm flipH="1" flipV="1">
            <a:off x="2926080" y="3383280"/>
            <a:ext cx="1463040" cy="9144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 descr=""/>
          <p:cNvPicPr/>
          <p:nvPr/>
        </p:nvPicPr>
        <p:blipFill>
          <a:blip r:embed="rId1"/>
          <a:stretch/>
        </p:blipFill>
        <p:spPr>
          <a:xfrm>
            <a:off x="4443840" y="1380600"/>
            <a:ext cx="7031520" cy="4699800"/>
          </a:xfrm>
          <a:prstGeom prst="rect">
            <a:avLst/>
          </a:prstGeom>
          <a:ln>
            <a:noFill/>
          </a:ln>
        </p:spPr>
      </p:pic>
      <p:sp>
        <p:nvSpPr>
          <p:cNvPr id="250"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How the custom help system works (4)</a:t>
            </a:r>
            <a:endParaRPr b="0" lang="en-US" sz="2800" spc="-1" strike="noStrike">
              <a:latin typeface="Arial"/>
            </a:endParaRPr>
          </a:p>
        </p:txBody>
      </p:sp>
      <p:sp>
        <p:nvSpPr>
          <p:cNvPr id="251"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52"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53"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9F4E3E3-9FA5-4782-8466-36A8514A20BE}" type="slidenum">
              <a:rPr b="0" lang="en-US" sz="900" spc="-1" strike="noStrike">
                <a:solidFill>
                  <a:srgbClr val="8b8b8b"/>
                </a:solidFill>
                <a:latin typeface="Tenorite"/>
                <a:ea typeface="DejaVu Sans"/>
              </a:rPr>
              <a:t>13</a:t>
            </a:fld>
            <a:endParaRPr b="0" lang="en-US" sz="900" spc="-1" strike="noStrike">
              <a:latin typeface="Arial"/>
            </a:endParaRPr>
          </a:p>
        </p:txBody>
      </p:sp>
      <p:sp>
        <p:nvSpPr>
          <p:cNvPr id="254" name="CustomShape 5"/>
          <p:cNvSpPr/>
          <p:nvPr/>
        </p:nvSpPr>
        <p:spPr>
          <a:xfrm>
            <a:off x="822960" y="1536840"/>
            <a:ext cx="3382920" cy="178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You also have the ability to create help for the whole work-item. Click this button to access.</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As with specific sub-widget help, overall work-item help is editable in Designer mode, but read-only in Active mode.</a:t>
            </a:r>
            <a:endParaRPr b="0" lang="en-US" sz="1500" spc="-1" strike="noStrike">
              <a:latin typeface="Arial"/>
            </a:endParaRPr>
          </a:p>
        </p:txBody>
      </p:sp>
      <p:sp>
        <p:nvSpPr>
          <p:cNvPr id="255" name="Line 6"/>
          <p:cNvSpPr/>
          <p:nvPr/>
        </p:nvSpPr>
        <p:spPr>
          <a:xfrm flipH="1" flipV="1">
            <a:off x="8961120" y="2560320"/>
            <a:ext cx="731520" cy="457200"/>
          </a:xfrm>
          <a:prstGeom prst="line">
            <a:avLst/>
          </a:prstGeom>
          <a:ln>
            <a:solidFill>
              <a:srgbClr val="3465a4"/>
            </a:solidFill>
            <a:headEnd len="med" type="triangle" w="med"/>
          </a:ln>
        </p:spPr>
        <p:style>
          <a:lnRef idx="0"/>
          <a:fillRef idx="0"/>
          <a:effectRef idx="0"/>
          <a:fontRef idx="minor"/>
        </p:style>
      </p:sp>
      <p:sp>
        <p:nvSpPr>
          <p:cNvPr id="256" name="Line 7"/>
          <p:cNvSpPr/>
          <p:nvPr/>
        </p:nvSpPr>
        <p:spPr>
          <a:xfrm flipH="1" flipV="1">
            <a:off x="2834640" y="2103120"/>
            <a:ext cx="1609200" cy="164592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4443840" y="1380600"/>
            <a:ext cx="7031520" cy="4699800"/>
          </a:xfrm>
          <a:prstGeom prst="rect">
            <a:avLst/>
          </a:prstGeom>
          <a:ln>
            <a:noFill/>
          </a:ln>
        </p:spPr>
      </p:pic>
      <p:sp>
        <p:nvSpPr>
          <p:cNvPr id="258"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The widgets used in this template</a:t>
            </a:r>
            <a:endParaRPr b="0" lang="en-US" sz="2800" spc="-1" strike="noStrike">
              <a:latin typeface="Arial"/>
            </a:endParaRPr>
          </a:p>
        </p:txBody>
      </p:sp>
      <p:sp>
        <p:nvSpPr>
          <p:cNvPr id="259"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60"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61"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7A3845D-7158-48AF-A83B-4649D8609B9F}" type="slidenum">
              <a:rPr b="0" lang="en-US" sz="900" spc="-1" strike="noStrike">
                <a:solidFill>
                  <a:srgbClr val="8b8b8b"/>
                </a:solidFill>
                <a:latin typeface="Tenorite"/>
                <a:ea typeface="DejaVu Sans"/>
              </a:rPr>
              <a:t>14</a:t>
            </a:fld>
            <a:endParaRPr b="0" lang="en-US" sz="900" spc="-1" strike="noStrike">
              <a:latin typeface="Arial"/>
            </a:endParaRPr>
          </a:p>
        </p:txBody>
      </p:sp>
      <p:sp>
        <p:nvSpPr>
          <p:cNvPr id="262" name="CustomShape 5"/>
          <p:cNvSpPr/>
          <p:nvPr/>
        </p:nvSpPr>
        <p:spPr>
          <a:xfrm>
            <a:off x="838080" y="1371600"/>
            <a:ext cx="3382920" cy="474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The primary widget used to build Lean UX Canvas V2 is the Checklist widget, available on the “Widgets” toolbar.</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It consists of one or more numbered rows that can be tagged, and have a summary entry. Think of these rows as conversation bullets with the ability to be drilled into for greater detail.</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All information entered in the widgets for any workitem is collected into a payload that is sent to a multi-user compliant database engine, meaning, multiple users can edit the same workitem at the same time.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A future presentation will include an introduction to all the widgets in the SitelineOS Workitem Designer.</a:t>
            </a:r>
            <a:endParaRPr b="0" lang="en-US" sz="1500" spc="-1" strike="noStrike">
              <a:latin typeface="Arial"/>
            </a:endParaRPr>
          </a:p>
        </p:txBody>
      </p:sp>
      <p:sp>
        <p:nvSpPr>
          <p:cNvPr id="263" name="Line 6"/>
          <p:cNvSpPr/>
          <p:nvPr/>
        </p:nvSpPr>
        <p:spPr>
          <a:xfrm flipH="1" flipV="1">
            <a:off x="7315200" y="2834640"/>
            <a:ext cx="1188720" cy="45720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 descr=""/>
          <p:cNvPicPr/>
          <p:nvPr/>
        </p:nvPicPr>
        <p:blipFill>
          <a:blip r:embed="rId1"/>
          <a:stretch/>
        </p:blipFill>
        <p:spPr>
          <a:xfrm>
            <a:off x="4443840" y="1380600"/>
            <a:ext cx="7031520" cy="4699800"/>
          </a:xfrm>
          <a:prstGeom prst="rect">
            <a:avLst/>
          </a:prstGeom>
          <a:ln>
            <a:noFill/>
          </a:ln>
        </p:spPr>
      </p:pic>
      <p:sp>
        <p:nvSpPr>
          <p:cNvPr id="265" name="CustomShape 1"/>
          <p:cNvSpPr/>
          <p:nvPr/>
        </p:nvSpPr>
        <p:spPr>
          <a:xfrm>
            <a:off x="1606680" y="275040"/>
            <a:ext cx="89085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Closing comments and and current state of development</a:t>
            </a:r>
            <a:endParaRPr b="0" lang="en-US" sz="2800" spc="-1" strike="noStrike">
              <a:latin typeface="Arial"/>
            </a:endParaRPr>
          </a:p>
        </p:txBody>
      </p:sp>
      <p:sp>
        <p:nvSpPr>
          <p:cNvPr id="266"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67"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68"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CB8DE92-A52C-4062-9DCE-CF05A240199F}" type="slidenum">
              <a:rPr b="0" lang="en-US" sz="900" spc="-1" strike="noStrike">
                <a:solidFill>
                  <a:srgbClr val="8b8b8b"/>
                </a:solidFill>
                <a:latin typeface="Tenorite"/>
                <a:ea typeface="DejaVu Sans"/>
              </a:rPr>
              <a:t>15</a:t>
            </a:fld>
            <a:endParaRPr b="0" lang="en-US" sz="900" spc="-1" strike="noStrike">
              <a:latin typeface="Arial"/>
            </a:endParaRPr>
          </a:p>
        </p:txBody>
      </p:sp>
      <p:sp>
        <p:nvSpPr>
          <p:cNvPr id="269" name="CustomShape 5"/>
          <p:cNvSpPr/>
          <p:nvPr/>
        </p:nvSpPr>
        <p:spPr>
          <a:xfrm>
            <a:off x="823320" y="1389960"/>
            <a:ext cx="3382920" cy="452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50" spc="-1" strike="noStrike">
                <a:latin typeface="Arial"/>
              </a:rPr>
              <a:t>Notice that we aren’t working with any actual data at this point. All sub-widgets are blank. That’s because the Workitem Designer in SitelineOS is a first-class citizen, unlike in many backlog tools, where template design comes second. Combined with the Visual Workflow Designer, this allows the user to design business systems from the ground up.</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latin typeface="Arial"/>
              </a:rPr>
              <a:t>This ability provides for business system design that enables most any organization to fully realize any workflow or value stream with whatever content that can be flowed to deliver value to a market. </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latin typeface="Arial"/>
              </a:rPr>
              <a:t>Beside the ability to design workitems from scratch with available widgets in the designer, future examples will include workitem packages that include financial worksheets, audit templates, legacy project management templates as examples of the flexibility of SitelineOS.</a:t>
            </a:r>
            <a:endParaRPr b="0" lang="en-US" sz="1050" spc="-1" strike="noStrike">
              <a:latin typeface="Arial"/>
            </a:endParaRPr>
          </a:p>
          <a:p>
            <a:pPr>
              <a:lnSpc>
                <a:spcPct val="100000"/>
              </a:lnSpc>
            </a:pPr>
            <a:endParaRPr b="0" lang="en-US" sz="1050" spc="-1" strike="noStrike">
              <a:latin typeface="Arial"/>
            </a:endParaRPr>
          </a:p>
          <a:p>
            <a:pPr marL="216000" indent="-215640">
              <a:lnSpc>
                <a:spcPct val="100000"/>
              </a:lnSpc>
              <a:buClr>
                <a:srgbClr val="000000"/>
              </a:buClr>
              <a:buSzPct val="45000"/>
              <a:buFont typeface="Wingdings" charset="2"/>
              <a:buChar char=""/>
            </a:pPr>
            <a:r>
              <a:rPr b="0" lang="en-US" sz="1050" spc="-1" strike="noStrike">
                <a:latin typeface="Arial"/>
              </a:rPr>
              <a:t>MVP for the Workitem Designer is 95%.</a:t>
            </a:r>
            <a:endParaRPr b="0" lang="en-US" sz="1050" spc="-1" strike="noStrike">
              <a:latin typeface="Arial"/>
            </a:endParaRPr>
          </a:p>
          <a:p>
            <a:pPr marL="216000" indent="-215640">
              <a:lnSpc>
                <a:spcPct val="100000"/>
              </a:lnSpc>
              <a:buClr>
                <a:srgbClr val="000000"/>
              </a:buClr>
              <a:buSzPct val="45000"/>
              <a:buFont typeface="Wingdings" charset="2"/>
              <a:buChar char=""/>
            </a:pPr>
            <a:r>
              <a:rPr b="0" lang="en-US" sz="1050" spc="-1" strike="noStrike">
                <a:latin typeface="Arial"/>
              </a:rPr>
              <a:t>Visual kanban board designer is at 80%</a:t>
            </a:r>
            <a:endParaRPr b="0" lang="en-US" sz="1050" spc="-1" strike="noStrike">
              <a:latin typeface="Arial"/>
            </a:endParaRPr>
          </a:p>
          <a:p>
            <a:pPr marL="216000" indent="-215640">
              <a:lnSpc>
                <a:spcPct val="100000"/>
              </a:lnSpc>
              <a:buClr>
                <a:srgbClr val="000000"/>
              </a:buClr>
              <a:buSzPct val="45000"/>
              <a:buFont typeface="Wingdings" charset="2"/>
              <a:buChar char=""/>
            </a:pPr>
            <a:r>
              <a:rPr b="0" lang="en-US" sz="1050" spc="-1" strike="noStrike">
                <a:latin typeface="Arial"/>
              </a:rPr>
              <a:t>Visual workflow designer is at 70%</a:t>
            </a:r>
            <a:endParaRPr b="0" lang="en-US" sz="1050" spc="-1" strike="noStrike">
              <a:latin typeface="Arial"/>
            </a:endParaRPr>
          </a:p>
          <a:p>
            <a:pPr marL="216000" indent="-215640">
              <a:lnSpc>
                <a:spcPct val="100000"/>
              </a:lnSpc>
              <a:buClr>
                <a:srgbClr val="000000"/>
              </a:buClr>
              <a:buSzPct val="45000"/>
              <a:buFont typeface="Wingdings" charset="2"/>
              <a:buChar char=""/>
            </a:pPr>
            <a:r>
              <a:rPr b="0" lang="en-US" sz="1050" spc="-1" strike="noStrike">
                <a:latin typeface="Arial"/>
              </a:rPr>
              <a:t>SitelineOS is a rich, native first, workstation quality application. Current platform development state:</a:t>
            </a:r>
            <a:endParaRPr b="0" lang="en-US" sz="1050" spc="-1" strike="noStrike">
              <a:latin typeface="Arial"/>
            </a:endParaRPr>
          </a:p>
          <a:p>
            <a:pPr marL="360000" indent="-215640">
              <a:lnSpc>
                <a:spcPct val="100000"/>
              </a:lnSpc>
              <a:buClr>
                <a:srgbClr val="000000"/>
              </a:buClr>
              <a:buSzPct val="45000"/>
              <a:buFont typeface="Wingdings" charset="2"/>
              <a:buChar char=""/>
            </a:pPr>
            <a:r>
              <a:rPr b="0" lang="en-US" sz="1050" spc="-1" strike="noStrike">
                <a:latin typeface="Arial"/>
              </a:rPr>
              <a:t>Linux – tested 100%</a:t>
            </a:r>
            <a:endParaRPr b="0" lang="en-US" sz="1050" spc="-1" strike="noStrike">
              <a:latin typeface="Arial"/>
            </a:endParaRPr>
          </a:p>
          <a:p>
            <a:pPr marL="360000" indent="-215640">
              <a:lnSpc>
                <a:spcPct val="100000"/>
              </a:lnSpc>
              <a:buClr>
                <a:srgbClr val="000000"/>
              </a:buClr>
              <a:buSzPct val="45000"/>
              <a:buFont typeface="Wingdings" charset="2"/>
              <a:buChar char=""/>
            </a:pPr>
            <a:r>
              <a:rPr b="0" lang="en-US" sz="1050" spc="-1" strike="noStrike">
                <a:latin typeface="Arial"/>
              </a:rPr>
              <a:t>Windows – tested 100%</a:t>
            </a:r>
            <a:endParaRPr b="0" lang="en-US" sz="1050" spc="-1" strike="noStrike">
              <a:latin typeface="Arial"/>
            </a:endParaRPr>
          </a:p>
          <a:p>
            <a:pPr marL="360000" indent="-215640">
              <a:lnSpc>
                <a:spcPct val="100000"/>
              </a:lnSpc>
              <a:buClr>
                <a:srgbClr val="000000"/>
              </a:buClr>
              <a:buSzPct val="45000"/>
              <a:buFont typeface="Wingdings" charset="2"/>
              <a:buChar char=""/>
            </a:pPr>
            <a:r>
              <a:rPr b="0" lang="en-US" sz="1050" spc="-1" strike="noStrike">
                <a:latin typeface="Arial"/>
              </a:rPr>
              <a:t>Mac – under development</a:t>
            </a:r>
            <a:endParaRPr b="0" lang="en-US" sz="1050" spc="-1" strike="noStrike">
              <a:latin typeface="Arial"/>
            </a:endParaRPr>
          </a:p>
          <a:p>
            <a:pPr marL="360000" indent="-215640">
              <a:lnSpc>
                <a:spcPct val="100000"/>
              </a:lnSpc>
              <a:buClr>
                <a:srgbClr val="000000"/>
              </a:buClr>
              <a:buSzPct val="45000"/>
              <a:buFont typeface="Wingdings" charset="2"/>
              <a:buChar char=""/>
            </a:pPr>
            <a:r>
              <a:rPr b="0" lang="en-US" sz="1050" spc="-1" strike="noStrike">
                <a:latin typeface="Arial"/>
              </a:rPr>
              <a:t>Legacy browsers (Chrome, IE, etc – tested 80% (test sandbox spring 2025)</a:t>
            </a:r>
            <a:endParaRPr b="0" lang="en-US" sz="1050" spc="-1" strike="noStrike">
              <a:latin typeface="Arial"/>
            </a:endParaRPr>
          </a:p>
        </p:txBody>
      </p:sp>
      <p:sp>
        <p:nvSpPr>
          <p:cNvPr id="270" name="CustomShape 6"/>
          <p:cNvSpPr/>
          <p:nvPr/>
        </p:nvSpPr>
        <p:spPr>
          <a:xfrm>
            <a:off x="7589520" y="640080"/>
            <a:ext cx="3123720" cy="3164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1050" spc="-1" strike="noStrike">
                <a:latin typeface="Arial"/>
                <a:ea typeface="Noto Sans CJK SC"/>
              </a:rPr>
              <a:t>If you would like to be involved in this commercial effort, contact James Smith jksmith@grid-sky.com</a:t>
            </a:r>
            <a:endParaRPr b="0" lang="en-US" sz="1050" spc="-1" strike="noStrike">
              <a:latin typeface="Arial"/>
            </a:endParaRPr>
          </a:p>
        </p:txBody>
      </p:sp>
      <p:sp>
        <p:nvSpPr>
          <p:cNvPr id="271" name="CustomShape 7"/>
          <p:cNvSpPr/>
          <p:nvPr/>
        </p:nvSpPr>
        <p:spPr>
          <a:xfrm>
            <a:off x="914400" y="5212080"/>
            <a:ext cx="180360" cy="345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About siteline os</a:t>
            </a:r>
            <a:endParaRPr b="0" lang="en-US" sz="2800" spc="-1" strike="noStrike">
              <a:latin typeface="Arial"/>
            </a:endParaRPr>
          </a:p>
        </p:txBody>
      </p:sp>
      <p:sp>
        <p:nvSpPr>
          <p:cNvPr id="164"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165"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166"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CBF75B1-DC64-4B2E-94AF-45B73A099B98}" type="slidenum">
              <a:rPr b="0" lang="en-US" sz="900" spc="-1" strike="noStrike">
                <a:solidFill>
                  <a:srgbClr val="8b8b8b"/>
                </a:solidFill>
                <a:latin typeface="Tenorite"/>
                <a:ea typeface="DejaVu Sans"/>
              </a:rPr>
              <a:t>2</a:t>
            </a:fld>
            <a:endParaRPr b="0" lang="en-US" sz="900" spc="-1" strike="noStrike">
              <a:latin typeface="Arial"/>
            </a:endParaRPr>
          </a:p>
        </p:txBody>
      </p:sp>
      <p:sp>
        <p:nvSpPr>
          <p:cNvPr id="167" name="CustomShape 5"/>
          <p:cNvSpPr/>
          <p:nvPr/>
        </p:nvSpPr>
        <p:spPr>
          <a:xfrm>
            <a:off x="1554480" y="1373400"/>
            <a:ext cx="9258840" cy="1599120"/>
          </a:xfrm>
          <a:prstGeom prst="rect">
            <a:avLst/>
          </a:prstGeom>
          <a:noFill/>
          <a:ln>
            <a:noFill/>
          </a:ln>
        </p:spPr>
        <p:style>
          <a:lnRef idx="0"/>
          <a:fillRef idx="0"/>
          <a:effectRef idx="0"/>
          <a:fontRef idx="minor"/>
        </p:style>
        <p:txBody>
          <a:bodyPr lIns="90000" rIns="90000" tIns="45000" bIns="45000">
            <a:spAutoFit/>
          </a:bodyPr>
          <a:p>
            <a:pPr marL="285840" indent="-285120">
              <a:lnSpc>
                <a:spcPct val="150000"/>
              </a:lnSpc>
              <a:buClr>
                <a:srgbClr val="000000"/>
              </a:buClr>
              <a:buFont typeface="Arial"/>
              <a:buChar char="•"/>
            </a:pPr>
            <a:r>
              <a:rPr b="0" lang="en-US" sz="1800" spc="-1" strike="noStrike">
                <a:solidFill>
                  <a:srgbClr val="000000"/>
                </a:solidFill>
                <a:latin typeface="Arial"/>
                <a:ea typeface="DejaVu Sans"/>
              </a:rPr>
              <a:t>SitelineOS is an application service that provides two general functions:</a:t>
            </a:r>
            <a:endParaRPr b="0" lang="en-US" sz="1800" spc="-1" strike="noStrike">
              <a:latin typeface="Arial"/>
            </a:endParaRPr>
          </a:p>
          <a:p>
            <a:pPr>
              <a:lnSpc>
                <a:spcPct val="100000"/>
              </a:lnSpc>
            </a:pPr>
            <a:endParaRPr b="0" lang="en-US" sz="1800" spc="-1" strike="noStrike">
              <a:latin typeface="Arial"/>
            </a:endParaRPr>
          </a:p>
          <a:p>
            <a:pPr marL="457200" indent="-285120">
              <a:lnSpc>
                <a:spcPct val="100000"/>
              </a:lnSpc>
              <a:buClr>
                <a:srgbClr val="000000"/>
              </a:buClr>
              <a:buFont typeface="Arial"/>
              <a:buAutoNum type="arabicParenR"/>
            </a:pPr>
            <a:r>
              <a:rPr b="0" lang="en-US" sz="1800" spc="-1" strike="noStrike">
                <a:solidFill>
                  <a:srgbClr val="000000"/>
                </a:solidFill>
                <a:latin typeface="Arial"/>
                <a:ea typeface="DejaVu Sans"/>
              </a:rPr>
              <a:t>A workflow engine that provides visual design, operation, and analysis for workflows.</a:t>
            </a:r>
            <a:endParaRPr b="0" lang="en-US" sz="1800" spc="-1" strike="noStrike">
              <a:latin typeface="Arial"/>
            </a:endParaRPr>
          </a:p>
          <a:p>
            <a:pPr marL="457200" indent="-285120">
              <a:lnSpc>
                <a:spcPct val="100000"/>
              </a:lnSpc>
              <a:buClr>
                <a:srgbClr val="000000"/>
              </a:buClr>
              <a:buFont typeface="Arial"/>
              <a:buAutoNum type="arabicParenR"/>
            </a:pPr>
            <a:r>
              <a:rPr b="0" lang="en-US" sz="1800" spc="-1" strike="noStrike">
                <a:solidFill>
                  <a:srgbClr val="000000"/>
                </a:solidFill>
                <a:latin typeface="Arial"/>
                <a:ea typeface="DejaVu Sans"/>
              </a:rPr>
              <a:t>A visual workitem designer that allows the user to create custom workitems that can be flowed through the workflow engine.  </a:t>
            </a:r>
            <a:endParaRPr b="0" lang="en-US" sz="1800" spc="-1" strike="noStrike">
              <a:latin typeface="Arial"/>
            </a:endParaRPr>
          </a:p>
        </p:txBody>
      </p:sp>
      <p:sp>
        <p:nvSpPr>
          <p:cNvPr id="168" name="CustomShape 6"/>
          <p:cNvSpPr/>
          <p:nvPr/>
        </p:nvSpPr>
        <p:spPr>
          <a:xfrm>
            <a:off x="1563480" y="3657600"/>
            <a:ext cx="9258840" cy="20102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Arial"/>
                <a:ea typeface="DejaVu Sans"/>
              </a:rPr>
              <a:t>SitelineOS provides additional functions that support the operation of the workflow engine:</a:t>
            </a:r>
            <a:endParaRPr b="0" lang="en-US" sz="1800" spc="-1" strike="noStrike">
              <a:latin typeface="Arial"/>
            </a:endParaRPr>
          </a:p>
          <a:p>
            <a:pPr>
              <a:lnSpc>
                <a:spcPct val="100000"/>
              </a:lnSpc>
            </a:pPr>
            <a:endParaRPr b="0" lang="en-US" sz="1800" spc="-1" strike="noStrike">
              <a:latin typeface="Arial"/>
            </a:endParaRPr>
          </a:p>
          <a:p>
            <a:pPr marL="457200" indent="-285120">
              <a:lnSpc>
                <a:spcPct val="100000"/>
              </a:lnSpc>
              <a:buClr>
                <a:srgbClr val="000000"/>
              </a:buClr>
              <a:buSzPct val="45000"/>
              <a:buFont typeface="Wingdings" charset="2"/>
              <a:buChar char=""/>
            </a:pPr>
            <a:r>
              <a:rPr b="0" lang="en-US" sz="1800" spc="-1" strike="noStrike">
                <a:solidFill>
                  <a:srgbClr val="000000"/>
                </a:solidFill>
                <a:latin typeface="Arial"/>
                <a:ea typeface="DejaVu Sans"/>
              </a:rPr>
              <a:t>Team, team process, and role management to support flow of workitems through designed workflows.  </a:t>
            </a:r>
            <a:endParaRPr b="0" lang="en-US" sz="1800" spc="-1" strike="noStrike">
              <a:latin typeface="Arial"/>
            </a:endParaRPr>
          </a:p>
          <a:p>
            <a:pPr marL="457200" indent="-285120">
              <a:lnSpc>
                <a:spcPct val="100000"/>
              </a:lnSpc>
              <a:buClr>
                <a:srgbClr val="000000"/>
              </a:buClr>
              <a:buSzPct val="45000"/>
              <a:buFont typeface="Wingdings" charset="2"/>
              <a:buChar char=""/>
            </a:pPr>
            <a:r>
              <a:rPr b="0" lang="en-US" sz="1800" spc="-1" strike="noStrike">
                <a:solidFill>
                  <a:srgbClr val="000000"/>
                </a:solidFill>
                <a:latin typeface="Arial"/>
                <a:ea typeface="DejaVu Sans"/>
              </a:rPr>
              <a:t>Document management.</a:t>
            </a:r>
            <a:endParaRPr b="0" lang="en-US" sz="1800" spc="-1" strike="noStrike">
              <a:latin typeface="Arial"/>
            </a:endParaRPr>
          </a:p>
          <a:p>
            <a:pPr marL="457200" indent="-285120">
              <a:lnSpc>
                <a:spcPct val="100000"/>
              </a:lnSpc>
              <a:buClr>
                <a:srgbClr val="000000"/>
              </a:buClr>
              <a:buSzPct val="45000"/>
              <a:buFont typeface="Wingdings" charset="2"/>
              <a:buChar char=""/>
            </a:pPr>
            <a:r>
              <a:rPr b="0" lang="en-US" sz="1800" spc="-1" strike="noStrike">
                <a:solidFill>
                  <a:srgbClr val="000000"/>
                </a:solidFill>
                <a:latin typeface="Arial"/>
                <a:ea typeface="DejaVu Sans"/>
              </a:rPr>
              <a:t>Kanban board designer for boards that can be used in the workflow engine.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The SitelineOS Workitem Designer Canvas</a:t>
            </a:r>
            <a:endParaRPr b="0" lang="en-US" sz="2800" spc="-1" strike="noStrike">
              <a:latin typeface="Arial"/>
            </a:endParaRPr>
          </a:p>
        </p:txBody>
      </p:sp>
      <p:sp>
        <p:nvSpPr>
          <p:cNvPr id="170"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171"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172"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1A042E7-854A-4070-8910-1D3FC13933F2}" type="slidenum">
              <a:rPr b="0" lang="en-US" sz="900" spc="-1" strike="noStrike">
                <a:solidFill>
                  <a:srgbClr val="8b8b8b"/>
                </a:solidFill>
                <a:latin typeface="Tenorite"/>
                <a:ea typeface="DejaVu Sans"/>
              </a:rPr>
              <a:t>3</a:t>
            </a:fld>
            <a:endParaRPr b="0" lang="en-US" sz="900" spc="-1" strike="noStrike">
              <a:latin typeface="Arial"/>
            </a:endParaRPr>
          </a:p>
        </p:txBody>
      </p:sp>
      <p:pic>
        <p:nvPicPr>
          <p:cNvPr id="173" name="" descr=""/>
          <p:cNvPicPr/>
          <p:nvPr/>
        </p:nvPicPr>
        <p:blipFill>
          <a:blip r:embed="rId1"/>
          <a:stretch/>
        </p:blipFill>
        <p:spPr>
          <a:xfrm>
            <a:off x="4451400" y="1378800"/>
            <a:ext cx="7022160" cy="4690440"/>
          </a:xfrm>
          <a:prstGeom prst="rect">
            <a:avLst/>
          </a:prstGeom>
          <a:ln>
            <a:noFill/>
          </a:ln>
        </p:spPr>
      </p:pic>
      <p:sp>
        <p:nvSpPr>
          <p:cNvPr id="174" name="CustomShape 5"/>
          <p:cNvSpPr/>
          <p:nvPr/>
        </p:nvSpPr>
        <p:spPr>
          <a:xfrm>
            <a:off x="1737360" y="1380600"/>
            <a:ext cx="2651400" cy="495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The Workitem Designer canvas provides functionality for building custom workitems using “widgets” that provide anything from very specific functionality to complete, commonly used workitems ready for use.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The Workitem Designer is flexible enough to build useful workitems across multiple domains, ranging from typical backlog applications, to financial templates.</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In effect, anything that can be run through your corporate workflows can be designed in the Workitem Designer.</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 descr=""/>
          <p:cNvPicPr/>
          <p:nvPr/>
        </p:nvPicPr>
        <p:blipFill>
          <a:blip r:embed="rId1"/>
          <a:stretch/>
        </p:blipFill>
        <p:spPr>
          <a:xfrm>
            <a:off x="4443840" y="1380600"/>
            <a:ext cx="7031520" cy="4699800"/>
          </a:xfrm>
          <a:prstGeom prst="rect">
            <a:avLst/>
          </a:prstGeom>
          <a:ln>
            <a:noFill/>
          </a:ln>
        </p:spPr>
      </p:pic>
      <p:sp>
        <p:nvSpPr>
          <p:cNvPr id="176"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Canvas Functionality Layout</a:t>
            </a:r>
            <a:endParaRPr b="0" lang="en-US" sz="2800" spc="-1" strike="noStrike">
              <a:latin typeface="Arial"/>
            </a:endParaRPr>
          </a:p>
        </p:txBody>
      </p:sp>
      <p:sp>
        <p:nvSpPr>
          <p:cNvPr id="177"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178"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179"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D9448BA-9B06-467C-84FE-2DFBC94D6343}" type="slidenum">
              <a:rPr b="0" lang="en-US" sz="900" spc="-1" strike="noStrike">
                <a:solidFill>
                  <a:srgbClr val="8b8b8b"/>
                </a:solidFill>
                <a:latin typeface="Tenorite"/>
                <a:ea typeface="DejaVu Sans"/>
              </a:rPr>
              <a:t>4</a:t>
            </a:fld>
            <a:endParaRPr b="0" lang="en-US" sz="900" spc="-1" strike="noStrike">
              <a:latin typeface="Arial"/>
            </a:endParaRPr>
          </a:p>
        </p:txBody>
      </p:sp>
      <p:sp>
        <p:nvSpPr>
          <p:cNvPr id="180" name="CustomShape 5"/>
          <p:cNvSpPr/>
          <p:nvPr/>
        </p:nvSpPr>
        <p:spPr>
          <a:xfrm>
            <a:off x="4553640" y="2240280"/>
            <a:ext cx="4042080" cy="2476080"/>
          </a:xfrm>
          <a:prstGeom prst="rect">
            <a:avLst/>
          </a:prstGeom>
          <a:noFill/>
          <a:ln>
            <a:noFill/>
          </a:ln>
        </p:spPr>
        <p:style>
          <a:lnRef idx="0"/>
          <a:fillRef idx="0"/>
          <a:effectRef idx="0"/>
          <a:fontRef idx="minor"/>
        </p:style>
        <p:txBody>
          <a:bodyPr lIns="90000" rIns="90000" tIns="45000" bIns="45000">
            <a:noAutofit/>
          </a:bodyPr>
          <a:p>
            <a:pPr>
              <a:lnSpc>
                <a:spcPct val="115000"/>
              </a:lnSpc>
            </a:pPr>
            <a:r>
              <a:rPr b="0" lang="en-US" sz="1050" spc="-1" strike="noStrike">
                <a:solidFill>
                  <a:srgbClr val="ff4000"/>
                </a:solidFill>
                <a:latin typeface="Courier New"/>
              </a:rPr>
              <a:t>1) Clear canvas of all widgets</a:t>
            </a:r>
            <a:endParaRPr b="0" lang="en-US" sz="1050" spc="-1" strike="noStrike">
              <a:latin typeface="Arial"/>
            </a:endParaRPr>
          </a:p>
          <a:p>
            <a:pPr>
              <a:lnSpc>
                <a:spcPct val="115000"/>
              </a:lnSpc>
            </a:pPr>
            <a:r>
              <a:rPr b="0" lang="en-US" sz="1050" spc="-1" strike="noStrike">
                <a:solidFill>
                  <a:srgbClr val="ff4000"/>
                </a:solidFill>
                <a:latin typeface="Courier New"/>
              </a:rPr>
              <a:t>2) Cascade widgets </a:t>
            </a:r>
            <a:endParaRPr b="0" lang="en-US" sz="1050" spc="-1" strike="noStrike">
              <a:latin typeface="Arial"/>
            </a:endParaRPr>
          </a:p>
          <a:p>
            <a:pPr>
              <a:lnSpc>
                <a:spcPct val="115000"/>
              </a:lnSpc>
            </a:pPr>
            <a:r>
              <a:rPr b="0" lang="en-US" sz="1050" spc="-1" strike="noStrike">
                <a:solidFill>
                  <a:srgbClr val="ff4000"/>
                </a:solidFill>
                <a:latin typeface="Courier New"/>
              </a:rPr>
              <a:t>3) Tile widgets</a:t>
            </a:r>
            <a:endParaRPr b="0" lang="en-US" sz="1050" spc="-1" strike="noStrike">
              <a:latin typeface="Arial"/>
            </a:endParaRPr>
          </a:p>
          <a:p>
            <a:pPr>
              <a:lnSpc>
                <a:spcPct val="115000"/>
              </a:lnSpc>
            </a:pPr>
            <a:r>
              <a:rPr b="0" lang="en-US" sz="1050" spc="-1" strike="noStrike">
                <a:solidFill>
                  <a:srgbClr val="ff4000"/>
                </a:solidFill>
                <a:latin typeface="Courier New"/>
              </a:rPr>
              <a:t>4) AI template builder</a:t>
            </a:r>
            <a:endParaRPr b="0" lang="en-US" sz="1050" spc="-1" strike="noStrike">
              <a:latin typeface="Arial"/>
            </a:endParaRPr>
          </a:p>
          <a:p>
            <a:pPr>
              <a:lnSpc>
                <a:spcPct val="115000"/>
              </a:lnSpc>
            </a:pPr>
            <a:r>
              <a:rPr b="0" lang="en-US" sz="1050" spc="-1" strike="noStrike">
                <a:solidFill>
                  <a:srgbClr val="ff4000"/>
                </a:solidFill>
                <a:latin typeface="Courier New"/>
              </a:rPr>
              <a:t>5) Kanban board designer</a:t>
            </a:r>
            <a:endParaRPr b="0" lang="en-US" sz="1050" spc="-1" strike="noStrike">
              <a:latin typeface="Arial"/>
            </a:endParaRPr>
          </a:p>
          <a:p>
            <a:pPr>
              <a:lnSpc>
                <a:spcPct val="115000"/>
              </a:lnSpc>
            </a:pPr>
            <a:r>
              <a:rPr b="0" lang="en-US" sz="1050" spc="-1" strike="noStrike">
                <a:solidFill>
                  <a:srgbClr val="ff4000"/>
                </a:solidFill>
                <a:latin typeface="Courier New"/>
              </a:rPr>
              <a:t>6) Help manager</a:t>
            </a:r>
            <a:endParaRPr b="0" lang="en-US" sz="1050" spc="-1" strike="noStrike">
              <a:latin typeface="Arial"/>
            </a:endParaRPr>
          </a:p>
          <a:p>
            <a:pPr>
              <a:lnSpc>
                <a:spcPct val="115000"/>
              </a:lnSpc>
            </a:pPr>
            <a:r>
              <a:rPr b="0" lang="en-US" sz="1050" spc="-1" strike="noStrike">
                <a:solidFill>
                  <a:srgbClr val="ff4000"/>
                </a:solidFill>
                <a:latin typeface="Courier New"/>
              </a:rPr>
              <a:t>7) Payload message (diagnostic)</a:t>
            </a:r>
            <a:endParaRPr b="0" lang="en-US" sz="1050" spc="-1" strike="noStrike">
              <a:latin typeface="Arial"/>
            </a:endParaRPr>
          </a:p>
          <a:p>
            <a:pPr>
              <a:lnSpc>
                <a:spcPct val="115000"/>
              </a:lnSpc>
            </a:pPr>
            <a:r>
              <a:rPr b="0" lang="en-US" sz="1050" spc="-1" strike="noStrike">
                <a:solidFill>
                  <a:srgbClr val="ff4000"/>
                </a:solidFill>
                <a:latin typeface="Courier New"/>
              </a:rPr>
              <a:t>8) Tab order manager</a:t>
            </a:r>
            <a:endParaRPr b="0" lang="en-US" sz="1050" spc="-1" strike="noStrike">
              <a:latin typeface="Arial"/>
            </a:endParaRPr>
          </a:p>
          <a:p>
            <a:pPr>
              <a:lnSpc>
                <a:spcPct val="115000"/>
              </a:lnSpc>
            </a:pPr>
            <a:r>
              <a:rPr b="0" lang="en-US" sz="1050" spc="-1" strike="noStrike">
                <a:solidFill>
                  <a:srgbClr val="ff4000"/>
                </a:solidFill>
                <a:latin typeface="Courier New"/>
              </a:rPr>
              <a:t>9) Toggle design/display mode</a:t>
            </a:r>
            <a:endParaRPr b="0" lang="en-US" sz="1050" spc="-1" strike="noStrike">
              <a:latin typeface="Arial"/>
            </a:endParaRPr>
          </a:p>
          <a:p>
            <a:pPr>
              <a:lnSpc>
                <a:spcPct val="115000"/>
              </a:lnSpc>
            </a:pPr>
            <a:r>
              <a:rPr b="0" lang="en-US" sz="1050" spc="-1" strike="noStrike">
                <a:solidFill>
                  <a:srgbClr val="ff4000"/>
                </a:solidFill>
                <a:latin typeface="Courier New"/>
              </a:rPr>
              <a:t>10)Toggle dark background theme</a:t>
            </a:r>
            <a:endParaRPr b="0" lang="en-US" sz="1050" spc="-1" strike="noStrike">
              <a:latin typeface="Arial"/>
            </a:endParaRPr>
          </a:p>
          <a:p>
            <a:pPr>
              <a:lnSpc>
                <a:spcPct val="115000"/>
              </a:lnSpc>
            </a:pPr>
            <a:r>
              <a:rPr b="0" lang="en-US" sz="1050" spc="-1" strike="noStrike">
                <a:solidFill>
                  <a:srgbClr val="ff4000"/>
                </a:solidFill>
                <a:latin typeface="Courier New"/>
              </a:rPr>
              <a:t>11)Help for currently highlighted widget</a:t>
            </a:r>
            <a:endParaRPr b="0" lang="en-US" sz="1050" spc="-1" strike="noStrike">
              <a:latin typeface="Arial"/>
            </a:endParaRPr>
          </a:p>
          <a:p>
            <a:pPr>
              <a:lnSpc>
                <a:spcPct val="115000"/>
              </a:lnSpc>
            </a:pPr>
            <a:endParaRPr b="0" lang="en-US" sz="1050" spc="-1" strike="noStrike">
              <a:latin typeface="Arial"/>
            </a:endParaRPr>
          </a:p>
        </p:txBody>
      </p:sp>
      <p:sp>
        <p:nvSpPr>
          <p:cNvPr id="181" name="CustomShape 6"/>
          <p:cNvSpPr/>
          <p:nvPr/>
        </p:nvSpPr>
        <p:spPr>
          <a:xfrm>
            <a:off x="822960" y="1371600"/>
            <a:ext cx="3382920" cy="255996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US" sz="1500" spc="-1" strike="noStrike">
                <a:latin typeface="Arial"/>
              </a:rPr>
              <a:t>The canvas helps you design a single workitem.</a:t>
            </a:r>
            <a:endParaRPr b="0" lang="en-US" sz="1500" spc="-1" strike="noStrike">
              <a:latin typeface="Arial"/>
            </a:endParaRPr>
          </a:p>
          <a:p>
            <a:pPr>
              <a:lnSpc>
                <a:spcPct val="100000"/>
              </a:lnSpc>
            </a:pPr>
            <a:endParaRPr b="0" lang="en-US" sz="1500" spc="-1" strike="noStrike">
              <a:latin typeface="Arial"/>
            </a:endParaRPr>
          </a:p>
          <a:p>
            <a:pPr marL="216000" indent="-215640">
              <a:lnSpc>
                <a:spcPct val="100000"/>
              </a:lnSpc>
              <a:buClr>
                <a:srgbClr val="000000"/>
              </a:buClr>
              <a:buSzPct val="45000"/>
              <a:buFont typeface="Wingdings" charset="2"/>
              <a:buChar char=""/>
            </a:pPr>
            <a:r>
              <a:rPr b="0" lang="en-US" sz="1500" spc="-1" strike="noStrike">
                <a:latin typeface="Arial"/>
              </a:rPr>
              <a:t>The workitem can be saved to the Workitem Manager, which provides functionality for adding, editing, or deleting workitems, along with selecting workitems to be used in a workflow.</a:t>
            </a:r>
            <a:endParaRPr b="0" lang="en-US" sz="1500" spc="-1" strike="noStrike">
              <a:latin typeface="Arial"/>
            </a:endParaRPr>
          </a:p>
        </p:txBody>
      </p:sp>
      <p:sp>
        <p:nvSpPr>
          <p:cNvPr id="182" name="CustomShape 7"/>
          <p:cNvSpPr/>
          <p:nvPr/>
        </p:nvSpPr>
        <p:spPr>
          <a:xfrm>
            <a:off x="9399240" y="2964960"/>
            <a:ext cx="2030400" cy="783720"/>
          </a:xfrm>
          <a:prstGeom prst="rect">
            <a:avLst/>
          </a:prstGeom>
          <a:noFill/>
          <a:ln>
            <a:noFill/>
          </a:ln>
        </p:spPr>
        <p:style>
          <a:lnRef idx="0"/>
          <a:fillRef idx="0"/>
          <a:effectRef idx="0"/>
          <a:fontRef idx="minor"/>
        </p:style>
        <p:txBody>
          <a:bodyPr lIns="90000" rIns="90000" tIns="45000" bIns="45000">
            <a:noAutofit/>
          </a:bodyPr>
          <a:p>
            <a:pPr>
              <a:lnSpc>
                <a:spcPct val="115000"/>
              </a:lnSpc>
            </a:pPr>
            <a:r>
              <a:rPr b="0" lang="en-US" sz="1050" spc="-1" strike="noStrike">
                <a:solidFill>
                  <a:srgbClr val="ff3838"/>
                </a:solidFill>
                <a:latin typeface="Courier New"/>
              </a:rPr>
              <a:t>Drag widgets to trash to remove them from the design canvas.</a:t>
            </a:r>
            <a:endParaRPr b="0" lang="en-US" sz="1050" spc="-1" strike="noStrike">
              <a:latin typeface="Arial"/>
            </a:endParaRPr>
          </a:p>
          <a:p>
            <a:pPr>
              <a:lnSpc>
                <a:spcPct val="115000"/>
              </a:lnSpc>
            </a:pPr>
            <a:endParaRPr b="0" lang="en-US" sz="1050" spc="-1" strike="noStrike">
              <a:latin typeface="Arial"/>
            </a:endParaRPr>
          </a:p>
        </p:txBody>
      </p:sp>
      <p:sp>
        <p:nvSpPr>
          <p:cNvPr id="183" name="CustomShape 8"/>
          <p:cNvSpPr/>
          <p:nvPr/>
        </p:nvSpPr>
        <p:spPr>
          <a:xfrm>
            <a:off x="8503920" y="1479600"/>
            <a:ext cx="1207440" cy="440280"/>
          </a:xfrm>
          <a:prstGeom prst="rect">
            <a:avLst/>
          </a:prstGeom>
          <a:noFill/>
          <a:ln>
            <a:noFill/>
          </a:ln>
        </p:spPr>
        <p:style>
          <a:lnRef idx="0"/>
          <a:fillRef idx="0"/>
          <a:effectRef idx="0"/>
          <a:fontRef idx="minor"/>
        </p:style>
        <p:txBody>
          <a:bodyPr lIns="90000" rIns="90000" tIns="45000" bIns="45000">
            <a:noAutofit/>
          </a:bodyPr>
          <a:p>
            <a:pPr>
              <a:lnSpc>
                <a:spcPct val="115000"/>
              </a:lnSpc>
            </a:pPr>
            <a:r>
              <a:rPr b="0" lang="en-US" sz="1050" spc="-1" strike="noStrike">
                <a:solidFill>
                  <a:srgbClr val="ff3838"/>
                </a:solidFill>
                <a:latin typeface="Courier New"/>
              </a:rPr>
              <a:t>Widget bar</a:t>
            </a:r>
            <a:endParaRPr b="0" lang="en-US" sz="1050" spc="-1" strike="noStrike">
              <a:latin typeface="Arial"/>
            </a:endParaRPr>
          </a:p>
          <a:p>
            <a:pPr>
              <a:lnSpc>
                <a:spcPct val="115000"/>
              </a:lnSpc>
            </a:pPr>
            <a:endParaRPr b="0" lang="en-US" sz="1050" spc="-1" strike="noStrike">
              <a:latin typeface="Arial"/>
            </a:endParaRPr>
          </a:p>
        </p:txBody>
      </p:sp>
      <p:sp>
        <p:nvSpPr>
          <p:cNvPr id="184" name="CustomShape 9"/>
          <p:cNvSpPr/>
          <p:nvPr/>
        </p:nvSpPr>
        <p:spPr>
          <a:xfrm>
            <a:off x="7680960" y="2103120"/>
            <a:ext cx="2651400" cy="605160"/>
          </a:xfrm>
          <a:prstGeom prst="rect">
            <a:avLst/>
          </a:prstGeom>
          <a:noFill/>
          <a:ln>
            <a:noFill/>
          </a:ln>
        </p:spPr>
        <p:style>
          <a:lnRef idx="0"/>
          <a:fillRef idx="0"/>
          <a:effectRef idx="0"/>
          <a:fontRef idx="minor"/>
        </p:style>
        <p:txBody>
          <a:bodyPr lIns="90000" rIns="90000" tIns="45000" bIns="45000">
            <a:noAutofit/>
          </a:bodyPr>
          <a:p>
            <a:pPr>
              <a:lnSpc>
                <a:spcPct val="115000"/>
              </a:lnSpc>
            </a:pPr>
            <a:r>
              <a:rPr b="0" lang="en-US" sz="1050" spc="-1" strike="noStrike">
                <a:solidFill>
                  <a:srgbClr val="ff3838"/>
                </a:solidFill>
                <a:latin typeface="Courier New"/>
              </a:rPr>
              <a:t>Unique workitem name, describe your own help for workitem, save or cancel</a:t>
            </a:r>
            <a:endParaRPr b="0" lang="en-US" sz="1050" spc="-1" strike="noStrike">
              <a:latin typeface="Arial"/>
            </a:endParaRPr>
          </a:p>
        </p:txBody>
      </p:sp>
      <p:sp>
        <p:nvSpPr>
          <p:cNvPr id="185" name="Line 10"/>
          <p:cNvSpPr/>
          <p:nvPr/>
        </p:nvSpPr>
        <p:spPr>
          <a:xfrm flipV="1">
            <a:off x="7498080" y="1647720"/>
            <a:ext cx="1006200" cy="181080"/>
          </a:xfrm>
          <a:prstGeom prst="line">
            <a:avLst/>
          </a:prstGeom>
          <a:ln>
            <a:solidFill>
              <a:srgbClr val="3465a4"/>
            </a:solidFill>
            <a:headEnd len="med" type="triangle" w="med"/>
          </a:ln>
        </p:spPr>
        <p:style>
          <a:lnRef idx="0"/>
          <a:fillRef idx="0"/>
          <a:effectRef idx="0"/>
          <a:fontRef idx="minor"/>
        </p:style>
      </p:sp>
      <p:sp>
        <p:nvSpPr>
          <p:cNvPr id="186" name="Line 11"/>
          <p:cNvSpPr/>
          <p:nvPr/>
        </p:nvSpPr>
        <p:spPr>
          <a:xfrm>
            <a:off x="7132320" y="2194560"/>
            <a:ext cx="548640" cy="91440"/>
          </a:xfrm>
          <a:prstGeom prst="line">
            <a:avLst/>
          </a:prstGeom>
          <a:ln>
            <a:solidFill>
              <a:srgbClr val="3465a4"/>
            </a:solidFill>
            <a:headEnd len="med" type="triangle" w="med"/>
          </a:ln>
        </p:spPr>
        <p:style>
          <a:lnRef idx="0"/>
          <a:fillRef idx="0"/>
          <a:effectRef idx="0"/>
          <a:fontRef idx="minor"/>
        </p:style>
      </p:sp>
      <p:sp>
        <p:nvSpPr>
          <p:cNvPr id="187" name="Line 12"/>
          <p:cNvSpPr/>
          <p:nvPr/>
        </p:nvSpPr>
        <p:spPr>
          <a:xfrm flipV="1">
            <a:off x="10149840" y="2651760"/>
            <a:ext cx="640080" cy="274320"/>
          </a:xfrm>
          <a:prstGeom prst="line">
            <a:avLst/>
          </a:prstGeom>
          <a:ln>
            <a:solidFill>
              <a:srgbClr val="3465a4"/>
            </a:solidFill>
            <a:tailEnd len="med" type="triangle" w="med"/>
          </a:ln>
        </p:spPr>
        <p:style>
          <a:lnRef idx="0"/>
          <a:fillRef idx="0"/>
          <a:effectRef idx="0"/>
          <a:fontRef idx="minor"/>
        </p:style>
      </p:sp>
      <p:sp>
        <p:nvSpPr>
          <p:cNvPr id="188" name="Line 13"/>
          <p:cNvSpPr/>
          <p:nvPr/>
        </p:nvSpPr>
        <p:spPr>
          <a:xfrm flipV="1">
            <a:off x="9966960" y="2277360"/>
            <a:ext cx="548640" cy="9144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4443840" y="1380600"/>
            <a:ext cx="7031520" cy="4699800"/>
          </a:xfrm>
          <a:prstGeom prst="rect">
            <a:avLst/>
          </a:prstGeom>
          <a:ln>
            <a:noFill/>
          </a:ln>
        </p:spPr>
      </p:pic>
      <p:sp>
        <p:nvSpPr>
          <p:cNvPr id="190"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Cascaded widgets</a:t>
            </a:r>
            <a:endParaRPr b="0" lang="en-US" sz="2800" spc="-1" strike="noStrike">
              <a:latin typeface="Arial"/>
            </a:endParaRPr>
          </a:p>
        </p:txBody>
      </p:sp>
      <p:sp>
        <p:nvSpPr>
          <p:cNvPr id="191"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192"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193"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E01F6C1-317C-4CEB-BB40-52774594BD04}" type="slidenum">
              <a:rPr b="0" lang="en-US" sz="900" spc="-1" strike="noStrike">
                <a:solidFill>
                  <a:srgbClr val="8b8b8b"/>
                </a:solidFill>
                <a:latin typeface="Tenorite"/>
                <a:ea typeface="DejaVu Sans"/>
              </a:rPr>
              <a:t>5</a:t>
            </a:fld>
            <a:endParaRPr b="0" lang="en-US" sz="900" spc="-1" strike="noStrike">
              <a:latin typeface="Arial"/>
            </a:endParaRPr>
          </a:p>
        </p:txBody>
      </p:sp>
      <p:sp>
        <p:nvSpPr>
          <p:cNvPr id="194" name="CustomShape 5"/>
          <p:cNvSpPr/>
          <p:nvPr/>
        </p:nvSpPr>
        <p:spPr>
          <a:xfrm>
            <a:off x="822960" y="1371600"/>
            <a:ext cx="3382920" cy="255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A typical workitem will be comprised of multiple widgets. Treat the widgets and their position management like windows in a multiple document interface. So advanced window management is a required feature.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Click this button to cascade widgets on the canvas.</a:t>
            </a:r>
            <a:endParaRPr b="0" lang="en-US" sz="1500" spc="-1" strike="noStrike">
              <a:latin typeface="Arial"/>
            </a:endParaRPr>
          </a:p>
        </p:txBody>
      </p:sp>
      <p:sp>
        <p:nvSpPr>
          <p:cNvPr id="195" name="Line 6"/>
          <p:cNvSpPr/>
          <p:nvPr/>
        </p:nvSpPr>
        <p:spPr>
          <a:xfrm flipH="1">
            <a:off x="3931920" y="2560320"/>
            <a:ext cx="511920" cy="36576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 descr=""/>
          <p:cNvPicPr/>
          <p:nvPr/>
        </p:nvPicPr>
        <p:blipFill>
          <a:blip r:embed="rId1"/>
          <a:stretch/>
        </p:blipFill>
        <p:spPr>
          <a:xfrm>
            <a:off x="4443840" y="1380600"/>
            <a:ext cx="7031520" cy="4699800"/>
          </a:xfrm>
          <a:prstGeom prst="rect">
            <a:avLst/>
          </a:prstGeom>
          <a:ln>
            <a:noFill/>
          </a:ln>
        </p:spPr>
      </p:pic>
      <p:sp>
        <p:nvSpPr>
          <p:cNvPr id="197"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tiled widgets</a:t>
            </a:r>
            <a:endParaRPr b="0" lang="en-US" sz="2800" spc="-1" strike="noStrike">
              <a:latin typeface="Arial"/>
            </a:endParaRPr>
          </a:p>
        </p:txBody>
      </p:sp>
      <p:sp>
        <p:nvSpPr>
          <p:cNvPr id="19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199"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0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57B74BB-7897-47E5-8980-F6D775B2EDE6}" type="slidenum">
              <a:rPr b="0" lang="en-US" sz="900" spc="-1" strike="noStrike">
                <a:solidFill>
                  <a:srgbClr val="8b8b8b"/>
                </a:solidFill>
                <a:latin typeface="Tenorite"/>
                <a:ea typeface="DejaVu Sans"/>
              </a:rPr>
              <a:t>6</a:t>
            </a:fld>
            <a:endParaRPr b="0" lang="en-US" sz="900" spc="-1" strike="noStrike">
              <a:latin typeface="Arial"/>
            </a:endParaRPr>
          </a:p>
        </p:txBody>
      </p:sp>
      <p:sp>
        <p:nvSpPr>
          <p:cNvPr id="201" name="CustomShape 5"/>
          <p:cNvSpPr/>
          <p:nvPr/>
        </p:nvSpPr>
        <p:spPr>
          <a:xfrm>
            <a:off x="822960" y="1371600"/>
            <a:ext cx="338292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Click this button to tile widgets on the canvas.</a:t>
            </a:r>
            <a:endParaRPr b="0" lang="en-US" sz="1500" spc="-1" strike="noStrike">
              <a:latin typeface="Arial"/>
            </a:endParaRPr>
          </a:p>
        </p:txBody>
      </p:sp>
      <p:sp>
        <p:nvSpPr>
          <p:cNvPr id="202" name="Line 6"/>
          <p:cNvSpPr/>
          <p:nvPr/>
        </p:nvSpPr>
        <p:spPr>
          <a:xfrm flipH="1" flipV="1">
            <a:off x="2651760" y="1737360"/>
            <a:ext cx="1737360" cy="91440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 descr=""/>
          <p:cNvPicPr/>
          <p:nvPr/>
        </p:nvPicPr>
        <p:blipFill>
          <a:blip r:embed="rId1"/>
          <a:stretch/>
        </p:blipFill>
        <p:spPr>
          <a:xfrm>
            <a:off x="4443840" y="1380600"/>
            <a:ext cx="7031520" cy="4699800"/>
          </a:xfrm>
          <a:prstGeom prst="rect">
            <a:avLst/>
          </a:prstGeom>
          <a:ln>
            <a:noFill/>
          </a:ln>
        </p:spPr>
      </p:pic>
      <p:sp>
        <p:nvSpPr>
          <p:cNvPr id="204"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Create your own ai template For each workitem</a:t>
            </a:r>
            <a:endParaRPr b="0" lang="en-US" sz="2800" spc="-1" strike="noStrike">
              <a:latin typeface="Arial"/>
            </a:endParaRPr>
          </a:p>
        </p:txBody>
      </p:sp>
      <p:sp>
        <p:nvSpPr>
          <p:cNvPr id="205"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06"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07"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A25AECF-5ABA-4570-A840-2A1B45940F51}" type="slidenum">
              <a:rPr b="0" lang="en-US" sz="900" spc="-1" strike="noStrike">
                <a:solidFill>
                  <a:srgbClr val="8b8b8b"/>
                </a:solidFill>
                <a:latin typeface="Tenorite"/>
                <a:ea typeface="DejaVu Sans"/>
              </a:rPr>
              <a:t>7</a:t>
            </a:fld>
            <a:endParaRPr b="0" lang="en-US" sz="900" spc="-1" strike="noStrike">
              <a:latin typeface="Arial"/>
            </a:endParaRPr>
          </a:p>
        </p:txBody>
      </p:sp>
      <p:sp>
        <p:nvSpPr>
          <p:cNvPr id="208" name="CustomShape 5"/>
          <p:cNvSpPr/>
          <p:nvPr/>
        </p:nvSpPr>
        <p:spPr>
          <a:xfrm>
            <a:off x="822960" y="1554480"/>
            <a:ext cx="3382920" cy="474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Note tag title edit control for each widget. This not only allows you to provide each widget a custom name, but also provide a tag to be used in an AI template. This ability provides fine grained, formatted responses from large prompts submitted to your favorite AI language model.</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Click this button to open the tag manager for the AI template editor for this workitem. The AI template editor will be displayed in a later presentation.</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These prompts can be submitted to the LLM of your choice using the api client built into SitelineOS (currently testing with ChatGPT). SitelineOS is ultimately intended to help you build your own proprietary organizational LLM. </a:t>
            </a:r>
            <a:endParaRPr b="0" lang="en-US" sz="1500" spc="-1" strike="noStrike">
              <a:latin typeface="Arial"/>
            </a:endParaRPr>
          </a:p>
        </p:txBody>
      </p:sp>
      <p:sp>
        <p:nvSpPr>
          <p:cNvPr id="209" name="Line 6"/>
          <p:cNvSpPr/>
          <p:nvPr/>
        </p:nvSpPr>
        <p:spPr>
          <a:xfrm flipH="1">
            <a:off x="3749040" y="2743200"/>
            <a:ext cx="694800" cy="822960"/>
          </a:xfrm>
          <a:prstGeom prst="line">
            <a:avLst/>
          </a:prstGeom>
          <a:ln>
            <a:solidFill>
              <a:srgbClr val="3465a4"/>
            </a:solidFill>
            <a:headEnd len="med" type="triangle" w="med"/>
          </a:ln>
        </p:spPr>
        <p:style>
          <a:lnRef idx="0"/>
          <a:fillRef idx="0"/>
          <a:effectRef idx="0"/>
          <a:fontRef idx="minor"/>
        </p:style>
      </p:sp>
      <p:sp>
        <p:nvSpPr>
          <p:cNvPr id="210" name="Line 7"/>
          <p:cNvSpPr/>
          <p:nvPr/>
        </p:nvSpPr>
        <p:spPr>
          <a:xfrm flipH="1" flipV="1">
            <a:off x="3749040" y="1828800"/>
            <a:ext cx="3566160" cy="64008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4443840" y="1380600"/>
            <a:ext cx="7031520" cy="4699800"/>
          </a:xfrm>
          <a:prstGeom prst="rect">
            <a:avLst/>
          </a:prstGeom>
          <a:ln>
            <a:noFill/>
          </a:ln>
        </p:spPr>
      </p:pic>
      <p:sp>
        <p:nvSpPr>
          <p:cNvPr id="212"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Break EACH Workitem into Kanban statuses (1)</a:t>
            </a:r>
            <a:endParaRPr b="0" lang="en-US" sz="2800" spc="-1" strike="noStrike">
              <a:latin typeface="Arial"/>
            </a:endParaRPr>
          </a:p>
        </p:txBody>
      </p:sp>
      <p:sp>
        <p:nvSpPr>
          <p:cNvPr id="213"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14"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1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20EA258-7496-4917-8F70-FC1A748BCAF3}" type="slidenum">
              <a:rPr b="0" lang="en-US" sz="900" spc="-1" strike="noStrike">
                <a:solidFill>
                  <a:srgbClr val="8b8b8b"/>
                </a:solidFill>
                <a:latin typeface="Tenorite"/>
                <a:ea typeface="DejaVu Sans"/>
              </a:rPr>
              <a:t>8</a:t>
            </a:fld>
            <a:endParaRPr b="0" lang="en-US" sz="900" spc="-1" strike="noStrike">
              <a:latin typeface="Arial"/>
            </a:endParaRPr>
          </a:p>
        </p:txBody>
      </p:sp>
      <p:sp>
        <p:nvSpPr>
          <p:cNvPr id="216" name="CustomShape 5"/>
          <p:cNvSpPr/>
          <p:nvPr/>
        </p:nvSpPr>
        <p:spPr>
          <a:xfrm>
            <a:off x="822960" y="1554480"/>
            <a:ext cx="3382920" cy="474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Individual widgets create a single workitem as the user desires. There are also widgets intended to be ready made for immediate use with no designing required. In this case, we will use Jeff Gothelf’s (LI/gothelf) Lean UX Canvas v2, reproduced here in SitelineOS.</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Each workitem also has a built-in kanban board status designer, accessible from this button on the designer toolbar. Once this workitem is included in a SitelineOS designed workflow, a kanban board will be automatically created given these statuses. </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Each sub-widget conversation in this widget can be assigned a status that denotes when that conversation should be had in the board flow.</a:t>
            </a:r>
            <a:endParaRPr b="0" lang="en-US" sz="1500" spc="-1" strike="noStrike">
              <a:latin typeface="Arial"/>
            </a:endParaRPr>
          </a:p>
        </p:txBody>
      </p:sp>
      <p:sp>
        <p:nvSpPr>
          <p:cNvPr id="217" name="Line 6"/>
          <p:cNvSpPr/>
          <p:nvPr/>
        </p:nvSpPr>
        <p:spPr>
          <a:xfrm flipH="1" flipV="1">
            <a:off x="4114800" y="5303520"/>
            <a:ext cx="1828800" cy="365760"/>
          </a:xfrm>
          <a:prstGeom prst="line">
            <a:avLst/>
          </a:prstGeom>
          <a:ln>
            <a:solidFill>
              <a:srgbClr val="3465a4"/>
            </a:solidFill>
            <a:headEnd len="med" type="triangle" w="med"/>
          </a:ln>
        </p:spPr>
        <p:style>
          <a:lnRef idx="0"/>
          <a:fillRef idx="0"/>
          <a:effectRef idx="0"/>
          <a:fontRef idx="minor"/>
        </p:style>
      </p:sp>
      <p:sp>
        <p:nvSpPr>
          <p:cNvPr id="218" name="Line 7"/>
          <p:cNvSpPr/>
          <p:nvPr/>
        </p:nvSpPr>
        <p:spPr>
          <a:xfrm flipH="1">
            <a:off x="3474720" y="2834640"/>
            <a:ext cx="969120" cy="64008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 descr=""/>
          <p:cNvPicPr/>
          <p:nvPr/>
        </p:nvPicPr>
        <p:blipFill>
          <a:blip r:embed="rId1"/>
          <a:stretch/>
        </p:blipFill>
        <p:spPr>
          <a:xfrm>
            <a:off x="4443840" y="1380600"/>
            <a:ext cx="7031520" cy="4699800"/>
          </a:xfrm>
          <a:prstGeom prst="rect">
            <a:avLst/>
          </a:prstGeom>
          <a:ln>
            <a:noFill/>
          </a:ln>
        </p:spPr>
      </p:pic>
      <p:sp>
        <p:nvSpPr>
          <p:cNvPr id="220" name="CustomShape 1"/>
          <p:cNvSpPr/>
          <p:nvPr/>
        </p:nvSpPr>
        <p:spPr>
          <a:xfrm>
            <a:off x="1606680" y="275040"/>
            <a:ext cx="867924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40" strike="noStrike" cap="all">
                <a:solidFill>
                  <a:srgbClr val="000000"/>
                </a:solidFill>
                <a:latin typeface="Tenorite"/>
                <a:ea typeface="DejaVu Sans"/>
              </a:rPr>
              <a:t>Break EACH Workitem into Kanban statuses (2)</a:t>
            </a:r>
            <a:endParaRPr b="0" lang="en-US" sz="2800" spc="-1" strike="noStrike">
              <a:latin typeface="Arial"/>
            </a:endParaRPr>
          </a:p>
        </p:txBody>
      </p:sp>
      <p:sp>
        <p:nvSpPr>
          <p:cNvPr id="221"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900" spc="-1" strike="noStrike">
                <a:solidFill>
                  <a:srgbClr val="8b8b8b"/>
                </a:solidFill>
                <a:latin typeface="Tenorite"/>
                <a:ea typeface="DejaVu Sans"/>
              </a:rPr>
              <a:t>2023</a:t>
            </a:r>
            <a:endParaRPr b="0" lang="en-US" sz="900" spc="-1" strike="noStrike">
              <a:latin typeface="Arial"/>
            </a:endParaRPr>
          </a:p>
        </p:txBody>
      </p:sp>
      <p:sp>
        <p:nvSpPr>
          <p:cNvPr id="222" name="CustomShape 3"/>
          <p:cNvSpPr/>
          <p:nvPr/>
        </p:nvSpPr>
        <p:spPr>
          <a:xfrm>
            <a:off x="4038480" y="6356520"/>
            <a:ext cx="4661640" cy="363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900" spc="-1" strike="noStrike">
                <a:solidFill>
                  <a:srgbClr val="8b8b8b"/>
                </a:solidFill>
                <a:latin typeface="Tenorite"/>
                <a:ea typeface="DejaVu Sans"/>
              </a:rPr>
              <a:t>A SYSTEM OF DEPENDENCY MANAGEMENT</a:t>
            </a:r>
            <a:endParaRPr b="0" lang="en-US" sz="900" spc="-1" strike="noStrike">
              <a:latin typeface="Arial"/>
            </a:endParaRPr>
          </a:p>
        </p:txBody>
      </p:sp>
      <p:sp>
        <p:nvSpPr>
          <p:cNvPr id="223"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233F84C-E560-48C9-B7A1-17DD6BF42DAB}" type="slidenum">
              <a:rPr b="0" lang="en-US" sz="900" spc="-1" strike="noStrike">
                <a:solidFill>
                  <a:srgbClr val="8b8b8b"/>
                </a:solidFill>
                <a:latin typeface="Tenorite"/>
                <a:ea typeface="DejaVu Sans"/>
              </a:rPr>
              <a:t>9</a:t>
            </a:fld>
            <a:endParaRPr b="0" lang="en-US" sz="900" spc="-1" strike="noStrike">
              <a:latin typeface="Arial"/>
            </a:endParaRPr>
          </a:p>
        </p:txBody>
      </p:sp>
      <p:sp>
        <p:nvSpPr>
          <p:cNvPr id="224" name="CustomShape 5"/>
          <p:cNvSpPr/>
          <p:nvPr/>
        </p:nvSpPr>
        <p:spPr>
          <a:xfrm>
            <a:off x="822960" y="1554480"/>
            <a:ext cx="3382920" cy="114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latin typeface="Arial"/>
              </a:rPr>
              <a:t>Notice how the statuses from the kanban board designer in the previous slide are now available to each sub-widget. All statuses can be edited and re-assigned as needed.</a:t>
            </a:r>
            <a:endParaRPr b="0" lang="en-US" sz="1500" spc="-1" strike="noStrike">
              <a:latin typeface="Arial"/>
            </a:endParaRPr>
          </a:p>
        </p:txBody>
      </p:sp>
      <p:sp>
        <p:nvSpPr>
          <p:cNvPr id="225" name="Line 6"/>
          <p:cNvSpPr/>
          <p:nvPr/>
        </p:nvSpPr>
        <p:spPr>
          <a:xfrm flipH="1" flipV="1">
            <a:off x="3749040" y="2834640"/>
            <a:ext cx="2194560" cy="1645920"/>
          </a:xfrm>
          <a:prstGeom prst="line">
            <a:avLst/>
          </a:prstGeom>
          <a:ln>
            <a:solidFill>
              <a:srgbClr val="3465a4"/>
            </a:solidFill>
            <a:head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{018BC1B3-3C51-475A-8336-53F31314A289}tf67328976_win32</Template>
  <TotalTime>9311</TotalTime>
  <Application>LibreOffice/6.4.7.2$Linux_X86_64 LibreOffice_project/40$Build-2</Application>
  <Words>1374</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2023-01-18T13:22:19Z</dcterms:created>
  <dc:creator>James Smith</dc:creator>
  <dc:description/>
  <dc:language>en-US</dc:language>
  <cp:lastModifiedBy/>
  <dcterms:modified xsi:type="dcterms:W3CDTF">2024-11-24T15:37:07Z</dcterms:modified>
  <cp:revision>186</cp:revision>
  <dc:subject/>
  <dc:title>Agile Transformations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