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26"/>
  </p:notesMasterIdLst>
  <p:handoutMasterIdLst>
    <p:handoutMasterId r:id="rId27"/>
  </p:handoutMasterIdLst>
  <p:sldIdLst>
    <p:sldId id="258" r:id="rId2"/>
    <p:sldId id="287" r:id="rId3"/>
    <p:sldId id="297" r:id="rId4"/>
    <p:sldId id="273" r:id="rId5"/>
    <p:sldId id="274" r:id="rId6"/>
    <p:sldId id="280" r:id="rId7"/>
    <p:sldId id="281" r:id="rId8"/>
    <p:sldId id="276" r:id="rId9"/>
    <p:sldId id="286" r:id="rId10"/>
    <p:sldId id="282" r:id="rId11"/>
    <p:sldId id="275" r:id="rId12"/>
    <p:sldId id="288" r:id="rId13"/>
    <p:sldId id="290" r:id="rId14"/>
    <p:sldId id="291" r:id="rId15"/>
    <p:sldId id="264" r:id="rId16"/>
    <p:sldId id="293" r:id="rId17"/>
    <p:sldId id="294" r:id="rId18"/>
    <p:sldId id="295" r:id="rId19"/>
    <p:sldId id="265" r:id="rId20"/>
    <p:sldId id="296" r:id="rId21"/>
    <p:sldId id="289" r:id="rId22"/>
    <p:sldId id="292" r:id="rId23"/>
    <p:sldId id="298" r:id="rId24"/>
    <p:sldId id="299"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ills"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66FF99"/>
    <a:srgbClr val="FFFF99"/>
    <a:srgbClr val="0000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6465" autoAdjust="0"/>
  </p:normalViewPr>
  <p:slideViewPr>
    <p:cSldViewPr>
      <p:cViewPr varScale="1">
        <p:scale>
          <a:sx n="92" d="100"/>
          <a:sy n="92" d="100"/>
        </p:scale>
        <p:origin x="137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5592"/>
    </p:cViewPr>
  </p:sorterViewPr>
  <p:notesViewPr>
    <p:cSldViewPr>
      <p:cViewPr varScale="1">
        <p:scale>
          <a:sx n="72" d="100"/>
          <a:sy n="72" d="100"/>
        </p:scale>
        <p:origin x="202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8" y="6"/>
            <a:ext cx="3038475" cy="466725"/>
          </a:xfrm>
          <a:prstGeom prst="rect">
            <a:avLst/>
          </a:prstGeom>
        </p:spPr>
        <p:txBody>
          <a:bodyPr vert="horz" lIns="91074" tIns="45536" rIns="91074" bIns="45536" rtlCol="0"/>
          <a:lstStyle>
            <a:lvl1pPr algn="l">
              <a:defRPr sz="1200"/>
            </a:lvl1pPr>
          </a:lstStyle>
          <a:p>
            <a:endParaRPr lang="en-US"/>
          </a:p>
        </p:txBody>
      </p:sp>
      <p:sp>
        <p:nvSpPr>
          <p:cNvPr id="3" name="Date Placeholder 2"/>
          <p:cNvSpPr>
            <a:spLocks noGrp="1"/>
          </p:cNvSpPr>
          <p:nvPr>
            <p:ph type="dt" sz="quarter" idx="1"/>
          </p:nvPr>
        </p:nvSpPr>
        <p:spPr>
          <a:xfrm>
            <a:off x="3970345" y="6"/>
            <a:ext cx="3038475" cy="466725"/>
          </a:xfrm>
          <a:prstGeom prst="rect">
            <a:avLst/>
          </a:prstGeom>
        </p:spPr>
        <p:txBody>
          <a:bodyPr vert="horz" lIns="91074" tIns="45536" rIns="91074" bIns="45536" rtlCol="0"/>
          <a:lstStyle>
            <a:lvl1pPr algn="r">
              <a:defRPr sz="1200"/>
            </a:lvl1pPr>
          </a:lstStyle>
          <a:p>
            <a:fld id="{7511FE48-B69C-440C-807C-0E0C16F01B4C}" type="datetimeFigureOut">
              <a:rPr lang="en-US" smtClean="0"/>
              <a:t>2/10/2016</a:t>
            </a:fld>
            <a:endParaRPr lang="en-US"/>
          </a:p>
        </p:txBody>
      </p:sp>
      <p:sp>
        <p:nvSpPr>
          <p:cNvPr id="4" name="Footer Placeholder 3"/>
          <p:cNvSpPr>
            <a:spLocks noGrp="1"/>
          </p:cNvSpPr>
          <p:nvPr>
            <p:ph type="ftr" sz="quarter" idx="2"/>
          </p:nvPr>
        </p:nvSpPr>
        <p:spPr>
          <a:xfrm>
            <a:off x="8" y="8829678"/>
            <a:ext cx="3038475" cy="466725"/>
          </a:xfrm>
          <a:prstGeom prst="rect">
            <a:avLst/>
          </a:prstGeom>
        </p:spPr>
        <p:txBody>
          <a:bodyPr vert="horz" lIns="91074" tIns="45536" rIns="91074" bIns="45536" rtlCol="0" anchor="b"/>
          <a:lstStyle>
            <a:lvl1pPr algn="l">
              <a:defRPr sz="1200"/>
            </a:lvl1pPr>
          </a:lstStyle>
          <a:p>
            <a:endParaRPr lang="en-US"/>
          </a:p>
        </p:txBody>
      </p:sp>
      <p:sp>
        <p:nvSpPr>
          <p:cNvPr id="5" name="Slide Number Placeholder 4"/>
          <p:cNvSpPr>
            <a:spLocks noGrp="1"/>
          </p:cNvSpPr>
          <p:nvPr>
            <p:ph type="sldNum" sz="quarter" idx="3"/>
          </p:nvPr>
        </p:nvSpPr>
        <p:spPr>
          <a:xfrm>
            <a:off x="3970345" y="8829678"/>
            <a:ext cx="3038475" cy="466725"/>
          </a:xfrm>
          <a:prstGeom prst="rect">
            <a:avLst/>
          </a:prstGeom>
        </p:spPr>
        <p:txBody>
          <a:bodyPr vert="horz" lIns="91074" tIns="45536" rIns="91074" bIns="45536" rtlCol="0" anchor="b"/>
          <a:lstStyle>
            <a:lvl1pPr algn="r">
              <a:defRPr sz="1200"/>
            </a:lvl1pPr>
          </a:lstStyle>
          <a:p>
            <a:fld id="{CC72DFF0-5F31-4647-8697-4CD543DB1C85}" type="slidenum">
              <a:rPr lang="en-US" smtClean="0"/>
              <a:t>‹#›</a:t>
            </a:fld>
            <a:endParaRPr lang="en-US"/>
          </a:p>
        </p:txBody>
      </p:sp>
    </p:spTree>
    <p:extLst>
      <p:ext uri="{BB962C8B-B14F-4D97-AF65-F5344CB8AC3E}">
        <p14:creationId xmlns:p14="http://schemas.microsoft.com/office/powerpoint/2010/main" val="2153806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458" tIns="46229" rIns="92458" bIns="4622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2458" tIns="46229" rIns="92458" bIns="46229" rtlCol="0"/>
          <a:lstStyle>
            <a:lvl1pPr algn="r">
              <a:defRPr sz="1200"/>
            </a:lvl1pPr>
          </a:lstStyle>
          <a:p>
            <a:fld id="{924FDA77-EA7C-4D79-A52D-6C0436DD2987}" type="datetimeFigureOut">
              <a:rPr lang="en-US" smtClean="0"/>
              <a:t>2/10/2016</a:t>
            </a:fld>
            <a:endParaRPr lang="en-US"/>
          </a:p>
        </p:txBody>
      </p:sp>
      <p:sp>
        <p:nvSpPr>
          <p:cNvPr id="4" name="Slide Image Placeholder 3"/>
          <p:cNvSpPr>
            <a:spLocks noGrp="1" noRot="1" noChangeAspect="1"/>
          </p:cNvSpPr>
          <p:nvPr>
            <p:ph type="sldImg" idx="2"/>
          </p:nvPr>
        </p:nvSpPr>
        <p:spPr>
          <a:xfrm>
            <a:off x="1182688" y="696913"/>
            <a:ext cx="4646612" cy="3486150"/>
          </a:xfrm>
          <a:prstGeom prst="rect">
            <a:avLst/>
          </a:prstGeom>
          <a:noFill/>
          <a:ln w="12700">
            <a:solidFill>
              <a:prstClr val="black"/>
            </a:solidFill>
          </a:ln>
        </p:spPr>
        <p:txBody>
          <a:bodyPr vert="horz" lIns="92458" tIns="46229" rIns="92458" bIns="46229"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2458" tIns="46229" rIns="92458" bIns="4622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6"/>
            <a:ext cx="3037840" cy="464820"/>
          </a:xfrm>
          <a:prstGeom prst="rect">
            <a:avLst/>
          </a:prstGeom>
        </p:spPr>
        <p:txBody>
          <a:bodyPr vert="horz" lIns="92458" tIns="46229" rIns="92458" bIns="4622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2458" tIns="46229" rIns="92458" bIns="46229" rtlCol="0" anchor="b"/>
          <a:lstStyle>
            <a:lvl1pPr algn="r">
              <a:defRPr sz="1200"/>
            </a:lvl1pPr>
          </a:lstStyle>
          <a:p>
            <a:fld id="{A072CCC9-5F2D-4269-895F-A2CEF20C1D22}" type="slidenum">
              <a:rPr lang="en-US" smtClean="0"/>
              <a:t>‹#›</a:t>
            </a:fld>
            <a:endParaRPr lang="en-US"/>
          </a:p>
        </p:txBody>
      </p:sp>
    </p:spTree>
    <p:extLst>
      <p:ext uri="{BB962C8B-B14F-4D97-AF65-F5344CB8AC3E}">
        <p14:creationId xmlns:p14="http://schemas.microsoft.com/office/powerpoint/2010/main" val="2314450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2438399"/>
          </a:xfrm>
        </p:spPr>
        <p:txBody>
          <a:bodyPr>
            <a:normAutofit/>
          </a:bodyPr>
          <a:lstStyle>
            <a:lvl1pPr>
              <a:defRPr sz="3600">
                <a:solidFill>
                  <a:srgbClr val="007900"/>
                </a:solidFill>
              </a:defRPr>
            </a:lvl1pPr>
          </a:lstStyle>
          <a:p>
            <a:endParaRPr lang="en-US" dirty="0"/>
          </a:p>
        </p:txBody>
      </p:sp>
      <p:sp>
        <p:nvSpPr>
          <p:cNvPr id="3" name="Subtitle 2"/>
          <p:cNvSpPr>
            <a:spLocks noGrp="1"/>
          </p:cNvSpPr>
          <p:nvPr>
            <p:ph type="subTitle" idx="1"/>
          </p:nvPr>
        </p:nvSpPr>
        <p:spPr>
          <a:xfrm>
            <a:off x="1371600" y="3962400"/>
            <a:ext cx="6400800" cy="1905000"/>
          </a:xfrm>
        </p:spPr>
        <p:txBody>
          <a:bodyPr>
            <a:normAutofit/>
          </a:bodyPr>
          <a:lstStyle>
            <a:lvl1pPr marL="0" indent="0" algn="ctr">
              <a:buNone/>
              <a:defRPr sz="1800" baseline="0">
                <a:solidFill>
                  <a:schemeClr val="tx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sz="2900" dirty="0" smtClean="0">
              <a:solidFill>
                <a:srgbClr val="262626"/>
              </a:solidFill>
            </a:endParaRPr>
          </a:p>
        </p:txBody>
      </p:sp>
      <p:cxnSp>
        <p:nvCxnSpPr>
          <p:cNvPr id="7" name="Straight Connector 6"/>
          <p:cNvCxnSpPr/>
          <p:nvPr userDrawn="1"/>
        </p:nvCxnSpPr>
        <p:spPr>
          <a:xfrm>
            <a:off x="501930" y="1143000"/>
            <a:ext cx="82296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7003" y="155306"/>
            <a:ext cx="1800200" cy="835293"/>
          </a:xfrm>
          <a:prstGeom prst="rect">
            <a:avLst/>
          </a:prstGeom>
        </p:spPr>
      </p:pic>
      <p:cxnSp>
        <p:nvCxnSpPr>
          <p:cNvPr id="21" name="Straight Connector 20"/>
          <p:cNvCxnSpPr/>
          <p:nvPr userDrawn="1"/>
        </p:nvCxnSpPr>
        <p:spPr>
          <a:xfrm>
            <a:off x="501930" y="6525344"/>
            <a:ext cx="8229600" cy="0"/>
          </a:xfrm>
          <a:prstGeom prst="line">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534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lvl1pPr>
              <a:defRPr sz="3600">
                <a:solidFill>
                  <a:srgbClr val="0079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5029200"/>
          </a:xfrm>
        </p:spPr>
        <p:txBody>
          <a:bodyPr vert="eaVert"/>
          <a:lstStyle>
            <a:lvl1pPr marL="342900" indent="-342900">
              <a:buFont typeface="Arial"/>
              <a:buChar cha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57200" y="1066800"/>
            <a:ext cx="8229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rot="5400000">
            <a:off x="-83961" y="6284760"/>
            <a:ext cx="546690" cy="307777"/>
          </a:xfrm>
          <a:prstGeom prst="rect">
            <a:avLst/>
          </a:prstGeom>
          <a:noFill/>
        </p:spPr>
        <p:txBody>
          <a:bodyPr wrap="square" rtlCol="0">
            <a:spAutoFit/>
          </a:bodyPr>
          <a:lstStyle/>
          <a:p>
            <a:pPr algn="r"/>
            <a:fld id="{653BC405-6D79-4DB3-82DA-7196A6610C82}" type="slidenum">
              <a:rPr lang="en-US" sz="1400" smtClean="0">
                <a:solidFill>
                  <a:srgbClr val="007900"/>
                </a:solidFill>
                <a:latin typeface="Arial" panose="020B0604020202020204" pitchFamily="34" charset="0"/>
                <a:cs typeface="Arial" panose="020B0604020202020204" pitchFamily="34" charset="0"/>
              </a:rPr>
              <a:pPr algn="r"/>
              <a:t>‹#›</a:t>
            </a:fld>
            <a:endParaRPr lang="en-US" sz="1400" dirty="0">
              <a:solidFill>
                <a:srgbClr val="0079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0192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354762"/>
          </a:xfrm>
        </p:spPr>
        <p:txBody>
          <a:bodyPr vert="eaVert"/>
          <a:lstStyle>
            <a:lvl1pPr>
              <a:defRPr>
                <a:solidFill>
                  <a:srgbClr val="0079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354762"/>
          </a:xfrm>
        </p:spPr>
        <p:txBody>
          <a:bodyPr vert="eaVert"/>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3" name="Straight Connector 12"/>
          <p:cNvCxnSpPr/>
          <p:nvPr userDrawn="1"/>
        </p:nvCxnSpPr>
        <p:spPr>
          <a:xfrm flipV="1">
            <a:off x="6629400" y="304800"/>
            <a:ext cx="1" cy="632460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112547" y="386302"/>
            <a:ext cx="1008112" cy="468772"/>
          </a:xfrm>
          <a:prstGeom prst="rect">
            <a:avLst/>
          </a:prstGeom>
        </p:spPr>
      </p:pic>
      <p:sp>
        <p:nvSpPr>
          <p:cNvPr id="10" name="TextBox 9"/>
          <p:cNvSpPr txBox="1"/>
          <p:nvPr userDrawn="1"/>
        </p:nvSpPr>
        <p:spPr>
          <a:xfrm rot="5400000">
            <a:off x="44997" y="6237522"/>
            <a:ext cx="546690" cy="307777"/>
          </a:xfrm>
          <a:prstGeom prst="rect">
            <a:avLst/>
          </a:prstGeom>
          <a:noFill/>
        </p:spPr>
        <p:txBody>
          <a:bodyPr wrap="square" rtlCol="0">
            <a:spAutoFit/>
          </a:bodyPr>
          <a:lstStyle/>
          <a:p>
            <a:pPr algn="r"/>
            <a:fld id="{653BC405-6D79-4DB3-82DA-7196A6610C82}" type="slidenum">
              <a:rPr lang="en-US" sz="1400" smtClean="0">
                <a:solidFill>
                  <a:srgbClr val="007900"/>
                </a:solidFill>
                <a:latin typeface="Arial" panose="020B0604020202020204" pitchFamily="34" charset="0"/>
                <a:cs typeface="Arial" panose="020B0604020202020204" pitchFamily="34" charset="0"/>
              </a:rPr>
              <a:pPr algn="r"/>
              <a:t>‹#›</a:t>
            </a:fld>
            <a:endParaRPr lang="en-US" sz="1400" dirty="0">
              <a:solidFill>
                <a:srgbClr val="0079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0642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5439" y="776287"/>
            <a:ext cx="3383280" cy="877824"/>
          </a:xfrm>
        </p:spPr>
        <p:txBody>
          <a:bodyPr anchor="b"/>
          <a:lstStyle>
            <a:lvl1pPr algn="l">
              <a:buNone/>
              <a:defRPr sz="1800" b="1">
                <a:solidFill>
                  <a:srgbClr val="007900"/>
                </a:solidFill>
              </a:defRPr>
            </a:lvl1pPr>
          </a:lstStyle>
          <a:p>
            <a:r>
              <a:rPr lang="en-US" smtClean="0"/>
              <a:t>Click to edit Master title style</a:t>
            </a:r>
            <a:endParaRPr lang="en-US" dirty="0"/>
          </a:p>
        </p:txBody>
      </p:sp>
      <p:sp>
        <p:nvSpPr>
          <p:cNvPr id="3" name="Text Placeholder 2"/>
          <p:cNvSpPr>
            <a:spLocks noGrp="1"/>
          </p:cNvSpPr>
          <p:nvPr>
            <p:ph type="body" idx="2"/>
          </p:nvPr>
        </p:nvSpPr>
        <p:spPr>
          <a:xfrm>
            <a:off x="5389805" y="1749786"/>
            <a:ext cx="3383280" cy="4713396"/>
          </a:xfrm>
        </p:spPr>
        <p:txBody>
          <a:bodyPr/>
          <a:lstStyle>
            <a:lvl1pPr marL="9144" indent="0">
              <a:buNone/>
              <a:defRPr sz="1400">
                <a:solidFill>
                  <a:schemeClr val="tx1">
                    <a:lumMod val="50000"/>
                  </a:schemeClr>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solidFill>
                  <a:schemeClr val="tx1">
                    <a:lumMod val="50000"/>
                  </a:schemeClr>
                </a:solidFill>
              </a:defRPr>
            </a:lvl1pPr>
            <a:lvl2pPr>
              <a:defRPr sz="2800">
                <a:solidFill>
                  <a:schemeClr val="tx1">
                    <a:lumMod val="50000"/>
                  </a:schemeClr>
                </a:solidFill>
              </a:defRPr>
            </a:lvl2pPr>
            <a:lvl3pPr>
              <a:defRPr sz="2400">
                <a:solidFill>
                  <a:schemeClr val="tx1">
                    <a:lumMod val="50000"/>
                  </a:schemeClr>
                </a:solidFill>
              </a:defRPr>
            </a:lvl3pPr>
            <a:lvl4pPr>
              <a:defRPr sz="2000">
                <a:solidFill>
                  <a:schemeClr val="tx1">
                    <a:lumMod val="50000"/>
                  </a:schemeClr>
                </a:solidFill>
              </a:defRPr>
            </a:lvl4pPr>
            <a:lvl5pPr>
              <a:defRPr sz="2000">
                <a:solidFill>
                  <a:schemeClr val="tx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userDrawn="1"/>
        </p:nvCxnSpPr>
        <p:spPr>
          <a:xfrm>
            <a:off x="5375439" y="1654111"/>
            <a:ext cx="338328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520" y="6302188"/>
            <a:ext cx="1008112" cy="468772"/>
          </a:xfrm>
          <a:prstGeom prst="rect">
            <a:avLst/>
          </a:prstGeom>
        </p:spPr>
      </p:pic>
      <p:sp>
        <p:nvSpPr>
          <p:cNvPr id="12" name="TextBox 11"/>
          <p:cNvSpPr txBox="1"/>
          <p:nvPr userDrawn="1"/>
        </p:nvSpPr>
        <p:spPr>
          <a:xfrm>
            <a:off x="8244408" y="6463183"/>
            <a:ext cx="546690" cy="307777"/>
          </a:xfrm>
          <a:prstGeom prst="rect">
            <a:avLst/>
          </a:prstGeom>
          <a:noFill/>
        </p:spPr>
        <p:txBody>
          <a:bodyPr wrap="square" rtlCol="0">
            <a:spAutoFit/>
          </a:bodyPr>
          <a:lstStyle/>
          <a:p>
            <a:pPr algn="r"/>
            <a:fld id="{653BC405-6D79-4DB3-82DA-7196A6610C82}" type="slidenum">
              <a:rPr lang="en-US" sz="1400" smtClean="0">
                <a:solidFill>
                  <a:srgbClr val="007900"/>
                </a:solidFill>
                <a:latin typeface="Arial" panose="020B0604020202020204" pitchFamily="34" charset="0"/>
                <a:cs typeface="Arial" panose="020B0604020202020204" pitchFamily="34" charset="0"/>
              </a:rPr>
              <a:pPr algn="r"/>
              <a:t>‹#›</a:t>
            </a:fld>
            <a:endParaRPr lang="en-US" sz="1400" dirty="0">
              <a:solidFill>
                <a:srgbClr val="0079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59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lvl1pPr>
              <a:defRPr sz="3200" b="0">
                <a:solidFill>
                  <a:srgbClr val="0079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105400"/>
          </a:xfrm>
        </p:spPr>
        <p:txBody>
          <a:bodyPr/>
          <a:lstStyle>
            <a:lvl1pPr marL="342900" indent="-342900">
              <a:buFont typeface="Arial"/>
              <a:buChar char="•"/>
              <a:defRPr>
                <a:solidFill>
                  <a:schemeClr val="tx1">
                    <a:lumMod val="50000"/>
                  </a:schemeClr>
                </a:solidFill>
                <a:latin typeface="Arial" panose="020B0604020202020204" pitchFamily="34" charset="0"/>
                <a:cs typeface="Arial" panose="020B0604020202020204" pitchFamily="34" charset="0"/>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0" name="Straight Connector 9"/>
          <p:cNvCxnSpPr/>
          <p:nvPr userDrawn="1"/>
        </p:nvCxnSpPr>
        <p:spPr>
          <a:xfrm>
            <a:off x="457200" y="838200"/>
            <a:ext cx="82296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520" y="6302188"/>
            <a:ext cx="1008112" cy="468772"/>
          </a:xfrm>
          <a:prstGeom prst="rect">
            <a:avLst/>
          </a:prstGeom>
        </p:spPr>
      </p:pic>
      <p:sp>
        <p:nvSpPr>
          <p:cNvPr id="12" name="TextBox 11"/>
          <p:cNvSpPr txBox="1"/>
          <p:nvPr userDrawn="1"/>
        </p:nvSpPr>
        <p:spPr>
          <a:xfrm>
            <a:off x="8244408" y="6463183"/>
            <a:ext cx="546690" cy="307777"/>
          </a:xfrm>
          <a:prstGeom prst="rect">
            <a:avLst/>
          </a:prstGeom>
          <a:noFill/>
        </p:spPr>
        <p:txBody>
          <a:bodyPr wrap="square" rtlCol="0">
            <a:spAutoFit/>
          </a:bodyPr>
          <a:lstStyle/>
          <a:p>
            <a:pPr algn="r"/>
            <a:fld id="{653BC405-6D79-4DB3-82DA-7196A6610C82}" type="slidenum">
              <a:rPr lang="en-US" sz="1400" smtClean="0">
                <a:solidFill>
                  <a:srgbClr val="007900"/>
                </a:solidFill>
                <a:latin typeface="Arial" panose="020B0604020202020204" pitchFamily="34" charset="0"/>
                <a:cs typeface="Arial" panose="020B0604020202020204" pitchFamily="34" charset="0"/>
              </a:rPr>
              <a:pPr algn="r"/>
              <a:t>‹#›</a:t>
            </a:fld>
            <a:endParaRPr lang="en-US" sz="1400" dirty="0">
              <a:solidFill>
                <a:srgbClr val="007900"/>
              </a:solidFill>
              <a:latin typeface="Arial" panose="020B0604020202020204" pitchFamily="34" charset="0"/>
              <a:cs typeface="Arial" panose="020B0604020202020204" pitchFamily="34" charset="0"/>
            </a:endParaRPr>
          </a:p>
        </p:txBody>
      </p:sp>
      <p:cxnSp>
        <p:nvCxnSpPr>
          <p:cNvPr id="13" name="Straight Connector 12"/>
          <p:cNvCxnSpPr/>
          <p:nvPr userDrawn="1"/>
        </p:nvCxnSpPr>
        <p:spPr>
          <a:xfrm>
            <a:off x="457200" y="6172200"/>
            <a:ext cx="8229600" cy="0"/>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58000" y="6400800"/>
            <a:ext cx="1542213" cy="362420"/>
          </a:xfrm>
          <a:prstGeom prst="rect">
            <a:avLst/>
          </a:prstGeom>
        </p:spPr>
      </p:pic>
    </p:spTree>
    <p:extLst>
      <p:ext uri="{BB962C8B-B14F-4D97-AF65-F5344CB8AC3E}">
        <p14:creationId xmlns:p14="http://schemas.microsoft.com/office/powerpoint/2010/main" val="8849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9533" y="3933056"/>
            <a:ext cx="7772400" cy="1362075"/>
          </a:xfrm>
        </p:spPr>
        <p:txBody>
          <a:bodyPr anchor="t"/>
          <a:lstStyle>
            <a:lvl1pPr algn="l">
              <a:defRPr sz="4000" b="1" cap="all">
                <a:solidFill>
                  <a:srgbClr val="0079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99533" y="235799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8" name="Straight Connector 7"/>
          <p:cNvCxnSpPr/>
          <p:nvPr userDrawn="1"/>
        </p:nvCxnSpPr>
        <p:spPr>
          <a:xfrm>
            <a:off x="470933" y="3933056"/>
            <a:ext cx="8229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520" y="6302188"/>
            <a:ext cx="1008112" cy="468772"/>
          </a:xfrm>
          <a:prstGeom prst="rect">
            <a:avLst/>
          </a:prstGeom>
        </p:spPr>
      </p:pic>
      <p:sp>
        <p:nvSpPr>
          <p:cNvPr id="12" name="TextBox 11"/>
          <p:cNvSpPr txBox="1"/>
          <p:nvPr userDrawn="1"/>
        </p:nvSpPr>
        <p:spPr>
          <a:xfrm>
            <a:off x="8244408" y="6463183"/>
            <a:ext cx="546690" cy="307777"/>
          </a:xfrm>
          <a:prstGeom prst="rect">
            <a:avLst/>
          </a:prstGeom>
          <a:noFill/>
        </p:spPr>
        <p:txBody>
          <a:bodyPr wrap="square" rtlCol="0">
            <a:spAutoFit/>
          </a:bodyPr>
          <a:lstStyle/>
          <a:p>
            <a:pPr algn="r"/>
            <a:fld id="{653BC405-6D79-4DB3-82DA-7196A6610C82}" type="slidenum">
              <a:rPr lang="en-US" sz="1400" smtClean="0">
                <a:solidFill>
                  <a:srgbClr val="007900"/>
                </a:solidFill>
                <a:latin typeface="Arial" panose="020B0604020202020204" pitchFamily="34" charset="0"/>
                <a:cs typeface="Arial" panose="020B0604020202020204" pitchFamily="34" charset="0"/>
              </a:rPr>
              <a:pPr algn="r"/>
              <a:t>‹#›</a:t>
            </a:fld>
            <a:endParaRPr lang="en-US" sz="1400" dirty="0">
              <a:solidFill>
                <a:srgbClr val="0079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5985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a:bodyPr>
          <a:lstStyle>
            <a:lvl1pPr>
              <a:defRPr sz="3600">
                <a:solidFill>
                  <a:srgbClr val="0079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066800"/>
            <a:ext cx="4038600" cy="5105400"/>
          </a:xfrm>
        </p:spPr>
        <p:txBody>
          <a:bodyPr/>
          <a:lstStyle>
            <a:lvl1pPr marL="342900" indent="-342900">
              <a:buFont typeface="Arial"/>
              <a:buChar char="•"/>
              <a:defRPr sz="2800">
                <a:solidFill>
                  <a:schemeClr val="tx1">
                    <a:lumMod val="50000"/>
                  </a:schemeClr>
                </a:solidFill>
              </a:defRPr>
            </a:lvl1pPr>
            <a:lvl2pPr>
              <a:defRPr sz="2400">
                <a:solidFill>
                  <a:schemeClr val="tx1">
                    <a:lumMod val="50000"/>
                  </a:schemeClr>
                </a:solidFill>
              </a:defRPr>
            </a:lvl2pPr>
            <a:lvl3pPr>
              <a:defRPr sz="2000">
                <a:solidFill>
                  <a:schemeClr val="tx1">
                    <a:lumMod val="50000"/>
                  </a:schemeClr>
                </a:solidFill>
              </a:defRPr>
            </a:lvl3pPr>
            <a:lvl4pPr>
              <a:defRPr sz="1800">
                <a:solidFill>
                  <a:schemeClr val="tx1">
                    <a:lumMod val="50000"/>
                  </a:schemeClr>
                </a:solidFill>
              </a:defRPr>
            </a:lvl4pPr>
            <a:lvl5pPr>
              <a:defRPr sz="1800">
                <a:solidFill>
                  <a:schemeClr val="tx1">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66800"/>
            <a:ext cx="4038600" cy="5105400"/>
          </a:xfrm>
        </p:spPr>
        <p:txBody>
          <a:bodyPr/>
          <a:lstStyle>
            <a:lvl1pPr marL="342900" indent="-342900">
              <a:buFont typeface="Arial"/>
              <a:buChar char="•"/>
              <a:defRPr sz="2800">
                <a:solidFill>
                  <a:schemeClr val="tx1">
                    <a:lumMod val="50000"/>
                  </a:schemeClr>
                </a:solidFill>
              </a:defRPr>
            </a:lvl1pPr>
            <a:lvl2pPr>
              <a:defRPr sz="2400">
                <a:solidFill>
                  <a:schemeClr val="tx1">
                    <a:lumMod val="50000"/>
                  </a:schemeClr>
                </a:solidFill>
              </a:defRPr>
            </a:lvl2pPr>
            <a:lvl3pPr>
              <a:defRPr sz="2000">
                <a:solidFill>
                  <a:schemeClr val="tx1">
                    <a:lumMod val="50000"/>
                  </a:schemeClr>
                </a:solidFill>
              </a:defRPr>
            </a:lvl3pPr>
            <a:lvl4pPr>
              <a:defRPr sz="1800">
                <a:solidFill>
                  <a:schemeClr val="tx1">
                    <a:lumMod val="50000"/>
                  </a:schemeClr>
                </a:solidFill>
              </a:defRPr>
            </a:lvl4pPr>
            <a:lvl5pPr>
              <a:defRPr sz="1800">
                <a:solidFill>
                  <a:schemeClr val="tx1">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520" y="6302188"/>
            <a:ext cx="1008112" cy="468772"/>
          </a:xfrm>
          <a:prstGeom prst="rect">
            <a:avLst/>
          </a:prstGeom>
        </p:spPr>
      </p:pic>
      <p:sp>
        <p:nvSpPr>
          <p:cNvPr id="12" name="TextBox 11"/>
          <p:cNvSpPr txBox="1"/>
          <p:nvPr userDrawn="1"/>
        </p:nvSpPr>
        <p:spPr>
          <a:xfrm>
            <a:off x="8244408" y="6463183"/>
            <a:ext cx="546690" cy="307777"/>
          </a:xfrm>
          <a:prstGeom prst="rect">
            <a:avLst/>
          </a:prstGeom>
          <a:noFill/>
        </p:spPr>
        <p:txBody>
          <a:bodyPr wrap="square" rtlCol="0">
            <a:spAutoFit/>
          </a:bodyPr>
          <a:lstStyle/>
          <a:p>
            <a:pPr algn="r"/>
            <a:fld id="{653BC405-6D79-4DB3-82DA-7196A6610C82}" type="slidenum">
              <a:rPr lang="en-US" sz="1400" smtClean="0">
                <a:solidFill>
                  <a:srgbClr val="007900"/>
                </a:solidFill>
                <a:latin typeface="Arial" panose="020B0604020202020204" pitchFamily="34" charset="0"/>
                <a:cs typeface="Arial" panose="020B0604020202020204" pitchFamily="34" charset="0"/>
              </a:rPr>
              <a:pPr algn="r"/>
              <a:t>‹#›</a:t>
            </a:fld>
            <a:endParaRPr lang="en-US" sz="1400" dirty="0">
              <a:solidFill>
                <a:srgbClr val="007900"/>
              </a:solidFill>
              <a:latin typeface="Arial" panose="020B0604020202020204" pitchFamily="34" charset="0"/>
              <a:cs typeface="Arial" panose="020B0604020202020204" pitchFamily="34" charset="0"/>
            </a:endParaRPr>
          </a:p>
        </p:txBody>
      </p:sp>
      <p:cxnSp>
        <p:nvCxnSpPr>
          <p:cNvPr id="13" name="Straight Connector 12"/>
          <p:cNvCxnSpPr/>
          <p:nvPr userDrawn="1"/>
        </p:nvCxnSpPr>
        <p:spPr>
          <a:xfrm>
            <a:off x="457200" y="838200"/>
            <a:ext cx="8229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57200" y="6172200"/>
            <a:ext cx="8229600"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6705600" y="6172200"/>
            <a:ext cx="1725216" cy="307777"/>
          </a:xfrm>
          <a:prstGeom prst="rect">
            <a:avLst/>
          </a:prstGeom>
          <a:noFill/>
        </p:spPr>
        <p:txBody>
          <a:bodyPr wrap="none" rtlCol="0">
            <a:spAutoFit/>
          </a:bodyPr>
          <a:lstStyle/>
          <a:p>
            <a:r>
              <a:rPr lang="en-US" sz="1400" i="1" dirty="0" smtClean="0">
                <a:latin typeface="Garrison Light Sans" panose="020B7200000000000000" pitchFamily="34" charset="0"/>
                <a:cs typeface="Arial" panose="020B0604020202020204" pitchFamily="34" charset="0"/>
              </a:rPr>
              <a:t>Software Requirements</a:t>
            </a:r>
            <a:endParaRPr lang="en-US" sz="1400" i="1" dirty="0">
              <a:latin typeface="Garrison Light Sans" panose="020B7200000000000000" pitchFamily="34" charset="0"/>
              <a:cs typeface="Arial" panose="020B0604020202020204" pitchFamily="34" charset="0"/>
            </a:endParaRPr>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58000" y="6400800"/>
            <a:ext cx="1542213" cy="362420"/>
          </a:xfrm>
          <a:prstGeom prst="rect">
            <a:avLst/>
          </a:prstGeom>
        </p:spPr>
      </p:pic>
    </p:spTree>
    <p:extLst>
      <p:ext uri="{BB962C8B-B14F-4D97-AF65-F5344CB8AC3E}">
        <p14:creationId xmlns:p14="http://schemas.microsoft.com/office/powerpoint/2010/main" val="422418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lvl1pPr>
              <a:defRPr sz="3600">
                <a:solidFill>
                  <a:srgbClr val="00790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95400"/>
            <a:ext cx="4040188" cy="639762"/>
          </a:xfrm>
        </p:spPr>
        <p:txBody>
          <a:bodyPr anchor="b"/>
          <a:lstStyle>
            <a:lvl1pPr marL="0" indent="0">
              <a:buNone/>
              <a:defRPr sz="2400" b="1">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81200"/>
            <a:ext cx="4040188" cy="4454525"/>
          </a:xfrm>
        </p:spPr>
        <p:txBody>
          <a:bodyPr/>
          <a:lstStyle>
            <a:lvl1pPr marL="342900" indent="-342900">
              <a:buFont typeface="Arial"/>
              <a:buChar char="•"/>
              <a:defRPr sz="2400">
                <a:solidFill>
                  <a:schemeClr val="tx1">
                    <a:lumMod val="50000"/>
                  </a:schemeClr>
                </a:solidFill>
              </a:defRPr>
            </a:lvl1pPr>
            <a:lvl2pPr>
              <a:defRPr sz="2000">
                <a:solidFill>
                  <a:schemeClr val="tx1">
                    <a:lumMod val="50000"/>
                  </a:schemeClr>
                </a:solidFill>
              </a:defRPr>
            </a:lvl2pPr>
            <a:lvl3pPr>
              <a:defRPr sz="1800">
                <a:solidFill>
                  <a:schemeClr val="tx1">
                    <a:lumMod val="50000"/>
                  </a:schemeClr>
                </a:solidFill>
              </a:defRPr>
            </a:lvl3pPr>
            <a:lvl4pPr>
              <a:defRPr sz="1600">
                <a:solidFill>
                  <a:schemeClr val="tx1">
                    <a:lumMod val="50000"/>
                  </a:schemeClr>
                </a:solidFill>
              </a:defRPr>
            </a:lvl4pPr>
            <a:lvl5pPr>
              <a:defRPr sz="1600">
                <a:solidFill>
                  <a:schemeClr val="tx1">
                    <a:lumMod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295400"/>
            <a:ext cx="4041775" cy="639762"/>
          </a:xfrm>
        </p:spPr>
        <p:txBody>
          <a:bodyPr anchor="b"/>
          <a:lstStyle>
            <a:lvl1pPr marL="0" indent="0">
              <a:buNone/>
              <a:defRPr sz="2400" b="1">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81200"/>
            <a:ext cx="4041775" cy="4454525"/>
          </a:xfrm>
        </p:spPr>
        <p:txBody>
          <a:bodyPr/>
          <a:lstStyle>
            <a:lvl1pPr marL="342900" indent="-342900">
              <a:buFont typeface="Arial"/>
              <a:buChar char="•"/>
              <a:defRPr sz="2400">
                <a:solidFill>
                  <a:schemeClr val="tx1">
                    <a:lumMod val="50000"/>
                  </a:schemeClr>
                </a:solidFill>
              </a:defRPr>
            </a:lvl1pPr>
            <a:lvl2pPr>
              <a:defRPr sz="2000">
                <a:solidFill>
                  <a:schemeClr val="tx1">
                    <a:lumMod val="50000"/>
                  </a:schemeClr>
                </a:solidFill>
              </a:defRPr>
            </a:lvl2pPr>
            <a:lvl3pPr>
              <a:defRPr sz="1800">
                <a:solidFill>
                  <a:schemeClr val="tx1">
                    <a:lumMod val="50000"/>
                  </a:schemeClr>
                </a:solidFill>
              </a:defRPr>
            </a:lvl3pPr>
            <a:lvl4pPr>
              <a:defRPr sz="1600">
                <a:solidFill>
                  <a:schemeClr val="tx1">
                    <a:lumMod val="50000"/>
                  </a:schemeClr>
                </a:solidFill>
              </a:defRPr>
            </a:lvl4pPr>
            <a:lvl5pPr>
              <a:defRPr sz="1600">
                <a:solidFill>
                  <a:schemeClr val="tx1">
                    <a:lumMod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p:nvPr userDrawn="1"/>
        </p:nvCxnSpPr>
        <p:spPr>
          <a:xfrm>
            <a:off x="457200" y="1981200"/>
            <a:ext cx="40401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4648200" y="1981200"/>
            <a:ext cx="4040188"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520" y="6302188"/>
            <a:ext cx="1008112" cy="468772"/>
          </a:xfrm>
          <a:prstGeom prst="rect">
            <a:avLst/>
          </a:prstGeom>
        </p:spPr>
      </p:pic>
      <p:sp>
        <p:nvSpPr>
          <p:cNvPr id="18" name="TextBox 17"/>
          <p:cNvSpPr txBox="1"/>
          <p:nvPr userDrawn="1"/>
        </p:nvSpPr>
        <p:spPr>
          <a:xfrm>
            <a:off x="8244408" y="6463183"/>
            <a:ext cx="546690" cy="307777"/>
          </a:xfrm>
          <a:prstGeom prst="rect">
            <a:avLst/>
          </a:prstGeom>
          <a:noFill/>
        </p:spPr>
        <p:txBody>
          <a:bodyPr wrap="square" rtlCol="0">
            <a:spAutoFit/>
          </a:bodyPr>
          <a:lstStyle/>
          <a:p>
            <a:pPr algn="r"/>
            <a:fld id="{653BC405-6D79-4DB3-82DA-7196A6610C82}" type="slidenum">
              <a:rPr lang="en-US" sz="1400" smtClean="0">
                <a:solidFill>
                  <a:srgbClr val="007900"/>
                </a:solidFill>
                <a:latin typeface="Arial" panose="020B0604020202020204" pitchFamily="34" charset="0"/>
                <a:cs typeface="Arial" panose="020B0604020202020204" pitchFamily="34" charset="0"/>
              </a:rPr>
              <a:pPr algn="r"/>
              <a:t>‹#›</a:t>
            </a:fld>
            <a:endParaRPr lang="en-US" sz="1400" dirty="0">
              <a:solidFill>
                <a:srgbClr val="007900"/>
              </a:solidFill>
              <a:latin typeface="Arial" panose="020B0604020202020204" pitchFamily="34" charset="0"/>
              <a:cs typeface="Arial" panose="020B0604020202020204" pitchFamily="34" charset="0"/>
            </a:endParaRPr>
          </a:p>
        </p:txBody>
      </p:sp>
      <p:cxnSp>
        <p:nvCxnSpPr>
          <p:cNvPr id="19" name="Straight Connector 18"/>
          <p:cNvCxnSpPr/>
          <p:nvPr userDrawn="1"/>
        </p:nvCxnSpPr>
        <p:spPr>
          <a:xfrm>
            <a:off x="457200" y="980728"/>
            <a:ext cx="8229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457200" y="6237312"/>
            <a:ext cx="8229600"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3210237" y="6351908"/>
            <a:ext cx="1620957"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Requirements</a:t>
            </a:r>
            <a:endParaRPr lang="en-US" dirty="0">
              <a:latin typeface="Arial" panose="020B0604020202020204" pitchFamily="34" charset="0"/>
              <a:cs typeface="Arial" panose="020B0604020202020204" pitchFamily="34" charset="0"/>
            </a:endParaRPr>
          </a:p>
        </p:txBody>
      </p:sp>
      <p:sp>
        <p:nvSpPr>
          <p:cNvPr id="23" name="TextBox 22"/>
          <p:cNvSpPr txBox="1"/>
          <p:nvPr userDrawn="1"/>
        </p:nvSpPr>
        <p:spPr>
          <a:xfrm>
            <a:off x="6705600" y="6172200"/>
            <a:ext cx="1725216" cy="307777"/>
          </a:xfrm>
          <a:prstGeom prst="rect">
            <a:avLst/>
          </a:prstGeom>
          <a:noFill/>
        </p:spPr>
        <p:txBody>
          <a:bodyPr wrap="none" rtlCol="0">
            <a:spAutoFit/>
          </a:bodyPr>
          <a:lstStyle/>
          <a:p>
            <a:r>
              <a:rPr lang="en-US" sz="1400" i="1" dirty="0" smtClean="0">
                <a:latin typeface="Garrison Light Sans" panose="020B7200000000000000" pitchFamily="34" charset="0"/>
                <a:cs typeface="Arial" panose="020B0604020202020204" pitchFamily="34" charset="0"/>
              </a:rPr>
              <a:t>Software Requirements</a:t>
            </a:r>
            <a:endParaRPr lang="en-US" sz="1400" i="1" dirty="0">
              <a:latin typeface="Garrison Light Sans" panose="020B7200000000000000" pitchFamily="34" charset="0"/>
              <a:cs typeface="Arial" panose="020B0604020202020204" pitchFamily="34" charset="0"/>
            </a:endParaRPr>
          </a:p>
        </p:txBody>
      </p:sp>
      <p:pic>
        <p:nvPicPr>
          <p:cNvPr id="24" name="Picture 2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58000" y="6400800"/>
            <a:ext cx="1542213" cy="362420"/>
          </a:xfrm>
          <a:prstGeom prst="rect">
            <a:avLst/>
          </a:prstGeom>
        </p:spPr>
      </p:pic>
    </p:spTree>
    <p:extLst>
      <p:ext uri="{BB962C8B-B14F-4D97-AF65-F5344CB8AC3E}">
        <p14:creationId xmlns:p14="http://schemas.microsoft.com/office/powerpoint/2010/main" val="4037831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a:bodyPr>
          <a:lstStyle>
            <a:lvl1pPr>
              <a:defRPr sz="3600">
                <a:solidFill>
                  <a:srgbClr val="007900"/>
                </a:soli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520" y="6302188"/>
            <a:ext cx="1008112" cy="468772"/>
          </a:xfrm>
          <a:prstGeom prst="rect">
            <a:avLst/>
          </a:prstGeom>
        </p:spPr>
      </p:pic>
      <p:sp>
        <p:nvSpPr>
          <p:cNvPr id="7" name="TextBox 6"/>
          <p:cNvSpPr txBox="1"/>
          <p:nvPr userDrawn="1"/>
        </p:nvSpPr>
        <p:spPr>
          <a:xfrm>
            <a:off x="8244408" y="6463183"/>
            <a:ext cx="546690" cy="307777"/>
          </a:xfrm>
          <a:prstGeom prst="rect">
            <a:avLst/>
          </a:prstGeom>
          <a:noFill/>
        </p:spPr>
        <p:txBody>
          <a:bodyPr wrap="square" rtlCol="0">
            <a:spAutoFit/>
          </a:bodyPr>
          <a:lstStyle/>
          <a:p>
            <a:pPr algn="r"/>
            <a:fld id="{653BC405-6D79-4DB3-82DA-7196A6610C82}" type="slidenum">
              <a:rPr lang="en-US" sz="1400" smtClean="0">
                <a:solidFill>
                  <a:srgbClr val="007900"/>
                </a:solidFill>
                <a:latin typeface="Arial" panose="020B0604020202020204" pitchFamily="34" charset="0"/>
                <a:cs typeface="Arial" panose="020B0604020202020204" pitchFamily="34" charset="0"/>
              </a:rPr>
              <a:pPr algn="r"/>
              <a:t>‹#›</a:t>
            </a:fld>
            <a:endParaRPr lang="en-US" sz="1400" dirty="0">
              <a:solidFill>
                <a:srgbClr val="007900"/>
              </a:solidFill>
              <a:latin typeface="Arial" panose="020B0604020202020204" pitchFamily="34" charset="0"/>
              <a:cs typeface="Arial" panose="020B0604020202020204" pitchFamily="34" charset="0"/>
            </a:endParaRPr>
          </a:p>
        </p:txBody>
      </p:sp>
      <p:cxnSp>
        <p:nvCxnSpPr>
          <p:cNvPr id="13" name="Straight Connector 12"/>
          <p:cNvCxnSpPr/>
          <p:nvPr userDrawn="1"/>
        </p:nvCxnSpPr>
        <p:spPr>
          <a:xfrm>
            <a:off x="457200" y="980728"/>
            <a:ext cx="82296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6705600" y="6172200"/>
            <a:ext cx="1725216" cy="307777"/>
          </a:xfrm>
          <a:prstGeom prst="rect">
            <a:avLst/>
          </a:prstGeom>
          <a:noFill/>
        </p:spPr>
        <p:txBody>
          <a:bodyPr wrap="none" rtlCol="0">
            <a:spAutoFit/>
          </a:bodyPr>
          <a:lstStyle/>
          <a:p>
            <a:r>
              <a:rPr lang="en-US" sz="1400" i="1" dirty="0" smtClean="0">
                <a:latin typeface="Garrison Light Sans" panose="020B7200000000000000" pitchFamily="34" charset="0"/>
                <a:cs typeface="Arial" panose="020B0604020202020204" pitchFamily="34" charset="0"/>
              </a:rPr>
              <a:t>Software Requirements</a:t>
            </a:r>
            <a:endParaRPr lang="en-US" sz="1400" i="1" dirty="0">
              <a:latin typeface="Garrison Light Sans" panose="020B7200000000000000" pitchFamily="34" charset="0"/>
              <a:cs typeface="Arial" panose="020B0604020202020204"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58000" y="6400800"/>
            <a:ext cx="1542213" cy="362420"/>
          </a:xfrm>
          <a:prstGeom prst="rect">
            <a:avLst/>
          </a:prstGeom>
        </p:spPr>
      </p:pic>
    </p:spTree>
    <p:extLst>
      <p:ext uri="{BB962C8B-B14F-4D97-AF65-F5344CB8AC3E}">
        <p14:creationId xmlns:p14="http://schemas.microsoft.com/office/powerpoint/2010/main" val="358985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520" y="6302188"/>
            <a:ext cx="1008112" cy="468772"/>
          </a:xfrm>
          <a:prstGeom prst="rect">
            <a:avLst/>
          </a:prstGeom>
        </p:spPr>
      </p:pic>
      <p:sp>
        <p:nvSpPr>
          <p:cNvPr id="6" name="TextBox 5"/>
          <p:cNvSpPr txBox="1"/>
          <p:nvPr userDrawn="1"/>
        </p:nvSpPr>
        <p:spPr>
          <a:xfrm>
            <a:off x="8244408" y="6463183"/>
            <a:ext cx="546690" cy="307777"/>
          </a:xfrm>
          <a:prstGeom prst="rect">
            <a:avLst/>
          </a:prstGeom>
          <a:noFill/>
        </p:spPr>
        <p:txBody>
          <a:bodyPr wrap="square" rtlCol="0">
            <a:spAutoFit/>
          </a:bodyPr>
          <a:lstStyle/>
          <a:p>
            <a:pPr algn="r"/>
            <a:fld id="{653BC405-6D79-4DB3-82DA-7196A6610C82}" type="slidenum">
              <a:rPr lang="en-US" sz="1400" smtClean="0">
                <a:solidFill>
                  <a:srgbClr val="007900"/>
                </a:solidFill>
                <a:latin typeface="Arial" panose="020B0604020202020204" pitchFamily="34" charset="0"/>
                <a:cs typeface="Arial" panose="020B0604020202020204" pitchFamily="34" charset="0"/>
              </a:rPr>
              <a:pPr algn="r"/>
              <a:t>‹#›</a:t>
            </a:fld>
            <a:endParaRPr lang="en-US" sz="1400" dirty="0">
              <a:solidFill>
                <a:srgbClr val="007900"/>
              </a:solidFill>
              <a:latin typeface="Arial" panose="020B0604020202020204" pitchFamily="34" charset="0"/>
              <a:cs typeface="Arial" panose="020B0604020202020204" pitchFamily="34" charset="0"/>
            </a:endParaRPr>
          </a:p>
        </p:txBody>
      </p:sp>
      <p:sp>
        <p:nvSpPr>
          <p:cNvPr id="8" name="TextBox 7"/>
          <p:cNvSpPr txBox="1"/>
          <p:nvPr userDrawn="1"/>
        </p:nvSpPr>
        <p:spPr>
          <a:xfrm>
            <a:off x="6705600" y="6172200"/>
            <a:ext cx="1725216" cy="307777"/>
          </a:xfrm>
          <a:prstGeom prst="rect">
            <a:avLst/>
          </a:prstGeom>
          <a:noFill/>
        </p:spPr>
        <p:txBody>
          <a:bodyPr wrap="none" rtlCol="0">
            <a:spAutoFit/>
          </a:bodyPr>
          <a:lstStyle/>
          <a:p>
            <a:r>
              <a:rPr lang="en-US" sz="1400" i="1" dirty="0" smtClean="0">
                <a:latin typeface="Garrison Light Sans" panose="020B7200000000000000" pitchFamily="34" charset="0"/>
                <a:cs typeface="Arial" panose="020B0604020202020204" pitchFamily="34" charset="0"/>
              </a:rPr>
              <a:t>Software Requirements</a:t>
            </a:r>
            <a:endParaRPr lang="en-US" sz="1400" i="1" dirty="0">
              <a:latin typeface="Garrison Light Sans" panose="020B7200000000000000" pitchFamily="34" charset="0"/>
              <a:cs typeface="Arial" panose="020B0604020202020204" pitchFamily="34" charset="0"/>
            </a:endParaRP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58000" y="6400800"/>
            <a:ext cx="1542213" cy="362420"/>
          </a:xfrm>
          <a:prstGeom prst="rect">
            <a:avLst/>
          </a:prstGeom>
        </p:spPr>
      </p:pic>
    </p:spTree>
    <p:extLst>
      <p:ext uri="{BB962C8B-B14F-4D97-AF65-F5344CB8AC3E}">
        <p14:creationId xmlns:p14="http://schemas.microsoft.com/office/powerpoint/2010/main" val="11640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7044" y="273050"/>
            <a:ext cx="3008313" cy="1162050"/>
          </a:xfrm>
        </p:spPr>
        <p:txBody>
          <a:bodyPr anchor="b"/>
          <a:lstStyle>
            <a:lvl1pPr algn="l">
              <a:defRPr sz="2000" b="1">
                <a:solidFill>
                  <a:srgbClr val="007900"/>
                </a:solidFill>
              </a:defRPr>
            </a:lvl1pPr>
          </a:lstStyle>
          <a:p>
            <a:r>
              <a:rPr lang="en-US" smtClean="0"/>
              <a:t>Click to edit Master title style</a:t>
            </a:r>
            <a:endParaRPr lang="en-US"/>
          </a:p>
        </p:txBody>
      </p:sp>
      <p:sp>
        <p:nvSpPr>
          <p:cNvPr id="3" name="Content Placeholder 2"/>
          <p:cNvSpPr>
            <a:spLocks noGrp="1"/>
          </p:cNvSpPr>
          <p:nvPr>
            <p:ph idx="1"/>
          </p:nvPr>
        </p:nvSpPr>
        <p:spPr>
          <a:xfrm>
            <a:off x="3581400" y="304800"/>
            <a:ext cx="5111750" cy="6324600"/>
          </a:xfrm>
        </p:spPr>
        <p:txBody>
          <a:bodyPr/>
          <a:lstStyle>
            <a:lvl1pPr marL="342900" indent="-342900">
              <a:buFont typeface="Arial"/>
              <a:buChar char="•"/>
              <a:defRPr sz="3200">
                <a:solidFill>
                  <a:schemeClr val="tx1">
                    <a:lumMod val="50000"/>
                  </a:schemeClr>
                </a:solidFill>
              </a:defRPr>
            </a:lvl1pPr>
            <a:lvl2pPr>
              <a:buClrTx/>
              <a:defRPr sz="2800">
                <a:solidFill>
                  <a:sysClr val="windowText" lastClr="000000"/>
                </a:solidFill>
              </a:defRPr>
            </a:lvl2pPr>
            <a:lvl3pPr>
              <a:defRPr sz="2400">
                <a:solidFill>
                  <a:sysClr val="windowText" lastClr="000000"/>
                </a:solidFill>
              </a:defRPr>
            </a:lvl3pPr>
            <a:lvl4pPr>
              <a:defRPr sz="2000">
                <a:solidFill>
                  <a:sysClr val="windowText" lastClr="000000"/>
                </a:solidFill>
              </a:defRPr>
            </a:lvl4pPr>
            <a:lvl5pPr>
              <a:defRPr sz="2000">
                <a:solidFill>
                  <a:sysClr val="windowText" lastClr="000000"/>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7044" y="1435100"/>
            <a:ext cx="3008313" cy="5194300"/>
          </a:xfrm>
        </p:spPr>
        <p:txBody>
          <a:bodyPr/>
          <a:lstStyle>
            <a:lvl1pPr marL="0" indent="0">
              <a:buNone/>
              <a:defRPr sz="1400">
                <a:solidFill>
                  <a:schemeClr val="tx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0" name="Straight Connector 9"/>
          <p:cNvCxnSpPr/>
          <p:nvPr userDrawn="1"/>
        </p:nvCxnSpPr>
        <p:spPr>
          <a:xfrm>
            <a:off x="457200" y="1447800"/>
            <a:ext cx="3048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520" y="6302188"/>
            <a:ext cx="1008112" cy="468772"/>
          </a:xfrm>
          <a:prstGeom prst="rect">
            <a:avLst/>
          </a:prstGeom>
        </p:spPr>
      </p:pic>
      <p:sp>
        <p:nvSpPr>
          <p:cNvPr id="9" name="TextBox 8"/>
          <p:cNvSpPr txBox="1"/>
          <p:nvPr userDrawn="1"/>
        </p:nvSpPr>
        <p:spPr>
          <a:xfrm>
            <a:off x="8244408" y="6463183"/>
            <a:ext cx="546690" cy="307777"/>
          </a:xfrm>
          <a:prstGeom prst="rect">
            <a:avLst/>
          </a:prstGeom>
          <a:noFill/>
        </p:spPr>
        <p:txBody>
          <a:bodyPr wrap="square" rtlCol="0">
            <a:spAutoFit/>
          </a:bodyPr>
          <a:lstStyle/>
          <a:p>
            <a:pPr algn="r"/>
            <a:fld id="{653BC405-6D79-4DB3-82DA-7196A6610C82}" type="slidenum">
              <a:rPr lang="en-US" sz="1400" smtClean="0">
                <a:solidFill>
                  <a:srgbClr val="007900"/>
                </a:solidFill>
                <a:latin typeface="Arial" panose="020B0604020202020204" pitchFamily="34" charset="0"/>
                <a:cs typeface="Arial" panose="020B0604020202020204" pitchFamily="34" charset="0"/>
              </a:rPr>
              <a:pPr algn="r"/>
              <a:t>‹#›</a:t>
            </a:fld>
            <a:endParaRPr lang="en-US" sz="1400" dirty="0">
              <a:solidFill>
                <a:srgbClr val="0079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246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007900"/>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1262062"/>
          </a:xfrm>
        </p:spPr>
        <p:txBody>
          <a:bodyPr/>
          <a:lstStyle>
            <a:lvl1pPr marL="0" indent="0">
              <a:buNone/>
              <a:defRPr sz="1400">
                <a:solidFill>
                  <a:schemeClr val="tx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0" name="Straight Connector 9"/>
          <p:cNvCxnSpPr/>
          <p:nvPr userDrawn="1"/>
        </p:nvCxnSpPr>
        <p:spPr>
          <a:xfrm>
            <a:off x="1792288" y="5367338"/>
            <a:ext cx="5486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520" y="6302188"/>
            <a:ext cx="1008112" cy="468772"/>
          </a:xfrm>
          <a:prstGeom prst="rect">
            <a:avLst/>
          </a:prstGeom>
        </p:spPr>
      </p:pic>
      <p:sp>
        <p:nvSpPr>
          <p:cNvPr id="9" name="TextBox 8"/>
          <p:cNvSpPr txBox="1"/>
          <p:nvPr userDrawn="1"/>
        </p:nvSpPr>
        <p:spPr>
          <a:xfrm>
            <a:off x="8244408" y="6463183"/>
            <a:ext cx="546690" cy="307777"/>
          </a:xfrm>
          <a:prstGeom prst="rect">
            <a:avLst/>
          </a:prstGeom>
          <a:noFill/>
        </p:spPr>
        <p:txBody>
          <a:bodyPr wrap="square" rtlCol="0">
            <a:spAutoFit/>
          </a:bodyPr>
          <a:lstStyle/>
          <a:p>
            <a:pPr algn="r"/>
            <a:fld id="{653BC405-6D79-4DB3-82DA-7196A6610C82}" type="slidenum">
              <a:rPr lang="en-US" sz="1400" smtClean="0">
                <a:solidFill>
                  <a:srgbClr val="007900"/>
                </a:solidFill>
                <a:latin typeface="Arial" panose="020B0604020202020204" pitchFamily="34" charset="0"/>
                <a:cs typeface="Arial" panose="020B0604020202020204" pitchFamily="34" charset="0"/>
              </a:rPr>
              <a:pPr algn="r"/>
              <a:t>‹#›</a:t>
            </a:fld>
            <a:endParaRPr lang="en-US" sz="1400" dirty="0">
              <a:solidFill>
                <a:srgbClr val="0079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400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4610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3752417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hdr="0" ftr="0" dt="0"/>
  <p:txStyles>
    <p:titleStyle>
      <a:lvl1pPr algn="ctr" defTabSz="914400" rtl="0" eaLnBrk="1" latinLnBrk="0" hangingPunct="1">
        <a:spcBef>
          <a:spcPct val="0"/>
        </a:spcBef>
        <a:buNone/>
        <a:defRPr sz="3200" kern="1200">
          <a:solidFill>
            <a:srgbClr val="007900"/>
          </a:solidFill>
          <a:latin typeface="CG Omega" panose="020B0502050508020304" pitchFamily="34" charset="0"/>
          <a:ea typeface="+mj-ea"/>
          <a:cs typeface="Arial" pitchFamily="34" charset="0"/>
        </a:defRPr>
      </a:lvl1pPr>
    </p:titleStyle>
    <p:bodyStyle>
      <a:lvl1pPr marL="342900" indent="-342900" algn="l" defTabSz="914400" rtl="0" eaLnBrk="1" latinLnBrk="0" hangingPunct="1">
        <a:spcBef>
          <a:spcPct val="20000"/>
        </a:spcBef>
        <a:buFont typeface="Arial"/>
        <a:buChar char="•"/>
        <a:defRPr sz="3200" kern="1200">
          <a:solidFill>
            <a:schemeClr val="tx1">
              <a:lumMod val="50000"/>
            </a:schemeClr>
          </a:solidFill>
          <a:latin typeface="Arial" pitchFamily="34" charset="0"/>
          <a:ea typeface="+mn-ea"/>
          <a:cs typeface="Arial" pitchFamily="34" charset="0"/>
        </a:defRPr>
      </a:lvl1pPr>
      <a:lvl2pPr marL="742950" indent="-285750" algn="l" defTabSz="914400" rtl="0" eaLnBrk="1" latinLnBrk="0" hangingPunct="1">
        <a:spcBef>
          <a:spcPct val="20000"/>
        </a:spcBef>
        <a:buClrTx/>
        <a:buSzPct val="90000"/>
        <a:buFont typeface="Wingdings" panose="05000000000000000000" pitchFamily="2" charset="2"/>
        <a:buChar char="§"/>
        <a:defRPr sz="2800" kern="1200">
          <a:solidFill>
            <a:schemeClr val="tx1">
              <a:lumMod val="50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50000"/>
            </a:schemeClr>
          </a:solidFill>
          <a:latin typeface="Arial" pitchFamily="34" charset="0"/>
          <a:ea typeface="+mn-ea"/>
          <a:cs typeface="Arial" pitchFamily="34" charset="0"/>
        </a:defRPr>
      </a:lvl3pPr>
      <a:lvl4pPr marL="1604963" indent="-223838" algn="l" defTabSz="914400" rtl="0" eaLnBrk="1" latinLnBrk="0" hangingPunct="1">
        <a:spcBef>
          <a:spcPct val="20000"/>
        </a:spcBef>
        <a:buSzPct val="90000"/>
        <a:buFont typeface="Wingdings" panose="05000000000000000000" pitchFamily="2" charset="2"/>
        <a:buChar char="§"/>
        <a:defRPr sz="2000" kern="1200">
          <a:solidFill>
            <a:schemeClr val="tx1">
              <a:lumMod val="50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 Manage CIP-007 R2 Requirements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3352800"/>
            <a:ext cx="6324600" cy="1473632"/>
          </a:xfrm>
          <a:prstGeom prst="rect">
            <a:avLst/>
          </a:prstGeom>
        </p:spPr>
      </p:pic>
    </p:spTree>
    <p:extLst>
      <p:ext uri="{BB962C8B-B14F-4D97-AF65-F5344CB8AC3E}">
        <p14:creationId xmlns:p14="http://schemas.microsoft.com/office/powerpoint/2010/main" val="363557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flipV="1">
            <a:off x="1876987" y="3245540"/>
            <a:ext cx="1652" cy="2581924"/>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CIP-007 R2 Timed Process #2</a:t>
            </a:r>
            <a:endParaRPr lang="en-US" dirty="0"/>
          </a:p>
        </p:txBody>
      </p:sp>
      <p:cxnSp>
        <p:nvCxnSpPr>
          <p:cNvPr id="6" name="Straight Connector 5"/>
          <p:cNvCxnSpPr/>
          <p:nvPr/>
        </p:nvCxnSpPr>
        <p:spPr>
          <a:xfrm>
            <a:off x="1191187" y="5598864"/>
            <a:ext cx="6858000" cy="0"/>
          </a:xfrm>
          <a:prstGeom prst="line">
            <a:avLst/>
          </a:prstGeom>
          <a:ln w="28575"/>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876987" y="5598864"/>
            <a:ext cx="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48387" y="5828888"/>
            <a:ext cx="599844" cy="369332"/>
          </a:xfrm>
          <a:prstGeom prst="rect">
            <a:avLst/>
          </a:prstGeom>
          <a:noFill/>
        </p:spPr>
        <p:txBody>
          <a:bodyPr wrap="none" rtlCol="0">
            <a:spAutoFit/>
          </a:bodyPr>
          <a:lstStyle/>
          <a:p>
            <a:r>
              <a:rPr lang="en-US" dirty="0">
                <a:solidFill>
                  <a:srgbClr val="C00000"/>
                </a:solidFill>
              </a:rPr>
              <a:t>t</a:t>
            </a:r>
            <a:r>
              <a:rPr lang="en-US" dirty="0" smtClean="0">
                <a:solidFill>
                  <a:srgbClr val="C00000"/>
                </a:solidFill>
              </a:rPr>
              <a:t> = 0</a:t>
            </a:r>
            <a:endParaRPr lang="en-US" dirty="0">
              <a:solidFill>
                <a:srgbClr val="C00000"/>
              </a:solidFill>
            </a:endParaRPr>
          </a:p>
        </p:txBody>
      </p:sp>
      <p:cxnSp>
        <p:nvCxnSpPr>
          <p:cNvPr id="10" name="Straight Connector 9"/>
          <p:cNvCxnSpPr/>
          <p:nvPr/>
        </p:nvCxnSpPr>
        <p:spPr>
          <a:xfrm>
            <a:off x="5980902" y="5598864"/>
            <a:ext cx="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06572" y="5828888"/>
            <a:ext cx="1439596" cy="369332"/>
          </a:xfrm>
          <a:prstGeom prst="rect">
            <a:avLst/>
          </a:prstGeom>
          <a:noFill/>
        </p:spPr>
        <p:txBody>
          <a:bodyPr wrap="none" rtlCol="0">
            <a:spAutoFit/>
          </a:bodyPr>
          <a:lstStyle/>
          <a:p>
            <a:r>
              <a:rPr lang="en-US" dirty="0">
                <a:solidFill>
                  <a:srgbClr val="C00000"/>
                </a:solidFill>
              </a:rPr>
              <a:t>t</a:t>
            </a:r>
            <a:r>
              <a:rPr lang="en-US" dirty="0" smtClean="0">
                <a:solidFill>
                  <a:srgbClr val="C00000"/>
                </a:solidFill>
              </a:rPr>
              <a:t> + 35 days</a:t>
            </a:r>
            <a:endParaRPr lang="en-US" dirty="0">
              <a:solidFill>
                <a:srgbClr val="C00000"/>
              </a:solidFill>
            </a:endParaRPr>
          </a:p>
        </p:txBody>
      </p:sp>
      <p:sp>
        <p:nvSpPr>
          <p:cNvPr id="13" name="TextBox 12"/>
          <p:cNvSpPr txBox="1"/>
          <p:nvPr/>
        </p:nvSpPr>
        <p:spPr>
          <a:xfrm>
            <a:off x="898199" y="4581086"/>
            <a:ext cx="2018438" cy="646331"/>
          </a:xfrm>
          <a:prstGeom prst="rect">
            <a:avLst/>
          </a:prstGeom>
          <a:solidFill>
            <a:schemeClr val="bg1"/>
          </a:solidFill>
        </p:spPr>
        <p:txBody>
          <a:bodyPr wrap="none" rtlCol="0">
            <a:spAutoFit/>
          </a:bodyPr>
          <a:lstStyle/>
          <a:p>
            <a:pPr algn="ctr"/>
            <a:r>
              <a:rPr lang="en-US" dirty="0" smtClean="0"/>
              <a:t>Patch Assessment</a:t>
            </a:r>
          </a:p>
          <a:p>
            <a:pPr algn="ctr"/>
            <a:r>
              <a:rPr lang="en-US" dirty="0" smtClean="0"/>
              <a:t>Completed by SME.</a:t>
            </a:r>
            <a:endParaRPr lang="en-US"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861" y="6179344"/>
            <a:ext cx="4343400" cy="678656"/>
          </a:xfrm>
          <a:prstGeom prst="rect">
            <a:avLst/>
          </a:prstGeom>
        </p:spPr>
      </p:pic>
      <p:cxnSp>
        <p:nvCxnSpPr>
          <p:cNvPr id="15" name="Straight Connector 14"/>
          <p:cNvCxnSpPr/>
          <p:nvPr/>
        </p:nvCxnSpPr>
        <p:spPr>
          <a:xfrm>
            <a:off x="1862261" y="3014554"/>
            <a:ext cx="4038600" cy="0"/>
          </a:xfrm>
          <a:prstGeom prst="line">
            <a:avLst/>
          </a:prstGeom>
          <a:ln w="28575">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53261" y="3014554"/>
            <a:ext cx="2590800" cy="0"/>
          </a:xfrm>
          <a:prstGeom prst="line">
            <a:avLst/>
          </a:prstGeom>
          <a:ln w="28575">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907418" y="3338123"/>
            <a:ext cx="3823339" cy="923330"/>
          </a:xfrm>
          <a:prstGeom prst="rect">
            <a:avLst/>
          </a:prstGeom>
          <a:noFill/>
        </p:spPr>
        <p:txBody>
          <a:bodyPr wrap="square" rtlCol="0">
            <a:spAutoFit/>
          </a:bodyPr>
          <a:lstStyle/>
          <a:p>
            <a:r>
              <a:rPr lang="en-US" b="1" dirty="0" smtClean="0"/>
              <a:t>Patch installation </a:t>
            </a:r>
            <a:r>
              <a:rPr lang="en-US" dirty="0" smtClean="0"/>
              <a:t>documented by CMA through their normal work management process.</a:t>
            </a:r>
            <a:endParaRPr lang="en-US" dirty="0"/>
          </a:p>
        </p:txBody>
      </p:sp>
      <p:sp>
        <p:nvSpPr>
          <p:cNvPr id="18" name="TextBox 17"/>
          <p:cNvSpPr txBox="1"/>
          <p:nvPr/>
        </p:nvSpPr>
        <p:spPr>
          <a:xfrm>
            <a:off x="6181169" y="3087902"/>
            <a:ext cx="2466894" cy="1200329"/>
          </a:xfrm>
          <a:prstGeom prst="rect">
            <a:avLst/>
          </a:prstGeom>
          <a:noFill/>
        </p:spPr>
        <p:txBody>
          <a:bodyPr wrap="none" rtlCol="0">
            <a:spAutoFit/>
          </a:bodyPr>
          <a:lstStyle/>
          <a:p>
            <a:pPr algn="ctr"/>
            <a:r>
              <a:rPr lang="en-US" b="1" dirty="0" smtClean="0">
                <a:solidFill>
                  <a:schemeClr val="accent6">
                    <a:lumMod val="50000"/>
                  </a:schemeClr>
                </a:solidFill>
              </a:rPr>
              <a:t>Mitigation Plan</a:t>
            </a:r>
            <a:r>
              <a:rPr lang="en-US" dirty="0" smtClean="0">
                <a:solidFill>
                  <a:schemeClr val="accent6">
                    <a:lumMod val="50000"/>
                  </a:schemeClr>
                </a:solidFill>
              </a:rPr>
              <a:t/>
            </a:r>
            <a:br>
              <a:rPr lang="en-US" dirty="0" smtClean="0">
                <a:solidFill>
                  <a:schemeClr val="accent6">
                    <a:lumMod val="50000"/>
                  </a:schemeClr>
                </a:solidFill>
              </a:rPr>
            </a:br>
            <a:r>
              <a:rPr lang="en-US" dirty="0" smtClean="0">
                <a:solidFill>
                  <a:schemeClr val="accent6">
                    <a:lumMod val="50000"/>
                  </a:schemeClr>
                </a:solidFill>
              </a:rPr>
              <a:t>Action item completion</a:t>
            </a:r>
            <a:br>
              <a:rPr lang="en-US" dirty="0" smtClean="0">
                <a:solidFill>
                  <a:schemeClr val="accent6">
                    <a:lumMod val="50000"/>
                  </a:schemeClr>
                </a:solidFill>
              </a:rPr>
            </a:br>
            <a:r>
              <a:rPr lang="en-US" dirty="0" smtClean="0">
                <a:solidFill>
                  <a:schemeClr val="accent6">
                    <a:lumMod val="50000"/>
                  </a:schemeClr>
                </a:solidFill>
              </a:rPr>
              <a:t>documentation by CMA.</a:t>
            </a:r>
            <a:br>
              <a:rPr lang="en-US" dirty="0" smtClean="0">
                <a:solidFill>
                  <a:schemeClr val="accent6">
                    <a:lumMod val="50000"/>
                  </a:schemeClr>
                </a:solidFill>
              </a:rPr>
            </a:br>
            <a:r>
              <a:rPr lang="en-US" dirty="0" smtClean="0">
                <a:solidFill>
                  <a:schemeClr val="accent6">
                    <a:lumMod val="50000"/>
                  </a:schemeClr>
                </a:solidFill>
              </a:rPr>
              <a:t>(Period 3 – Untimed.)</a:t>
            </a:r>
            <a:endParaRPr lang="en-US" dirty="0">
              <a:solidFill>
                <a:schemeClr val="accent6">
                  <a:lumMod val="50000"/>
                </a:schemeClr>
              </a:solidFill>
            </a:endParaRPr>
          </a:p>
        </p:txBody>
      </p:sp>
      <p:sp>
        <p:nvSpPr>
          <p:cNvPr id="22" name="TextBox 21"/>
          <p:cNvSpPr txBox="1"/>
          <p:nvPr/>
        </p:nvSpPr>
        <p:spPr>
          <a:xfrm rot="18239670">
            <a:off x="996918" y="2206292"/>
            <a:ext cx="1288623" cy="369332"/>
          </a:xfrm>
          <a:prstGeom prst="rect">
            <a:avLst/>
          </a:prstGeom>
          <a:noFill/>
        </p:spPr>
        <p:txBody>
          <a:bodyPr wrap="none" rtlCol="0">
            <a:spAutoFit/>
          </a:bodyPr>
          <a:lstStyle/>
          <a:p>
            <a:r>
              <a:rPr lang="en-US" dirty="0" smtClean="0"/>
              <a:t>Assessment</a:t>
            </a:r>
            <a:endParaRPr lang="en-US" dirty="0"/>
          </a:p>
        </p:txBody>
      </p:sp>
      <p:cxnSp>
        <p:nvCxnSpPr>
          <p:cNvPr id="23" name="Straight Connector 22"/>
          <p:cNvCxnSpPr/>
          <p:nvPr/>
        </p:nvCxnSpPr>
        <p:spPr>
          <a:xfrm>
            <a:off x="1324210" y="2910922"/>
            <a:ext cx="0" cy="228600"/>
          </a:xfrm>
          <a:prstGeom prst="line">
            <a:avLst/>
          </a:prstGeom>
          <a:ln w="190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8239670">
            <a:off x="310821" y="2065412"/>
            <a:ext cx="1430456" cy="369332"/>
          </a:xfrm>
          <a:prstGeom prst="rect">
            <a:avLst/>
          </a:prstGeom>
          <a:noFill/>
        </p:spPr>
        <p:txBody>
          <a:bodyPr wrap="none" rtlCol="0">
            <a:spAutoFit/>
          </a:bodyPr>
          <a:lstStyle/>
          <a:p>
            <a:r>
              <a:rPr lang="en-US" dirty="0" smtClean="0"/>
              <a:t>Identification</a:t>
            </a:r>
            <a:endParaRPr lang="en-US" dirty="0"/>
          </a:p>
        </p:txBody>
      </p:sp>
      <p:cxnSp>
        <p:nvCxnSpPr>
          <p:cNvPr id="25" name="Straight Connector 24"/>
          <p:cNvCxnSpPr/>
          <p:nvPr/>
        </p:nvCxnSpPr>
        <p:spPr>
          <a:xfrm>
            <a:off x="714610" y="2910922"/>
            <a:ext cx="0" cy="228600"/>
          </a:xfrm>
          <a:prstGeom prst="line">
            <a:avLst/>
          </a:prstGeom>
          <a:ln w="190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8239670">
            <a:off x="1959200" y="2224341"/>
            <a:ext cx="1228221" cy="369332"/>
          </a:xfrm>
          <a:prstGeom prst="rect">
            <a:avLst/>
          </a:prstGeom>
          <a:noFill/>
        </p:spPr>
        <p:txBody>
          <a:bodyPr wrap="none" rtlCol="0">
            <a:spAutoFit/>
          </a:bodyPr>
          <a:lstStyle/>
          <a:p>
            <a:r>
              <a:rPr lang="en-US" dirty="0" smtClean="0"/>
              <a:t>Acquisition</a:t>
            </a:r>
            <a:endParaRPr lang="en-US" dirty="0"/>
          </a:p>
        </p:txBody>
      </p:sp>
      <p:cxnSp>
        <p:nvCxnSpPr>
          <p:cNvPr id="27" name="Straight Connector 26"/>
          <p:cNvCxnSpPr/>
          <p:nvPr/>
        </p:nvCxnSpPr>
        <p:spPr>
          <a:xfrm>
            <a:off x="2329050" y="2930693"/>
            <a:ext cx="0" cy="228600"/>
          </a:xfrm>
          <a:prstGeom prst="line">
            <a:avLst/>
          </a:prstGeom>
          <a:ln w="190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8239670">
            <a:off x="3079039" y="2385420"/>
            <a:ext cx="839653" cy="369332"/>
          </a:xfrm>
          <a:prstGeom prst="rect">
            <a:avLst/>
          </a:prstGeom>
          <a:noFill/>
        </p:spPr>
        <p:txBody>
          <a:bodyPr wrap="none" rtlCol="0">
            <a:spAutoFit/>
          </a:bodyPr>
          <a:lstStyle/>
          <a:p>
            <a:r>
              <a:rPr lang="en-US" dirty="0" smtClean="0"/>
              <a:t>Testing</a:t>
            </a:r>
            <a:endParaRPr lang="en-US" dirty="0"/>
          </a:p>
        </p:txBody>
      </p:sp>
      <p:cxnSp>
        <p:nvCxnSpPr>
          <p:cNvPr id="29" name="Straight Connector 28"/>
          <p:cNvCxnSpPr/>
          <p:nvPr/>
        </p:nvCxnSpPr>
        <p:spPr>
          <a:xfrm>
            <a:off x="3291565" y="2878293"/>
            <a:ext cx="0" cy="228600"/>
          </a:xfrm>
          <a:prstGeom prst="line">
            <a:avLst/>
          </a:prstGeom>
          <a:ln w="190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18239670">
            <a:off x="3939735" y="2161450"/>
            <a:ext cx="1338700" cy="369332"/>
          </a:xfrm>
          <a:prstGeom prst="rect">
            <a:avLst/>
          </a:prstGeom>
          <a:noFill/>
        </p:spPr>
        <p:txBody>
          <a:bodyPr wrap="none" rtlCol="0">
            <a:spAutoFit/>
          </a:bodyPr>
          <a:lstStyle/>
          <a:p>
            <a:r>
              <a:rPr lang="en-US" dirty="0" smtClean="0"/>
              <a:t>Deployment</a:t>
            </a:r>
            <a:endParaRPr lang="en-US" dirty="0"/>
          </a:p>
        </p:txBody>
      </p:sp>
      <p:cxnSp>
        <p:nvCxnSpPr>
          <p:cNvPr id="31" name="Straight Connector 30"/>
          <p:cNvCxnSpPr/>
          <p:nvPr/>
        </p:nvCxnSpPr>
        <p:spPr>
          <a:xfrm>
            <a:off x="4304042" y="2878293"/>
            <a:ext cx="0" cy="228600"/>
          </a:xfrm>
          <a:prstGeom prst="line">
            <a:avLst/>
          </a:prstGeom>
          <a:ln w="190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18239670">
            <a:off x="4962063" y="2267747"/>
            <a:ext cx="1123513" cy="369332"/>
          </a:xfrm>
          <a:prstGeom prst="rect">
            <a:avLst/>
          </a:prstGeom>
          <a:noFill/>
        </p:spPr>
        <p:txBody>
          <a:bodyPr wrap="none" rtlCol="0">
            <a:spAutoFit/>
          </a:bodyPr>
          <a:lstStyle/>
          <a:p>
            <a:r>
              <a:rPr lang="en-US" dirty="0" smtClean="0"/>
              <a:t>Validation</a:t>
            </a:r>
            <a:endParaRPr lang="en-US" dirty="0"/>
          </a:p>
        </p:txBody>
      </p:sp>
      <p:cxnSp>
        <p:nvCxnSpPr>
          <p:cNvPr id="33" name="Straight Connector 32"/>
          <p:cNvCxnSpPr/>
          <p:nvPr/>
        </p:nvCxnSpPr>
        <p:spPr>
          <a:xfrm>
            <a:off x="5316518" y="2878293"/>
            <a:ext cx="0" cy="228600"/>
          </a:xfrm>
          <a:prstGeom prst="line">
            <a:avLst/>
          </a:prstGeom>
          <a:ln w="190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18239670">
            <a:off x="6894221" y="2137749"/>
            <a:ext cx="1418850" cy="369332"/>
          </a:xfrm>
          <a:prstGeom prst="rect">
            <a:avLst/>
          </a:prstGeom>
          <a:noFill/>
        </p:spPr>
        <p:txBody>
          <a:bodyPr wrap="none" rtlCol="0">
            <a:spAutoFit/>
          </a:bodyPr>
          <a:lstStyle/>
          <a:p>
            <a:r>
              <a:rPr lang="en-US" dirty="0" smtClean="0">
                <a:solidFill>
                  <a:schemeClr val="accent6">
                    <a:lumMod val="50000"/>
                  </a:schemeClr>
                </a:solidFill>
              </a:rPr>
              <a:t>Action Status</a:t>
            </a:r>
            <a:endParaRPr lang="en-US" dirty="0">
              <a:solidFill>
                <a:schemeClr val="accent6">
                  <a:lumMod val="50000"/>
                </a:schemeClr>
              </a:solidFill>
            </a:endParaRPr>
          </a:p>
        </p:txBody>
      </p:sp>
      <p:cxnSp>
        <p:nvCxnSpPr>
          <p:cNvPr id="35" name="Straight Connector 34"/>
          <p:cNvCxnSpPr/>
          <p:nvPr/>
        </p:nvCxnSpPr>
        <p:spPr>
          <a:xfrm>
            <a:off x="7177273" y="2895600"/>
            <a:ext cx="0" cy="2286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18239670">
            <a:off x="7562644" y="2089326"/>
            <a:ext cx="1535998" cy="369332"/>
          </a:xfrm>
          <a:prstGeom prst="rect">
            <a:avLst/>
          </a:prstGeom>
          <a:noFill/>
        </p:spPr>
        <p:txBody>
          <a:bodyPr wrap="none" rtlCol="0">
            <a:spAutoFit/>
          </a:bodyPr>
          <a:lstStyle/>
          <a:p>
            <a:r>
              <a:rPr lang="en-US" dirty="0" smtClean="0">
                <a:solidFill>
                  <a:schemeClr val="accent6">
                    <a:lumMod val="50000"/>
                  </a:schemeClr>
                </a:solidFill>
              </a:rPr>
              <a:t>Plan Close-out</a:t>
            </a:r>
            <a:endParaRPr lang="en-US" dirty="0">
              <a:solidFill>
                <a:schemeClr val="accent6">
                  <a:lumMod val="50000"/>
                </a:schemeClr>
              </a:solidFill>
            </a:endParaRPr>
          </a:p>
        </p:txBody>
      </p:sp>
      <p:cxnSp>
        <p:nvCxnSpPr>
          <p:cNvPr id="37" name="Straight Connector 36"/>
          <p:cNvCxnSpPr/>
          <p:nvPr/>
        </p:nvCxnSpPr>
        <p:spPr>
          <a:xfrm>
            <a:off x="7897456" y="2895600"/>
            <a:ext cx="0" cy="2286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973073" y="3166953"/>
            <a:ext cx="10341" cy="2581519"/>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48130" y="4655414"/>
            <a:ext cx="3491661" cy="646331"/>
          </a:xfrm>
          <a:prstGeom prst="rect">
            <a:avLst/>
          </a:prstGeom>
          <a:solidFill>
            <a:schemeClr val="bg1"/>
          </a:solidFill>
          <a:ln>
            <a:solidFill>
              <a:srgbClr val="C00000"/>
            </a:solidFill>
          </a:ln>
        </p:spPr>
        <p:txBody>
          <a:bodyPr wrap="none" rtlCol="0">
            <a:spAutoFit/>
          </a:bodyPr>
          <a:lstStyle/>
          <a:p>
            <a:pPr algn="ctr"/>
            <a:r>
              <a:rPr lang="en-US" dirty="0" smtClean="0">
                <a:solidFill>
                  <a:srgbClr val="C00000"/>
                </a:solidFill>
              </a:rPr>
              <a:t>Patch installation documented, OR</a:t>
            </a:r>
            <a:br>
              <a:rPr lang="en-US" dirty="0" smtClean="0">
                <a:solidFill>
                  <a:srgbClr val="C00000"/>
                </a:solidFill>
              </a:rPr>
            </a:br>
            <a:r>
              <a:rPr lang="en-US" dirty="0" smtClean="0">
                <a:solidFill>
                  <a:srgbClr val="C00000"/>
                </a:solidFill>
              </a:rPr>
              <a:t>Mitigation Plan developed by CMA.</a:t>
            </a:r>
            <a:endParaRPr lang="en-US" dirty="0">
              <a:solidFill>
                <a:srgbClr val="C00000"/>
              </a:solidFill>
            </a:endParaRPr>
          </a:p>
        </p:txBody>
      </p:sp>
      <p:sp>
        <p:nvSpPr>
          <p:cNvPr id="41" name="Title 3"/>
          <p:cNvSpPr txBox="1">
            <a:spLocks/>
          </p:cNvSpPr>
          <p:nvPr/>
        </p:nvSpPr>
        <p:spPr>
          <a:xfrm>
            <a:off x="533400" y="977590"/>
            <a:ext cx="82296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rgbClr val="007900"/>
                </a:solidFill>
                <a:latin typeface="CG Omega" panose="020B0502050508020304" pitchFamily="34" charset="0"/>
                <a:ea typeface="+mj-ea"/>
                <a:cs typeface="Arial" pitchFamily="34" charset="0"/>
              </a:defRPr>
            </a:lvl1pPr>
          </a:lstStyle>
          <a:p>
            <a:r>
              <a:rPr lang="en-US" sz="3200" dirty="0" smtClean="0"/>
              <a:t>Implement Patch – Develop Mitigation Plan</a:t>
            </a:r>
            <a:endParaRPr lang="en-US" sz="3200" dirty="0"/>
          </a:p>
        </p:txBody>
      </p:sp>
      <p:sp>
        <p:nvSpPr>
          <p:cNvPr id="2" name="TextBox 1"/>
          <p:cNvSpPr txBox="1"/>
          <p:nvPr/>
        </p:nvSpPr>
        <p:spPr>
          <a:xfrm>
            <a:off x="2699745" y="6056943"/>
            <a:ext cx="2016834" cy="369332"/>
          </a:xfrm>
          <a:prstGeom prst="rect">
            <a:avLst/>
          </a:prstGeom>
          <a:noFill/>
        </p:spPr>
        <p:txBody>
          <a:bodyPr wrap="none" rtlCol="0">
            <a:spAutoFit/>
          </a:bodyPr>
          <a:lstStyle/>
          <a:p>
            <a:r>
              <a:rPr lang="en-US" dirty="0" smtClean="0"/>
              <a:t>Patch Action Period</a:t>
            </a:r>
            <a:endParaRPr lang="en-US" dirty="0"/>
          </a:p>
        </p:txBody>
      </p:sp>
      <p:sp>
        <p:nvSpPr>
          <p:cNvPr id="42" name="TextBox 41"/>
          <p:cNvSpPr txBox="1"/>
          <p:nvPr/>
        </p:nvSpPr>
        <p:spPr>
          <a:xfrm rot="18239670">
            <a:off x="5571323" y="1990814"/>
            <a:ext cx="1649619" cy="335756"/>
          </a:xfrm>
          <a:prstGeom prst="rect">
            <a:avLst/>
          </a:prstGeom>
          <a:noFill/>
        </p:spPr>
        <p:txBody>
          <a:bodyPr wrap="none" rtlCol="0">
            <a:spAutoFit/>
          </a:bodyPr>
          <a:lstStyle/>
          <a:p>
            <a:r>
              <a:rPr lang="en-US" dirty="0" smtClean="0">
                <a:solidFill>
                  <a:schemeClr val="accent6">
                    <a:lumMod val="50000"/>
                  </a:schemeClr>
                </a:solidFill>
              </a:rPr>
              <a:t>Plan Developed</a:t>
            </a:r>
            <a:endParaRPr lang="en-US" dirty="0">
              <a:solidFill>
                <a:schemeClr val="accent6">
                  <a:lumMod val="50000"/>
                </a:schemeClr>
              </a:solidFill>
            </a:endParaRPr>
          </a:p>
        </p:txBody>
      </p:sp>
      <p:cxnSp>
        <p:nvCxnSpPr>
          <p:cNvPr id="43" name="Straight Connector 42"/>
          <p:cNvCxnSpPr/>
          <p:nvPr/>
        </p:nvCxnSpPr>
        <p:spPr>
          <a:xfrm>
            <a:off x="5919652" y="2895600"/>
            <a:ext cx="0" cy="2286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74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Mitigation Planning Process</a:t>
            </a:r>
            <a:endParaRPr lang="en-US" dirty="0"/>
          </a:p>
        </p:txBody>
      </p:sp>
      <p:sp>
        <p:nvSpPr>
          <p:cNvPr id="3" name="Content Placeholder 2"/>
          <p:cNvSpPr>
            <a:spLocks noGrp="1"/>
          </p:cNvSpPr>
          <p:nvPr>
            <p:ph idx="1"/>
          </p:nvPr>
        </p:nvSpPr>
        <p:spPr>
          <a:xfrm>
            <a:off x="457200" y="914400"/>
            <a:ext cx="8229600" cy="5105400"/>
          </a:xfrm>
        </p:spPr>
        <p:txBody>
          <a:bodyPr>
            <a:normAutofit fontScale="92500"/>
          </a:bodyPr>
          <a:lstStyle/>
          <a:p>
            <a:r>
              <a:rPr lang="en-US" dirty="0" smtClean="0"/>
              <a:t>Documentation of (1</a:t>
            </a:r>
            <a:r>
              <a:rPr lang="en-US" dirty="0"/>
              <a:t>) the </a:t>
            </a:r>
            <a:r>
              <a:rPr lang="en-US" dirty="0" smtClean="0"/>
              <a:t>risk/impact of </a:t>
            </a:r>
            <a:r>
              <a:rPr lang="en-US" dirty="0"/>
              <a:t>mitigation vs. on-time patching and (2) basis not applying the </a:t>
            </a:r>
            <a:r>
              <a:rPr lang="en-US" dirty="0" smtClean="0"/>
              <a:t>patch within “Period 2”.</a:t>
            </a:r>
            <a:endParaRPr lang="en-US" dirty="0"/>
          </a:p>
          <a:p>
            <a:r>
              <a:rPr lang="en-US" dirty="0" smtClean="0"/>
              <a:t>Document specific compensating measures</a:t>
            </a:r>
          </a:p>
          <a:p>
            <a:r>
              <a:rPr lang="en-US" dirty="0" smtClean="0"/>
              <a:t>Develop a plan for implementation of compensating measures and obtain plan approvals</a:t>
            </a:r>
          </a:p>
          <a:p>
            <a:pPr marL="342900" lvl="1" indent="-342900">
              <a:buSzTx/>
              <a:buFont typeface="Arial"/>
              <a:buChar char="•"/>
            </a:pPr>
            <a:r>
              <a:rPr lang="en-US" sz="3200" dirty="0" smtClean="0"/>
              <a:t>SME developed plan with be “concurred in” by the CMA and approved by </a:t>
            </a:r>
            <a:r>
              <a:rPr lang="en-US" sz="3200" smtClean="0"/>
              <a:t>the CIP-007 </a:t>
            </a:r>
            <a:r>
              <a:rPr lang="en-US" sz="3200" dirty="0" smtClean="0"/>
              <a:t>Compliance Coordinator</a:t>
            </a:r>
            <a:endParaRPr lang="en-US" sz="3200" dirty="0"/>
          </a:p>
          <a:p>
            <a:endParaRPr lang="en-US" dirty="0" smtClean="0"/>
          </a:p>
          <a:p>
            <a:endParaRPr lang="en-US" dirty="0" smtClean="0"/>
          </a:p>
        </p:txBody>
      </p:sp>
    </p:spTree>
    <p:extLst>
      <p:ext uri="{BB962C8B-B14F-4D97-AF65-F5344CB8AC3E}">
        <p14:creationId xmlns:p14="http://schemas.microsoft.com/office/powerpoint/2010/main" val="3478540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approach</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4433" y="3210138"/>
            <a:ext cx="2781300" cy="648043"/>
          </a:xfrm>
          <a:prstGeom prst="rect">
            <a:avLst/>
          </a:prstGeom>
        </p:spPr>
      </p:pic>
    </p:spTree>
    <p:extLst>
      <p:ext uri="{BB962C8B-B14F-4D97-AF65-F5344CB8AC3E}">
        <p14:creationId xmlns:p14="http://schemas.microsoft.com/office/powerpoint/2010/main" val="948484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Purpose</a:t>
            </a:r>
            <a:endParaRPr lang="en-US" dirty="0"/>
          </a:p>
        </p:txBody>
      </p:sp>
      <p:sp>
        <p:nvSpPr>
          <p:cNvPr id="3" name="Content Placeholder 2"/>
          <p:cNvSpPr>
            <a:spLocks noGrp="1"/>
          </p:cNvSpPr>
          <p:nvPr>
            <p:ph idx="1"/>
          </p:nvPr>
        </p:nvSpPr>
        <p:spPr>
          <a:xfrm>
            <a:off x="609600" y="990600"/>
            <a:ext cx="8229600" cy="5105400"/>
          </a:xfrm>
        </p:spPr>
        <p:txBody>
          <a:bodyPr>
            <a:normAutofit fontScale="85000" lnSpcReduction="20000"/>
          </a:bodyPr>
          <a:lstStyle/>
          <a:p>
            <a:r>
              <a:rPr lang="en-US" dirty="0" smtClean="0"/>
              <a:t>The </a:t>
            </a:r>
            <a:r>
              <a:rPr lang="en-US" i="1" dirty="0" err="1" smtClean="0"/>
              <a:t>open</a:t>
            </a:r>
            <a:r>
              <a:rPr lang="en-US" dirty="0" err="1" smtClean="0"/>
              <a:t>SPM</a:t>
            </a:r>
            <a:r>
              <a:rPr lang="en-US" dirty="0" smtClean="0"/>
              <a:t> application will track:</a:t>
            </a:r>
          </a:p>
          <a:p>
            <a:pPr lvl="1"/>
            <a:r>
              <a:rPr lang="en-US" dirty="0" smtClean="0"/>
              <a:t>The patches considered for applicability.</a:t>
            </a:r>
          </a:p>
          <a:p>
            <a:pPr lvl="1"/>
            <a:r>
              <a:rPr lang="en-US" dirty="0" smtClean="0"/>
              <a:t>The date that the assessment process began and ended for each patch considered.</a:t>
            </a:r>
          </a:p>
          <a:p>
            <a:pPr lvl="1"/>
            <a:r>
              <a:rPr lang="en-US" dirty="0" smtClean="0"/>
              <a:t>The date that:</a:t>
            </a:r>
          </a:p>
          <a:p>
            <a:pPr lvl="2"/>
            <a:r>
              <a:rPr lang="en-US" dirty="0" smtClean="0"/>
              <a:t>An applicable patch was implemented  (or)</a:t>
            </a:r>
          </a:p>
          <a:p>
            <a:pPr lvl="2"/>
            <a:r>
              <a:rPr lang="en-US" dirty="0" smtClean="0"/>
              <a:t>The remediation plan was completed.</a:t>
            </a:r>
          </a:p>
          <a:p>
            <a:r>
              <a:rPr lang="en-US" dirty="0" smtClean="0"/>
              <a:t>This application will be used by TVA:</a:t>
            </a:r>
          </a:p>
          <a:p>
            <a:pPr lvl="1"/>
            <a:r>
              <a:rPr lang="en-US" dirty="0" smtClean="0"/>
              <a:t>Patch Intake Coordinators</a:t>
            </a:r>
          </a:p>
          <a:p>
            <a:pPr lvl="1"/>
            <a:r>
              <a:rPr lang="en-US" dirty="0" smtClean="0"/>
              <a:t>Patch Subject Matter Experts</a:t>
            </a:r>
          </a:p>
          <a:p>
            <a:pPr lvl="1"/>
            <a:r>
              <a:rPr lang="en-US" dirty="0" smtClean="0"/>
              <a:t>Configuration Management Authorities</a:t>
            </a:r>
          </a:p>
          <a:p>
            <a:pPr lvl="1"/>
            <a:r>
              <a:rPr lang="en-US" dirty="0" smtClean="0"/>
              <a:t>The CIP 007-R2 Compliance Process Owner</a:t>
            </a:r>
          </a:p>
          <a:p>
            <a:pPr lvl="1"/>
            <a:r>
              <a:rPr lang="en-US" dirty="0" smtClean="0"/>
              <a:t>Interested others / management</a:t>
            </a:r>
            <a:endParaRPr lang="en-US" dirty="0"/>
          </a:p>
        </p:txBody>
      </p:sp>
    </p:spTree>
    <p:extLst>
      <p:ext uri="{BB962C8B-B14F-4D97-AF65-F5344CB8AC3E}">
        <p14:creationId xmlns:p14="http://schemas.microsoft.com/office/powerpoint/2010/main" val="383966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Patch Management Application Scope</a:t>
            </a:r>
            <a:endParaRPr lang="en-US" dirty="0"/>
          </a:p>
        </p:txBody>
      </p:sp>
      <p:sp>
        <p:nvSpPr>
          <p:cNvPr id="3" name="Content Placeholder 2"/>
          <p:cNvSpPr>
            <a:spLocks noGrp="1"/>
          </p:cNvSpPr>
          <p:nvPr>
            <p:ph idx="1"/>
          </p:nvPr>
        </p:nvSpPr>
        <p:spPr>
          <a:xfrm>
            <a:off x="487680" y="990600"/>
            <a:ext cx="8229600" cy="5105400"/>
          </a:xfrm>
        </p:spPr>
        <p:txBody>
          <a:bodyPr>
            <a:normAutofit fontScale="70000" lnSpcReduction="20000"/>
          </a:bodyPr>
          <a:lstStyle/>
          <a:p>
            <a:r>
              <a:rPr lang="en-US" dirty="0" smtClean="0"/>
              <a:t>This application is limited to meeting the immediate security patch management requirements for compliance with CIP-007-R2 for TVA control </a:t>
            </a:r>
            <a:r>
              <a:rPr lang="en-US" dirty="0"/>
              <a:t>c</a:t>
            </a:r>
            <a:r>
              <a:rPr lang="en-US" dirty="0" smtClean="0"/>
              <a:t>enter and substation communications equipment.  The application must be tested and ready to “go-live” May 1, 2016.</a:t>
            </a:r>
            <a:br>
              <a:rPr lang="en-US" dirty="0" smtClean="0"/>
            </a:br>
            <a:endParaRPr lang="en-US" dirty="0" smtClean="0"/>
          </a:p>
          <a:p>
            <a:r>
              <a:rPr lang="en-US" dirty="0" smtClean="0"/>
              <a:t>A “patch” means a either a change to software or software configuration as developed and disseminated by the software vendor and includes changes to software components (patches), system updates (new versions), and bulletins that address changes to configuration and/or software use.</a:t>
            </a:r>
            <a:br>
              <a:rPr lang="en-US" dirty="0" smtClean="0"/>
            </a:br>
            <a:endParaRPr lang="en-US" dirty="0" smtClean="0"/>
          </a:p>
          <a:p>
            <a:r>
              <a:rPr lang="en-US" dirty="0" smtClean="0"/>
              <a:t>Where convenient, the application will be generalized to support use by (in priority order), others in Transmission,  other TVA business units and external organizations.</a:t>
            </a:r>
          </a:p>
        </p:txBody>
      </p:sp>
    </p:spTree>
    <p:extLst>
      <p:ext uri="{BB962C8B-B14F-4D97-AF65-F5344CB8AC3E}">
        <p14:creationId xmlns:p14="http://schemas.microsoft.com/office/powerpoint/2010/main" val="3381315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Overview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01" y="990600"/>
            <a:ext cx="7341071" cy="5050336"/>
          </a:xfrm>
          <a:prstGeom prst="rect">
            <a:avLst/>
          </a:prstGeom>
        </p:spPr>
      </p:pic>
    </p:spTree>
    <p:extLst>
      <p:ext uri="{BB962C8B-B14F-4D97-AF65-F5344CB8AC3E}">
        <p14:creationId xmlns:p14="http://schemas.microsoft.com/office/powerpoint/2010/main" val="2827624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openSPM</a:t>
            </a:r>
            <a:r>
              <a:rPr lang="en-US" dirty="0" smtClean="0"/>
              <a:t> Components</a:t>
            </a:r>
            <a:endParaRPr lang="en-US" dirty="0"/>
          </a:p>
        </p:txBody>
      </p:sp>
      <p:sp>
        <p:nvSpPr>
          <p:cNvPr id="3" name="Content Placeholder 2"/>
          <p:cNvSpPr>
            <a:spLocks noGrp="1"/>
          </p:cNvSpPr>
          <p:nvPr>
            <p:ph idx="1"/>
          </p:nvPr>
        </p:nvSpPr>
        <p:spPr>
          <a:xfrm>
            <a:off x="1524000" y="1371600"/>
            <a:ext cx="5791200" cy="3657600"/>
          </a:xfrm>
        </p:spPr>
        <p:txBody>
          <a:bodyPr/>
          <a:lstStyle/>
          <a:p>
            <a:pPr marL="514350" indent="-514350">
              <a:buFont typeface="+mj-lt"/>
              <a:buAutoNum type="arabicPeriod"/>
            </a:pPr>
            <a:r>
              <a:rPr lang="en-US" dirty="0" smtClean="0"/>
              <a:t>Data Base</a:t>
            </a:r>
          </a:p>
          <a:p>
            <a:pPr marL="514350" indent="-514350">
              <a:buFont typeface="+mj-lt"/>
              <a:buAutoNum type="arabicPeriod"/>
            </a:pPr>
            <a:r>
              <a:rPr lang="en-US" dirty="0" err="1" smtClean="0"/>
              <a:t>openSPM</a:t>
            </a:r>
            <a:r>
              <a:rPr lang="en-US" dirty="0" smtClean="0"/>
              <a:t> Service</a:t>
            </a:r>
          </a:p>
          <a:p>
            <a:pPr marL="514350" indent="-514350">
              <a:buFont typeface="+mj-lt"/>
              <a:buAutoNum type="arabicPeriod"/>
            </a:pPr>
            <a:r>
              <a:rPr lang="en-US" dirty="0" smtClean="0"/>
              <a:t>Website </a:t>
            </a:r>
          </a:p>
          <a:p>
            <a:pPr marL="514350" indent="-514350">
              <a:buFont typeface="+mj-lt"/>
              <a:buAutoNum type="arabicPeriod"/>
            </a:pPr>
            <a:r>
              <a:rPr lang="en-US" dirty="0" smtClean="0"/>
              <a:t>Patch Discovery Service</a:t>
            </a:r>
            <a:endParaRPr lang="en-US" dirty="0"/>
          </a:p>
        </p:txBody>
      </p:sp>
    </p:spTree>
    <p:extLst>
      <p:ext uri="{BB962C8B-B14F-4D97-AF65-F5344CB8AC3E}">
        <p14:creationId xmlns:p14="http://schemas.microsoft.com/office/powerpoint/2010/main" val="342278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openSPM</a:t>
            </a:r>
            <a:r>
              <a:rPr lang="en-US" dirty="0" smtClean="0"/>
              <a:t> Database</a:t>
            </a:r>
            <a:endParaRPr lang="en-US" dirty="0"/>
          </a:p>
        </p:txBody>
      </p:sp>
      <p:sp>
        <p:nvSpPr>
          <p:cNvPr id="3" name="Content Placeholder 2"/>
          <p:cNvSpPr>
            <a:spLocks noGrp="1"/>
          </p:cNvSpPr>
          <p:nvPr>
            <p:ph idx="1"/>
          </p:nvPr>
        </p:nvSpPr>
        <p:spPr/>
        <p:txBody>
          <a:bodyPr/>
          <a:lstStyle/>
          <a:p>
            <a:r>
              <a:rPr lang="en-US" dirty="0" smtClean="0"/>
              <a:t>The data container that enables the other system components</a:t>
            </a:r>
          </a:p>
          <a:p>
            <a:r>
              <a:rPr lang="en-US" dirty="0" smtClean="0"/>
              <a:t>Includes:</a:t>
            </a:r>
          </a:p>
          <a:p>
            <a:pPr lvl="1"/>
            <a:r>
              <a:rPr lang="en-US" dirty="0" smtClean="0"/>
              <a:t>Connections to Maximo and </a:t>
            </a:r>
            <a:r>
              <a:rPr lang="en-US" dirty="0" err="1" smtClean="0"/>
              <a:t>SysAid</a:t>
            </a:r>
            <a:endParaRPr lang="en-US" dirty="0" smtClean="0"/>
          </a:p>
          <a:p>
            <a:pPr lvl="1"/>
            <a:r>
              <a:rPr lang="en-US" dirty="0" smtClean="0"/>
              <a:t>Cyber Asset List and SME/CMA owner</a:t>
            </a:r>
          </a:p>
          <a:p>
            <a:pPr lvl="1"/>
            <a:r>
              <a:rPr lang="en-US" dirty="0" smtClean="0"/>
              <a:t>Vendor Lists</a:t>
            </a:r>
          </a:p>
          <a:p>
            <a:pPr lvl="1"/>
            <a:r>
              <a:rPr lang="en-US" dirty="0" smtClean="0"/>
              <a:t>Candidate Patches / Applicable Patches</a:t>
            </a:r>
          </a:p>
          <a:p>
            <a:pPr lvl="1"/>
            <a:r>
              <a:rPr lang="en-US" dirty="0" smtClean="0"/>
              <a:t>Approvals</a:t>
            </a:r>
          </a:p>
          <a:p>
            <a:pPr lvl="1"/>
            <a:r>
              <a:rPr lang="en-US" dirty="0" smtClean="0"/>
              <a:t>Action date-times for compliance reporting</a:t>
            </a:r>
            <a:endParaRPr lang="en-US" dirty="0"/>
          </a:p>
        </p:txBody>
      </p:sp>
    </p:spTree>
    <p:extLst>
      <p:ext uri="{BB962C8B-B14F-4D97-AF65-F5344CB8AC3E}">
        <p14:creationId xmlns:p14="http://schemas.microsoft.com/office/powerpoint/2010/main" val="3746287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openSPM</a:t>
            </a:r>
            <a:r>
              <a:rPr lang="en-US" dirty="0" smtClean="0"/>
              <a:t> Service</a:t>
            </a:r>
            <a:endParaRPr lang="en-US" dirty="0"/>
          </a:p>
        </p:txBody>
      </p:sp>
      <p:sp>
        <p:nvSpPr>
          <p:cNvPr id="3" name="Content Placeholder 2"/>
          <p:cNvSpPr>
            <a:spLocks noGrp="1"/>
          </p:cNvSpPr>
          <p:nvPr>
            <p:ph idx="1"/>
          </p:nvPr>
        </p:nvSpPr>
        <p:spPr/>
        <p:txBody>
          <a:bodyPr/>
          <a:lstStyle/>
          <a:p>
            <a:r>
              <a:rPr lang="en-US" dirty="0" smtClean="0"/>
              <a:t>Through evaluation of the </a:t>
            </a:r>
            <a:r>
              <a:rPr lang="en-US" dirty="0" err="1" smtClean="0"/>
              <a:t>openSPM</a:t>
            </a:r>
            <a:r>
              <a:rPr lang="en-US" dirty="0" smtClean="0"/>
              <a:t> database sends emails and copies of emails to specified staff and management to (among others):</a:t>
            </a:r>
          </a:p>
          <a:p>
            <a:pPr lvl="1"/>
            <a:r>
              <a:rPr lang="en-US" dirty="0" smtClean="0"/>
              <a:t>Alert that patch work has been positioned that has compliance implications</a:t>
            </a:r>
          </a:p>
          <a:p>
            <a:pPr lvl="1"/>
            <a:r>
              <a:rPr lang="en-US" dirty="0" smtClean="0"/>
              <a:t>Alert that compliance times are about to expire</a:t>
            </a:r>
          </a:p>
          <a:p>
            <a:pPr lvl="1"/>
            <a:r>
              <a:rPr lang="en-US" dirty="0" smtClean="0"/>
              <a:t>Send period reports (e.g., weekly) on pending patch work</a:t>
            </a:r>
          </a:p>
        </p:txBody>
      </p:sp>
    </p:spTree>
    <p:extLst>
      <p:ext uri="{BB962C8B-B14F-4D97-AF65-F5344CB8AC3E}">
        <p14:creationId xmlns:p14="http://schemas.microsoft.com/office/powerpoint/2010/main" val="593145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openSPM</a:t>
            </a:r>
            <a:r>
              <a:rPr lang="en-US" dirty="0" smtClean="0"/>
              <a:t> Patch Discovery Service</a:t>
            </a:r>
            <a:endParaRPr lang="en-US" dirty="0"/>
          </a:p>
        </p:txBody>
      </p:sp>
      <p:sp>
        <p:nvSpPr>
          <p:cNvPr id="3" name="Content Placeholder 2"/>
          <p:cNvSpPr>
            <a:spLocks noGrp="1"/>
          </p:cNvSpPr>
          <p:nvPr>
            <p:ph idx="1"/>
          </p:nvPr>
        </p:nvSpPr>
        <p:spPr/>
        <p:txBody>
          <a:bodyPr/>
          <a:lstStyle/>
          <a:p>
            <a:r>
              <a:rPr lang="en-US" dirty="0" smtClean="0"/>
              <a:t>By “watching” email boxes, vendor web sites and local file shares among other automatization processes, the PDS will:</a:t>
            </a:r>
          </a:p>
          <a:p>
            <a:pPr lvl="1"/>
            <a:r>
              <a:rPr lang="en-US" dirty="0" smtClean="0"/>
              <a:t>Discover candidate patches for review by SMEs as to their (1) security applicability and (2) TVA installed asset applicability</a:t>
            </a:r>
          </a:p>
          <a:p>
            <a:r>
              <a:rPr lang="en-US" dirty="0" smtClean="0"/>
              <a:t>This service is separated from the </a:t>
            </a:r>
            <a:r>
              <a:rPr lang="en-US" dirty="0" err="1" smtClean="0"/>
              <a:t>openSPM</a:t>
            </a:r>
            <a:r>
              <a:rPr lang="en-US" dirty="0" smtClean="0"/>
              <a:t> service so that it can be positioned to be externally facing.</a:t>
            </a:r>
            <a:endParaRPr lang="en-US" dirty="0"/>
          </a:p>
        </p:txBody>
      </p:sp>
    </p:spTree>
    <p:extLst>
      <p:ext uri="{BB962C8B-B14F-4D97-AF65-F5344CB8AC3E}">
        <p14:creationId xmlns:p14="http://schemas.microsoft.com/office/powerpoint/2010/main" val="15688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4433" y="3210138"/>
            <a:ext cx="2781300" cy="648043"/>
          </a:xfrm>
          <a:prstGeom prst="rect">
            <a:avLst/>
          </a:prstGeom>
        </p:spPr>
      </p:pic>
    </p:spTree>
    <p:extLst>
      <p:ext uri="{BB962C8B-B14F-4D97-AF65-F5344CB8AC3E}">
        <p14:creationId xmlns:p14="http://schemas.microsoft.com/office/powerpoint/2010/main" val="140692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openSPM</a:t>
            </a:r>
            <a:r>
              <a:rPr lang="en-US" dirty="0" smtClean="0"/>
              <a:t> Website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intranet site manage the life-cycle of a candidate patch recording the data necessary for providing evidence of compliance.</a:t>
            </a:r>
          </a:p>
          <a:p>
            <a:r>
              <a:rPr lang="en-US" dirty="0" smtClean="0"/>
              <a:t>It will allow:</a:t>
            </a:r>
          </a:p>
          <a:p>
            <a:pPr lvl="1"/>
            <a:r>
              <a:rPr lang="en-US" dirty="0" smtClean="0"/>
              <a:t>Patch Intake Coordinators to add candidate patches not discovered by the PDS.</a:t>
            </a:r>
          </a:p>
          <a:p>
            <a:pPr lvl="1"/>
            <a:r>
              <a:rPr lang="en-US" dirty="0" smtClean="0"/>
              <a:t>SME’s to record the results of the patch assessment.</a:t>
            </a:r>
          </a:p>
          <a:p>
            <a:pPr lvl="1"/>
            <a:r>
              <a:rPr lang="en-US" dirty="0" smtClean="0"/>
              <a:t>CMA’s to enter the ticket numbers of work packages opened to apply the patch</a:t>
            </a:r>
          </a:p>
          <a:p>
            <a:pPr lvl="1"/>
            <a:r>
              <a:rPr lang="en-US" dirty="0" smtClean="0"/>
              <a:t>SMEs to upload mitigation plans</a:t>
            </a:r>
          </a:p>
          <a:p>
            <a:pPr lvl="1"/>
            <a:r>
              <a:rPr lang="en-US" dirty="0" smtClean="0"/>
              <a:t>CMA’s to “sign-off” on patch </a:t>
            </a:r>
            <a:r>
              <a:rPr lang="en-US" dirty="0" err="1" smtClean="0"/>
              <a:t>deployement</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194441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4433" y="3210138"/>
            <a:ext cx="2781300" cy="648043"/>
          </a:xfrm>
          <a:prstGeom prst="rect">
            <a:avLst/>
          </a:prstGeom>
        </p:spPr>
      </p:pic>
    </p:spTree>
    <p:extLst>
      <p:ext uri="{BB962C8B-B14F-4D97-AF65-F5344CB8AC3E}">
        <p14:creationId xmlns:p14="http://schemas.microsoft.com/office/powerpoint/2010/main" val="4048120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Recommended Actions</a:t>
            </a:r>
            <a:endParaRPr lang="en-US" dirty="0"/>
          </a:p>
        </p:txBody>
      </p:sp>
      <p:sp>
        <p:nvSpPr>
          <p:cNvPr id="5" name="Content Placeholder 4"/>
          <p:cNvSpPr>
            <a:spLocks noGrp="1"/>
          </p:cNvSpPr>
          <p:nvPr>
            <p:ph idx="1"/>
          </p:nvPr>
        </p:nvSpPr>
        <p:spPr/>
        <p:txBody>
          <a:bodyPr/>
          <a:lstStyle/>
          <a:p>
            <a:r>
              <a:rPr lang="en-US" dirty="0" smtClean="0"/>
              <a:t>Begin work ASAP on a phased deployment of </a:t>
            </a:r>
            <a:r>
              <a:rPr lang="en-US" dirty="0" err="1" smtClean="0"/>
              <a:t>openSPM</a:t>
            </a:r>
            <a:endParaRPr lang="en-US" dirty="0" smtClean="0"/>
          </a:p>
          <a:p>
            <a:r>
              <a:rPr lang="en-US" dirty="0" smtClean="0"/>
              <a:t>Implement </a:t>
            </a:r>
            <a:r>
              <a:rPr lang="en-US" dirty="0" err="1" smtClean="0"/>
              <a:t>openSPM</a:t>
            </a:r>
            <a:r>
              <a:rPr lang="en-US" dirty="0" smtClean="0"/>
              <a:t> in two phases</a:t>
            </a:r>
          </a:p>
          <a:p>
            <a:pPr lvl="1"/>
            <a:r>
              <a:rPr lang="en-US" dirty="0" smtClean="0"/>
              <a:t>Phase 1 – Proof of concept of core functionality.  (March 4)</a:t>
            </a:r>
          </a:p>
          <a:p>
            <a:pPr lvl="1"/>
            <a:r>
              <a:rPr lang="en-US" dirty="0" smtClean="0"/>
              <a:t>Phase 2 – Expansion of system to cover all CCA for all vendors for all actors in the compliance process. (April 15)</a:t>
            </a:r>
          </a:p>
          <a:p>
            <a:pPr marL="0" indent="0">
              <a:buNone/>
            </a:pPr>
            <a:endParaRPr lang="en-US" dirty="0" smtClean="0"/>
          </a:p>
        </p:txBody>
      </p:sp>
    </p:spTree>
    <p:extLst>
      <p:ext uri="{BB962C8B-B14F-4D97-AF65-F5344CB8AC3E}">
        <p14:creationId xmlns:p14="http://schemas.microsoft.com/office/powerpoint/2010/main" val="4153491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 Core Functionality – March 4</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Build </a:t>
            </a:r>
            <a:r>
              <a:rPr lang="en-US" dirty="0" err="1" smtClean="0"/>
              <a:t>openSPM</a:t>
            </a:r>
            <a:r>
              <a:rPr lang="en-US" dirty="0" smtClean="0"/>
              <a:t> from best available data</a:t>
            </a:r>
          </a:p>
          <a:p>
            <a:pPr lvl="1"/>
            <a:r>
              <a:rPr lang="en-US" dirty="0" smtClean="0"/>
              <a:t>CCA, CCA Vendors,  Actors</a:t>
            </a:r>
          </a:p>
          <a:p>
            <a:r>
              <a:rPr lang="en-US" dirty="0" smtClean="0"/>
              <a:t>Develop and test the patch discovery service by watching at least 1 email account and 1 vendor web site.</a:t>
            </a:r>
          </a:p>
          <a:p>
            <a:r>
              <a:rPr lang="en-US" dirty="0" smtClean="0"/>
              <a:t>Develop the </a:t>
            </a:r>
            <a:r>
              <a:rPr lang="en-US" dirty="0" err="1" smtClean="0"/>
              <a:t>openSPM</a:t>
            </a:r>
            <a:r>
              <a:rPr lang="en-US" dirty="0" smtClean="0"/>
              <a:t> service that automatically sends primitive emails to actors based on (1) new work assigned to them and (2) compliance date approaching.</a:t>
            </a:r>
          </a:p>
          <a:p>
            <a:r>
              <a:rPr lang="en-US" dirty="0" smtClean="0"/>
              <a:t>Develop a working prototype of the </a:t>
            </a:r>
            <a:r>
              <a:rPr lang="en-US" dirty="0" err="1" smtClean="0"/>
              <a:t>openSPM</a:t>
            </a:r>
            <a:r>
              <a:rPr lang="en-US" dirty="0" smtClean="0"/>
              <a:t> web site that includes tabs (screens) for each actor to log/report their compliance actions.</a:t>
            </a:r>
          </a:p>
        </p:txBody>
      </p:sp>
    </p:spTree>
    <p:extLst>
      <p:ext uri="{BB962C8B-B14F-4D97-AF65-F5344CB8AC3E}">
        <p14:creationId xmlns:p14="http://schemas.microsoft.com/office/powerpoint/2010/main" val="4037548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 Complete System – April 15</a:t>
            </a:r>
            <a:endParaRPr lang="en-US" dirty="0"/>
          </a:p>
        </p:txBody>
      </p:sp>
      <p:sp>
        <p:nvSpPr>
          <p:cNvPr id="3" name="Content Placeholder 2"/>
          <p:cNvSpPr>
            <a:spLocks noGrp="1"/>
          </p:cNvSpPr>
          <p:nvPr>
            <p:ph idx="1"/>
          </p:nvPr>
        </p:nvSpPr>
        <p:spPr/>
        <p:txBody>
          <a:bodyPr>
            <a:normAutofit fontScale="85000" lnSpcReduction="20000"/>
          </a:bodyPr>
          <a:lstStyle/>
          <a:p>
            <a:r>
              <a:rPr lang="en-US" dirty="0"/>
              <a:t>Go through several test / fix cycles by tracking real patches </a:t>
            </a:r>
          </a:p>
          <a:p>
            <a:r>
              <a:rPr lang="en-US" dirty="0" smtClean="0"/>
              <a:t>Automate </a:t>
            </a:r>
            <a:r>
              <a:rPr lang="en-US" dirty="0" err="1" smtClean="0"/>
              <a:t>openSPM</a:t>
            </a:r>
            <a:r>
              <a:rPr lang="en-US" dirty="0" smtClean="0"/>
              <a:t> interaction with Maximo and </a:t>
            </a:r>
            <a:r>
              <a:rPr lang="en-US" dirty="0" err="1" smtClean="0"/>
              <a:t>SysAid</a:t>
            </a:r>
            <a:r>
              <a:rPr lang="en-US" dirty="0" smtClean="0"/>
              <a:t> to assure CCA lists are current across all systems</a:t>
            </a:r>
          </a:p>
          <a:p>
            <a:r>
              <a:rPr lang="en-US" dirty="0" smtClean="0"/>
              <a:t>Expand PDS to include additional vendors</a:t>
            </a:r>
          </a:p>
          <a:p>
            <a:r>
              <a:rPr lang="en-US" dirty="0" smtClean="0"/>
              <a:t>Refine </a:t>
            </a:r>
            <a:r>
              <a:rPr lang="en-US" dirty="0" err="1" smtClean="0"/>
              <a:t>openSPM</a:t>
            </a:r>
            <a:r>
              <a:rPr lang="en-US" dirty="0" smtClean="0"/>
              <a:t> service emails from both content and format perspectives</a:t>
            </a:r>
          </a:p>
          <a:p>
            <a:r>
              <a:rPr lang="en-US" dirty="0" smtClean="0"/>
              <a:t>Document day 1 process (SPP) to assign accountably to Actors</a:t>
            </a:r>
          </a:p>
          <a:p>
            <a:r>
              <a:rPr lang="en-US" dirty="0" smtClean="0"/>
              <a:t>Polish the web site adding role-based security Migrate all components to production – and include under their own configuration control</a:t>
            </a:r>
          </a:p>
        </p:txBody>
      </p:sp>
    </p:spTree>
    <p:extLst>
      <p:ext uri="{BB962C8B-B14F-4D97-AF65-F5344CB8AC3E}">
        <p14:creationId xmlns:p14="http://schemas.microsoft.com/office/powerpoint/2010/main" val="21689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Compliance Story</a:t>
            </a:r>
            <a:endParaRPr lang="en-US" dirty="0"/>
          </a:p>
        </p:txBody>
      </p:sp>
      <p:sp>
        <p:nvSpPr>
          <p:cNvPr id="3" name="Content Placeholder 2"/>
          <p:cNvSpPr>
            <a:spLocks noGrp="1"/>
          </p:cNvSpPr>
          <p:nvPr>
            <p:ph idx="1"/>
          </p:nvPr>
        </p:nvSpPr>
        <p:spPr/>
        <p:txBody>
          <a:bodyPr>
            <a:normAutofit lnSpcReduction="10000"/>
          </a:bodyPr>
          <a:lstStyle/>
          <a:p>
            <a:r>
              <a:rPr lang="en-US" dirty="0" smtClean="0"/>
              <a:t>Did you discover all security patches for CCA and make a decision on their application within 35 days?</a:t>
            </a:r>
          </a:p>
          <a:p>
            <a:r>
              <a:rPr lang="en-US" dirty="0" smtClean="0"/>
              <a:t>For those CCA where patches are required, did you apply the patch within an additional 35 days?</a:t>
            </a:r>
          </a:p>
          <a:p>
            <a:r>
              <a:rPr lang="en-US" dirty="0" smtClean="0"/>
              <a:t>For those CCA where patches are not going to be applied, did you publish a mitigation plan within an additional 35 days?</a:t>
            </a:r>
          </a:p>
          <a:p>
            <a:pPr lvl="1"/>
            <a:endParaRPr lang="en-US" dirty="0" smtClean="0"/>
          </a:p>
          <a:p>
            <a:endParaRPr lang="en-US" dirty="0"/>
          </a:p>
        </p:txBody>
      </p:sp>
    </p:spTree>
    <p:extLst>
      <p:ext uri="{BB962C8B-B14F-4D97-AF65-F5344CB8AC3E}">
        <p14:creationId xmlns:p14="http://schemas.microsoft.com/office/powerpoint/2010/main" val="301382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CIP 007 – R2 – Requirements*</a:t>
            </a:r>
            <a:endParaRPr lang="en-US" dirty="0"/>
          </a:p>
        </p:txBody>
      </p:sp>
      <p:sp>
        <p:nvSpPr>
          <p:cNvPr id="3" name="Content Placeholder 2"/>
          <p:cNvSpPr>
            <a:spLocks noGrp="1"/>
          </p:cNvSpPr>
          <p:nvPr>
            <p:ph idx="1"/>
          </p:nvPr>
        </p:nvSpPr>
        <p:spPr>
          <a:xfrm>
            <a:off x="457200" y="853440"/>
            <a:ext cx="8229600" cy="5105400"/>
          </a:xfrm>
        </p:spPr>
        <p:txBody>
          <a:bodyPr/>
          <a:lstStyle/>
          <a:p>
            <a:r>
              <a:rPr lang="en-US" dirty="0"/>
              <a:t>Each Responsible Entity shall implement one or more documented process(</a:t>
            </a:r>
            <a:r>
              <a:rPr lang="en-US" dirty="0" err="1"/>
              <a:t>es</a:t>
            </a:r>
            <a:r>
              <a:rPr lang="en-US" dirty="0"/>
              <a:t>) that collectively include each of </a:t>
            </a:r>
            <a:r>
              <a:rPr lang="en-US" dirty="0" smtClean="0"/>
              <a:t>the following:</a:t>
            </a:r>
          </a:p>
          <a:p>
            <a:pPr lvl="1"/>
            <a:r>
              <a:rPr lang="en-US" dirty="0" smtClean="0"/>
              <a:t>For applicable assets a process to:</a:t>
            </a:r>
          </a:p>
          <a:p>
            <a:pPr lvl="2"/>
            <a:r>
              <a:rPr lang="en-US" b="1" dirty="0" smtClean="0"/>
              <a:t>Track</a:t>
            </a:r>
            <a:r>
              <a:rPr lang="en-US" dirty="0" smtClean="0"/>
              <a:t> Patches  </a:t>
            </a:r>
            <a:r>
              <a:rPr lang="en-US" sz="1800" dirty="0" smtClean="0"/>
              <a:t>-- including documentation of patch sources </a:t>
            </a:r>
          </a:p>
          <a:p>
            <a:pPr lvl="2"/>
            <a:r>
              <a:rPr lang="en-US" b="1" dirty="0" smtClean="0"/>
              <a:t>Evaluate </a:t>
            </a:r>
            <a:r>
              <a:rPr lang="en-US" dirty="0" smtClean="0"/>
              <a:t>Patches</a:t>
            </a:r>
          </a:p>
          <a:p>
            <a:pPr lvl="2"/>
            <a:r>
              <a:rPr lang="en-US" b="1" dirty="0" smtClean="0"/>
              <a:t>Install</a:t>
            </a:r>
            <a:r>
              <a:rPr lang="en-US" dirty="0" smtClean="0"/>
              <a:t> Patches</a:t>
            </a:r>
          </a:p>
          <a:p>
            <a:pPr lvl="1"/>
            <a:r>
              <a:rPr lang="en-US" dirty="0" smtClean="0"/>
              <a:t>At least once very 35 days, evaluate </a:t>
            </a:r>
            <a:r>
              <a:rPr lang="en-US" u="sng" dirty="0" smtClean="0"/>
              <a:t>security</a:t>
            </a:r>
            <a:r>
              <a:rPr lang="en-US" dirty="0" smtClean="0"/>
              <a:t> patches for applicability</a:t>
            </a:r>
            <a:endParaRPr lang="en-US" dirty="0"/>
          </a:p>
        </p:txBody>
      </p:sp>
      <p:sp>
        <p:nvSpPr>
          <p:cNvPr id="4" name="TextBox 3"/>
          <p:cNvSpPr txBox="1"/>
          <p:nvPr/>
        </p:nvSpPr>
        <p:spPr>
          <a:xfrm>
            <a:off x="7429853" y="5774174"/>
            <a:ext cx="1372363" cy="369332"/>
          </a:xfrm>
          <a:prstGeom prst="rect">
            <a:avLst/>
          </a:prstGeom>
          <a:noFill/>
        </p:spPr>
        <p:txBody>
          <a:bodyPr wrap="none" rtlCol="0">
            <a:spAutoFit/>
          </a:bodyPr>
          <a:lstStyle/>
          <a:p>
            <a:r>
              <a:rPr lang="en-US" dirty="0" smtClean="0"/>
              <a:t>*Interpreted</a:t>
            </a:r>
            <a:endParaRPr lang="en-US" dirty="0"/>
          </a:p>
        </p:txBody>
      </p:sp>
    </p:spTree>
    <p:extLst>
      <p:ext uri="{BB962C8B-B14F-4D97-AF65-F5344CB8AC3E}">
        <p14:creationId xmlns:p14="http://schemas.microsoft.com/office/powerpoint/2010/main" val="1219374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CIP 007 – R2 – Requirements* (Cont.)</a:t>
            </a:r>
            <a:endParaRPr lang="en-US" dirty="0"/>
          </a:p>
        </p:txBody>
      </p:sp>
      <p:sp>
        <p:nvSpPr>
          <p:cNvPr id="3" name="Content Placeholder 2"/>
          <p:cNvSpPr>
            <a:spLocks noGrp="1"/>
          </p:cNvSpPr>
          <p:nvPr>
            <p:ph idx="1"/>
          </p:nvPr>
        </p:nvSpPr>
        <p:spPr>
          <a:xfrm>
            <a:off x="457200" y="853440"/>
            <a:ext cx="8229600" cy="5105400"/>
          </a:xfrm>
        </p:spPr>
        <p:txBody>
          <a:bodyPr>
            <a:normAutofit lnSpcReduction="10000"/>
          </a:bodyPr>
          <a:lstStyle/>
          <a:p>
            <a:pPr lvl="1"/>
            <a:r>
              <a:rPr lang="en-US" dirty="0" smtClean="0"/>
              <a:t>Within 35 days of evaluation completion the Entity must either:</a:t>
            </a:r>
          </a:p>
          <a:p>
            <a:pPr marL="1371600" lvl="2" indent="-457200">
              <a:buFont typeface="+mj-lt"/>
              <a:buAutoNum type="arabicPeriod"/>
            </a:pPr>
            <a:r>
              <a:rPr lang="en-US" dirty="0" smtClean="0"/>
              <a:t>Apply the patch</a:t>
            </a:r>
          </a:p>
          <a:p>
            <a:pPr marL="1371600" lvl="2" indent="-457200">
              <a:buFont typeface="+mj-lt"/>
              <a:buAutoNum type="arabicPeriod"/>
            </a:pPr>
            <a:r>
              <a:rPr lang="en-US" dirty="0" smtClean="0"/>
              <a:t>Execute a mitigation plan (new or revised) that is approved by the CIP Senior Manager and that includes actions and due dates for these actions</a:t>
            </a:r>
            <a:r>
              <a:rPr lang="en-US" dirty="0"/>
              <a:t/>
            </a:r>
            <a:br>
              <a:rPr lang="en-US" dirty="0"/>
            </a:br>
            <a:r>
              <a:rPr lang="en-US" dirty="0" smtClean="0"/>
              <a:t/>
            </a:r>
            <a:br>
              <a:rPr lang="en-US" dirty="0" smtClean="0"/>
            </a:br>
            <a:r>
              <a:rPr lang="en-US" dirty="0" smtClean="0"/>
              <a:t>The completion status of the mitigation plan action must be tracked.</a:t>
            </a:r>
            <a:br>
              <a:rPr lang="en-US" dirty="0" smtClean="0"/>
            </a:br>
            <a:r>
              <a:rPr lang="en-US" dirty="0" smtClean="0"/>
              <a:t/>
            </a:r>
            <a:br>
              <a:rPr lang="en-US" dirty="0" smtClean="0"/>
            </a:br>
            <a:r>
              <a:rPr lang="en-US" dirty="0" smtClean="0"/>
              <a:t>Revisions to the mitigation action competition schedule must documented as approved by the CIP Senior Manager.</a:t>
            </a:r>
          </a:p>
        </p:txBody>
      </p:sp>
      <p:sp>
        <p:nvSpPr>
          <p:cNvPr id="4" name="TextBox 3"/>
          <p:cNvSpPr txBox="1"/>
          <p:nvPr/>
        </p:nvSpPr>
        <p:spPr>
          <a:xfrm>
            <a:off x="7429853" y="5774174"/>
            <a:ext cx="1372363" cy="369332"/>
          </a:xfrm>
          <a:prstGeom prst="rect">
            <a:avLst/>
          </a:prstGeom>
          <a:noFill/>
        </p:spPr>
        <p:txBody>
          <a:bodyPr wrap="none" rtlCol="0">
            <a:spAutoFit/>
          </a:bodyPr>
          <a:lstStyle/>
          <a:p>
            <a:r>
              <a:rPr lang="en-US" dirty="0" smtClean="0"/>
              <a:t>*Interpreted</a:t>
            </a:r>
            <a:endParaRPr lang="en-US" dirty="0"/>
          </a:p>
        </p:txBody>
      </p:sp>
    </p:spTree>
    <p:extLst>
      <p:ext uri="{BB962C8B-B14F-4D97-AF65-F5344CB8AC3E}">
        <p14:creationId xmlns:p14="http://schemas.microsoft.com/office/powerpoint/2010/main" val="139171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CIP 007 R2 Key Evidence</a:t>
            </a:r>
            <a:endParaRPr lang="en-US" dirty="0"/>
          </a:p>
        </p:txBody>
      </p:sp>
      <p:sp>
        <p:nvSpPr>
          <p:cNvPr id="3" name="Content Placeholder 2"/>
          <p:cNvSpPr>
            <a:spLocks noGrp="1"/>
          </p:cNvSpPr>
          <p:nvPr>
            <p:ph idx="1"/>
          </p:nvPr>
        </p:nvSpPr>
        <p:spPr>
          <a:xfrm>
            <a:off x="457200" y="990600"/>
            <a:ext cx="8229600" cy="5105400"/>
          </a:xfrm>
        </p:spPr>
        <p:txBody>
          <a:bodyPr>
            <a:normAutofit fontScale="85000" lnSpcReduction="20000"/>
          </a:bodyPr>
          <a:lstStyle/>
          <a:p>
            <a:r>
              <a:rPr lang="en-US" dirty="0" smtClean="0"/>
              <a:t>Documentation of the patch management process – tracking, evaluation, installation -- that includes a description of the software used in this process</a:t>
            </a:r>
          </a:p>
          <a:p>
            <a:r>
              <a:rPr lang="en-US" dirty="0" smtClean="0"/>
              <a:t>Documentation of the life cycle of “applicable patches” with a focus on required actions within required timeframes.</a:t>
            </a:r>
          </a:p>
          <a:p>
            <a:r>
              <a:rPr lang="en-US" dirty="0" smtClean="0"/>
              <a:t>Documentation that all security patches (1) were discovered, (2) were assessed with 35 days for applicability and (3) were implemented within an additional 35 days (OR)  were addressed through a remediation plan which was developed within an additional 35 days. </a:t>
            </a:r>
          </a:p>
          <a:p>
            <a:r>
              <a:rPr lang="en-US" dirty="0" smtClean="0"/>
              <a:t>List of BES Cyber Assets and Systems</a:t>
            </a:r>
          </a:p>
          <a:p>
            <a:r>
              <a:rPr lang="en-US" dirty="0" smtClean="0"/>
              <a:t>List of sources monitored for security patches</a:t>
            </a:r>
          </a:p>
        </p:txBody>
      </p:sp>
    </p:spTree>
    <p:extLst>
      <p:ext uri="{BB962C8B-B14F-4D97-AF65-F5344CB8AC3E}">
        <p14:creationId xmlns:p14="http://schemas.microsoft.com/office/powerpoint/2010/main" val="193438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End-of-Life Evidence</a:t>
            </a:r>
            <a:br>
              <a:rPr lang="en-US" dirty="0" smtClean="0"/>
            </a:br>
            <a:r>
              <a:rPr lang="en-US" dirty="0" smtClean="0"/>
              <a:t>(Last Patch Documentation)</a:t>
            </a:r>
            <a:endParaRPr lang="en-US" dirty="0"/>
          </a:p>
        </p:txBody>
      </p:sp>
      <p:sp>
        <p:nvSpPr>
          <p:cNvPr id="3" name="Content Placeholder 2"/>
          <p:cNvSpPr>
            <a:spLocks noGrp="1"/>
          </p:cNvSpPr>
          <p:nvPr>
            <p:ph idx="1"/>
          </p:nvPr>
        </p:nvSpPr>
        <p:spPr/>
        <p:txBody>
          <a:bodyPr>
            <a:normAutofit lnSpcReduction="10000"/>
          </a:bodyPr>
          <a:lstStyle/>
          <a:p>
            <a:r>
              <a:rPr lang="en-US" dirty="0" smtClean="0"/>
              <a:t>Documentation that a patch or bulletin management process addresses end-of-life assets.</a:t>
            </a:r>
          </a:p>
          <a:p>
            <a:r>
              <a:rPr lang="en-US" dirty="0" smtClean="0"/>
              <a:t>List of BES Systems/Assets at end-of-life a date that these assets were no longer vendor supported.</a:t>
            </a:r>
          </a:p>
          <a:p>
            <a:r>
              <a:rPr lang="en-US" dirty="0" smtClean="0"/>
              <a:t>Documentation that latest available patch has been implemented OR that mitigating measures have been implemented for known vulnerabilities.</a:t>
            </a:r>
          </a:p>
          <a:p>
            <a:pPr marL="0" indent="0">
              <a:buNone/>
            </a:pPr>
            <a:endParaRPr lang="en-US" dirty="0"/>
          </a:p>
        </p:txBody>
      </p:sp>
    </p:spTree>
    <p:extLst>
      <p:ext uri="{BB962C8B-B14F-4D97-AF65-F5344CB8AC3E}">
        <p14:creationId xmlns:p14="http://schemas.microsoft.com/office/powerpoint/2010/main" val="191511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business approach to patch management</a:t>
            </a:r>
            <a:endParaRPr lang="en-US" dirty="0"/>
          </a:p>
        </p:txBody>
      </p:sp>
      <p:sp>
        <p:nvSpPr>
          <p:cNvPr id="3" name="Content Placeholder 2"/>
          <p:cNvSpPr>
            <a:spLocks noGrp="1"/>
          </p:cNvSpPr>
          <p:nvPr>
            <p:ph idx="1"/>
          </p:nvPr>
        </p:nvSpPr>
        <p:spPr>
          <a:xfrm>
            <a:off x="609600" y="990600"/>
            <a:ext cx="8229600" cy="5105400"/>
          </a:xfrm>
        </p:spPr>
        <p:txBody>
          <a:bodyPr>
            <a:normAutofit fontScale="70000" lnSpcReduction="20000"/>
          </a:bodyPr>
          <a:lstStyle/>
          <a:p>
            <a:r>
              <a:rPr lang="en-US" dirty="0" smtClean="0"/>
              <a:t>All vendor security patches and bulletins that are applicable to TVA-owned CCA will be discovered and logged.  </a:t>
            </a:r>
            <a:r>
              <a:rPr lang="en-US" sz="2400" i="1" dirty="0" smtClean="0"/>
              <a:t>(The tracking will also include patches where the security implications are not determined until the patch is assessed by the SME.)</a:t>
            </a:r>
          </a:p>
          <a:p>
            <a:r>
              <a:rPr lang="en-US" dirty="0" smtClean="0"/>
              <a:t>CCA will be assigned to a Subject Matter Expert (SME) who is accountable for evaluating patch applicability for CIP compliance.  </a:t>
            </a:r>
            <a:r>
              <a:rPr lang="en-US" sz="2400" i="1" dirty="0" smtClean="0"/>
              <a:t>This evolution also make the decision on patch vs. mitigate.</a:t>
            </a:r>
          </a:p>
          <a:p>
            <a:r>
              <a:rPr lang="en-US" dirty="0" smtClean="0"/>
              <a:t>Applicable patches will be assigned to a Configuration Management Authority (CMA) who is accountable for either (1) planning, scheduling, implementing and documenting patch installation or (2) reviewing and concurring in the mitigation plan.</a:t>
            </a:r>
          </a:p>
          <a:p>
            <a:r>
              <a:rPr lang="en-US" dirty="0" smtClean="0"/>
              <a:t>The </a:t>
            </a:r>
            <a:r>
              <a:rPr lang="en-US" dirty="0" err="1" smtClean="0"/>
              <a:t>openSPM</a:t>
            </a:r>
            <a:r>
              <a:rPr lang="en-US" dirty="0" smtClean="0"/>
              <a:t> system will be used to both manage the process and provide evidence of TVA’s compliance with 007-R2 requirements.</a:t>
            </a:r>
          </a:p>
        </p:txBody>
      </p:sp>
    </p:spTree>
    <p:extLst>
      <p:ext uri="{BB962C8B-B14F-4D97-AF65-F5344CB8AC3E}">
        <p14:creationId xmlns:p14="http://schemas.microsoft.com/office/powerpoint/2010/main" val="1722037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flipV="1">
            <a:off x="5943600" y="2667000"/>
            <a:ext cx="0" cy="17526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201010">
            <a:off x="497846" y="2326646"/>
            <a:ext cx="2857500" cy="2857500"/>
          </a:xfrm>
          <a:prstGeom prst="rect">
            <a:avLst/>
          </a:prstGeom>
        </p:spPr>
      </p:pic>
      <p:sp>
        <p:nvSpPr>
          <p:cNvPr id="4" name="Title 3"/>
          <p:cNvSpPr>
            <a:spLocks noGrp="1"/>
          </p:cNvSpPr>
          <p:nvPr>
            <p:ph type="title"/>
          </p:nvPr>
        </p:nvSpPr>
        <p:spPr/>
        <p:txBody>
          <a:bodyPr/>
          <a:lstStyle/>
          <a:p>
            <a:r>
              <a:rPr lang="en-US" dirty="0" smtClean="0"/>
              <a:t>CIP-007 R2 Timed Process #1</a:t>
            </a:r>
            <a:endParaRPr lang="en-US" dirty="0"/>
          </a:p>
        </p:txBody>
      </p:sp>
      <p:cxnSp>
        <p:nvCxnSpPr>
          <p:cNvPr id="6" name="Straight Connector 5"/>
          <p:cNvCxnSpPr/>
          <p:nvPr/>
        </p:nvCxnSpPr>
        <p:spPr>
          <a:xfrm>
            <a:off x="1219200" y="4419600"/>
            <a:ext cx="6858000" cy="0"/>
          </a:xfrm>
          <a:prstGeom prst="line">
            <a:avLst/>
          </a:prstGeom>
          <a:ln w="28575"/>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05000" y="4419600"/>
            <a:ext cx="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76400" y="4649624"/>
            <a:ext cx="599844" cy="369332"/>
          </a:xfrm>
          <a:prstGeom prst="rect">
            <a:avLst/>
          </a:prstGeom>
          <a:noFill/>
        </p:spPr>
        <p:txBody>
          <a:bodyPr wrap="none" rtlCol="0">
            <a:spAutoFit/>
          </a:bodyPr>
          <a:lstStyle/>
          <a:p>
            <a:r>
              <a:rPr lang="en-US" dirty="0">
                <a:solidFill>
                  <a:srgbClr val="C00000"/>
                </a:solidFill>
              </a:rPr>
              <a:t>t</a:t>
            </a:r>
            <a:r>
              <a:rPr lang="en-US" dirty="0" smtClean="0">
                <a:solidFill>
                  <a:srgbClr val="C00000"/>
                </a:solidFill>
              </a:rPr>
              <a:t> = 0</a:t>
            </a:r>
            <a:endParaRPr lang="en-US" dirty="0">
              <a:solidFill>
                <a:srgbClr val="C00000"/>
              </a:solidFill>
            </a:endParaRPr>
          </a:p>
        </p:txBody>
      </p:sp>
      <p:cxnSp>
        <p:nvCxnSpPr>
          <p:cNvPr id="10" name="Straight Connector 9"/>
          <p:cNvCxnSpPr/>
          <p:nvPr/>
        </p:nvCxnSpPr>
        <p:spPr>
          <a:xfrm>
            <a:off x="5943600" y="4419600"/>
            <a:ext cx="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86400" y="4649624"/>
            <a:ext cx="1189749" cy="369332"/>
          </a:xfrm>
          <a:prstGeom prst="rect">
            <a:avLst/>
          </a:prstGeom>
          <a:noFill/>
        </p:spPr>
        <p:txBody>
          <a:bodyPr wrap="none" rtlCol="0">
            <a:spAutoFit/>
          </a:bodyPr>
          <a:lstStyle/>
          <a:p>
            <a:r>
              <a:rPr lang="en-US" dirty="0">
                <a:solidFill>
                  <a:srgbClr val="C00000"/>
                </a:solidFill>
              </a:rPr>
              <a:t>t</a:t>
            </a:r>
            <a:r>
              <a:rPr lang="en-US" dirty="0" smtClean="0">
                <a:solidFill>
                  <a:srgbClr val="C00000"/>
                </a:solidFill>
              </a:rPr>
              <a:t> + 35 days</a:t>
            </a:r>
            <a:endParaRPr lang="en-US" dirty="0">
              <a:solidFill>
                <a:srgbClr val="C00000"/>
              </a:solidFill>
            </a:endParaRPr>
          </a:p>
        </p:txBody>
      </p:sp>
      <p:sp>
        <p:nvSpPr>
          <p:cNvPr id="13" name="TextBox 12"/>
          <p:cNvSpPr txBox="1"/>
          <p:nvPr/>
        </p:nvSpPr>
        <p:spPr>
          <a:xfrm>
            <a:off x="305299" y="2514600"/>
            <a:ext cx="3342069" cy="400110"/>
          </a:xfrm>
          <a:prstGeom prst="rect">
            <a:avLst/>
          </a:prstGeom>
          <a:noFill/>
        </p:spPr>
        <p:txBody>
          <a:bodyPr wrap="none" rtlCol="0">
            <a:spAutoFit/>
          </a:bodyPr>
          <a:lstStyle/>
          <a:p>
            <a:pPr algn="ctr"/>
            <a:r>
              <a:rPr lang="en-US" dirty="0" smtClean="0"/>
              <a:t>Patch released to TVA by vendor</a:t>
            </a:r>
            <a:r>
              <a:rPr lang="en-US" sz="2000" b="1" dirty="0" smtClean="0"/>
              <a:t>*</a:t>
            </a:r>
            <a:endParaRPr lang="en-US" b="1" dirty="0"/>
          </a:p>
        </p:txBody>
      </p:sp>
      <p:sp>
        <p:nvSpPr>
          <p:cNvPr id="14" name="TextBox 13"/>
          <p:cNvSpPr txBox="1"/>
          <p:nvPr/>
        </p:nvSpPr>
        <p:spPr>
          <a:xfrm>
            <a:off x="4757735" y="3241211"/>
            <a:ext cx="2371739" cy="646331"/>
          </a:xfrm>
          <a:prstGeom prst="rect">
            <a:avLst/>
          </a:prstGeom>
          <a:solidFill>
            <a:schemeClr val="bg1"/>
          </a:solidFill>
        </p:spPr>
        <p:txBody>
          <a:bodyPr wrap="none" rtlCol="0">
            <a:spAutoFit/>
          </a:bodyPr>
          <a:lstStyle/>
          <a:p>
            <a:pPr algn="ctr"/>
            <a:r>
              <a:rPr lang="en-US" dirty="0" smtClean="0">
                <a:solidFill>
                  <a:srgbClr val="C00000"/>
                </a:solidFill>
              </a:rPr>
              <a:t>Assessment Completed</a:t>
            </a:r>
            <a:br>
              <a:rPr lang="en-US" dirty="0" smtClean="0">
                <a:solidFill>
                  <a:srgbClr val="C00000"/>
                </a:solidFill>
              </a:rPr>
            </a:br>
            <a:r>
              <a:rPr lang="en-US" dirty="0" smtClean="0">
                <a:solidFill>
                  <a:srgbClr val="C00000"/>
                </a:solidFill>
              </a:rPr>
              <a:t>by SME (up to 35 days)</a:t>
            </a:r>
            <a:endParaRPr lang="en-US" dirty="0">
              <a:solidFill>
                <a:srgbClr val="C00000"/>
              </a:soli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7874" y="5000080"/>
            <a:ext cx="4343400" cy="678656"/>
          </a:xfrm>
          <a:prstGeom prst="rect">
            <a:avLst/>
          </a:prstGeom>
        </p:spPr>
      </p:pic>
      <p:sp>
        <p:nvSpPr>
          <p:cNvPr id="15" name="Title 3"/>
          <p:cNvSpPr txBox="1">
            <a:spLocks/>
          </p:cNvSpPr>
          <p:nvPr/>
        </p:nvSpPr>
        <p:spPr>
          <a:xfrm>
            <a:off x="533400" y="977590"/>
            <a:ext cx="82296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rgbClr val="007900"/>
                </a:solidFill>
                <a:latin typeface="CG Omega" panose="020B0502050508020304" pitchFamily="34" charset="0"/>
                <a:ea typeface="+mj-ea"/>
                <a:cs typeface="Arial" pitchFamily="34" charset="0"/>
              </a:defRPr>
            </a:lvl1pPr>
          </a:lstStyle>
          <a:p>
            <a:r>
              <a:rPr lang="en-US" sz="3200" dirty="0" smtClean="0"/>
              <a:t>Applicability Assessment</a:t>
            </a:r>
            <a:endParaRPr lang="en-US" sz="3200" dirty="0"/>
          </a:p>
        </p:txBody>
      </p:sp>
      <p:sp>
        <p:nvSpPr>
          <p:cNvPr id="2" name="TextBox 1"/>
          <p:cNvSpPr txBox="1"/>
          <p:nvPr/>
        </p:nvSpPr>
        <p:spPr>
          <a:xfrm>
            <a:off x="1676400" y="5760656"/>
            <a:ext cx="5312491" cy="861774"/>
          </a:xfrm>
          <a:prstGeom prst="rect">
            <a:avLst/>
          </a:prstGeom>
          <a:noFill/>
        </p:spPr>
        <p:txBody>
          <a:bodyPr wrap="square" rtlCol="0">
            <a:spAutoFit/>
          </a:bodyPr>
          <a:lstStyle/>
          <a:p>
            <a:r>
              <a:rPr lang="en-US" b="1" dirty="0" smtClean="0"/>
              <a:t>*</a:t>
            </a:r>
            <a:r>
              <a:rPr lang="en-US" sz="1600" dirty="0" smtClean="0"/>
              <a:t>TVA has elected assure prompt-patching by assigning the start of the 35-day assessment period as the date that the patch/bulletin was made available to TVA.</a:t>
            </a:r>
            <a:endParaRPr lang="en-US" sz="1600" dirty="0"/>
          </a:p>
        </p:txBody>
      </p:sp>
      <p:cxnSp>
        <p:nvCxnSpPr>
          <p:cNvPr id="17" name="Straight Connector 16"/>
          <p:cNvCxnSpPr/>
          <p:nvPr/>
        </p:nvCxnSpPr>
        <p:spPr>
          <a:xfrm flipV="1">
            <a:off x="1905000" y="2895600"/>
            <a:ext cx="0" cy="17526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8716" y="3066990"/>
            <a:ext cx="1003352" cy="1200329"/>
          </a:xfrm>
          <a:prstGeom prst="rect">
            <a:avLst/>
          </a:prstGeom>
          <a:noFill/>
        </p:spPr>
        <p:txBody>
          <a:bodyPr wrap="none" rtlCol="0">
            <a:spAutoFit/>
          </a:bodyPr>
          <a:lstStyle/>
          <a:p>
            <a:r>
              <a:rPr lang="en-US" dirty="0" smtClean="0"/>
              <a:t>At least</a:t>
            </a:r>
            <a:br>
              <a:rPr lang="en-US" dirty="0" smtClean="0"/>
            </a:br>
            <a:r>
              <a:rPr lang="en-US" dirty="0" smtClean="0"/>
              <a:t>a weekly</a:t>
            </a:r>
            <a:br>
              <a:rPr lang="en-US" dirty="0" smtClean="0"/>
            </a:br>
            <a:r>
              <a:rPr lang="en-US" dirty="0" smtClean="0"/>
              <a:t>review</a:t>
            </a:r>
            <a:br>
              <a:rPr lang="en-US" dirty="0" smtClean="0"/>
            </a:br>
            <a:r>
              <a:rPr lang="en-US" dirty="0" smtClean="0"/>
              <a:t>process</a:t>
            </a:r>
            <a:endParaRPr lang="en-US" dirty="0"/>
          </a:p>
        </p:txBody>
      </p:sp>
      <p:sp>
        <p:nvSpPr>
          <p:cNvPr id="5" name="TextBox 4"/>
          <p:cNvSpPr txBox="1"/>
          <p:nvPr/>
        </p:nvSpPr>
        <p:spPr>
          <a:xfrm>
            <a:off x="2422623" y="4859265"/>
            <a:ext cx="2516458" cy="369332"/>
          </a:xfrm>
          <a:prstGeom prst="rect">
            <a:avLst/>
          </a:prstGeom>
          <a:noFill/>
        </p:spPr>
        <p:txBody>
          <a:bodyPr wrap="none" rtlCol="0">
            <a:spAutoFit/>
          </a:bodyPr>
          <a:lstStyle/>
          <a:p>
            <a:r>
              <a:rPr lang="en-US" dirty="0" smtClean="0"/>
              <a:t>Patch Assessment Period</a:t>
            </a:r>
            <a:endParaRPr lang="en-US" dirty="0"/>
          </a:p>
        </p:txBody>
      </p:sp>
    </p:spTree>
    <p:extLst>
      <p:ext uri="{BB962C8B-B14F-4D97-AF65-F5344CB8AC3E}">
        <p14:creationId xmlns:p14="http://schemas.microsoft.com/office/powerpoint/2010/main" val="1234182419"/>
      </p:ext>
    </p:extLst>
  </p:cSld>
  <p:clrMapOvr>
    <a:masterClrMapping/>
  </p:clrMapOvr>
</p:sld>
</file>

<file path=ppt/theme/theme1.xml><?xml version="1.0" encoding="utf-8"?>
<a:theme xmlns:a="http://schemas.openxmlformats.org/drawingml/2006/main" name="CURENT PPT Template_v2">
  <a:themeElements>
    <a:clrScheme name="CURENT">
      <a:dk1>
        <a:srgbClr val="4C4C4C"/>
      </a:dk1>
      <a:lt1>
        <a:sysClr val="window" lastClr="FFFFFF"/>
      </a:lt1>
      <a:dk2>
        <a:srgbClr val="4C4C4C"/>
      </a:dk2>
      <a:lt2>
        <a:srgbClr val="FFFFFF"/>
      </a:lt2>
      <a:accent1>
        <a:srgbClr val="007900"/>
      </a:accent1>
      <a:accent2>
        <a:srgbClr val="F77F00"/>
      </a:accent2>
      <a:accent3>
        <a:srgbClr val="7992B1"/>
      </a:accent3>
      <a:accent4>
        <a:srgbClr val="999999"/>
      </a:accent4>
      <a:accent5>
        <a:srgbClr val="9FFF9F"/>
      </a:accent5>
      <a:accent6>
        <a:srgbClr val="FFC789"/>
      </a:accent6>
      <a:hlink>
        <a:srgbClr val="F77F00"/>
      </a:hlink>
      <a:folHlink>
        <a:srgbClr val="FFC78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12679</TotalTime>
  <Words>1276</Words>
  <Application>Microsoft Office PowerPoint</Application>
  <PresentationFormat>On-screen Show (4:3)</PresentationFormat>
  <Paragraphs>136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CG Omega</vt:lpstr>
      <vt:lpstr>Garrison Light Sans</vt:lpstr>
      <vt:lpstr>Wingdings</vt:lpstr>
      <vt:lpstr>CURENT PPT Template_v2</vt:lpstr>
      <vt:lpstr>To Manage CIP-007 R2 Requirements</vt:lpstr>
      <vt:lpstr>requirements</vt:lpstr>
      <vt:lpstr>Simple Compliance Story</vt:lpstr>
      <vt:lpstr>CIP 007 – R2 – Requirements*</vt:lpstr>
      <vt:lpstr>CIP 007 – R2 – Requirements* (Cont.)</vt:lpstr>
      <vt:lpstr>CIP 007 R2 Key Evidence</vt:lpstr>
      <vt:lpstr>End-of-Life Evidence (Last Patch Documentation)</vt:lpstr>
      <vt:lpstr>The business approach to patch management</vt:lpstr>
      <vt:lpstr>CIP-007 R2 Timed Process #1</vt:lpstr>
      <vt:lpstr>CIP-007 R2 Timed Process #2</vt:lpstr>
      <vt:lpstr>The Mitigation Planning Process</vt:lpstr>
      <vt:lpstr>Design approach</vt:lpstr>
      <vt:lpstr>Application Purpose</vt:lpstr>
      <vt:lpstr>Patch Management Application Scope</vt:lpstr>
      <vt:lpstr>System Overview Diagram</vt:lpstr>
      <vt:lpstr>openSPM Components</vt:lpstr>
      <vt:lpstr>openSPM Database</vt:lpstr>
      <vt:lpstr>openSPM Service</vt:lpstr>
      <vt:lpstr>openSPM Patch Discovery Service</vt:lpstr>
      <vt:lpstr>openSPM Website</vt:lpstr>
      <vt:lpstr>Next steps</vt:lpstr>
      <vt:lpstr>Recommended Actions</vt:lpstr>
      <vt:lpstr>Phase 1 – Core Functionality – March 4</vt:lpstr>
      <vt:lpstr>Phase 2  - Complete System – April 15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Tenley Dalstrom</dc:creator>
  <cp:lastModifiedBy>Russell</cp:lastModifiedBy>
  <cp:revision>423</cp:revision>
  <cp:lastPrinted>2016-01-04T16:35:38Z</cp:lastPrinted>
  <dcterms:created xsi:type="dcterms:W3CDTF">2014-04-10T13:35:15Z</dcterms:created>
  <dcterms:modified xsi:type="dcterms:W3CDTF">2016-02-10T19:04:09Z</dcterms:modified>
</cp:coreProperties>
</file>