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5301913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0" y="-672"/>
      </p:cViewPr>
      <p:guideLst>
        <p:guide orient="horz" pos="2160"/>
        <p:guide pos="4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647" y="2130430"/>
            <a:ext cx="13006626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5287" y="3886200"/>
            <a:ext cx="1071134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27.11.2014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1741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27.11.2014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0795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93887" y="274639"/>
            <a:ext cx="34429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096" y="274639"/>
            <a:ext cx="1007376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27.11.2014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427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27.11.2014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3459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49" y="4406905"/>
            <a:ext cx="1300662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749" y="2906713"/>
            <a:ext cx="1300662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27.11.2014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1770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095" y="1600204"/>
            <a:ext cx="675834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475" y="1600204"/>
            <a:ext cx="675834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27.11.2014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338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95" y="1535113"/>
            <a:ext cx="676100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095" y="2174875"/>
            <a:ext cx="67610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3160" y="1535113"/>
            <a:ext cx="676365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73160" y="2174875"/>
            <a:ext cx="676365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27.11.2014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9357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27.11.2014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29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27.11.2014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9844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98" y="273050"/>
            <a:ext cx="503422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2623" y="273052"/>
            <a:ext cx="855419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098" y="1435102"/>
            <a:ext cx="503422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27.11.2014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38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285" y="4800600"/>
            <a:ext cx="91811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99285" y="612775"/>
            <a:ext cx="91811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9285" y="5367338"/>
            <a:ext cx="91811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52E-39BC-4EFD-983A-E8FE51FA57CD}" type="datetimeFigureOut">
              <a:rPr lang="it-CH" smtClean="0"/>
              <a:t>27.11.2014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60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00" y="274638"/>
            <a:ext cx="13771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00" y="1600204"/>
            <a:ext cx="13771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5096" y="6356355"/>
            <a:ext cx="35704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4B52E-39BC-4EFD-983A-E8FE51FA57CD}" type="datetimeFigureOut">
              <a:rPr lang="it-CH" smtClean="0"/>
              <a:t>27.11.2014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28156" y="6356355"/>
            <a:ext cx="4845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6373" y="6356355"/>
            <a:ext cx="35704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BC96F-7014-4C2B-BA11-D1BFC84BD43E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48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37735"/>
              </p:ext>
            </p:extLst>
          </p:nvPr>
        </p:nvGraphicFramePr>
        <p:xfrm>
          <a:off x="234132" y="980728"/>
          <a:ext cx="14851744" cy="288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</a:t>
                      </a:r>
                      <a:endParaRPr lang="it-CH" sz="1200" dirty="0"/>
                    </a:p>
                  </a:txBody>
                  <a:tcPr marL="153019" marR="153019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30537"/>
              </p:ext>
            </p:extLst>
          </p:nvPr>
        </p:nvGraphicFramePr>
        <p:xfrm>
          <a:off x="243063" y="3383111"/>
          <a:ext cx="14851744" cy="288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</a:t>
                      </a:r>
                      <a:endParaRPr lang="it-CH" sz="1200" dirty="0"/>
                    </a:p>
                  </a:txBody>
                  <a:tcPr marL="153019" marR="153019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82754"/>
              </p:ext>
            </p:extLst>
          </p:nvPr>
        </p:nvGraphicFramePr>
        <p:xfrm>
          <a:off x="6210796" y="1540744"/>
          <a:ext cx="3024336" cy="116817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  <a:gridCol w="378042"/>
              </a:tblGrid>
              <a:tr h="2920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2920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2920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2920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it-CH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322364" y="423156"/>
            <a:ext cx="6984776" cy="1228190"/>
            <a:chOff x="2322364" y="423156"/>
            <a:chExt cx="6984776" cy="1228190"/>
          </a:xfrm>
        </p:grpSpPr>
        <p:sp>
          <p:nvSpPr>
            <p:cNvPr id="12" name="Arc 11"/>
            <p:cNvSpPr/>
            <p:nvPr/>
          </p:nvSpPr>
          <p:spPr>
            <a:xfrm>
              <a:off x="6030731" y="692696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3" name="Arc 12"/>
            <p:cNvSpPr/>
            <p:nvPr/>
          </p:nvSpPr>
          <p:spPr>
            <a:xfrm flipH="1">
              <a:off x="5526674" y="729679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4" name="Arc 13"/>
            <p:cNvSpPr/>
            <p:nvPr/>
          </p:nvSpPr>
          <p:spPr>
            <a:xfrm>
              <a:off x="6030731" y="423156"/>
              <a:ext cx="3276409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5" name="Arc 14"/>
            <p:cNvSpPr/>
            <p:nvPr/>
          </p:nvSpPr>
          <p:spPr>
            <a:xfrm flipH="1">
              <a:off x="2322364" y="423156"/>
              <a:ext cx="3708367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34787" y="404664"/>
            <a:ext cx="6984776" cy="1228190"/>
            <a:chOff x="2322364" y="423156"/>
            <a:chExt cx="6984776" cy="1228190"/>
          </a:xfrm>
        </p:grpSpPr>
        <p:sp>
          <p:nvSpPr>
            <p:cNvPr id="18" name="Arc 17"/>
            <p:cNvSpPr/>
            <p:nvPr/>
          </p:nvSpPr>
          <p:spPr>
            <a:xfrm>
              <a:off x="6030731" y="692696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9" name="Arc 18"/>
            <p:cNvSpPr/>
            <p:nvPr/>
          </p:nvSpPr>
          <p:spPr>
            <a:xfrm flipH="1">
              <a:off x="5526674" y="729679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20" name="Arc 19"/>
            <p:cNvSpPr/>
            <p:nvPr/>
          </p:nvSpPr>
          <p:spPr>
            <a:xfrm>
              <a:off x="6030731" y="423156"/>
              <a:ext cx="3276409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21" name="Arc 20"/>
            <p:cNvSpPr/>
            <p:nvPr/>
          </p:nvSpPr>
          <p:spPr>
            <a:xfrm flipH="1">
              <a:off x="2322364" y="423156"/>
              <a:ext cx="3708367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54810" y="4376136"/>
            <a:ext cx="2592289" cy="2304257"/>
            <a:chOff x="6372790" y="4149080"/>
            <a:chExt cx="2592289" cy="2304257"/>
          </a:xfrm>
        </p:grpSpPr>
        <p:grpSp>
          <p:nvGrpSpPr>
            <p:cNvPr id="54" name="Group 53"/>
            <p:cNvGrpSpPr/>
            <p:nvPr/>
          </p:nvGrpSpPr>
          <p:grpSpPr>
            <a:xfrm>
              <a:off x="6372790" y="4149080"/>
              <a:ext cx="2592289" cy="2304257"/>
              <a:chOff x="954212" y="2348879"/>
              <a:chExt cx="2592289" cy="2304257"/>
            </a:xfrm>
          </p:grpSpPr>
          <p:sp>
            <p:nvSpPr>
              <p:cNvPr id="22" name="Isosceles Triangle 21"/>
              <p:cNvSpPr/>
              <p:nvPr/>
            </p:nvSpPr>
            <p:spPr>
              <a:xfrm>
                <a:off x="954212" y="2348880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 dirty="0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1530276" y="2348880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106340" y="2348880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>
                <a:off x="2682404" y="2348880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10800000">
                <a:off x="1242245" y="2348879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 dirty="0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1818309" y="2348879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10800000">
                <a:off x="2394373" y="2348879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10800000">
                <a:off x="2970437" y="2348879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2970436" y="2924944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1242244" y="2924944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1818308" y="2924944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2394372" y="2924944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10800000">
                <a:off x="954213" y="2924943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10800000">
                <a:off x="1530277" y="2924943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2106341" y="2924943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10800000">
                <a:off x="2682405" y="2924943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954212" y="3501008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1530276" y="3501008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2106340" y="3501008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2682404" y="3501008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rot="10800000">
                <a:off x="1242245" y="3501007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10800000">
                <a:off x="1818309" y="3501007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 rot="10800000">
                <a:off x="2394373" y="3501007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2970437" y="3501007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2970436" y="4077072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1242244" y="4077072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>
                <a:off x="1818308" y="4077072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2394372" y="4077072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 rot="10800000">
                <a:off x="954213" y="407707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rot="10800000">
                <a:off x="1530277" y="407707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rot="10800000">
                <a:off x="2106341" y="407707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0800000">
                <a:off x="2682405" y="407707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8506166" y="610432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31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27020" y="594928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30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938988" y="609329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29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62924" y="609329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27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86860" y="610432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25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50956" y="594928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28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74892" y="594928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26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98828" y="596031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24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15052" y="537321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23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27020" y="552561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22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938988" y="537321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21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50956" y="552561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20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62924" y="538424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19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74892" y="552826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18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86860" y="538424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17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98828" y="553664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16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515052" y="501317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15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45300" y="480818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14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938988" y="501317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13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50956" y="479715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12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62924" y="501317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11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74892" y="479715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10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11678" y="501317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9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23646" y="480818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8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539869" y="42210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7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251837" y="44371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6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63805" y="42210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5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75773" y="44371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4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87741" y="423212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99709" y="44371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2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11677" y="42210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1</a:t>
              </a:r>
              <a:endParaRPr lang="it-CH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523645" y="443711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322364" y="2852936"/>
            <a:ext cx="4248472" cy="1250255"/>
            <a:chOff x="2322364" y="3208921"/>
            <a:chExt cx="4248472" cy="1250255"/>
          </a:xfrm>
        </p:grpSpPr>
        <p:sp>
          <p:nvSpPr>
            <p:cNvPr id="89" name="Arc 88"/>
            <p:cNvSpPr/>
            <p:nvPr/>
          </p:nvSpPr>
          <p:spPr>
            <a:xfrm flipH="1">
              <a:off x="2322364" y="3208921"/>
              <a:ext cx="3780375" cy="1250255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90" name="Arc 89"/>
            <p:cNvSpPr/>
            <p:nvPr/>
          </p:nvSpPr>
          <p:spPr>
            <a:xfrm>
              <a:off x="6066780" y="3424945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91" name="Arc 90"/>
            <p:cNvSpPr/>
            <p:nvPr/>
          </p:nvSpPr>
          <p:spPr>
            <a:xfrm flipH="1">
              <a:off x="5562723" y="3461928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grpSp>
        <p:nvGrpSpPr>
          <p:cNvPr id="95" name="Group 94"/>
          <p:cNvGrpSpPr/>
          <p:nvPr/>
        </p:nvGrpSpPr>
        <p:grpSpPr>
          <a:xfrm flipV="1">
            <a:off x="6030729" y="2956580"/>
            <a:ext cx="4212423" cy="1301659"/>
            <a:chOff x="9775146" y="3208922"/>
            <a:chExt cx="3780466" cy="1228190"/>
          </a:xfrm>
        </p:grpSpPr>
        <p:sp>
          <p:nvSpPr>
            <p:cNvPr id="92" name="Arc 91"/>
            <p:cNvSpPr/>
            <p:nvPr/>
          </p:nvSpPr>
          <p:spPr>
            <a:xfrm>
              <a:off x="10279203" y="3478462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93" name="Arc 92"/>
            <p:cNvSpPr/>
            <p:nvPr/>
          </p:nvSpPr>
          <p:spPr>
            <a:xfrm flipH="1">
              <a:off x="9775146" y="3515445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94" name="Arc 93"/>
            <p:cNvSpPr/>
            <p:nvPr/>
          </p:nvSpPr>
          <p:spPr>
            <a:xfrm>
              <a:off x="10279203" y="3208922"/>
              <a:ext cx="3276409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258468" y="2852936"/>
            <a:ext cx="4248472" cy="1250255"/>
            <a:chOff x="2322364" y="3208921"/>
            <a:chExt cx="4248472" cy="1250255"/>
          </a:xfrm>
        </p:grpSpPr>
        <p:sp>
          <p:nvSpPr>
            <p:cNvPr id="98" name="Arc 97"/>
            <p:cNvSpPr/>
            <p:nvPr/>
          </p:nvSpPr>
          <p:spPr>
            <a:xfrm flipH="1">
              <a:off x="2322364" y="3208921"/>
              <a:ext cx="3780375" cy="1250255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99" name="Arc 98"/>
            <p:cNvSpPr/>
            <p:nvPr/>
          </p:nvSpPr>
          <p:spPr>
            <a:xfrm>
              <a:off x="6066780" y="3424945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00" name="Arc 99"/>
            <p:cNvSpPr/>
            <p:nvPr/>
          </p:nvSpPr>
          <p:spPr>
            <a:xfrm flipH="1">
              <a:off x="5562723" y="3461928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grpSp>
        <p:nvGrpSpPr>
          <p:cNvPr id="101" name="Group 100"/>
          <p:cNvGrpSpPr/>
          <p:nvPr/>
        </p:nvGrpSpPr>
        <p:grpSpPr>
          <a:xfrm flipV="1">
            <a:off x="6930876" y="2951062"/>
            <a:ext cx="4248472" cy="1301659"/>
            <a:chOff x="9775146" y="3208922"/>
            <a:chExt cx="3780466" cy="1228190"/>
          </a:xfrm>
        </p:grpSpPr>
        <p:sp>
          <p:nvSpPr>
            <p:cNvPr id="102" name="Arc 101"/>
            <p:cNvSpPr/>
            <p:nvPr/>
          </p:nvSpPr>
          <p:spPr>
            <a:xfrm>
              <a:off x="10279203" y="3478462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03" name="Arc 102"/>
            <p:cNvSpPr/>
            <p:nvPr/>
          </p:nvSpPr>
          <p:spPr>
            <a:xfrm flipH="1">
              <a:off x="9775146" y="3515445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04" name="Arc 103"/>
            <p:cNvSpPr/>
            <p:nvPr/>
          </p:nvSpPr>
          <p:spPr>
            <a:xfrm>
              <a:off x="10279203" y="3208922"/>
              <a:ext cx="3276409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sp>
        <p:nvSpPr>
          <p:cNvPr id="105" name="Oval 104"/>
          <p:cNvSpPr/>
          <p:nvPr/>
        </p:nvSpPr>
        <p:spPr>
          <a:xfrm>
            <a:off x="5922764" y="3376667"/>
            <a:ext cx="288032" cy="2642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6" name="Oval 105"/>
          <p:cNvSpPr/>
          <p:nvPr/>
        </p:nvSpPr>
        <p:spPr>
          <a:xfrm>
            <a:off x="6858868" y="3380747"/>
            <a:ext cx="288032" cy="2642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7" name="Oval 106"/>
          <p:cNvSpPr/>
          <p:nvPr/>
        </p:nvSpPr>
        <p:spPr>
          <a:xfrm>
            <a:off x="6354812" y="3380747"/>
            <a:ext cx="288032" cy="26427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8" name="Oval 107"/>
          <p:cNvSpPr/>
          <p:nvPr/>
        </p:nvSpPr>
        <p:spPr>
          <a:xfrm>
            <a:off x="7290916" y="3380747"/>
            <a:ext cx="288032" cy="26427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9" name="Oval 108"/>
          <p:cNvSpPr/>
          <p:nvPr/>
        </p:nvSpPr>
        <p:spPr>
          <a:xfrm>
            <a:off x="5922764" y="1004483"/>
            <a:ext cx="288032" cy="2642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0" name="Oval 109"/>
          <p:cNvSpPr/>
          <p:nvPr/>
        </p:nvSpPr>
        <p:spPr>
          <a:xfrm>
            <a:off x="10099228" y="980728"/>
            <a:ext cx="288032" cy="26427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1" name="TextBox 110"/>
          <p:cNvSpPr txBox="1"/>
          <p:nvPr/>
        </p:nvSpPr>
        <p:spPr>
          <a:xfrm>
            <a:off x="882204" y="2020128"/>
            <a:ext cx="1836204" cy="461665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Storage in a linear address space</a:t>
            </a:r>
            <a:endParaRPr lang="it-CH" sz="12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991125" y="1835462"/>
            <a:ext cx="1836204" cy="646331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Logical structure (neighbors only along “edges”)</a:t>
            </a:r>
            <a:endParaRPr lang="it-CH" sz="12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649111" y="5241005"/>
            <a:ext cx="2196198" cy="646331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Logical structure (neighbors along “edges”)</a:t>
            </a:r>
            <a:endParaRPr lang="it-CH" sz="12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114" name="Left Arrow 113"/>
          <p:cNvSpPr/>
          <p:nvPr/>
        </p:nvSpPr>
        <p:spPr>
          <a:xfrm>
            <a:off x="8947099" y="5240232"/>
            <a:ext cx="576064" cy="484632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5" name="Left Arrow 114"/>
          <p:cNvSpPr/>
          <p:nvPr/>
        </p:nvSpPr>
        <p:spPr>
          <a:xfrm>
            <a:off x="9307140" y="1916832"/>
            <a:ext cx="576064" cy="484632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6" name="Left Arrow 115"/>
          <p:cNvSpPr/>
          <p:nvPr/>
        </p:nvSpPr>
        <p:spPr>
          <a:xfrm rot="16200000">
            <a:off x="1382076" y="2697551"/>
            <a:ext cx="749926" cy="484632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7" name="Left Arrow 116"/>
          <p:cNvSpPr/>
          <p:nvPr/>
        </p:nvSpPr>
        <p:spPr>
          <a:xfrm rot="5400000">
            <a:off x="1406070" y="1372182"/>
            <a:ext cx="649760" cy="484632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8" name="TextBox 117"/>
          <p:cNvSpPr txBox="1"/>
          <p:nvPr/>
        </p:nvSpPr>
        <p:spPr>
          <a:xfrm>
            <a:off x="11085144" y="4265551"/>
            <a:ext cx="1368242" cy="461665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Neighbors in the storage</a:t>
            </a:r>
            <a:endParaRPr lang="it-CH" sz="12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119" name="Left Arrow 118"/>
          <p:cNvSpPr/>
          <p:nvPr/>
        </p:nvSpPr>
        <p:spPr>
          <a:xfrm rot="2000054">
            <a:off x="10423309" y="3983596"/>
            <a:ext cx="576064" cy="484632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" name="TextBox 1"/>
          <p:cNvSpPr txBox="1"/>
          <p:nvPr/>
        </p:nvSpPr>
        <p:spPr>
          <a:xfrm>
            <a:off x="1674292" y="5378731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tencil" panose="040409050D0802020404" pitchFamily="82" charset="0"/>
              </a:rPr>
              <a:t>Triangular_2D</a:t>
            </a:r>
            <a:endParaRPr lang="it-CH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6111852" y="2719951"/>
            <a:ext cx="2934192" cy="2880321"/>
            <a:chOff x="5031451" y="2359913"/>
            <a:chExt cx="2934192" cy="2880321"/>
          </a:xfrm>
        </p:grpSpPr>
        <p:grpSp>
          <p:nvGrpSpPr>
            <p:cNvPr id="99" name="Group 98"/>
            <p:cNvGrpSpPr/>
            <p:nvPr/>
          </p:nvGrpSpPr>
          <p:grpSpPr>
            <a:xfrm>
              <a:off x="7389579" y="4643072"/>
              <a:ext cx="576064" cy="576064"/>
              <a:chOff x="8235903" y="4088105"/>
              <a:chExt cx="576064" cy="576064"/>
            </a:xfrm>
          </p:grpSpPr>
          <p:sp>
            <p:nvSpPr>
              <p:cNvPr id="60" name="Isosceles Triangle 59"/>
              <p:cNvSpPr/>
              <p:nvPr/>
            </p:nvSpPr>
            <p:spPr>
              <a:xfrm>
                <a:off x="8235903" y="4088105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8353055" y="431516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24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795089" y="4654106"/>
              <a:ext cx="576064" cy="576064"/>
              <a:chOff x="7659839" y="4088105"/>
              <a:chExt cx="576064" cy="576064"/>
            </a:xfrm>
          </p:grpSpPr>
          <p:sp>
            <p:nvSpPr>
              <p:cNvPr id="63" name="Isosceles Triangle 62"/>
              <p:cNvSpPr/>
              <p:nvPr/>
            </p:nvSpPr>
            <p:spPr>
              <a:xfrm>
                <a:off x="7659839" y="4088105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785877" y="4304128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22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083775" y="4088105"/>
              <a:ext cx="576064" cy="576064"/>
              <a:chOff x="7083775" y="4088105"/>
              <a:chExt cx="576064" cy="576064"/>
            </a:xfrm>
          </p:grpSpPr>
          <p:sp>
            <p:nvSpPr>
              <p:cNvPr id="62" name="Isosceles Triangle 61"/>
              <p:cNvSpPr/>
              <p:nvPr/>
            </p:nvSpPr>
            <p:spPr>
              <a:xfrm>
                <a:off x="7083775" y="4088105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209813" y="4304128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15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6507711" y="4088105"/>
              <a:ext cx="576064" cy="576064"/>
              <a:chOff x="6507711" y="4088105"/>
              <a:chExt cx="576064" cy="576064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6507711" y="4088105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3749" y="431516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13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5319484" y="4654105"/>
              <a:ext cx="576064" cy="576064"/>
              <a:chOff x="7371808" y="4088104"/>
              <a:chExt cx="576064" cy="576064"/>
            </a:xfrm>
          </p:grpSpPr>
          <p:sp>
            <p:nvSpPr>
              <p:cNvPr id="66" name="Isosceles Triangle 65"/>
              <p:cNvSpPr/>
              <p:nvPr/>
            </p:nvSpPr>
            <p:spPr>
              <a:xfrm rot="10800000">
                <a:off x="7371808" y="4088104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497845" y="4160112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17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6795744" y="4088104"/>
              <a:ext cx="576064" cy="576064"/>
              <a:chOff x="6795744" y="4088104"/>
              <a:chExt cx="576064" cy="576064"/>
            </a:xfrm>
          </p:grpSpPr>
          <p:sp>
            <p:nvSpPr>
              <p:cNvPr id="65" name="Isosceles Triangle 64"/>
              <p:cNvSpPr/>
              <p:nvPr/>
            </p:nvSpPr>
            <p:spPr>
              <a:xfrm rot="10800000">
                <a:off x="6795744" y="4088104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921781" y="4160112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14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219680" y="4088104"/>
              <a:ext cx="576064" cy="576064"/>
              <a:chOff x="6219680" y="4088104"/>
              <a:chExt cx="576064" cy="576064"/>
            </a:xfrm>
          </p:grpSpPr>
          <p:sp>
            <p:nvSpPr>
              <p:cNvPr id="64" name="Isosceles Triangle 63"/>
              <p:cNvSpPr/>
              <p:nvPr/>
            </p:nvSpPr>
            <p:spPr>
              <a:xfrm rot="10800000">
                <a:off x="6219680" y="4088104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345717" y="4171145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12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219025" y="4643072"/>
              <a:ext cx="576064" cy="576064"/>
              <a:chOff x="7947871" y="3512041"/>
              <a:chExt cx="576064" cy="576064"/>
            </a:xfrm>
          </p:grpSpPr>
          <p:sp>
            <p:nvSpPr>
              <p:cNvPr id="55" name="Isosceles Triangle 54"/>
              <p:cNvSpPr/>
              <p:nvPr/>
            </p:nvSpPr>
            <p:spPr>
              <a:xfrm>
                <a:off x="7947871" y="351204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73909" y="3736448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20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507711" y="4664169"/>
              <a:ext cx="576064" cy="576064"/>
              <a:chOff x="7659840" y="3512040"/>
              <a:chExt cx="576064" cy="576064"/>
            </a:xfrm>
          </p:grpSpPr>
          <p:sp>
            <p:nvSpPr>
              <p:cNvPr id="58" name="Isosceles Triangle 57"/>
              <p:cNvSpPr/>
              <p:nvPr/>
            </p:nvSpPr>
            <p:spPr>
              <a:xfrm rot="10800000">
                <a:off x="7659840" y="3512040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85877" y="3584048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21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5031451" y="4636298"/>
              <a:ext cx="576064" cy="576064"/>
              <a:chOff x="7371807" y="3512041"/>
              <a:chExt cx="576064" cy="576064"/>
            </a:xfrm>
          </p:grpSpPr>
          <p:sp>
            <p:nvSpPr>
              <p:cNvPr id="54" name="Isosceles Triangle 53"/>
              <p:cNvSpPr/>
              <p:nvPr/>
            </p:nvSpPr>
            <p:spPr>
              <a:xfrm>
                <a:off x="7371807" y="351204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497845" y="3736448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16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092661" y="4664170"/>
              <a:ext cx="576064" cy="576064"/>
              <a:chOff x="7083776" y="3512040"/>
              <a:chExt cx="576064" cy="576064"/>
            </a:xfrm>
          </p:grpSpPr>
          <p:sp>
            <p:nvSpPr>
              <p:cNvPr id="57" name="Isosceles Triangle 56"/>
              <p:cNvSpPr/>
              <p:nvPr/>
            </p:nvSpPr>
            <p:spPr>
              <a:xfrm rot="10800000">
                <a:off x="7083776" y="3512040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228303" y="359508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23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95743" y="3512041"/>
              <a:ext cx="576064" cy="576064"/>
              <a:chOff x="6795743" y="3512041"/>
              <a:chExt cx="576064" cy="576064"/>
            </a:xfrm>
          </p:grpSpPr>
          <p:sp>
            <p:nvSpPr>
              <p:cNvPr id="53" name="Isosceles Triangle 52"/>
              <p:cNvSpPr/>
              <p:nvPr/>
            </p:nvSpPr>
            <p:spPr>
              <a:xfrm>
                <a:off x="6795743" y="351204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921781" y="373909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8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507712" y="3512040"/>
              <a:ext cx="576064" cy="576064"/>
              <a:chOff x="6507712" y="3512040"/>
              <a:chExt cx="576064" cy="576064"/>
            </a:xfrm>
          </p:grpSpPr>
          <p:sp>
            <p:nvSpPr>
              <p:cNvPr id="56" name="Isosceles Triangle 55"/>
              <p:cNvSpPr/>
              <p:nvPr/>
            </p:nvSpPr>
            <p:spPr>
              <a:xfrm rot="10800000">
                <a:off x="6507712" y="3512040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33749" y="359508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7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219679" y="3512041"/>
              <a:ext cx="576064" cy="576064"/>
              <a:chOff x="6219679" y="3512041"/>
              <a:chExt cx="576064" cy="576064"/>
            </a:xfrm>
          </p:grpSpPr>
          <p:sp>
            <p:nvSpPr>
              <p:cNvPr id="52" name="Isosceles Triangle 51"/>
              <p:cNvSpPr/>
              <p:nvPr/>
            </p:nvSpPr>
            <p:spPr>
              <a:xfrm>
                <a:off x="6219679" y="351204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345717" y="374748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6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319484" y="4071268"/>
              <a:ext cx="576064" cy="576064"/>
              <a:chOff x="8235903" y="2935977"/>
              <a:chExt cx="576064" cy="576064"/>
            </a:xfrm>
          </p:grpSpPr>
          <p:sp>
            <p:nvSpPr>
              <p:cNvPr id="44" name="Isosceles Triangle 43"/>
              <p:cNvSpPr/>
              <p:nvPr/>
            </p:nvSpPr>
            <p:spPr>
              <a:xfrm>
                <a:off x="8235903" y="2935977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361941" y="322400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9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5613086" y="4636298"/>
              <a:ext cx="576064" cy="576064"/>
              <a:chOff x="7659839" y="2935977"/>
              <a:chExt cx="576064" cy="576064"/>
            </a:xfrm>
          </p:grpSpPr>
          <p:sp>
            <p:nvSpPr>
              <p:cNvPr id="47" name="Isosceles Triangle 46"/>
              <p:cNvSpPr/>
              <p:nvPr/>
            </p:nvSpPr>
            <p:spPr>
              <a:xfrm>
                <a:off x="7659839" y="2935977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785877" y="3224008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18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922438" y="4664169"/>
              <a:ext cx="576064" cy="576064"/>
              <a:chOff x="6795744" y="2935976"/>
              <a:chExt cx="576064" cy="576064"/>
            </a:xfrm>
          </p:grpSpPr>
          <p:sp>
            <p:nvSpPr>
              <p:cNvPr id="49" name="Isosceles Triangle 48"/>
              <p:cNvSpPr/>
              <p:nvPr/>
            </p:nvSpPr>
            <p:spPr>
              <a:xfrm rot="10800000">
                <a:off x="6795744" y="2935976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921781" y="3007984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19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507711" y="2935977"/>
              <a:ext cx="576064" cy="576064"/>
              <a:chOff x="6507711" y="2935977"/>
              <a:chExt cx="576064" cy="576064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6507711" y="2935977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58567" y="322400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3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219680" y="2935976"/>
              <a:ext cx="576064" cy="576064"/>
              <a:chOff x="6219680" y="2935976"/>
              <a:chExt cx="576064" cy="576064"/>
            </a:xfrm>
          </p:grpSpPr>
          <p:sp>
            <p:nvSpPr>
              <p:cNvPr id="48" name="Isosceles Triangle 47"/>
              <p:cNvSpPr/>
              <p:nvPr/>
            </p:nvSpPr>
            <p:spPr>
              <a:xfrm rot="10800000">
                <a:off x="6219680" y="2935976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370535" y="3019017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2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632474" y="4088105"/>
              <a:ext cx="576064" cy="576064"/>
              <a:chOff x="8255291" y="2359912"/>
              <a:chExt cx="576064" cy="576064"/>
            </a:xfrm>
          </p:grpSpPr>
          <p:sp>
            <p:nvSpPr>
              <p:cNvPr id="43" name="Isosceles Triangle 42"/>
              <p:cNvSpPr/>
              <p:nvPr/>
            </p:nvSpPr>
            <p:spPr>
              <a:xfrm rot="10800000">
                <a:off x="8255291" y="2359912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47485" y="243192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10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922438" y="4088106"/>
              <a:ext cx="576064" cy="576064"/>
              <a:chOff x="7947871" y="2359913"/>
              <a:chExt cx="576064" cy="576064"/>
            </a:xfrm>
          </p:grpSpPr>
          <p:sp>
            <p:nvSpPr>
              <p:cNvPr id="39" name="Isosceles Triangle 38"/>
              <p:cNvSpPr/>
              <p:nvPr/>
            </p:nvSpPr>
            <p:spPr>
              <a:xfrm>
                <a:off x="7947871" y="2359913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059453" y="2647944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11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638044" y="3495204"/>
              <a:ext cx="576064" cy="576064"/>
              <a:chOff x="7371807" y="2359913"/>
              <a:chExt cx="576064" cy="576064"/>
            </a:xfrm>
          </p:grpSpPr>
          <p:sp>
            <p:nvSpPr>
              <p:cNvPr id="38" name="Isosceles Triangle 37"/>
              <p:cNvSpPr/>
              <p:nvPr/>
            </p:nvSpPr>
            <p:spPr>
              <a:xfrm>
                <a:off x="7371807" y="2359913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522662" y="2647944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4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912260" y="2919140"/>
              <a:ext cx="576064" cy="576064"/>
              <a:chOff x="6795743" y="2359913"/>
              <a:chExt cx="576064" cy="576064"/>
            </a:xfrm>
          </p:grpSpPr>
          <p:sp>
            <p:nvSpPr>
              <p:cNvPr id="37" name="Isosceles Triangle 36"/>
              <p:cNvSpPr/>
              <p:nvPr/>
            </p:nvSpPr>
            <p:spPr>
              <a:xfrm>
                <a:off x="6795743" y="2359913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46598" y="2647944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1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931647" y="3495204"/>
              <a:ext cx="576064" cy="576064"/>
              <a:chOff x="6507712" y="2359912"/>
              <a:chExt cx="576064" cy="576064"/>
            </a:xfrm>
          </p:grpSpPr>
          <p:sp>
            <p:nvSpPr>
              <p:cNvPr id="40" name="Isosceles Triangle 39"/>
              <p:cNvSpPr/>
              <p:nvPr/>
            </p:nvSpPr>
            <p:spPr>
              <a:xfrm rot="10800000">
                <a:off x="6507712" y="2359912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658566" y="243192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5</a:t>
                </a:r>
                <a:endParaRPr lang="it-CH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219679" y="2359913"/>
              <a:ext cx="576064" cy="576064"/>
              <a:chOff x="6219679" y="2359913"/>
              <a:chExt cx="576064" cy="576064"/>
            </a:xfrm>
          </p:grpSpPr>
          <p:sp>
            <p:nvSpPr>
              <p:cNvPr id="36" name="Isosceles Triangle 35"/>
              <p:cNvSpPr/>
              <p:nvPr/>
            </p:nvSpPr>
            <p:spPr>
              <a:xfrm>
                <a:off x="6219679" y="2359913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370534" y="2647944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</p:grp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05745"/>
              </p:ext>
            </p:extLst>
          </p:nvPr>
        </p:nvGraphicFramePr>
        <p:xfrm>
          <a:off x="243063" y="1484784"/>
          <a:ext cx="14851744" cy="288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  <a:gridCol w="464117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23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</a:t>
                      </a:r>
                      <a:endParaRPr lang="it-CH" sz="1200" dirty="0"/>
                    </a:p>
                  </a:txBody>
                  <a:tcPr marL="153019" marR="1530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</a:t>
                      </a:r>
                      <a:endParaRPr lang="it-CH" sz="1200" dirty="0"/>
                    </a:p>
                  </a:txBody>
                  <a:tcPr marL="153019" marR="153019" anchor="ctr"/>
                </a:tc>
              </a:tr>
            </a:tbl>
          </a:graphicData>
        </a:graphic>
      </p:graphicFrame>
      <p:sp>
        <p:nvSpPr>
          <p:cNvPr id="103" name="Arc 102"/>
          <p:cNvSpPr/>
          <p:nvPr/>
        </p:nvSpPr>
        <p:spPr>
          <a:xfrm>
            <a:off x="6021867" y="1196752"/>
            <a:ext cx="504056" cy="615414"/>
          </a:xfrm>
          <a:prstGeom prst="arc">
            <a:avLst>
              <a:gd name="adj1" fmla="val 10946197"/>
              <a:gd name="adj2" fmla="val 21257368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4" name="Arc 103"/>
          <p:cNvSpPr/>
          <p:nvPr/>
        </p:nvSpPr>
        <p:spPr>
          <a:xfrm flipH="1">
            <a:off x="5517810" y="1233735"/>
            <a:ext cx="504056" cy="615144"/>
          </a:xfrm>
          <a:prstGeom prst="arc">
            <a:avLst>
              <a:gd name="adj1" fmla="val 10946197"/>
              <a:gd name="adj2" fmla="val 21257368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9" name="Arc 108"/>
          <p:cNvSpPr/>
          <p:nvPr/>
        </p:nvSpPr>
        <p:spPr>
          <a:xfrm flipH="1">
            <a:off x="3258467" y="927212"/>
            <a:ext cx="2772263" cy="1228190"/>
          </a:xfrm>
          <a:prstGeom prst="arc">
            <a:avLst>
              <a:gd name="adj1" fmla="val 10946197"/>
              <a:gd name="adj2" fmla="val 21475391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0" name="Arc 109"/>
          <p:cNvSpPr/>
          <p:nvPr/>
        </p:nvSpPr>
        <p:spPr>
          <a:xfrm>
            <a:off x="10941891" y="1196752"/>
            <a:ext cx="675562" cy="615414"/>
          </a:xfrm>
          <a:prstGeom prst="arc">
            <a:avLst>
              <a:gd name="adj1" fmla="val 10946197"/>
              <a:gd name="adj2" fmla="val 21257368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1" name="Arc 110"/>
          <p:cNvSpPr/>
          <p:nvPr/>
        </p:nvSpPr>
        <p:spPr>
          <a:xfrm flipH="1">
            <a:off x="10437834" y="1233735"/>
            <a:ext cx="675562" cy="615144"/>
          </a:xfrm>
          <a:prstGeom prst="arc">
            <a:avLst>
              <a:gd name="adj1" fmla="val 10946197"/>
              <a:gd name="adj2" fmla="val 21257368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2" name="Arc 111"/>
          <p:cNvSpPr/>
          <p:nvPr/>
        </p:nvSpPr>
        <p:spPr>
          <a:xfrm flipH="1">
            <a:off x="7406730" y="927212"/>
            <a:ext cx="3715530" cy="1228190"/>
          </a:xfrm>
          <a:prstGeom prst="arc">
            <a:avLst>
              <a:gd name="adj1" fmla="val 10946197"/>
              <a:gd name="adj2" fmla="val 21475391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113" name="Group 112"/>
          <p:cNvGrpSpPr/>
          <p:nvPr/>
        </p:nvGrpSpPr>
        <p:grpSpPr>
          <a:xfrm flipV="1">
            <a:off x="5931673" y="1052736"/>
            <a:ext cx="4248472" cy="1301659"/>
            <a:chOff x="9775146" y="3208922"/>
            <a:chExt cx="3780466" cy="1228190"/>
          </a:xfrm>
        </p:grpSpPr>
        <p:sp>
          <p:nvSpPr>
            <p:cNvPr id="114" name="Arc 113"/>
            <p:cNvSpPr/>
            <p:nvPr/>
          </p:nvSpPr>
          <p:spPr>
            <a:xfrm>
              <a:off x="10279203" y="3478462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15" name="Arc 114"/>
            <p:cNvSpPr/>
            <p:nvPr/>
          </p:nvSpPr>
          <p:spPr>
            <a:xfrm flipH="1">
              <a:off x="9775146" y="3515445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16" name="Arc 115"/>
            <p:cNvSpPr/>
            <p:nvPr/>
          </p:nvSpPr>
          <p:spPr>
            <a:xfrm>
              <a:off x="10279203" y="3208922"/>
              <a:ext cx="3276409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grpSp>
        <p:nvGrpSpPr>
          <p:cNvPr id="117" name="Group 116"/>
          <p:cNvGrpSpPr/>
          <p:nvPr/>
        </p:nvGrpSpPr>
        <p:grpSpPr>
          <a:xfrm flipV="1">
            <a:off x="1282541" y="1052735"/>
            <a:ext cx="2479983" cy="1301659"/>
            <a:chOff x="9775146" y="3208922"/>
            <a:chExt cx="3780466" cy="1228190"/>
          </a:xfrm>
        </p:grpSpPr>
        <p:sp>
          <p:nvSpPr>
            <p:cNvPr id="118" name="Arc 117"/>
            <p:cNvSpPr/>
            <p:nvPr/>
          </p:nvSpPr>
          <p:spPr>
            <a:xfrm>
              <a:off x="10279203" y="3478462"/>
              <a:ext cx="504056" cy="61541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19" name="Arc 118"/>
            <p:cNvSpPr/>
            <p:nvPr/>
          </p:nvSpPr>
          <p:spPr>
            <a:xfrm flipH="1">
              <a:off x="9775146" y="3515445"/>
              <a:ext cx="504056" cy="615144"/>
            </a:xfrm>
            <a:prstGeom prst="arc">
              <a:avLst>
                <a:gd name="adj1" fmla="val 10946197"/>
                <a:gd name="adj2" fmla="val 21257368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20" name="Arc 119"/>
            <p:cNvSpPr/>
            <p:nvPr/>
          </p:nvSpPr>
          <p:spPr>
            <a:xfrm>
              <a:off x="10279203" y="3208922"/>
              <a:ext cx="3276409" cy="1228190"/>
            </a:xfrm>
            <a:prstGeom prst="arc">
              <a:avLst>
                <a:gd name="adj1" fmla="val 10946197"/>
                <a:gd name="adj2" fmla="val 21475391"/>
              </a:avLst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1942092" y="3837525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tencil" panose="040409050D0802020404" pitchFamily="82" charset="0"/>
              </a:rPr>
              <a:t>TriangLE_2D</a:t>
            </a:r>
            <a:endParaRPr lang="it-CH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83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027945"/>
              </p:ext>
            </p:extLst>
          </p:nvPr>
        </p:nvGraphicFramePr>
        <p:xfrm>
          <a:off x="1026220" y="523254"/>
          <a:ext cx="6408712" cy="340042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  <a:gridCol w="801089"/>
              </a:tblGrid>
              <a:tr h="8501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-1,-1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-1,0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-1,1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-1,2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-1,3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-1,4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-1,5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-1,6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8501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0,-1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0,2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0,3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0,4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0.5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0,6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8501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1,-1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1,0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1,1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1,2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1,3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1,4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1,5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1,6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8501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2,-1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2,0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2,1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2,2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2,3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2,4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2,5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2,6</a:t>
                      </a:r>
                      <a:endParaRPr lang="it-C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6" name="Group 105"/>
          <p:cNvGrpSpPr/>
          <p:nvPr/>
        </p:nvGrpSpPr>
        <p:grpSpPr>
          <a:xfrm>
            <a:off x="8791132" y="188640"/>
            <a:ext cx="6256762" cy="6357074"/>
            <a:chOff x="8791132" y="188640"/>
            <a:chExt cx="6256762" cy="6357074"/>
          </a:xfrm>
        </p:grpSpPr>
        <p:grpSp>
          <p:nvGrpSpPr>
            <p:cNvPr id="4" name="Group 3"/>
            <p:cNvGrpSpPr/>
            <p:nvPr/>
          </p:nvGrpSpPr>
          <p:grpSpPr>
            <a:xfrm>
              <a:off x="13531709" y="4412482"/>
              <a:ext cx="1032015" cy="1065718"/>
              <a:chOff x="8235903" y="4088105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7" name="Isosceles Triangle 76"/>
              <p:cNvSpPr/>
              <p:nvPr/>
            </p:nvSpPr>
            <p:spPr>
              <a:xfrm>
                <a:off x="8235903" y="4088105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382146" y="4369362"/>
                <a:ext cx="284721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2,6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2466685" y="4432895"/>
              <a:ext cx="1032015" cy="1065718"/>
              <a:chOff x="7659839" y="4088105"/>
              <a:chExt cx="576064" cy="576064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7659839" y="4088105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804549" y="4356519"/>
                <a:ext cx="284721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2,4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2983864" y="3385793"/>
              <a:ext cx="1032015" cy="1065718"/>
              <a:chOff x="7083775" y="4088105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3" name="Isosceles Triangle 72"/>
              <p:cNvSpPr/>
              <p:nvPr/>
            </p:nvSpPr>
            <p:spPr>
              <a:xfrm>
                <a:off x="7083775" y="4088105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7236986" y="4359300"/>
                <a:ext cx="284721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1,4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951849" y="3385793"/>
              <a:ext cx="1032015" cy="1065718"/>
              <a:chOff x="6507711" y="4088105"/>
              <a:chExt cx="576064" cy="576064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6507711" y="4088105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639228" y="4359299"/>
                <a:ext cx="284721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1,2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823149" y="4399948"/>
              <a:ext cx="1032015" cy="1065718"/>
              <a:chOff x="7371808" y="4088104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9" name="Isosceles Triangle 68"/>
              <p:cNvSpPr/>
              <p:nvPr/>
            </p:nvSpPr>
            <p:spPr>
              <a:xfrm rot="10800000">
                <a:off x="7371808" y="4088104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497845" y="4160112"/>
                <a:ext cx="328565" cy="2162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2,-1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2467858" y="3385792"/>
              <a:ext cx="1032015" cy="1065718"/>
              <a:chOff x="6795744" y="4088104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7" name="Isosceles Triangle 66"/>
              <p:cNvSpPr/>
              <p:nvPr/>
            </p:nvSpPr>
            <p:spPr>
              <a:xfrm rot="10800000">
                <a:off x="6795744" y="4088104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21781" y="4160112"/>
                <a:ext cx="284721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1,3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435844" y="3385792"/>
              <a:ext cx="1032015" cy="1065718"/>
              <a:chOff x="6219680" y="4088104"/>
              <a:chExt cx="576064" cy="576064"/>
            </a:xfrm>
          </p:grpSpPr>
          <p:sp>
            <p:nvSpPr>
              <p:cNvPr id="65" name="Isosceles Triangle 64"/>
              <p:cNvSpPr/>
              <p:nvPr/>
            </p:nvSpPr>
            <p:spPr>
              <a:xfrm rot="10800000">
                <a:off x="6219680" y="4088104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345717" y="4171145"/>
                <a:ext cx="284721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1,1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1434670" y="4412482"/>
              <a:ext cx="1032015" cy="1065718"/>
              <a:chOff x="7947871" y="3512041"/>
              <a:chExt cx="576064" cy="576064"/>
            </a:xfrm>
          </p:grpSpPr>
          <p:sp>
            <p:nvSpPr>
              <p:cNvPr id="63" name="Isosceles Triangle 62"/>
              <p:cNvSpPr/>
              <p:nvPr/>
            </p:nvSpPr>
            <p:spPr>
              <a:xfrm>
                <a:off x="7947871" y="351204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077874" y="3791489"/>
                <a:ext cx="284721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2,2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1951849" y="4451511"/>
              <a:ext cx="1032015" cy="1065718"/>
              <a:chOff x="7659840" y="3512040"/>
              <a:chExt cx="576064" cy="576064"/>
            </a:xfrm>
          </p:grpSpPr>
          <p:sp>
            <p:nvSpPr>
              <p:cNvPr id="61" name="Isosceles Triangle 60"/>
              <p:cNvSpPr/>
              <p:nvPr/>
            </p:nvSpPr>
            <p:spPr>
              <a:xfrm rot="10800000">
                <a:off x="7659840" y="3512040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785877" y="3584048"/>
                <a:ext cx="284721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2,3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307140" y="4399950"/>
              <a:ext cx="1032015" cy="1065718"/>
              <a:chOff x="7371807" y="3512041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59" name="Isosceles Triangle 58"/>
              <p:cNvSpPr/>
              <p:nvPr/>
            </p:nvSpPr>
            <p:spPr>
              <a:xfrm>
                <a:off x="7371807" y="3512041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495557" y="3800072"/>
                <a:ext cx="328565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2,-2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2999783" y="4451513"/>
              <a:ext cx="1032015" cy="1065718"/>
              <a:chOff x="7083776" y="3512040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57" name="Isosceles Triangle 56"/>
              <p:cNvSpPr/>
              <p:nvPr/>
            </p:nvSpPr>
            <p:spPr>
              <a:xfrm rot="10800000">
                <a:off x="7083776" y="3512040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228303" y="3595081"/>
                <a:ext cx="284721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2,5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2467857" y="2320076"/>
              <a:ext cx="1032015" cy="1065718"/>
              <a:chOff x="6795743" y="3512041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55" name="Isosceles Triangle 54"/>
              <p:cNvSpPr/>
              <p:nvPr/>
            </p:nvSpPr>
            <p:spPr>
              <a:xfrm>
                <a:off x="6795743" y="3512041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921781" y="3795309"/>
                <a:ext cx="284721" cy="2162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0,2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1951851" y="2320074"/>
              <a:ext cx="1032015" cy="1065718"/>
              <a:chOff x="6507712" y="3512040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53" name="Isosceles Triangle 52"/>
              <p:cNvSpPr/>
              <p:nvPr/>
            </p:nvSpPr>
            <p:spPr>
              <a:xfrm rot="10800000">
                <a:off x="6507712" y="3512040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633749" y="3595081"/>
                <a:ext cx="284721" cy="21627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0,1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1435842" y="2320076"/>
              <a:ext cx="1032015" cy="1065718"/>
              <a:chOff x="6219679" y="3512041"/>
              <a:chExt cx="576064" cy="576064"/>
            </a:xfrm>
          </p:grpSpPr>
          <p:sp>
            <p:nvSpPr>
              <p:cNvPr id="51" name="Isosceles Triangle 50"/>
              <p:cNvSpPr/>
              <p:nvPr/>
            </p:nvSpPr>
            <p:spPr>
              <a:xfrm>
                <a:off x="6219679" y="3512041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378393" y="3800073"/>
                <a:ext cx="284721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0,0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867859" y="3381032"/>
              <a:ext cx="1032015" cy="1065718"/>
              <a:chOff x="8260860" y="2950240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9" name="Isosceles Triangle 48"/>
              <p:cNvSpPr/>
              <p:nvPr/>
            </p:nvSpPr>
            <p:spPr>
              <a:xfrm>
                <a:off x="8260860" y="2950240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365222" y="3224008"/>
                <a:ext cx="328565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1,-2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0349135" y="4399950"/>
              <a:ext cx="1032015" cy="1065718"/>
              <a:chOff x="7659839" y="2935977"/>
              <a:chExt cx="576064" cy="576064"/>
            </a:xfrm>
          </p:grpSpPr>
          <p:sp>
            <p:nvSpPr>
              <p:cNvPr id="47" name="Isosceles Triangle 46"/>
              <p:cNvSpPr/>
              <p:nvPr/>
            </p:nvSpPr>
            <p:spPr>
              <a:xfrm>
                <a:off x="7659839" y="2935977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785877" y="3224008"/>
                <a:ext cx="284721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2,0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903337" y="4451511"/>
              <a:ext cx="1032015" cy="1065718"/>
              <a:chOff x="6795744" y="2935976"/>
              <a:chExt cx="576064" cy="576064"/>
            </a:xfrm>
          </p:grpSpPr>
          <p:sp>
            <p:nvSpPr>
              <p:cNvPr id="45" name="Isosceles Triangle 44"/>
              <p:cNvSpPr/>
              <p:nvPr/>
            </p:nvSpPr>
            <p:spPr>
              <a:xfrm rot="10800000">
                <a:off x="6795744" y="2935976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921781" y="3007984"/>
                <a:ext cx="284721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</a:rPr>
                  <a:t>2,1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1951849" y="1254358"/>
              <a:ext cx="1032015" cy="1065718"/>
              <a:chOff x="6507711" y="2935977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3" name="Isosceles Triangle 42"/>
              <p:cNvSpPr/>
              <p:nvPr/>
            </p:nvSpPr>
            <p:spPr>
              <a:xfrm>
                <a:off x="6507711" y="2935977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625893" y="3224008"/>
                <a:ext cx="328566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-1,0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435844" y="1221411"/>
              <a:ext cx="1032015" cy="1065718"/>
              <a:chOff x="6219680" y="2935976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41" name="Isosceles Triangle 40"/>
              <p:cNvSpPr/>
              <p:nvPr/>
            </p:nvSpPr>
            <p:spPr>
              <a:xfrm rot="10800000">
                <a:off x="6219680" y="2935976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315938" y="3019017"/>
                <a:ext cx="372410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-1,-1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0383868" y="3352848"/>
              <a:ext cx="1032015" cy="1065718"/>
              <a:chOff x="8255291" y="2359912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9" name="Isosceles Triangle 38"/>
              <p:cNvSpPr/>
              <p:nvPr/>
            </p:nvSpPr>
            <p:spPr>
              <a:xfrm rot="10800000">
                <a:off x="8255291" y="2359912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354082" y="2431920"/>
                <a:ext cx="328565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1,-1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0903337" y="3385795"/>
              <a:ext cx="1032015" cy="1065718"/>
              <a:chOff x="7947871" y="2359913"/>
              <a:chExt cx="576064" cy="576064"/>
            </a:xfrm>
          </p:grpSpPr>
          <p:sp>
            <p:nvSpPr>
              <p:cNvPr id="37" name="Isosceles Triangle 36"/>
              <p:cNvSpPr/>
              <p:nvPr/>
            </p:nvSpPr>
            <p:spPr>
              <a:xfrm>
                <a:off x="7947871" y="2359913"/>
                <a:ext cx="576064" cy="57606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087972" y="2647944"/>
                <a:ext cx="284721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sz="2000" b="1" dirty="0" smtClean="0">
                    <a:solidFill>
                      <a:schemeClr val="bg1"/>
                    </a:solidFill>
                  </a:rPr>
                  <a:t>,0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393847" y="2288927"/>
              <a:ext cx="1032015" cy="1065718"/>
              <a:chOff x="7371807" y="2359913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5" name="Isosceles Triangle 34"/>
              <p:cNvSpPr/>
              <p:nvPr/>
            </p:nvSpPr>
            <p:spPr>
              <a:xfrm>
                <a:off x="7371807" y="2359913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489987" y="2647944"/>
                <a:ext cx="328566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0,-2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918661" y="1223208"/>
              <a:ext cx="1032015" cy="1065718"/>
              <a:chOff x="6814475" y="2359912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Isosceles Triangle 32"/>
              <p:cNvSpPr/>
              <p:nvPr/>
            </p:nvSpPr>
            <p:spPr>
              <a:xfrm>
                <a:off x="6814475" y="2359912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927169" y="2647944"/>
                <a:ext cx="372410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-1,-2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0919835" y="2255982"/>
              <a:ext cx="1032015" cy="1065718"/>
              <a:chOff x="6507712" y="2359912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1" name="Isosceles Triangle 30"/>
              <p:cNvSpPr/>
              <p:nvPr/>
            </p:nvSpPr>
            <p:spPr>
              <a:xfrm rot="10800000">
                <a:off x="6507712" y="2359912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625892" y="2431920"/>
                <a:ext cx="328566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0,-1</a:t>
                </a:r>
                <a:endParaRPr lang="it-CH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1435842" y="188640"/>
              <a:ext cx="1032015" cy="1065718"/>
              <a:chOff x="6219679" y="2359913"/>
              <a:chExt cx="576064" cy="57606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9" name="Isosceles Triangle 28"/>
              <p:cNvSpPr/>
              <p:nvPr/>
            </p:nvSpPr>
            <p:spPr>
              <a:xfrm>
                <a:off x="6219679" y="2359913"/>
                <a:ext cx="576064" cy="57606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CH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15937" y="2642141"/>
                <a:ext cx="372410" cy="21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-2,-2</a:t>
                </a:r>
                <a:endParaRPr lang="en-US" sz="20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9" name="Isosceles Triangle 78"/>
            <p:cNvSpPr/>
            <p:nvPr/>
          </p:nvSpPr>
          <p:spPr>
            <a:xfrm>
              <a:off x="12980970" y="5459583"/>
              <a:ext cx="1032015" cy="106571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1915946" y="5479996"/>
              <a:ext cx="1032015" cy="106571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81" name="Isosceles Triangle 80"/>
            <p:cNvSpPr/>
            <p:nvPr/>
          </p:nvSpPr>
          <p:spPr>
            <a:xfrm rot="10800000">
              <a:off x="9311681" y="5430700"/>
              <a:ext cx="1032015" cy="106571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10883931" y="5459583"/>
              <a:ext cx="1032015" cy="106571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83" name="Isosceles Triangle 82"/>
            <p:cNvSpPr/>
            <p:nvPr/>
          </p:nvSpPr>
          <p:spPr>
            <a:xfrm rot="10800000">
              <a:off x="11401110" y="5465667"/>
              <a:ext cx="1032015" cy="106571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8791132" y="5436786"/>
              <a:ext cx="1032015" cy="106571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85" name="Isosceles Triangle 84"/>
            <p:cNvSpPr/>
            <p:nvPr/>
          </p:nvSpPr>
          <p:spPr>
            <a:xfrm rot="10800000">
              <a:off x="12449044" y="5465669"/>
              <a:ext cx="1032015" cy="106571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9827246" y="5436786"/>
              <a:ext cx="1032015" cy="106571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 dirty="0"/>
            </a:p>
          </p:txBody>
        </p:sp>
        <p:sp>
          <p:nvSpPr>
            <p:cNvPr id="87" name="Isosceles Triangle 86"/>
            <p:cNvSpPr/>
            <p:nvPr/>
          </p:nvSpPr>
          <p:spPr>
            <a:xfrm rot="10800000">
              <a:off x="10352598" y="5465667"/>
              <a:ext cx="1032015" cy="106571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14015879" y="5459583"/>
              <a:ext cx="1032015" cy="106571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92" name="Isosceles Triangle 91"/>
            <p:cNvSpPr/>
            <p:nvPr/>
          </p:nvSpPr>
          <p:spPr>
            <a:xfrm rot="10800000">
              <a:off x="13493427" y="5479996"/>
              <a:ext cx="1032015" cy="1065718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077793" y="5963559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,0</a:t>
              </a:r>
              <a:endParaRPr lang="it-CH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052101" y="5963559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,-2</a:t>
              </a:r>
              <a:endParaRPr lang="it-CH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154327" y="5973824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,2</a:t>
              </a:r>
              <a:endParaRPr lang="it-CH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187461" y="5973824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,4</a:t>
              </a:r>
              <a:endParaRPr lang="it-CH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3241939" y="5969645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,6</a:t>
              </a:r>
              <a:endParaRPr lang="it-CH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276848" y="5988263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,8</a:t>
              </a:r>
              <a:endParaRPr lang="it-CH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584018" y="5563451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,-1</a:t>
              </a:r>
              <a:endParaRPr lang="it-CH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19055" y="5579800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,1</a:t>
              </a:r>
              <a:endParaRPr lang="it-CH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634762" y="5579800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,3</a:t>
              </a:r>
              <a:endParaRPr lang="it-CH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710013" y="5579800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,5</a:t>
              </a:r>
              <a:endParaRPr lang="it-CH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776760" y="5612745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,7</a:t>
              </a:r>
              <a:endParaRPr lang="it-CH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8847516" y="374763"/>
            <a:ext cx="256063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tencil" panose="040409050D0802020404" pitchFamily="82" charset="0"/>
              </a:rPr>
              <a:t>TriangLE_2D</a:t>
            </a:r>
          </a:p>
          <a:p>
            <a:r>
              <a:rPr lang="en-US" sz="2400" dirty="0" smtClean="0"/>
              <a:t>1 and 2 halo points</a:t>
            </a:r>
          </a:p>
          <a:p>
            <a:r>
              <a:rPr lang="en-US" sz="2400" dirty="0" smtClean="0"/>
              <a:t>(access neighbors </a:t>
            </a:r>
          </a:p>
          <a:p>
            <a:r>
              <a:rPr lang="en-US" sz="2400" dirty="0" smtClean="0"/>
              <a:t>and neighbors of </a:t>
            </a:r>
            <a:br>
              <a:rPr lang="en-US" sz="2400" dirty="0" smtClean="0"/>
            </a:br>
            <a:r>
              <a:rPr lang="en-US" sz="2400" dirty="0" smtClean="0"/>
              <a:t>neighbors)</a:t>
            </a:r>
            <a:endParaRPr lang="it-CH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818308" y="4117763"/>
            <a:ext cx="271260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tencil" panose="040409050D0802020404" pitchFamily="82" charset="0"/>
              </a:rPr>
              <a:t>CARTESIAN_2D</a:t>
            </a:r>
          </a:p>
          <a:p>
            <a:r>
              <a:rPr lang="en-US" sz="2400" dirty="0" smtClean="0"/>
              <a:t>1 halo point</a:t>
            </a:r>
          </a:p>
          <a:p>
            <a:r>
              <a:rPr lang="en-US" sz="2400" dirty="0" smtClean="0"/>
              <a:t>(access neighbors)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619108" y="4128086"/>
            <a:ext cx="3228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Loop on the core region starts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From (0,0) and ends in (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n,m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With halo we can “align” storages to perform optimizations like buffering temporary results.</a:t>
            </a:r>
          </a:p>
        </p:txBody>
      </p:sp>
    </p:spTree>
    <p:extLst>
      <p:ext uri="{BB962C8B-B14F-4D97-AF65-F5344CB8AC3E}">
        <p14:creationId xmlns:p14="http://schemas.microsoft.com/office/powerpoint/2010/main" val="184790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376</Words>
  <Application>Microsoft Office PowerPoint</Application>
  <PresentationFormat>Custom</PresentationFormat>
  <Paragraphs>269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mbianco</dc:creator>
  <cp:lastModifiedBy>mbianco</cp:lastModifiedBy>
  <cp:revision>9</cp:revision>
  <dcterms:created xsi:type="dcterms:W3CDTF">2014-10-03T12:45:20Z</dcterms:created>
  <dcterms:modified xsi:type="dcterms:W3CDTF">2014-11-27T16:38:15Z</dcterms:modified>
</cp:coreProperties>
</file>