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48" r:id="rId1"/>
  </p:sldMasterIdLst>
  <p:notesMasterIdLst>
    <p:notesMasterId r:id="rId101"/>
  </p:notesMasterIdLst>
  <p:sldIdLst>
    <p:sldId id="278" r:id="rId2"/>
    <p:sldId id="434" r:id="rId3"/>
    <p:sldId id="436" r:id="rId4"/>
    <p:sldId id="405" r:id="rId5"/>
    <p:sldId id="419" r:id="rId6"/>
    <p:sldId id="406" r:id="rId7"/>
    <p:sldId id="424" r:id="rId8"/>
    <p:sldId id="407" r:id="rId9"/>
    <p:sldId id="416" r:id="rId10"/>
    <p:sldId id="435" r:id="rId11"/>
    <p:sldId id="550" r:id="rId12"/>
    <p:sldId id="417" r:id="rId13"/>
    <p:sldId id="426" r:id="rId14"/>
    <p:sldId id="452" r:id="rId15"/>
    <p:sldId id="420" r:id="rId16"/>
    <p:sldId id="421" r:id="rId17"/>
    <p:sldId id="423" r:id="rId18"/>
    <p:sldId id="422" r:id="rId19"/>
    <p:sldId id="285" r:id="rId20"/>
    <p:sldId id="286" r:id="rId21"/>
    <p:sldId id="287" r:id="rId22"/>
    <p:sldId id="453" r:id="rId23"/>
    <p:sldId id="288" r:id="rId24"/>
    <p:sldId id="456" r:id="rId25"/>
    <p:sldId id="457" r:id="rId26"/>
    <p:sldId id="523" r:id="rId27"/>
    <p:sldId id="507" r:id="rId28"/>
    <p:sldId id="508" r:id="rId29"/>
    <p:sldId id="289" r:id="rId30"/>
    <p:sldId id="437" r:id="rId31"/>
    <p:sldId id="290" r:id="rId32"/>
    <p:sldId id="429" r:id="rId33"/>
    <p:sldId id="430" r:id="rId34"/>
    <p:sldId id="524" r:id="rId35"/>
    <p:sldId id="525" r:id="rId36"/>
    <p:sldId id="526" r:id="rId37"/>
    <p:sldId id="527" r:id="rId38"/>
    <p:sldId id="528" r:id="rId39"/>
    <p:sldId id="529" r:id="rId40"/>
    <p:sldId id="530" r:id="rId41"/>
    <p:sldId id="531" r:id="rId42"/>
    <p:sldId id="463" r:id="rId43"/>
    <p:sldId id="549" r:id="rId44"/>
    <p:sldId id="299" r:id="rId45"/>
    <p:sldId id="464" r:id="rId46"/>
    <p:sldId id="465" r:id="rId47"/>
    <p:sldId id="297" r:id="rId48"/>
    <p:sldId id="466" r:id="rId49"/>
    <p:sldId id="470" r:id="rId50"/>
    <p:sldId id="438" r:id="rId51"/>
    <p:sldId id="534" r:id="rId52"/>
    <p:sldId id="535" r:id="rId53"/>
    <p:sldId id="536" r:id="rId54"/>
    <p:sldId id="538" r:id="rId55"/>
    <p:sldId id="537" r:id="rId56"/>
    <p:sldId id="542" r:id="rId57"/>
    <p:sldId id="540" r:id="rId58"/>
    <p:sldId id="482" r:id="rId59"/>
    <p:sldId id="541" r:id="rId60"/>
    <p:sldId id="543" r:id="rId61"/>
    <p:sldId id="544" r:id="rId62"/>
    <p:sldId id="310" r:id="rId63"/>
    <p:sldId id="396" r:id="rId64"/>
    <p:sldId id="397" r:id="rId65"/>
    <p:sldId id="484" r:id="rId66"/>
    <p:sldId id="485" r:id="rId67"/>
    <p:sldId id="486" r:id="rId68"/>
    <p:sldId id="487" r:id="rId69"/>
    <p:sldId id="488" r:id="rId70"/>
    <p:sldId id="489" r:id="rId71"/>
    <p:sldId id="511" r:id="rId72"/>
    <p:sldId id="512" r:id="rId73"/>
    <p:sldId id="513" r:id="rId74"/>
    <p:sldId id="514" r:id="rId75"/>
    <p:sldId id="515" r:id="rId76"/>
    <p:sldId id="520" r:id="rId77"/>
    <p:sldId id="521" r:id="rId78"/>
    <p:sldId id="522" r:id="rId79"/>
    <p:sldId id="439" r:id="rId80"/>
    <p:sldId id="401" r:id="rId81"/>
    <p:sldId id="491" r:id="rId82"/>
    <p:sldId id="492" r:id="rId83"/>
    <p:sldId id="493" r:id="rId84"/>
    <p:sldId id="494" r:id="rId85"/>
    <p:sldId id="495" r:id="rId86"/>
    <p:sldId id="496" r:id="rId87"/>
    <p:sldId id="440" r:id="rId88"/>
    <p:sldId id="312" r:id="rId89"/>
    <p:sldId id="546" r:id="rId90"/>
    <p:sldId id="497" r:id="rId91"/>
    <p:sldId id="313" r:id="rId92"/>
    <p:sldId id="510" r:id="rId93"/>
    <p:sldId id="442" r:id="rId94"/>
    <p:sldId id="547" r:id="rId95"/>
    <p:sldId id="548" r:id="rId96"/>
    <p:sldId id="503" r:id="rId97"/>
    <p:sldId id="504" r:id="rId98"/>
    <p:sldId id="505" r:id="rId99"/>
    <p:sldId id="506" r:id="rId100"/>
  </p:sldIdLst>
  <p:sldSz cx="10058400" cy="7315200"/>
  <p:notesSz cx="6858000" cy="9144000"/>
  <p:defaultTextStyle>
    <a:defPPr>
      <a:defRPr lang="en-US"/>
    </a:defPPr>
    <a:lvl1pPr marL="0" algn="l" defTabSz="496348" rtl="0" eaLnBrk="1" latinLnBrk="0" hangingPunct="1">
      <a:defRPr sz="2000" kern="1200">
        <a:solidFill>
          <a:schemeClr val="tx1"/>
        </a:solidFill>
        <a:latin typeface="+mn-lt"/>
        <a:ea typeface="+mn-ea"/>
        <a:cs typeface="+mn-cs"/>
      </a:defRPr>
    </a:lvl1pPr>
    <a:lvl2pPr marL="496348" algn="l" defTabSz="496348" rtl="0" eaLnBrk="1" latinLnBrk="0" hangingPunct="1">
      <a:defRPr sz="2000" kern="1200">
        <a:solidFill>
          <a:schemeClr val="tx1"/>
        </a:solidFill>
        <a:latin typeface="+mn-lt"/>
        <a:ea typeface="+mn-ea"/>
        <a:cs typeface="+mn-cs"/>
      </a:defRPr>
    </a:lvl2pPr>
    <a:lvl3pPr marL="992697" algn="l" defTabSz="496348" rtl="0" eaLnBrk="1" latinLnBrk="0" hangingPunct="1">
      <a:defRPr sz="2000" kern="1200">
        <a:solidFill>
          <a:schemeClr val="tx1"/>
        </a:solidFill>
        <a:latin typeface="+mn-lt"/>
        <a:ea typeface="+mn-ea"/>
        <a:cs typeface="+mn-cs"/>
      </a:defRPr>
    </a:lvl3pPr>
    <a:lvl4pPr marL="1489044" algn="l" defTabSz="496348" rtl="0" eaLnBrk="1" latinLnBrk="0" hangingPunct="1">
      <a:defRPr sz="2000" kern="1200">
        <a:solidFill>
          <a:schemeClr val="tx1"/>
        </a:solidFill>
        <a:latin typeface="+mn-lt"/>
        <a:ea typeface="+mn-ea"/>
        <a:cs typeface="+mn-cs"/>
      </a:defRPr>
    </a:lvl4pPr>
    <a:lvl5pPr marL="1985393" algn="l" defTabSz="496348" rtl="0" eaLnBrk="1" latinLnBrk="0" hangingPunct="1">
      <a:defRPr sz="2000" kern="1200">
        <a:solidFill>
          <a:schemeClr val="tx1"/>
        </a:solidFill>
        <a:latin typeface="+mn-lt"/>
        <a:ea typeface="+mn-ea"/>
        <a:cs typeface="+mn-cs"/>
      </a:defRPr>
    </a:lvl5pPr>
    <a:lvl6pPr marL="2481741" algn="l" defTabSz="496348" rtl="0" eaLnBrk="1" latinLnBrk="0" hangingPunct="1">
      <a:defRPr sz="2000" kern="1200">
        <a:solidFill>
          <a:schemeClr val="tx1"/>
        </a:solidFill>
        <a:latin typeface="+mn-lt"/>
        <a:ea typeface="+mn-ea"/>
        <a:cs typeface="+mn-cs"/>
      </a:defRPr>
    </a:lvl6pPr>
    <a:lvl7pPr marL="2978090" algn="l" defTabSz="496348" rtl="0" eaLnBrk="1" latinLnBrk="0" hangingPunct="1">
      <a:defRPr sz="2000" kern="1200">
        <a:solidFill>
          <a:schemeClr val="tx1"/>
        </a:solidFill>
        <a:latin typeface="+mn-lt"/>
        <a:ea typeface="+mn-ea"/>
        <a:cs typeface="+mn-cs"/>
      </a:defRPr>
    </a:lvl7pPr>
    <a:lvl8pPr marL="3474438" algn="l" defTabSz="496348" rtl="0" eaLnBrk="1" latinLnBrk="0" hangingPunct="1">
      <a:defRPr sz="2000" kern="1200">
        <a:solidFill>
          <a:schemeClr val="tx1"/>
        </a:solidFill>
        <a:latin typeface="+mn-lt"/>
        <a:ea typeface="+mn-ea"/>
        <a:cs typeface="+mn-cs"/>
      </a:defRPr>
    </a:lvl8pPr>
    <a:lvl9pPr marL="3970786" algn="l" defTabSz="496348"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C24384C-1100-4F69-9E88-4506BD2024E2}">
          <p14:sldIdLst>
            <p14:sldId id="278"/>
            <p14:sldId id="434"/>
          </p14:sldIdLst>
        </p14:section>
        <p14:section name="Introduction" id="{FC5CD3B4-7232-4C13-9C47-2DE06F73D8A0}">
          <p14:sldIdLst>
            <p14:sldId id="436"/>
            <p14:sldId id="405"/>
            <p14:sldId id="419"/>
            <p14:sldId id="406"/>
            <p14:sldId id="424"/>
            <p14:sldId id="407"/>
            <p14:sldId id="416"/>
          </p14:sldIdLst>
        </p14:section>
        <p14:section name="Scenario 1 AP Initial Allocation Review" id="{AED79D24-B901-4243-A7D8-B9927BC076D3}">
          <p14:sldIdLst>
            <p14:sldId id="435"/>
            <p14:sldId id="550"/>
            <p14:sldId id="417"/>
            <p14:sldId id="426"/>
            <p14:sldId id="452"/>
            <p14:sldId id="420"/>
            <p14:sldId id="421"/>
            <p14:sldId id="423"/>
            <p14:sldId id="422"/>
            <p14:sldId id="285"/>
            <p14:sldId id="286"/>
            <p14:sldId id="287"/>
            <p14:sldId id="453"/>
            <p14:sldId id="288"/>
            <p14:sldId id="456"/>
            <p14:sldId id="457"/>
            <p14:sldId id="523"/>
            <p14:sldId id="507"/>
            <p14:sldId id="508"/>
            <p14:sldId id="289"/>
          </p14:sldIdLst>
        </p14:section>
        <p14:section name="Scenario 2 Create Cross-docking" id="{0B9382BD-554A-4E2D-8B2F-3F4A7CDD290D}">
          <p14:sldIdLst>
            <p14:sldId id="437"/>
            <p14:sldId id="290"/>
            <p14:sldId id="429"/>
            <p14:sldId id="430"/>
            <p14:sldId id="524"/>
            <p14:sldId id="525"/>
            <p14:sldId id="526"/>
            <p14:sldId id="527"/>
            <p14:sldId id="528"/>
            <p14:sldId id="529"/>
            <p14:sldId id="530"/>
            <p14:sldId id="531"/>
            <p14:sldId id="463"/>
            <p14:sldId id="549"/>
            <p14:sldId id="299"/>
            <p14:sldId id="464"/>
            <p14:sldId id="465"/>
            <p14:sldId id="297"/>
            <p14:sldId id="466"/>
            <p14:sldId id="470"/>
          </p14:sldIdLst>
        </p14:section>
        <p14:section name="Scenario 3 - On Hand Initial Allocation" id="{62B77944-8169-4853-8E81-A30C22EDA1FB}">
          <p14:sldIdLst>
            <p14:sldId id="438"/>
            <p14:sldId id="534"/>
            <p14:sldId id="535"/>
            <p14:sldId id="536"/>
            <p14:sldId id="538"/>
            <p14:sldId id="537"/>
            <p14:sldId id="542"/>
            <p14:sldId id="540"/>
            <p14:sldId id="482"/>
            <p14:sldId id="541"/>
            <p14:sldId id="543"/>
            <p14:sldId id="544"/>
            <p14:sldId id="310"/>
            <p14:sldId id="396"/>
            <p14:sldId id="397"/>
            <p14:sldId id="484"/>
            <p14:sldId id="485"/>
            <p14:sldId id="486"/>
            <p14:sldId id="487"/>
            <p14:sldId id="488"/>
            <p14:sldId id="489"/>
            <p14:sldId id="511"/>
            <p14:sldId id="512"/>
            <p14:sldId id="513"/>
            <p14:sldId id="514"/>
            <p14:sldId id="515"/>
            <p14:sldId id="520"/>
            <p14:sldId id="521"/>
            <p14:sldId id="522"/>
          </p14:sldIdLst>
        </p14:section>
        <p14:section name="Scenario 4 - Cancel Delayed Store" id="{2CEB9F68-AE58-4BCA-9017-827109D71E4A}">
          <p14:sldIdLst>
            <p14:sldId id="439"/>
            <p14:sldId id="401"/>
            <p14:sldId id="491"/>
            <p14:sldId id="492"/>
            <p14:sldId id="493"/>
            <p14:sldId id="494"/>
            <p14:sldId id="495"/>
            <p14:sldId id="496"/>
          </p14:sldIdLst>
        </p14:section>
        <p14:section name="Scenario 5 - CDC Delayed Store" id="{EAB87D83-DC09-48C1-9392-97B2111398DB}">
          <p14:sldIdLst>
            <p14:sldId id="440"/>
            <p14:sldId id="312"/>
            <p14:sldId id="546"/>
            <p14:sldId id="497"/>
            <p14:sldId id="313"/>
            <p14:sldId id="510"/>
          </p14:sldIdLst>
        </p14:section>
        <p14:section name="Scenario 6 - RDC Delayed Store" id="{01CDCC48-6777-41B9-A42A-3C71FFF3CBFA}">
          <p14:sldIdLst>
            <p14:sldId id="442"/>
            <p14:sldId id="547"/>
            <p14:sldId id="548"/>
            <p14:sldId id="503"/>
            <p14:sldId id="504"/>
            <p14:sldId id="505"/>
            <p14:sldId id="506"/>
          </p14:sldIdLst>
        </p14:section>
      </p14:sectionLst>
    </p:ext>
    <p:ext uri="{EFAFB233-063F-42B5-8137-9DF3F51BA10A}">
      <p15:sldGuideLst xmlns:p15="http://schemas.microsoft.com/office/powerpoint/2012/main">
        <p15:guide id="1" orient="horz" pos="703">
          <p15:clr>
            <a:srgbClr val="A4A3A4"/>
          </p15:clr>
        </p15:guide>
        <p15:guide id="2"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80AF"/>
    <a:srgbClr val="0D5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8" autoAdjust="0"/>
    <p:restoredTop sz="98425" autoAdjust="0"/>
  </p:normalViewPr>
  <p:slideViewPr>
    <p:cSldViewPr snapToGrid="0" snapToObjects="1" showGuides="1">
      <p:cViewPr varScale="1">
        <p:scale>
          <a:sx n="70" d="100"/>
          <a:sy n="70" d="100"/>
        </p:scale>
        <p:origin x="234" y="66"/>
      </p:cViewPr>
      <p:guideLst>
        <p:guide orient="horz" pos="703"/>
        <p:guide pos="249"/>
      </p:guideLst>
    </p:cSldViewPr>
  </p:slid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8FF3F2-FEB1-446E-BE61-B85FC252A499}" type="doc">
      <dgm:prSet loTypeId="urn:microsoft.com/office/officeart/2005/8/layout/gear1" loCatId="process" qsTypeId="urn:microsoft.com/office/officeart/2005/8/quickstyle/3d5" qsCatId="3D" csTypeId="urn:microsoft.com/office/officeart/2005/8/colors/accent1_2" csCatId="accent1" phldr="1"/>
      <dgm:spPr/>
      <dgm:t>
        <a:bodyPr/>
        <a:lstStyle/>
        <a:p>
          <a:endParaRPr lang="en-US"/>
        </a:p>
      </dgm:t>
    </dgm:pt>
    <dgm:pt modelId="{B70F2DE7-6918-4516-9471-6AEBF9E873B4}">
      <dgm:prSet phldrT="[Text]" custT="1"/>
      <dgm:spPr/>
      <dgm:t>
        <a:bodyPr/>
        <a:lstStyle/>
        <a:p>
          <a:r>
            <a:rPr lang="en-US" sz="1200" dirty="0" smtClean="0"/>
            <a:t>APX Initial Allocation Batch</a:t>
          </a:r>
          <a:endParaRPr lang="en-US" sz="1200" dirty="0"/>
        </a:p>
      </dgm:t>
    </dgm:pt>
    <dgm:pt modelId="{375F8A7D-DCBF-4943-8B7E-E1B4BBE93FB2}" type="parTrans" cxnId="{23585E1D-1F0B-4084-9C00-1E57E11AE80A}">
      <dgm:prSet/>
      <dgm:spPr/>
      <dgm:t>
        <a:bodyPr/>
        <a:lstStyle/>
        <a:p>
          <a:endParaRPr lang="en-US"/>
        </a:p>
      </dgm:t>
    </dgm:pt>
    <dgm:pt modelId="{981C9AA7-5506-4494-80C2-E93D9F61A5B3}" type="sibTrans" cxnId="{23585E1D-1F0B-4084-9C00-1E57E11AE80A}">
      <dgm:prSet/>
      <dgm:spPr/>
      <dgm:t>
        <a:bodyPr/>
        <a:lstStyle/>
        <a:p>
          <a:endParaRPr lang="en-US" sz="1200"/>
        </a:p>
      </dgm:t>
    </dgm:pt>
    <dgm:pt modelId="{11422A05-ED52-49C3-A486-72EF1AC30E8E}">
      <dgm:prSet phldrT="[Text]" custT="1"/>
      <dgm:spPr/>
      <dgm:t>
        <a:bodyPr/>
        <a:lstStyle/>
        <a:p>
          <a:r>
            <a:rPr lang="en-US" sz="1200" dirty="0" smtClean="0"/>
            <a:t>WMS</a:t>
          </a:r>
          <a:endParaRPr lang="en-US" sz="1200" dirty="0"/>
        </a:p>
      </dgm:t>
    </dgm:pt>
    <dgm:pt modelId="{53E1B0CD-F8A0-43B3-BCEA-F340ED66930B}" type="parTrans" cxnId="{79318B68-36F3-4C0A-9769-2F67B5EA00F4}">
      <dgm:prSet/>
      <dgm:spPr/>
      <dgm:t>
        <a:bodyPr/>
        <a:lstStyle/>
        <a:p>
          <a:endParaRPr lang="en-US"/>
        </a:p>
      </dgm:t>
    </dgm:pt>
    <dgm:pt modelId="{8516A05A-6447-456C-BBEA-C54A7E7716F3}" type="sibTrans" cxnId="{79318B68-36F3-4C0A-9769-2F67B5EA00F4}">
      <dgm:prSet/>
      <dgm:spPr/>
      <dgm:t>
        <a:bodyPr/>
        <a:lstStyle/>
        <a:p>
          <a:endParaRPr lang="en-US" sz="1200"/>
        </a:p>
      </dgm:t>
    </dgm:pt>
    <dgm:pt modelId="{6DE41999-A13A-4390-B11F-2C0623FFE77D}">
      <dgm:prSet phldrT="[Text]" custT="1"/>
      <dgm:spPr/>
      <dgm:t>
        <a:bodyPr/>
        <a:lstStyle/>
        <a:p>
          <a:r>
            <a:rPr lang="en-US" sz="1200" dirty="0" smtClean="0"/>
            <a:t>APX Initial Allocation Workbook</a:t>
          </a:r>
          <a:endParaRPr lang="en-US" sz="1200" dirty="0"/>
        </a:p>
      </dgm:t>
    </dgm:pt>
    <dgm:pt modelId="{6279FF95-6F5F-46EC-B266-F99D8797D159}" type="parTrans" cxnId="{C14D500F-965F-4165-957A-E955274A813D}">
      <dgm:prSet/>
      <dgm:spPr/>
      <dgm:t>
        <a:bodyPr/>
        <a:lstStyle/>
        <a:p>
          <a:endParaRPr lang="en-US"/>
        </a:p>
      </dgm:t>
    </dgm:pt>
    <dgm:pt modelId="{5D43EC05-43B5-4D9E-8CDC-0F991FEF9A90}" type="sibTrans" cxnId="{C14D500F-965F-4165-957A-E955274A813D}">
      <dgm:prSet/>
      <dgm:spPr/>
      <dgm:t>
        <a:bodyPr/>
        <a:lstStyle/>
        <a:p>
          <a:endParaRPr lang="en-US" sz="1200"/>
        </a:p>
      </dgm:t>
    </dgm:pt>
    <dgm:pt modelId="{0D178281-5E7E-445E-8BC4-5A7F15AB0C31}">
      <dgm:prSet phldrT="[Text]" custT="1"/>
      <dgm:spPr/>
      <dgm:t>
        <a:bodyPr/>
        <a:lstStyle/>
        <a:p>
          <a:r>
            <a:rPr lang="en-US" sz="1200" dirty="0" smtClean="0"/>
            <a:t>CDC → RDC Allocation Transfer Order Approval (Automatic)</a:t>
          </a:r>
          <a:endParaRPr lang="en-US" sz="1200" dirty="0"/>
        </a:p>
      </dgm:t>
    </dgm:pt>
    <dgm:pt modelId="{E74F4E2E-4658-45EE-95F0-D4B464F02F1C}" type="parTrans" cxnId="{E6235A5D-795F-4087-B874-2876D0DB76C0}">
      <dgm:prSet/>
      <dgm:spPr/>
      <dgm:t>
        <a:bodyPr/>
        <a:lstStyle/>
        <a:p>
          <a:endParaRPr lang="en-US"/>
        </a:p>
      </dgm:t>
    </dgm:pt>
    <dgm:pt modelId="{C1C79162-35B3-4A17-AE6C-F85959444D27}" type="sibTrans" cxnId="{E6235A5D-795F-4087-B874-2876D0DB76C0}">
      <dgm:prSet/>
      <dgm:spPr/>
      <dgm:t>
        <a:bodyPr/>
        <a:lstStyle/>
        <a:p>
          <a:endParaRPr lang="en-US"/>
        </a:p>
      </dgm:t>
    </dgm:pt>
    <dgm:pt modelId="{526075F7-691E-47B2-8665-922BB18B21A1}">
      <dgm:prSet phldrT="[Text]" custT="1"/>
      <dgm:spPr/>
      <dgm:t>
        <a:bodyPr/>
        <a:lstStyle/>
        <a:p>
          <a:r>
            <a:rPr lang="en-US" sz="1200" dirty="0" smtClean="0"/>
            <a:t>RDC Cross Docking Allocation Order Approval (Manual)</a:t>
          </a:r>
          <a:endParaRPr lang="en-US" sz="1200" dirty="0"/>
        </a:p>
      </dgm:t>
    </dgm:pt>
    <dgm:pt modelId="{8A6EF732-E429-4D2A-82A0-59F8D28EC8BC}" type="parTrans" cxnId="{5A5C2F6A-100F-4322-ACAD-C5809812C00C}">
      <dgm:prSet/>
      <dgm:spPr/>
      <dgm:t>
        <a:bodyPr/>
        <a:lstStyle/>
        <a:p>
          <a:endParaRPr lang="en-US"/>
        </a:p>
      </dgm:t>
    </dgm:pt>
    <dgm:pt modelId="{7A4C0370-E90F-46C5-96CC-5D3D9ABE97E0}" type="sibTrans" cxnId="{5A5C2F6A-100F-4322-ACAD-C5809812C00C}">
      <dgm:prSet/>
      <dgm:spPr/>
      <dgm:t>
        <a:bodyPr/>
        <a:lstStyle/>
        <a:p>
          <a:endParaRPr lang="en-US"/>
        </a:p>
      </dgm:t>
    </dgm:pt>
    <dgm:pt modelId="{3C8A4CEE-946D-4A3B-A4E8-D2A81107B527}">
      <dgm:prSet phldrT="[Text]" custT="1"/>
      <dgm:spPr/>
      <dgm:t>
        <a:bodyPr/>
        <a:lstStyle/>
        <a:p>
          <a:r>
            <a:rPr lang="en-US" sz="1200" dirty="0" smtClean="0"/>
            <a:t>RDC On Hand Allocation Order Approval (Manual)</a:t>
          </a:r>
          <a:endParaRPr lang="en-US" sz="1200" dirty="0"/>
        </a:p>
      </dgm:t>
    </dgm:pt>
    <dgm:pt modelId="{FC4905CC-8F7B-489C-9B3D-6953D9070537}" type="parTrans" cxnId="{BC190D7F-C1DD-4784-8C9F-BB0DA7653EFE}">
      <dgm:prSet/>
      <dgm:spPr/>
      <dgm:t>
        <a:bodyPr/>
        <a:lstStyle/>
        <a:p>
          <a:endParaRPr lang="en-US"/>
        </a:p>
      </dgm:t>
    </dgm:pt>
    <dgm:pt modelId="{2BE486FD-8ABC-4013-BA1C-FF9BC1805F13}" type="sibTrans" cxnId="{BC190D7F-C1DD-4784-8C9F-BB0DA7653EFE}">
      <dgm:prSet/>
      <dgm:spPr/>
      <dgm:t>
        <a:bodyPr/>
        <a:lstStyle/>
        <a:p>
          <a:endParaRPr lang="en-US"/>
        </a:p>
      </dgm:t>
    </dgm:pt>
    <dgm:pt modelId="{9644E715-8249-4B07-81F0-4BF412E50CC0}">
      <dgm:prSet phldrT="[Text]" custT="1"/>
      <dgm:spPr/>
      <dgm:t>
        <a:bodyPr/>
        <a:lstStyle/>
        <a:p>
          <a:r>
            <a:rPr lang="en-US" sz="1200" dirty="0" smtClean="0"/>
            <a:t>APX Order Export to WMS</a:t>
          </a:r>
          <a:endParaRPr lang="en-US" sz="1200" dirty="0"/>
        </a:p>
      </dgm:t>
    </dgm:pt>
    <dgm:pt modelId="{63652AC1-F538-44D0-B003-BCD7943F05B4}" type="parTrans" cxnId="{8CA9C325-047F-4AC9-B71F-8D9E99849776}">
      <dgm:prSet/>
      <dgm:spPr/>
      <dgm:t>
        <a:bodyPr/>
        <a:lstStyle/>
        <a:p>
          <a:endParaRPr lang="en-US"/>
        </a:p>
      </dgm:t>
    </dgm:pt>
    <dgm:pt modelId="{A44EBA71-6680-4C04-B3CB-44B54934C453}" type="sibTrans" cxnId="{8CA9C325-047F-4AC9-B71F-8D9E99849776}">
      <dgm:prSet/>
      <dgm:spPr/>
      <dgm:t>
        <a:bodyPr/>
        <a:lstStyle/>
        <a:p>
          <a:endParaRPr lang="en-US"/>
        </a:p>
      </dgm:t>
    </dgm:pt>
    <dgm:pt modelId="{6E480F1F-E1D7-47BC-A749-0C41A28C2529}">
      <dgm:prSet phldrT="[Text]" custT="1"/>
      <dgm:spPr/>
      <dgm:t>
        <a:bodyPr/>
        <a:lstStyle/>
        <a:p>
          <a:r>
            <a:rPr lang="en-US" sz="1200" dirty="0" smtClean="0"/>
            <a:t>Order Execution</a:t>
          </a:r>
          <a:endParaRPr lang="en-US" sz="1200" dirty="0"/>
        </a:p>
      </dgm:t>
    </dgm:pt>
    <dgm:pt modelId="{37F15C8C-FE4B-4DB3-93BD-AB8F40435CF1}" type="parTrans" cxnId="{BE12F539-ACFF-48F2-B30D-5D70386C6765}">
      <dgm:prSet/>
      <dgm:spPr/>
      <dgm:t>
        <a:bodyPr/>
        <a:lstStyle/>
        <a:p>
          <a:endParaRPr lang="en-US"/>
        </a:p>
      </dgm:t>
    </dgm:pt>
    <dgm:pt modelId="{BFCAA5E0-F25E-4328-BD55-CD4CC4D8DE37}" type="sibTrans" cxnId="{BE12F539-ACFF-48F2-B30D-5D70386C6765}">
      <dgm:prSet/>
      <dgm:spPr/>
      <dgm:t>
        <a:bodyPr/>
        <a:lstStyle/>
        <a:p>
          <a:endParaRPr lang="en-US"/>
        </a:p>
      </dgm:t>
    </dgm:pt>
    <dgm:pt modelId="{F7761BE3-FAF8-400E-BCC4-8439EA7C3098}">
      <dgm:prSet phldrT="[Text]" custT="1"/>
      <dgm:spPr/>
      <dgm:t>
        <a:bodyPr/>
        <a:lstStyle/>
        <a:p>
          <a:r>
            <a:rPr lang="en-US" sz="1200" dirty="0" smtClean="0"/>
            <a:t>RDC Cross Docking Order Recommendation</a:t>
          </a:r>
          <a:endParaRPr lang="en-US" sz="1200" dirty="0"/>
        </a:p>
      </dgm:t>
    </dgm:pt>
    <dgm:pt modelId="{7F2B3A47-CAA9-47B2-B726-9AAA959433BB}" type="parTrans" cxnId="{EB844A82-3967-4104-A00B-410C7D30F05B}">
      <dgm:prSet/>
      <dgm:spPr/>
      <dgm:t>
        <a:bodyPr/>
        <a:lstStyle/>
        <a:p>
          <a:endParaRPr lang="en-US"/>
        </a:p>
      </dgm:t>
    </dgm:pt>
    <dgm:pt modelId="{B7250F61-C4C9-4A35-8E04-38777F73B5E8}" type="sibTrans" cxnId="{EB844A82-3967-4104-A00B-410C7D30F05B}">
      <dgm:prSet/>
      <dgm:spPr/>
      <dgm:t>
        <a:bodyPr/>
        <a:lstStyle/>
        <a:p>
          <a:endParaRPr lang="en-US"/>
        </a:p>
      </dgm:t>
    </dgm:pt>
    <dgm:pt modelId="{358CC9F4-20CD-40EF-A07D-DF3EA1D776EA}">
      <dgm:prSet phldrT="[Text]" custT="1"/>
      <dgm:spPr/>
      <dgm:t>
        <a:bodyPr/>
        <a:lstStyle/>
        <a:p>
          <a:r>
            <a:rPr lang="en-US" sz="1200" dirty="0" smtClean="0"/>
            <a:t>RDC On Hand Order Recommendation</a:t>
          </a:r>
          <a:endParaRPr lang="en-US" sz="1200" dirty="0"/>
        </a:p>
      </dgm:t>
    </dgm:pt>
    <dgm:pt modelId="{88260E75-5A65-4975-B050-183CA7147A28}" type="parTrans" cxnId="{826FD608-669F-4613-8E50-A5FC1F4E264B}">
      <dgm:prSet/>
      <dgm:spPr/>
      <dgm:t>
        <a:bodyPr/>
        <a:lstStyle/>
        <a:p>
          <a:endParaRPr lang="en-US"/>
        </a:p>
      </dgm:t>
    </dgm:pt>
    <dgm:pt modelId="{D5491FD9-B236-4261-A2CE-3FCA1C0479F4}" type="sibTrans" cxnId="{826FD608-669F-4613-8E50-A5FC1F4E264B}">
      <dgm:prSet/>
      <dgm:spPr/>
      <dgm:t>
        <a:bodyPr/>
        <a:lstStyle/>
        <a:p>
          <a:endParaRPr lang="en-US"/>
        </a:p>
      </dgm:t>
    </dgm:pt>
    <dgm:pt modelId="{311C4091-2ECF-41B9-B158-68421BA86A72}" type="pres">
      <dgm:prSet presAssocID="{E78FF3F2-FEB1-446E-BE61-B85FC252A499}" presName="composite" presStyleCnt="0">
        <dgm:presLayoutVars>
          <dgm:chMax val="3"/>
          <dgm:animLvl val="lvl"/>
          <dgm:resizeHandles val="exact"/>
        </dgm:presLayoutVars>
      </dgm:prSet>
      <dgm:spPr/>
      <dgm:t>
        <a:bodyPr/>
        <a:lstStyle/>
        <a:p>
          <a:endParaRPr lang="en-US"/>
        </a:p>
      </dgm:t>
    </dgm:pt>
    <dgm:pt modelId="{5CAFAB88-549A-44FF-8F6E-00E689BD9732}" type="pres">
      <dgm:prSet presAssocID="{B70F2DE7-6918-4516-9471-6AEBF9E873B4}" presName="gear1" presStyleLbl="node1" presStyleIdx="0" presStyleCnt="3">
        <dgm:presLayoutVars>
          <dgm:chMax val="1"/>
          <dgm:bulletEnabled val="1"/>
        </dgm:presLayoutVars>
      </dgm:prSet>
      <dgm:spPr/>
      <dgm:t>
        <a:bodyPr/>
        <a:lstStyle/>
        <a:p>
          <a:endParaRPr lang="en-US"/>
        </a:p>
      </dgm:t>
    </dgm:pt>
    <dgm:pt modelId="{982F9F87-3E49-4032-A68D-98989B65A670}" type="pres">
      <dgm:prSet presAssocID="{B70F2DE7-6918-4516-9471-6AEBF9E873B4}" presName="gear1srcNode" presStyleLbl="node1" presStyleIdx="0" presStyleCnt="3"/>
      <dgm:spPr/>
      <dgm:t>
        <a:bodyPr/>
        <a:lstStyle/>
        <a:p>
          <a:endParaRPr lang="en-US"/>
        </a:p>
      </dgm:t>
    </dgm:pt>
    <dgm:pt modelId="{49420887-10A4-4F58-829E-1B58394E6629}" type="pres">
      <dgm:prSet presAssocID="{B70F2DE7-6918-4516-9471-6AEBF9E873B4}" presName="gear1dstNode" presStyleLbl="node1" presStyleIdx="0" presStyleCnt="3"/>
      <dgm:spPr/>
      <dgm:t>
        <a:bodyPr/>
        <a:lstStyle/>
        <a:p>
          <a:endParaRPr lang="en-US"/>
        </a:p>
      </dgm:t>
    </dgm:pt>
    <dgm:pt modelId="{2769743A-71B4-4AA2-A803-D5AF2DD97CC0}" type="pres">
      <dgm:prSet presAssocID="{B70F2DE7-6918-4516-9471-6AEBF9E873B4}" presName="gear1ch" presStyleLbl="fgAcc1" presStyleIdx="0" presStyleCnt="3" custScaleX="206302" custLinFactNeighborX="14720" custLinFactNeighborY="0">
        <dgm:presLayoutVars>
          <dgm:chMax val="0"/>
          <dgm:bulletEnabled val="1"/>
        </dgm:presLayoutVars>
      </dgm:prSet>
      <dgm:spPr/>
      <dgm:t>
        <a:bodyPr/>
        <a:lstStyle/>
        <a:p>
          <a:endParaRPr lang="en-US"/>
        </a:p>
      </dgm:t>
    </dgm:pt>
    <dgm:pt modelId="{3504025C-7A1F-40B7-A34E-A91F5DC6F252}" type="pres">
      <dgm:prSet presAssocID="{6DE41999-A13A-4390-B11F-2C0623FFE77D}" presName="gear2" presStyleLbl="node1" presStyleIdx="1" presStyleCnt="3">
        <dgm:presLayoutVars>
          <dgm:chMax val="1"/>
          <dgm:bulletEnabled val="1"/>
        </dgm:presLayoutVars>
      </dgm:prSet>
      <dgm:spPr/>
      <dgm:t>
        <a:bodyPr/>
        <a:lstStyle/>
        <a:p>
          <a:endParaRPr lang="en-US"/>
        </a:p>
      </dgm:t>
    </dgm:pt>
    <dgm:pt modelId="{3BFE5CA7-4708-4328-95DC-E6F68051AF97}" type="pres">
      <dgm:prSet presAssocID="{6DE41999-A13A-4390-B11F-2C0623FFE77D}" presName="gear2srcNode" presStyleLbl="node1" presStyleIdx="1" presStyleCnt="3"/>
      <dgm:spPr/>
      <dgm:t>
        <a:bodyPr/>
        <a:lstStyle/>
        <a:p>
          <a:endParaRPr lang="en-US"/>
        </a:p>
      </dgm:t>
    </dgm:pt>
    <dgm:pt modelId="{C2C240EB-8AB8-4FBB-9836-D7B9EF20309D}" type="pres">
      <dgm:prSet presAssocID="{6DE41999-A13A-4390-B11F-2C0623FFE77D}" presName="gear2dstNode" presStyleLbl="node1" presStyleIdx="1" presStyleCnt="3"/>
      <dgm:spPr/>
      <dgm:t>
        <a:bodyPr/>
        <a:lstStyle/>
        <a:p>
          <a:endParaRPr lang="en-US"/>
        </a:p>
      </dgm:t>
    </dgm:pt>
    <dgm:pt modelId="{9F731CA7-4E06-474F-9D22-07E7AA0E8881}" type="pres">
      <dgm:prSet presAssocID="{6DE41999-A13A-4390-B11F-2C0623FFE77D}" presName="gear2ch" presStyleLbl="fgAcc1" presStyleIdx="1" presStyleCnt="3" custLinFactNeighborX="-18594" custLinFactNeighborY="-7748">
        <dgm:presLayoutVars>
          <dgm:chMax val="0"/>
          <dgm:bulletEnabled val="1"/>
        </dgm:presLayoutVars>
      </dgm:prSet>
      <dgm:spPr/>
      <dgm:t>
        <a:bodyPr/>
        <a:lstStyle/>
        <a:p>
          <a:endParaRPr lang="en-US"/>
        </a:p>
      </dgm:t>
    </dgm:pt>
    <dgm:pt modelId="{1C10CD89-9E1E-4E9C-A5B2-293F41027D7A}" type="pres">
      <dgm:prSet presAssocID="{11422A05-ED52-49C3-A486-72EF1AC30E8E}" presName="gear3" presStyleLbl="node1" presStyleIdx="2" presStyleCnt="3"/>
      <dgm:spPr/>
      <dgm:t>
        <a:bodyPr/>
        <a:lstStyle/>
        <a:p>
          <a:endParaRPr lang="en-US"/>
        </a:p>
      </dgm:t>
    </dgm:pt>
    <dgm:pt modelId="{7C8E27EE-A778-41F2-8B84-97DC5C8B2ACD}" type="pres">
      <dgm:prSet presAssocID="{11422A05-ED52-49C3-A486-72EF1AC30E8E}" presName="gear3tx" presStyleLbl="node1" presStyleIdx="2" presStyleCnt="3">
        <dgm:presLayoutVars>
          <dgm:chMax val="1"/>
          <dgm:bulletEnabled val="1"/>
        </dgm:presLayoutVars>
      </dgm:prSet>
      <dgm:spPr/>
      <dgm:t>
        <a:bodyPr/>
        <a:lstStyle/>
        <a:p>
          <a:endParaRPr lang="en-US"/>
        </a:p>
      </dgm:t>
    </dgm:pt>
    <dgm:pt modelId="{8A2AC98E-4FB7-4D1E-BF57-BD3A800DCCA3}" type="pres">
      <dgm:prSet presAssocID="{11422A05-ED52-49C3-A486-72EF1AC30E8E}" presName="gear3srcNode" presStyleLbl="node1" presStyleIdx="2" presStyleCnt="3"/>
      <dgm:spPr/>
      <dgm:t>
        <a:bodyPr/>
        <a:lstStyle/>
        <a:p>
          <a:endParaRPr lang="en-US"/>
        </a:p>
      </dgm:t>
    </dgm:pt>
    <dgm:pt modelId="{726AA04B-4D9C-4407-8BFD-F0167B90FB89}" type="pres">
      <dgm:prSet presAssocID="{11422A05-ED52-49C3-A486-72EF1AC30E8E}" presName="gear3dstNode" presStyleLbl="node1" presStyleIdx="2" presStyleCnt="3"/>
      <dgm:spPr/>
      <dgm:t>
        <a:bodyPr/>
        <a:lstStyle/>
        <a:p>
          <a:endParaRPr lang="en-US"/>
        </a:p>
      </dgm:t>
    </dgm:pt>
    <dgm:pt modelId="{39EBAC4D-2B30-4E17-894B-57B68060E259}" type="pres">
      <dgm:prSet presAssocID="{11422A05-ED52-49C3-A486-72EF1AC30E8E}" presName="gear3ch" presStyleLbl="fgAcc1" presStyleIdx="2" presStyleCnt="3">
        <dgm:presLayoutVars>
          <dgm:chMax val="0"/>
          <dgm:bulletEnabled val="1"/>
        </dgm:presLayoutVars>
      </dgm:prSet>
      <dgm:spPr/>
      <dgm:t>
        <a:bodyPr/>
        <a:lstStyle/>
        <a:p>
          <a:endParaRPr lang="en-US"/>
        </a:p>
      </dgm:t>
    </dgm:pt>
    <dgm:pt modelId="{A7089DF4-1AF3-4040-B323-24A6CA934033}" type="pres">
      <dgm:prSet presAssocID="{981C9AA7-5506-4494-80C2-E93D9F61A5B3}" presName="connector1" presStyleLbl="sibTrans2D1" presStyleIdx="0" presStyleCnt="3"/>
      <dgm:spPr/>
      <dgm:t>
        <a:bodyPr/>
        <a:lstStyle/>
        <a:p>
          <a:endParaRPr lang="en-US"/>
        </a:p>
      </dgm:t>
    </dgm:pt>
    <dgm:pt modelId="{CE625410-A47C-4C4A-ADBC-3D86DFE80B84}" type="pres">
      <dgm:prSet presAssocID="{5D43EC05-43B5-4D9E-8CDC-0F991FEF9A90}" presName="connector2" presStyleLbl="sibTrans2D1" presStyleIdx="1" presStyleCnt="3"/>
      <dgm:spPr/>
      <dgm:t>
        <a:bodyPr/>
        <a:lstStyle/>
        <a:p>
          <a:endParaRPr lang="en-US"/>
        </a:p>
      </dgm:t>
    </dgm:pt>
    <dgm:pt modelId="{6D7C527A-4E98-46D4-AF85-5E12C533E40B}" type="pres">
      <dgm:prSet presAssocID="{8516A05A-6447-456C-BBEA-C54A7E7716F3}" presName="connector3" presStyleLbl="sibTrans2D1" presStyleIdx="2" presStyleCnt="3"/>
      <dgm:spPr/>
      <dgm:t>
        <a:bodyPr/>
        <a:lstStyle/>
        <a:p>
          <a:endParaRPr lang="en-US"/>
        </a:p>
      </dgm:t>
    </dgm:pt>
  </dgm:ptLst>
  <dgm:cxnLst>
    <dgm:cxn modelId="{79318B68-36F3-4C0A-9769-2F67B5EA00F4}" srcId="{E78FF3F2-FEB1-446E-BE61-B85FC252A499}" destId="{11422A05-ED52-49C3-A486-72EF1AC30E8E}" srcOrd="2" destOrd="0" parTransId="{53E1B0CD-F8A0-43B3-BCEA-F340ED66930B}" sibTransId="{8516A05A-6447-456C-BBEA-C54A7E7716F3}"/>
    <dgm:cxn modelId="{48411941-73DD-41B7-ABA7-DFED0138CD9D}" type="presOf" srcId="{6DE41999-A13A-4390-B11F-2C0623FFE77D}" destId="{3504025C-7A1F-40B7-A34E-A91F5DC6F252}" srcOrd="0" destOrd="0" presId="urn:microsoft.com/office/officeart/2005/8/layout/gear1"/>
    <dgm:cxn modelId="{14D7B737-38DD-4F66-ACF5-76C5070A08C6}" type="presOf" srcId="{358CC9F4-20CD-40EF-A07D-DF3EA1D776EA}" destId="{2769743A-71B4-4AA2-A803-D5AF2DD97CC0}" srcOrd="0" destOrd="2" presId="urn:microsoft.com/office/officeart/2005/8/layout/gear1"/>
    <dgm:cxn modelId="{1F0CA8EE-CF27-49FA-8B74-1B909A97FF53}" type="presOf" srcId="{11422A05-ED52-49C3-A486-72EF1AC30E8E}" destId="{1C10CD89-9E1E-4E9C-A5B2-293F41027D7A}" srcOrd="0" destOrd="0" presId="urn:microsoft.com/office/officeart/2005/8/layout/gear1"/>
    <dgm:cxn modelId="{5A5C2F6A-100F-4322-ACAD-C5809812C00C}" srcId="{6DE41999-A13A-4390-B11F-2C0623FFE77D}" destId="{526075F7-691E-47B2-8665-922BB18B21A1}" srcOrd="0" destOrd="0" parTransId="{8A6EF732-E429-4D2A-82A0-59F8D28EC8BC}" sibTransId="{7A4C0370-E90F-46C5-96CC-5D3D9ABE97E0}"/>
    <dgm:cxn modelId="{EB844A82-3967-4104-A00B-410C7D30F05B}" srcId="{B70F2DE7-6918-4516-9471-6AEBF9E873B4}" destId="{F7761BE3-FAF8-400E-BCC4-8439EA7C3098}" srcOrd="1" destOrd="0" parTransId="{7F2B3A47-CAA9-47B2-B726-9AAA959433BB}" sibTransId="{B7250F61-C4C9-4A35-8E04-38777F73B5E8}"/>
    <dgm:cxn modelId="{0CDC30B3-CD99-4EDE-B146-78DF322FE37F}" type="presOf" srcId="{E78FF3F2-FEB1-446E-BE61-B85FC252A499}" destId="{311C4091-2ECF-41B9-B158-68421BA86A72}" srcOrd="0" destOrd="0" presId="urn:microsoft.com/office/officeart/2005/8/layout/gear1"/>
    <dgm:cxn modelId="{CDB5D0DE-59D2-4016-B627-A974BBCA01D0}" type="presOf" srcId="{B70F2DE7-6918-4516-9471-6AEBF9E873B4}" destId="{49420887-10A4-4F58-829E-1B58394E6629}" srcOrd="2" destOrd="0" presId="urn:microsoft.com/office/officeart/2005/8/layout/gear1"/>
    <dgm:cxn modelId="{A794E07E-0AEC-4DB1-BE64-8F86BCE414AB}" type="presOf" srcId="{F7761BE3-FAF8-400E-BCC4-8439EA7C3098}" destId="{2769743A-71B4-4AA2-A803-D5AF2DD97CC0}" srcOrd="0" destOrd="1" presId="urn:microsoft.com/office/officeart/2005/8/layout/gear1"/>
    <dgm:cxn modelId="{50AFCC39-0FF7-4506-B518-0F7BA9FCCA72}" type="presOf" srcId="{6DE41999-A13A-4390-B11F-2C0623FFE77D}" destId="{3BFE5CA7-4708-4328-95DC-E6F68051AF97}" srcOrd="1" destOrd="0" presId="urn:microsoft.com/office/officeart/2005/8/layout/gear1"/>
    <dgm:cxn modelId="{BE12F539-ACFF-48F2-B30D-5D70386C6765}" srcId="{11422A05-ED52-49C3-A486-72EF1AC30E8E}" destId="{6E480F1F-E1D7-47BC-A749-0C41A28C2529}" srcOrd="1" destOrd="0" parTransId="{37F15C8C-FE4B-4DB3-93BD-AB8F40435CF1}" sibTransId="{BFCAA5E0-F25E-4328-BD55-CD4CC4D8DE37}"/>
    <dgm:cxn modelId="{793E8EC9-065E-4EEB-8F35-B3F12D90FB92}" type="presOf" srcId="{981C9AA7-5506-4494-80C2-E93D9F61A5B3}" destId="{A7089DF4-1AF3-4040-B323-24A6CA934033}" srcOrd="0" destOrd="0" presId="urn:microsoft.com/office/officeart/2005/8/layout/gear1"/>
    <dgm:cxn modelId="{FAC18EEC-9510-44A2-A5DF-577071106E56}" type="presOf" srcId="{11422A05-ED52-49C3-A486-72EF1AC30E8E}" destId="{7C8E27EE-A778-41F2-8B84-97DC5C8B2ACD}" srcOrd="1" destOrd="0" presId="urn:microsoft.com/office/officeart/2005/8/layout/gear1"/>
    <dgm:cxn modelId="{826FD608-669F-4613-8E50-A5FC1F4E264B}" srcId="{B70F2DE7-6918-4516-9471-6AEBF9E873B4}" destId="{358CC9F4-20CD-40EF-A07D-DF3EA1D776EA}" srcOrd="2" destOrd="0" parTransId="{88260E75-5A65-4975-B050-183CA7147A28}" sibTransId="{D5491FD9-B236-4261-A2CE-3FCA1C0479F4}"/>
    <dgm:cxn modelId="{EFC90D78-B97D-44E5-A1A7-5CA72A82A246}" type="presOf" srcId="{526075F7-691E-47B2-8665-922BB18B21A1}" destId="{9F731CA7-4E06-474F-9D22-07E7AA0E8881}" srcOrd="0" destOrd="0" presId="urn:microsoft.com/office/officeart/2005/8/layout/gear1"/>
    <dgm:cxn modelId="{A1BC5D09-3042-4652-A1FB-5A94277AFE92}" type="presOf" srcId="{5D43EC05-43B5-4D9E-8CDC-0F991FEF9A90}" destId="{CE625410-A47C-4C4A-ADBC-3D86DFE80B84}" srcOrd="0" destOrd="0" presId="urn:microsoft.com/office/officeart/2005/8/layout/gear1"/>
    <dgm:cxn modelId="{E6235A5D-795F-4087-B874-2876D0DB76C0}" srcId="{B70F2DE7-6918-4516-9471-6AEBF9E873B4}" destId="{0D178281-5E7E-445E-8BC4-5A7F15AB0C31}" srcOrd="0" destOrd="0" parTransId="{E74F4E2E-4658-45EE-95F0-D4B464F02F1C}" sibTransId="{C1C79162-35B3-4A17-AE6C-F85959444D27}"/>
    <dgm:cxn modelId="{7EA4CBDB-6708-4E7A-BA6B-972D99970320}" type="presOf" srcId="{8516A05A-6447-456C-BBEA-C54A7E7716F3}" destId="{6D7C527A-4E98-46D4-AF85-5E12C533E40B}" srcOrd="0" destOrd="0" presId="urn:microsoft.com/office/officeart/2005/8/layout/gear1"/>
    <dgm:cxn modelId="{8CA9C325-047F-4AC9-B71F-8D9E99849776}" srcId="{11422A05-ED52-49C3-A486-72EF1AC30E8E}" destId="{9644E715-8249-4B07-81F0-4BF412E50CC0}" srcOrd="0" destOrd="0" parTransId="{63652AC1-F538-44D0-B003-BCD7943F05B4}" sibTransId="{A44EBA71-6680-4C04-B3CB-44B54934C453}"/>
    <dgm:cxn modelId="{058F87E8-E7A4-469C-A218-A1A740E229AC}" type="presOf" srcId="{B70F2DE7-6918-4516-9471-6AEBF9E873B4}" destId="{982F9F87-3E49-4032-A68D-98989B65A670}" srcOrd="1" destOrd="0" presId="urn:microsoft.com/office/officeart/2005/8/layout/gear1"/>
    <dgm:cxn modelId="{A522458C-FD00-40FC-A533-1BD794C5235B}" type="presOf" srcId="{11422A05-ED52-49C3-A486-72EF1AC30E8E}" destId="{726AA04B-4D9C-4407-8BFD-F0167B90FB89}" srcOrd="3" destOrd="0" presId="urn:microsoft.com/office/officeart/2005/8/layout/gear1"/>
    <dgm:cxn modelId="{01FA2303-E44C-4B6A-BF51-9811C36B21F1}" type="presOf" srcId="{6E480F1F-E1D7-47BC-A749-0C41A28C2529}" destId="{39EBAC4D-2B30-4E17-894B-57B68060E259}" srcOrd="0" destOrd="1" presId="urn:microsoft.com/office/officeart/2005/8/layout/gear1"/>
    <dgm:cxn modelId="{8FE040BA-FDBA-4395-90C0-7AECC7034752}" type="presOf" srcId="{0D178281-5E7E-445E-8BC4-5A7F15AB0C31}" destId="{2769743A-71B4-4AA2-A803-D5AF2DD97CC0}" srcOrd="0" destOrd="0" presId="urn:microsoft.com/office/officeart/2005/8/layout/gear1"/>
    <dgm:cxn modelId="{1C94552A-03B0-4478-848E-4E494FA44CB2}" type="presOf" srcId="{6DE41999-A13A-4390-B11F-2C0623FFE77D}" destId="{C2C240EB-8AB8-4FBB-9836-D7B9EF20309D}" srcOrd="2" destOrd="0" presId="urn:microsoft.com/office/officeart/2005/8/layout/gear1"/>
    <dgm:cxn modelId="{29703B6E-D158-4AE1-8FC7-11EC107C0C67}" type="presOf" srcId="{B70F2DE7-6918-4516-9471-6AEBF9E873B4}" destId="{5CAFAB88-549A-44FF-8F6E-00E689BD9732}" srcOrd="0" destOrd="0" presId="urn:microsoft.com/office/officeart/2005/8/layout/gear1"/>
    <dgm:cxn modelId="{BC190D7F-C1DD-4784-8C9F-BB0DA7653EFE}" srcId="{6DE41999-A13A-4390-B11F-2C0623FFE77D}" destId="{3C8A4CEE-946D-4A3B-A4E8-D2A81107B527}" srcOrd="1" destOrd="0" parTransId="{FC4905CC-8F7B-489C-9B3D-6953D9070537}" sibTransId="{2BE486FD-8ABC-4013-BA1C-FF9BC1805F13}"/>
    <dgm:cxn modelId="{5CF55D69-CBB1-4810-A309-30DCEBBA08E0}" type="presOf" srcId="{3C8A4CEE-946D-4A3B-A4E8-D2A81107B527}" destId="{9F731CA7-4E06-474F-9D22-07E7AA0E8881}" srcOrd="0" destOrd="1" presId="urn:microsoft.com/office/officeart/2005/8/layout/gear1"/>
    <dgm:cxn modelId="{D8A831F5-0A94-44EE-BA2E-E379197B5B87}" type="presOf" srcId="{9644E715-8249-4B07-81F0-4BF412E50CC0}" destId="{39EBAC4D-2B30-4E17-894B-57B68060E259}" srcOrd="0" destOrd="0" presId="urn:microsoft.com/office/officeart/2005/8/layout/gear1"/>
    <dgm:cxn modelId="{C14D500F-965F-4165-957A-E955274A813D}" srcId="{E78FF3F2-FEB1-446E-BE61-B85FC252A499}" destId="{6DE41999-A13A-4390-B11F-2C0623FFE77D}" srcOrd="1" destOrd="0" parTransId="{6279FF95-6F5F-46EC-B266-F99D8797D159}" sibTransId="{5D43EC05-43B5-4D9E-8CDC-0F991FEF9A90}"/>
    <dgm:cxn modelId="{515D2F44-7CCA-4F2D-AE3E-77A5DA0BAE67}" type="presOf" srcId="{11422A05-ED52-49C3-A486-72EF1AC30E8E}" destId="{8A2AC98E-4FB7-4D1E-BF57-BD3A800DCCA3}" srcOrd="2" destOrd="0" presId="urn:microsoft.com/office/officeart/2005/8/layout/gear1"/>
    <dgm:cxn modelId="{23585E1D-1F0B-4084-9C00-1E57E11AE80A}" srcId="{E78FF3F2-FEB1-446E-BE61-B85FC252A499}" destId="{B70F2DE7-6918-4516-9471-6AEBF9E873B4}" srcOrd="0" destOrd="0" parTransId="{375F8A7D-DCBF-4943-8B7E-E1B4BBE93FB2}" sibTransId="{981C9AA7-5506-4494-80C2-E93D9F61A5B3}"/>
    <dgm:cxn modelId="{1DCFC822-9A02-47C2-801D-7A14656F2DF6}" type="presParOf" srcId="{311C4091-2ECF-41B9-B158-68421BA86A72}" destId="{5CAFAB88-549A-44FF-8F6E-00E689BD9732}" srcOrd="0" destOrd="0" presId="urn:microsoft.com/office/officeart/2005/8/layout/gear1"/>
    <dgm:cxn modelId="{D01A0177-25E6-4E2D-B7DB-614030457805}" type="presParOf" srcId="{311C4091-2ECF-41B9-B158-68421BA86A72}" destId="{982F9F87-3E49-4032-A68D-98989B65A670}" srcOrd="1" destOrd="0" presId="urn:microsoft.com/office/officeart/2005/8/layout/gear1"/>
    <dgm:cxn modelId="{53883A11-C64F-493A-8D28-9A4F687B6806}" type="presParOf" srcId="{311C4091-2ECF-41B9-B158-68421BA86A72}" destId="{49420887-10A4-4F58-829E-1B58394E6629}" srcOrd="2" destOrd="0" presId="urn:microsoft.com/office/officeart/2005/8/layout/gear1"/>
    <dgm:cxn modelId="{F439EA56-6F43-4F18-829B-3EC8B80E040E}" type="presParOf" srcId="{311C4091-2ECF-41B9-B158-68421BA86A72}" destId="{2769743A-71B4-4AA2-A803-D5AF2DD97CC0}" srcOrd="3" destOrd="0" presId="urn:microsoft.com/office/officeart/2005/8/layout/gear1"/>
    <dgm:cxn modelId="{9758A408-2C96-40C2-BB95-B6EC739ECAFA}" type="presParOf" srcId="{311C4091-2ECF-41B9-B158-68421BA86A72}" destId="{3504025C-7A1F-40B7-A34E-A91F5DC6F252}" srcOrd="4" destOrd="0" presId="urn:microsoft.com/office/officeart/2005/8/layout/gear1"/>
    <dgm:cxn modelId="{7F21F7C9-2E82-44AC-8805-50560D133C7F}" type="presParOf" srcId="{311C4091-2ECF-41B9-B158-68421BA86A72}" destId="{3BFE5CA7-4708-4328-95DC-E6F68051AF97}" srcOrd="5" destOrd="0" presId="urn:microsoft.com/office/officeart/2005/8/layout/gear1"/>
    <dgm:cxn modelId="{7E58EC7E-2E99-47D3-91DC-C3832E8F489F}" type="presParOf" srcId="{311C4091-2ECF-41B9-B158-68421BA86A72}" destId="{C2C240EB-8AB8-4FBB-9836-D7B9EF20309D}" srcOrd="6" destOrd="0" presId="urn:microsoft.com/office/officeart/2005/8/layout/gear1"/>
    <dgm:cxn modelId="{F9544056-B369-4A03-865A-134790BE9161}" type="presParOf" srcId="{311C4091-2ECF-41B9-B158-68421BA86A72}" destId="{9F731CA7-4E06-474F-9D22-07E7AA0E8881}" srcOrd="7" destOrd="0" presId="urn:microsoft.com/office/officeart/2005/8/layout/gear1"/>
    <dgm:cxn modelId="{1F81181F-B681-4DCE-89E3-083D8206AA1C}" type="presParOf" srcId="{311C4091-2ECF-41B9-B158-68421BA86A72}" destId="{1C10CD89-9E1E-4E9C-A5B2-293F41027D7A}" srcOrd="8" destOrd="0" presId="urn:microsoft.com/office/officeart/2005/8/layout/gear1"/>
    <dgm:cxn modelId="{33B1AE62-DCB7-4BB7-901F-C868280007EF}" type="presParOf" srcId="{311C4091-2ECF-41B9-B158-68421BA86A72}" destId="{7C8E27EE-A778-41F2-8B84-97DC5C8B2ACD}" srcOrd="9" destOrd="0" presId="urn:microsoft.com/office/officeart/2005/8/layout/gear1"/>
    <dgm:cxn modelId="{6A6AE607-896D-4A88-B1A1-4844EC91C674}" type="presParOf" srcId="{311C4091-2ECF-41B9-B158-68421BA86A72}" destId="{8A2AC98E-4FB7-4D1E-BF57-BD3A800DCCA3}" srcOrd="10" destOrd="0" presId="urn:microsoft.com/office/officeart/2005/8/layout/gear1"/>
    <dgm:cxn modelId="{C39DEEC0-F9D0-4A34-8408-BC0EAE78E3E0}" type="presParOf" srcId="{311C4091-2ECF-41B9-B158-68421BA86A72}" destId="{726AA04B-4D9C-4407-8BFD-F0167B90FB89}" srcOrd="11" destOrd="0" presId="urn:microsoft.com/office/officeart/2005/8/layout/gear1"/>
    <dgm:cxn modelId="{7FD86967-4655-4D5D-9B78-2D6BBF0F033B}" type="presParOf" srcId="{311C4091-2ECF-41B9-B158-68421BA86A72}" destId="{39EBAC4D-2B30-4E17-894B-57B68060E259}" srcOrd="12" destOrd="0" presId="urn:microsoft.com/office/officeart/2005/8/layout/gear1"/>
    <dgm:cxn modelId="{38A42F63-1948-445A-8A1D-ECE3E87D5829}" type="presParOf" srcId="{311C4091-2ECF-41B9-B158-68421BA86A72}" destId="{A7089DF4-1AF3-4040-B323-24A6CA934033}" srcOrd="13" destOrd="0" presId="urn:microsoft.com/office/officeart/2005/8/layout/gear1"/>
    <dgm:cxn modelId="{FB4B67CC-C2EE-45BD-930A-28279AE0F0C3}" type="presParOf" srcId="{311C4091-2ECF-41B9-B158-68421BA86A72}" destId="{CE625410-A47C-4C4A-ADBC-3D86DFE80B84}" srcOrd="14" destOrd="0" presId="urn:microsoft.com/office/officeart/2005/8/layout/gear1"/>
    <dgm:cxn modelId="{F4FFDF90-1F86-4332-B4C5-E508216A7C62}" type="presParOf" srcId="{311C4091-2ECF-41B9-B158-68421BA86A72}" destId="{6D7C527A-4E98-46D4-AF85-5E12C533E40B}" srcOrd="15"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FAB88-549A-44FF-8F6E-00E689BD9732}">
      <dsp:nvSpPr>
        <dsp:cNvPr id="0" name=""/>
        <dsp:cNvSpPr/>
      </dsp:nvSpPr>
      <dsp:spPr>
        <a:xfrm>
          <a:off x="3958684" y="2264845"/>
          <a:ext cx="2768145" cy="2768145"/>
        </a:xfrm>
        <a:prstGeom prst="gear9">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APX Initial Allocation Batch</a:t>
          </a:r>
          <a:endParaRPr lang="en-US" sz="1200" kern="1200" dirty="0"/>
        </a:p>
      </dsp:txBody>
      <dsp:txXfrm>
        <a:off x="4515204" y="2913270"/>
        <a:ext cx="1655105" cy="1422883"/>
      </dsp:txXfrm>
    </dsp:sp>
    <dsp:sp modelId="{2769743A-71B4-4AA2-A803-D5AF2DD97CC0}">
      <dsp:nvSpPr>
        <dsp:cNvPr id="0" name=""/>
        <dsp:cNvSpPr/>
      </dsp:nvSpPr>
      <dsp:spPr>
        <a:xfrm>
          <a:off x="2929395" y="3976062"/>
          <a:ext cx="3634106" cy="10569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CDC → RDC Allocation Transfer Order Approval (Automatic)</a:t>
          </a:r>
          <a:endParaRPr lang="en-US" sz="1200" kern="1200" dirty="0"/>
        </a:p>
        <a:p>
          <a:pPr marL="114300" lvl="1" indent="-114300" algn="l" defTabSz="533400">
            <a:lnSpc>
              <a:spcPct val="90000"/>
            </a:lnSpc>
            <a:spcBef>
              <a:spcPct val="0"/>
            </a:spcBef>
            <a:spcAft>
              <a:spcPct val="15000"/>
            </a:spcAft>
            <a:buChar char="••"/>
          </a:pPr>
          <a:r>
            <a:rPr lang="en-US" sz="1200" kern="1200" dirty="0" smtClean="0"/>
            <a:t>RDC Cross Docking Order Recommendation</a:t>
          </a:r>
          <a:endParaRPr lang="en-US" sz="1200" kern="1200" dirty="0"/>
        </a:p>
        <a:p>
          <a:pPr marL="114300" lvl="1" indent="-114300" algn="l" defTabSz="533400">
            <a:lnSpc>
              <a:spcPct val="90000"/>
            </a:lnSpc>
            <a:spcBef>
              <a:spcPct val="0"/>
            </a:spcBef>
            <a:spcAft>
              <a:spcPct val="15000"/>
            </a:spcAft>
            <a:buChar char="••"/>
          </a:pPr>
          <a:r>
            <a:rPr lang="en-US" sz="1200" kern="1200" dirty="0" smtClean="0"/>
            <a:t>RDC On Hand Order Recommendation</a:t>
          </a:r>
          <a:endParaRPr lang="en-US" sz="1200" kern="1200" dirty="0"/>
        </a:p>
      </dsp:txBody>
      <dsp:txXfrm>
        <a:off x="2960351" y="4007018"/>
        <a:ext cx="3572194" cy="995016"/>
      </dsp:txXfrm>
    </dsp:sp>
    <dsp:sp modelId="{3504025C-7A1F-40B7-A34E-A91F5DC6F252}">
      <dsp:nvSpPr>
        <dsp:cNvPr id="0" name=""/>
        <dsp:cNvSpPr/>
      </dsp:nvSpPr>
      <dsp:spPr>
        <a:xfrm>
          <a:off x="2348127" y="1610557"/>
          <a:ext cx="2013196" cy="2013196"/>
        </a:xfrm>
        <a:prstGeom prst="gear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APX Initial Allocation Workbook</a:t>
          </a:r>
          <a:endParaRPr lang="en-US" sz="1200" kern="1200" dirty="0"/>
        </a:p>
      </dsp:txBody>
      <dsp:txXfrm>
        <a:off x="2854955" y="2120448"/>
        <a:ext cx="999540" cy="993414"/>
      </dsp:txXfrm>
    </dsp:sp>
    <dsp:sp modelId="{9F731CA7-4E06-474F-9D22-07E7AA0E8881}">
      <dsp:nvSpPr>
        <dsp:cNvPr id="0" name=""/>
        <dsp:cNvSpPr/>
      </dsp:nvSpPr>
      <dsp:spPr>
        <a:xfrm>
          <a:off x="1366296" y="2837243"/>
          <a:ext cx="1761546" cy="10569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RDC Cross Docking Allocation Order Approval (Manual)</a:t>
          </a:r>
          <a:endParaRPr lang="en-US" sz="1200" kern="1200" dirty="0"/>
        </a:p>
        <a:p>
          <a:pPr marL="114300" lvl="1" indent="-114300" algn="l" defTabSz="533400">
            <a:lnSpc>
              <a:spcPct val="90000"/>
            </a:lnSpc>
            <a:spcBef>
              <a:spcPct val="0"/>
            </a:spcBef>
            <a:spcAft>
              <a:spcPct val="15000"/>
            </a:spcAft>
            <a:buChar char="••"/>
          </a:pPr>
          <a:r>
            <a:rPr lang="en-US" sz="1200" kern="1200" dirty="0" smtClean="0"/>
            <a:t>RDC On Hand Allocation Order Approval (Manual)</a:t>
          </a:r>
          <a:endParaRPr lang="en-US" sz="1200" kern="1200" dirty="0"/>
        </a:p>
      </dsp:txBody>
      <dsp:txXfrm>
        <a:off x="1397252" y="2868199"/>
        <a:ext cx="1699634" cy="995016"/>
      </dsp:txXfrm>
    </dsp:sp>
    <dsp:sp modelId="{1C10CD89-9E1E-4E9C-A5B2-293F41027D7A}">
      <dsp:nvSpPr>
        <dsp:cNvPr id="0" name=""/>
        <dsp:cNvSpPr/>
      </dsp:nvSpPr>
      <dsp:spPr>
        <a:xfrm rot="20700000">
          <a:off x="3475723" y="221657"/>
          <a:ext cx="1972521" cy="1972521"/>
        </a:xfrm>
        <a:prstGeom prst="gear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WMS</a:t>
          </a:r>
          <a:endParaRPr lang="en-US" sz="1200" kern="1200" dirty="0"/>
        </a:p>
      </dsp:txBody>
      <dsp:txXfrm rot="-20700000">
        <a:off x="3908355" y="654288"/>
        <a:ext cx="1107258" cy="1107258"/>
      </dsp:txXfrm>
    </dsp:sp>
    <dsp:sp modelId="{39EBAC4D-2B30-4E17-894B-57B68060E259}">
      <dsp:nvSpPr>
        <dsp:cNvPr id="0" name=""/>
        <dsp:cNvSpPr/>
      </dsp:nvSpPr>
      <dsp:spPr>
        <a:xfrm>
          <a:off x="4965283" y="654288"/>
          <a:ext cx="1761546" cy="10569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APX Order Export to WMS</a:t>
          </a:r>
          <a:endParaRPr lang="en-US" sz="1200" kern="1200" dirty="0"/>
        </a:p>
        <a:p>
          <a:pPr marL="114300" lvl="1" indent="-114300" algn="l" defTabSz="533400">
            <a:lnSpc>
              <a:spcPct val="90000"/>
            </a:lnSpc>
            <a:spcBef>
              <a:spcPct val="0"/>
            </a:spcBef>
            <a:spcAft>
              <a:spcPct val="15000"/>
            </a:spcAft>
            <a:buChar char="••"/>
          </a:pPr>
          <a:r>
            <a:rPr lang="en-US" sz="1200" kern="1200" dirty="0" smtClean="0"/>
            <a:t>Order Execution</a:t>
          </a:r>
          <a:endParaRPr lang="en-US" sz="1200" kern="1200" dirty="0"/>
        </a:p>
      </dsp:txBody>
      <dsp:txXfrm>
        <a:off x="4996239" y="685244"/>
        <a:ext cx="1699634" cy="995016"/>
      </dsp:txXfrm>
    </dsp:sp>
    <dsp:sp modelId="{A7089DF4-1AF3-4040-B323-24A6CA934033}">
      <dsp:nvSpPr>
        <dsp:cNvPr id="0" name=""/>
        <dsp:cNvSpPr/>
      </dsp:nvSpPr>
      <dsp:spPr>
        <a:xfrm>
          <a:off x="3755149" y="1841818"/>
          <a:ext cx="3543225" cy="3543225"/>
        </a:xfrm>
        <a:prstGeom prst="circularArrow">
          <a:avLst>
            <a:gd name="adj1" fmla="val 4687"/>
            <a:gd name="adj2" fmla="val 299029"/>
            <a:gd name="adj3" fmla="val 2533112"/>
            <a:gd name="adj4" fmla="val 15825243"/>
            <a:gd name="adj5" fmla="val 5469"/>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CE625410-A47C-4C4A-ADBC-3D86DFE80B84}">
      <dsp:nvSpPr>
        <dsp:cNvPr id="0" name=""/>
        <dsp:cNvSpPr/>
      </dsp:nvSpPr>
      <dsp:spPr>
        <a:xfrm>
          <a:off x="1991594" y="1161513"/>
          <a:ext cx="2574374" cy="257437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6D7C527A-4E98-46D4-AF85-5E12C533E40B}">
      <dsp:nvSpPr>
        <dsp:cNvPr id="0" name=""/>
        <dsp:cNvSpPr/>
      </dsp:nvSpPr>
      <dsp:spPr>
        <a:xfrm>
          <a:off x="3019458" y="-213998"/>
          <a:ext cx="2775694" cy="27756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9E10F9-E13B-479A-9AC7-1F12E05979CF}" type="datetimeFigureOut">
              <a:rPr lang="en-US" smtClean="0"/>
              <a:pPr/>
              <a:t>8/2/2018</a:t>
            </a:fld>
            <a:endParaRPr lang="en-US"/>
          </a:p>
        </p:txBody>
      </p:sp>
      <p:sp>
        <p:nvSpPr>
          <p:cNvPr id="4" name="Slide Image Placeholder 3"/>
          <p:cNvSpPr>
            <a:spLocks noGrp="1" noRot="1" noChangeAspect="1"/>
          </p:cNvSpPr>
          <p:nvPr>
            <p:ph type="sldImg" idx="2"/>
          </p:nvPr>
        </p:nvSpPr>
        <p:spPr>
          <a:xfrm>
            <a:off x="1071563" y="685800"/>
            <a:ext cx="47148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66E15-4698-4F58-8802-E315F9AF4455}" type="slidenum">
              <a:rPr lang="en-US" smtClean="0"/>
              <a:pPr/>
              <a:t>‹#›</a:t>
            </a:fld>
            <a:endParaRPr lang="en-US"/>
          </a:p>
        </p:txBody>
      </p:sp>
    </p:spTree>
    <p:extLst>
      <p:ext uri="{BB962C8B-B14F-4D97-AF65-F5344CB8AC3E}">
        <p14:creationId xmlns:p14="http://schemas.microsoft.com/office/powerpoint/2010/main" val="510235329"/>
      </p:ext>
    </p:extLst>
  </p:cSld>
  <p:clrMap bg1="lt1" tx1="dk1" bg2="lt2" tx2="dk2" accent1="accent1" accent2="accent2" accent3="accent3" accent4="accent4" accent5="accent5" accent6="accent6" hlink="hlink" folHlink="folHlink"/>
  <p:notesStyle>
    <a:lvl1pPr marL="0" algn="l" defTabSz="992697" rtl="0" eaLnBrk="1" latinLnBrk="0" hangingPunct="1">
      <a:defRPr sz="1300" kern="1200">
        <a:solidFill>
          <a:schemeClr val="tx1"/>
        </a:solidFill>
        <a:latin typeface="+mn-lt"/>
        <a:ea typeface="+mn-ea"/>
        <a:cs typeface="+mn-cs"/>
      </a:defRPr>
    </a:lvl1pPr>
    <a:lvl2pPr marL="496348" algn="l" defTabSz="992697" rtl="0" eaLnBrk="1" latinLnBrk="0" hangingPunct="1">
      <a:defRPr sz="1300" kern="1200">
        <a:solidFill>
          <a:schemeClr val="tx1"/>
        </a:solidFill>
        <a:latin typeface="+mn-lt"/>
        <a:ea typeface="+mn-ea"/>
        <a:cs typeface="+mn-cs"/>
      </a:defRPr>
    </a:lvl2pPr>
    <a:lvl3pPr marL="992697" algn="l" defTabSz="992697" rtl="0" eaLnBrk="1" latinLnBrk="0" hangingPunct="1">
      <a:defRPr sz="1300" kern="1200">
        <a:solidFill>
          <a:schemeClr val="tx1"/>
        </a:solidFill>
        <a:latin typeface="+mn-lt"/>
        <a:ea typeface="+mn-ea"/>
        <a:cs typeface="+mn-cs"/>
      </a:defRPr>
    </a:lvl3pPr>
    <a:lvl4pPr marL="1489044" algn="l" defTabSz="992697" rtl="0" eaLnBrk="1" latinLnBrk="0" hangingPunct="1">
      <a:defRPr sz="1300" kern="1200">
        <a:solidFill>
          <a:schemeClr val="tx1"/>
        </a:solidFill>
        <a:latin typeface="+mn-lt"/>
        <a:ea typeface="+mn-ea"/>
        <a:cs typeface="+mn-cs"/>
      </a:defRPr>
    </a:lvl4pPr>
    <a:lvl5pPr marL="1985393" algn="l" defTabSz="992697" rtl="0" eaLnBrk="1" latinLnBrk="0" hangingPunct="1">
      <a:defRPr sz="1300" kern="1200">
        <a:solidFill>
          <a:schemeClr val="tx1"/>
        </a:solidFill>
        <a:latin typeface="+mn-lt"/>
        <a:ea typeface="+mn-ea"/>
        <a:cs typeface="+mn-cs"/>
      </a:defRPr>
    </a:lvl5pPr>
    <a:lvl6pPr marL="2481741" algn="l" defTabSz="992697" rtl="0" eaLnBrk="1" latinLnBrk="0" hangingPunct="1">
      <a:defRPr sz="1300" kern="1200">
        <a:solidFill>
          <a:schemeClr val="tx1"/>
        </a:solidFill>
        <a:latin typeface="+mn-lt"/>
        <a:ea typeface="+mn-ea"/>
        <a:cs typeface="+mn-cs"/>
      </a:defRPr>
    </a:lvl6pPr>
    <a:lvl7pPr marL="2978090" algn="l" defTabSz="992697" rtl="0" eaLnBrk="1" latinLnBrk="0" hangingPunct="1">
      <a:defRPr sz="1300" kern="1200">
        <a:solidFill>
          <a:schemeClr val="tx1"/>
        </a:solidFill>
        <a:latin typeface="+mn-lt"/>
        <a:ea typeface="+mn-ea"/>
        <a:cs typeface="+mn-cs"/>
      </a:defRPr>
    </a:lvl7pPr>
    <a:lvl8pPr marL="3474438" algn="l" defTabSz="992697" rtl="0" eaLnBrk="1" latinLnBrk="0" hangingPunct="1">
      <a:defRPr sz="1300" kern="1200">
        <a:solidFill>
          <a:schemeClr val="tx1"/>
        </a:solidFill>
        <a:latin typeface="+mn-lt"/>
        <a:ea typeface="+mn-ea"/>
        <a:cs typeface="+mn-cs"/>
      </a:defRPr>
    </a:lvl8pPr>
    <a:lvl9pPr marL="3970786" algn="l" defTabSz="992697"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19" name="Picture 18" descr="VELTIO_plain.jpg"/>
          <p:cNvPicPr>
            <a:picLocks noChangeAspect="1"/>
          </p:cNvPicPr>
          <p:nvPr userDrawn="1"/>
        </p:nvPicPr>
        <p:blipFill>
          <a:blip r:embed="rId2"/>
          <a:stretch>
            <a:fillRect/>
          </a:stretch>
        </p:blipFill>
        <p:spPr>
          <a:xfrm>
            <a:off x="0" y="-567"/>
            <a:ext cx="10058400" cy="7324725"/>
          </a:xfrm>
          <a:prstGeom prst="rect">
            <a:avLst/>
          </a:prstGeom>
        </p:spPr>
      </p:pic>
      <p:sp>
        <p:nvSpPr>
          <p:cNvPr id="20" name="Title 1"/>
          <p:cNvSpPr>
            <a:spLocks noGrp="1"/>
          </p:cNvSpPr>
          <p:nvPr>
            <p:ph type="title" hasCustomPrompt="1"/>
          </p:nvPr>
        </p:nvSpPr>
        <p:spPr>
          <a:xfrm>
            <a:off x="274110" y="2689158"/>
            <a:ext cx="9542133" cy="508000"/>
          </a:xfrm>
          <a:prstGeom prst="rect">
            <a:avLst/>
          </a:prstGeom>
        </p:spPr>
        <p:txBody>
          <a:bodyPr lIns="91434" tIns="45717" rIns="91434" bIns="45717" anchor="t">
            <a:normAutofit/>
          </a:bodyPr>
          <a:lstStyle>
            <a:lvl1pPr algn="l">
              <a:defRPr sz="3200" b="1" i="0" cap="all">
                <a:solidFill>
                  <a:srgbClr val="000000"/>
                </a:solidFill>
                <a:effectLst/>
              </a:defRPr>
            </a:lvl1pPr>
          </a:lstStyle>
          <a:p>
            <a:r>
              <a:rPr lang="en-US" dirty="0" smtClean="0"/>
              <a:t>Primary Heading (32pt/Bold/Upp.case)</a:t>
            </a:r>
            <a:endParaRPr lang="en-US" dirty="0"/>
          </a:p>
        </p:txBody>
      </p:sp>
      <p:sp>
        <p:nvSpPr>
          <p:cNvPr id="21" name="Text Placeholder 2"/>
          <p:cNvSpPr>
            <a:spLocks noGrp="1"/>
          </p:cNvSpPr>
          <p:nvPr>
            <p:ph type="body" idx="1" hasCustomPrompt="1"/>
          </p:nvPr>
        </p:nvSpPr>
        <p:spPr>
          <a:xfrm>
            <a:off x="280987" y="3213101"/>
            <a:ext cx="9535255" cy="492721"/>
          </a:xfrm>
          <a:prstGeom prst="rect">
            <a:avLst/>
          </a:prstGeom>
        </p:spPr>
        <p:txBody>
          <a:bodyPr lIns="91434" tIns="45717" rIns="91434" bIns="45717" anchor="b">
            <a:noAutofit/>
          </a:bodyPr>
          <a:lstStyle>
            <a:lvl1pPr marL="0" indent="0">
              <a:buNone/>
              <a:defRPr sz="2400" cap="all">
                <a:solidFill>
                  <a:srgbClr val="0F80AF"/>
                </a:solidFill>
              </a:defRPr>
            </a:lvl1pPr>
            <a:lvl2pPr marL="496348" indent="0">
              <a:buNone/>
              <a:defRPr sz="2000">
                <a:solidFill>
                  <a:schemeClr val="tx1">
                    <a:tint val="75000"/>
                  </a:schemeClr>
                </a:solidFill>
              </a:defRPr>
            </a:lvl2pPr>
            <a:lvl3pPr marL="992697" indent="0">
              <a:buNone/>
              <a:defRPr sz="1700">
                <a:solidFill>
                  <a:schemeClr val="tx1">
                    <a:tint val="75000"/>
                  </a:schemeClr>
                </a:solidFill>
              </a:defRPr>
            </a:lvl3pPr>
            <a:lvl4pPr marL="1489044" indent="0">
              <a:buNone/>
              <a:defRPr sz="1500">
                <a:solidFill>
                  <a:schemeClr val="tx1">
                    <a:tint val="75000"/>
                  </a:schemeClr>
                </a:solidFill>
              </a:defRPr>
            </a:lvl4pPr>
            <a:lvl5pPr marL="1985393" indent="0">
              <a:buNone/>
              <a:defRPr sz="1500">
                <a:solidFill>
                  <a:schemeClr val="tx1">
                    <a:tint val="75000"/>
                  </a:schemeClr>
                </a:solidFill>
              </a:defRPr>
            </a:lvl5pPr>
            <a:lvl6pPr marL="2481741" indent="0">
              <a:buNone/>
              <a:defRPr sz="1500">
                <a:solidFill>
                  <a:schemeClr val="tx1">
                    <a:tint val="75000"/>
                  </a:schemeClr>
                </a:solidFill>
              </a:defRPr>
            </a:lvl6pPr>
            <a:lvl7pPr marL="2978090" indent="0">
              <a:buNone/>
              <a:defRPr sz="1500">
                <a:solidFill>
                  <a:schemeClr val="tx1">
                    <a:tint val="75000"/>
                  </a:schemeClr>
                </a:solidFill>
              </a:defRPr>
            </a:lvl7pPr>
            <a:lvl8pPr marL="3474438" indent="0">
              <a:buNone/>
              <a:defRPr sz="1500">
                <a:solidFill>
                  <a:schemeClr val="tx1">
                    <a:tint val="75000"/>
                  </a:schemeClr>
                </a:solidFill>
              </a:defRPr>
            </a:lvl8pPr>
            <a:lvl9pPr marL="3970786" indent="0">
              <a:buNone/>
              <a:defRPr sz="1500">
                <a:solidFill>
                  <a:schemeClr val="tx1">
                    <a:tint val="75000"/>
                  </a:schemeClr>
                </a:solidFill>
              </a:defRPr>
            </a:lvl9pPr>
          </a:lstStyle>
          <a:p>
            <a:pPr lvl="0"/>
            <a:r>
              <a:rPr lang="en-US" dirty="0" smtClean="0"/>
              <a:t>Secondary Heading (24pt/upp.case)</a:t>
            </a:r>
          </a:p>
        </p:txBody>
      </p:sp>
      <p:sp>
        <p:nvSpPr>
          <p:cNvPr id="22" name="Text Placeholder 2"/>
          <p:cNvSpPr>
            <a:spLocks noGrp="1"/>
          </p:cNvSpPr>
          <p:nvPr>
            <p:ph type="body" idx="10" hasCustomPrompt="1"/>
          </p:nvPr>
        </p:nvSpPr>
        <p:spPr>
          <a:xfrm>
            <a:off x="280987" y="4208113"/>
            <a:ext cx="9535255" cy="492721"/>
          </a:xfrm>
          <a:prstGeom prst="rect">
            <a:avLst/>
          </a:prstGeom>
        </p:spPr>
        <p:txBody>
          <a:bodyPr lIns="91434" tIns="45717" rIns="91434" bIns="45717" anchor="b">
            <a:noAutofit/>
          </a:bodyPr>
          <a:lstStyle>
            <a:lvl1pPr marL="0" indent="0">
              <a:buNone/>
              <a:defRPr sz="1800" cap="none" baseline="0">
                <a:solidFill>
                  <a:schemeClr val="bg1"/>
                </a:solidFill>
              </a:defRPr>
            </a:lvl1pPr>
            <a:lvl2pPr marL="496348" indent="0">
              <a:buNone/>
              <a:defRPr sz="2000">
                <a:solidFill>
                  <a:schemeClr val="tx1">
                    <a:tint val="75000"/>
                  </a:schemeClr>
                </a:solidFill>
              </a:defRPr>
            </a:lvl2pPr>
            <a:lvl3pPr marL="992697" indent="0">
              <a:buNone/>
              <a:defRPr sz="1700">
                <a:solidFill>
                  <a:schemeClr val="tx1">
                    <a:tint val="75000"/>
                  </a:schemeClr>
                </a:solidFill>
              </a:defRPr>
            </a:lvl3pPr>
            <a:lvl4pPr marL="1489044" indent="0">
              <a:buNone/>
              <a:defRPr sz="1500">
                <a:solidFill>
                  <a:schemeClr val="tx1">
                    <a:tint val="75000"/>
                  </a:schemeClr>
                </a:solidFill>
              </a:defRPr>
            </a:lvl4pPr>
            <a:lvl5pPr marL="1985393" indent="0">
              <a:buNone/>
              <a:defRPr sz="1500">
                <a:solidFill>
                  <a:schemeClr val="tx1">
                    <a:tint val="75000"/>
                  </a:schemeClr>
                </a:solidFill>
              </a:defRPr>
            </a:lvl5pPr>
            <a:lvl6pPr marL="2481741" indent="0">
              <a:buNone/>
              <a:defRPr sz="1500">
                <a:solidFill>
                  <a:schemeClr val="tx1">
                    <a:tint val="75000"/>
                  </a:schemeClr>
                </a:solidFill>
              </a:defRPr>
            </a:lvl6pPr>
            <a:lvl7pPr marL="2978090" indent="0">
              <a:buNone/>
              <a:defRPr sz="1500">
                <a:solidFill>
                  <a:schemeClr val="tx1">
                    <a:tint val="75000"/>
                  </a:schemeClr>
                </a:solidFill>
              </a:defRPr>
            </a:lvl7pPr>
            <a:lvl8pPr marL="3474438" indent="0">
              <a:buNone/>
              <a:defRPr sz="1500">
                <a:solidFill>
                  <a:schemeClr val="tx1">
                    <a:tint val="75000"/>
                  </a:schemeClr>
                </a:solidFill>
              </a:defRPr>
            </a:lvl8pPr>
            <a:lvl9pPr marL="3970786" indent="0">
              <a:buNone/>
              <a:defRPr sz="1500">
                <a:solidFill>
                  <a:schemeClr val="tx1">
                    <a:tint val="75000"/>
                  </a:schemeClr>
                </a:solidFill>
              </a:defRPr>
            </a:lvl9pPr>
          </a:lstStyle>
          <a:p>
            <a:pPr lvl="0"/>
            <a:r>
              <a:rPr lang="en-US" dirty="0" smtClean="0"/>
              <a:t>February 4, 2013 (18pt)</a:t>
            </a:r>
          </a:p>
        </p:txBody>
      </p:sp>
      <p:pic>
        <p:nvPicPr>
          <p:cNvPr id="11" name="Picture 10" descr="VELTIO_ PPT LOGO TAB.jpg"/>
          <p:cNvPicPr>
            <a:picLocks noChangeAspect="1"/>
          </p:cNvPicPr>
          <p:nvPr userDrawn="1"/>
        </p:nvPicPr>
        <p:blipFill>
          <a:blip r:embed="rId3"/>
          <a:stretch>
            <a:fillRect/>
          </a:stretch>
        </p:blipFill>
        <p:spPr>
          <a:xfrm>
            <a:off x="405172" y="6924994"/>
            <a:ext cx="1339851" cy="390525"/>
          </a:xfrm>
          <a:prstGeom prst="rect">
            <a:avLst/>
          </a:prstGeom>
        </p:spPr>
      </p:pic>
      <p:sp>
        <p:nvSpPr>
          <p:cNvPr id="9" name="Picture Placeholder 3"/>
          <p:cNvSpPr>
            <a:spLocks noGrp="1"/>
          </p:cNvSpPr>
          <p:nvPr>
            <p:ph type="pic" sz="quarter" idx="11" hasCustomPrompt="1"/>
          </p:nvPr>
        </p:nvSpPr>
        <p:spPr>
          <a:xfrm>
            <a:off x="374692" y="330927"/>
            <a:ext cx="2007828" cy="912813"/>
          </a:xfrm>
          <a:prstGeom prst="rect">
            <a:avLst/>
          </a:prstGeom>
        </p:spPr>
        <p:txBody>
          <a:bodyPr/>
          <a:lstStyle>
            <a:lvl1pPr marL="0" indent="0">
              <a:buNone/>
              <a:defRPr/>
            </a:lvl1pPr>
          </a:lstStyle>
          <a:p>
            <a:r>
              <a:rPr lang="en-US" dirty="0" smtClean="0"/>
              <a:t>logo</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816" y="145047"/>
            <a:ext cx="9536271" cy="698944"/>
          </a:xfrm>
          <a:prstGeom prst="rect">
            <a:avLst/>
          </a:prstGeom>
        </p:spPr>
        <p:txBody>
          <a:bodyPr lIns="91434" tIns="45717" rIns="91434" bIns="45717"/>
          <a:lstStyle>
            <a:lvl1pPr>
              <a:defRPr sz="3500" b="1" cap="all">
                <a:solidFill>
                  <a:srgbClr val="0F80AF"/>
                </a:solidFill>
              </a:defRPr>
            </a:lvl1pPr>
          </a:lstStyle>
          <a:p>
            <a:r>
              <a:rPr lang="en-US" dirty="0" smtClean="0"/>
              <a:t>header (35pt/bold/upp.case)</a:t>
            </a:r>
            <a:endParaRPr lang="en-US" dirty="0"/>
          </a:p>
        </p:txBody>
      </p:sp>
      <p:sp>
        <p:nvSpPr>
          <p:cNvPr id="6" name="Content Placeholder 5"/>
          <p:cNvSpPr>
            <a:spLocks noGrp="1"/>
          </p:cNvSpPr>
          <p:nvPr>
            <p:ph sz="quarter" idx="10" hasCustomPrompt="1"/>
          </p:nvPr>
        </p:nvSpPr>
        <p:spPr>
          <a:xfrm>
            <a:off x="328440" y="1032459"/>
            <a:ext cx="9505647" cy="363700"/>
          </a:xfrm>
          <a:prstGeom prst="rect">
            <a:avLst/>
          </a:prstGeom>
        </p:spPr>
        <p:txBody>
          <a:bodyPr vert="horz"/>
          <a:lstStyle>
            <a:lvl1pPr>
              <a:buNone/>
              <a:defRPr sz="1700" b="1"/>
            </a:lvl1pPr>
            <a:lvl2pPr>
              <a:buFont typeface="Arial"/>
              <a:buChar char="•"/>
              <a:defRPr sz="1500" baseline="0"/>
            </a:lvl2pPr>
          </a:lstStyle>
          <a:p>
            <a:pPr lvl="0"/>
            <a:r>
              <a:rPr lang="en-US" dirty="0" smtClean="0"/>
              <a:t>Subhead (17pt/Bold)</a:t>
            </a:r>
          </a:p>
        </p:txBody>
      </p:sp>
      <p:sp>
        <p:nvSpPr>
          <p:cNvPr id="5" name="Content Placeholder 4"/>
          <p:cNvSpPr>
            <a:spLocks noGrp="1"/>
          </p:cNvSpPr>
          <p:nvPr>
            <p:ph sz="quarter" idx="11" hasCustomPrompt="1"/>
          </p:nvPr>
        </p:nvSpPr>
        <p:spPr>
          <a:xfrm>
            <a:off x="328613" y="1630363"/>
            <a:ext cx="9505950" cy="5241925"/>
          </a:xfrm>
          <a:prstGeom prst="rect">
            <a:avLst/>
          </a:prstGeom>
        </p:spPr>
        <p:txBody>
          <a:bodyPr vert="horz"/>
          <a:lstStyle>
            <a:lvl1pPr>
              <a:defRPr sz="1600"/>
            </a:lvl1pPr>
            <a:lvl2pPr>
              <a:defRPr sz="1400"/>
            </a:lvl2pPr>
            <a:lvl3pPr>
              <a:defRPr sz="1200"/>
            </a:lvl3pPr>
            <a:lvl4pPr>
              <a:defRPr sz="1100"/>
            </a:lvl4pPr>
            <a:lvl5pPr>
              <a:defRPr sz="1100"/>
            </a:lvl5pPr>
          </a:lstStyle>
          <a:p>
            <a:pPr lvl="0"/>
            <a:r>
              <a:rPr lang="en-US" dirty="0" smtClean="0"/>
              <a:t>Click to edit Master text styles (16pt)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816" y="145047"/>
            <a:ext cx="9536271" cy="698944"/>
          </a:xfrm>
          <a:prstGeom prst="rect">
            <a:avLst/>
          </a:prstGeom>
        </p:spPr>
        <p:txBody>
          <a:bodyPr lIns="91434" tIns="45717" rIns="91434" bIns="45717"/>
          <a:lstStyle>
            <a:lvl1pPr>
              <a:defRPr sz="3500" b="1" cap="all">
                <a:solidFill>
                  <a:srgbClr val="0F80AF"/>
                </a:solidFill>
              </a:defRPr>
            </a:lvl1pPr>
          </a:lstStyle>
          <a:p>
            <a:r>
              <a:rPr lang="en-US" dirty="0" smtClean="0"/>
              <a:t>header (35pt/bold/upp.case)</a:t>
            </a:r>
            <a:endParaRPr lang="en-US" dirty="0"/>
          </a:p>
        </p:txBody>
      </p:sp>
      <p:sp>
        <p:nvSpPr>
          <p:cNvPr id="6" name="Content Placeholder 5"/>
          <p:cNvSpPr>
            <a:spLocks noGrp="1"/>
          </p:cNvSpPr>
          <p:nvPr>
            <p:ph sz="quarter" idx="10" hasCustomPrompt="1"/>
          </p:nvPr>
        </p:nvSpPr>
        <p:spPr>
          <a:xfrm>
            <a:off x="328440" y="1032458"/>
            <a:ext cx="9505647" cy="5668616"/>
          </a:xfrm>
          <a:prstGeom prst="rect">
            <a:avLst/>
          </a:prstGeom>
        </p:spPr>
        <p:txBody>
          <a:bodyPr vert="horz"/>
          <a:lstStyle>
            <a:lvl1pPr>
              <a:buNone/>
              <a:defRPr sz="1700" b="0"/>
            </a:lvl1pPr>
            <a:lvl2pPr>
              <a:buFont typeface="Arial"/>
              <a:buChar char="•"/>
              <a:defRPr sz="1500" b="0" baseline="0"/>
            </a:lvl2pPr>
          </a:lstStyle>
          <a:p>
            <a:pPr lvl="0"/>
            <a:r>
              <a:rPr lang="en-US" dirty="0" smtClean="0"/>
              <a:t>Subhead (17pt/Bold)</a:t>
            </a:r>
          </a:p>
          <a:p>
            <a:pPr lvl="1"/>
            <a:r>
              <a:rPr lang="en-US" dirty="0" smtClean="0"/>
              <a:t>talking points(15pt)</a:t>
            </a:r>
          </a:p>
          <a:p>
            <a:pPr lvl="1"/>
            <a:r>
              <a:rPr lang="en-US" dirty="0" smtClean="0"/>
              <a:t>talking points (15pt)</a:t>
            </a:r>
          </a:p>
        </p:txBody>
      </p:sp>
    </p:spTree>
    <p:extLst>
      <p:ext uri="{BB962C8B-B14F-4D97-AF65-F5344CB8AC3E}">
        <p14:creationId xmlns:p14="http://schemas.microsoft.com/office/powerpoint/2010/main" val="26263379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3" name="Picture 2" descr="VELTIO_PatternDivider.jpg"/>
          <p:cNvPicPr>
            <a:picLocks noChangeAspect="1"/>
          </p:cNvPicPr>
          <p:nvPr userDrawn="1"/>
        </p:nvPicPr>
        <p:blipFill>
          <a:blip r:embed="rId2"/>
          <a:stretch>
            <a:fillRect/>
          </a:stretch>
        </p:blipFill>
        <p:spPr>
          <a:xfrm>
            <a:off x="-36067" y="-257054"/>
            <a:ext cx="10107168" cy="7580376"/>
          </a:xfrm>
          <a:prstGeom prst="rect">
            <a:avLst/>
          </a:prstGeom>
        </p:spPr>
      </p:pic>
      <p:sp>
        <p:nvSpPr>
          <p:cNvPr id="4" name="Title 1"/>
          <p:cNvSpPr>
            <a:spLocks noGrp="1"/>
          </p:cNvSpPr>
          <p:nvPr>
            <p:ph type="title" hasCustomPrompt="1"/>
          </p:nvPr>
        </p:nvSpPr>
        <p:spPr>
          <a:xfrm>
            <a:off x="274110" y="3634779"/>
            <a:ext cx="9542133" cy="508000"/>
          </a:xfrm>
          <a:prstGeom prst="rect">
            <a:avLst/>
          </a:prstGeom>
        </p:spPr>
        <p:txBody>
          <a:bodyPr lIns="91434" tIns="45717" rIns="91434" bIns="45717" anchor="t">
            <a:normAutofit/>
          </a:bodyPr>
          <a:lstStyle>
            <a:lvl1pPr algn="l">
              <a:defRPr sz="3200" b="1" i="0" cap="all">
                <a:solidFill>
                  <a:srgbClr val="000000"/>
                </a:solidFill>
                <a:effectLst/>
              </a:defRPr>
            </a:lvl1pPr>
          </a:lstStyle>
          <a:p>
            <a:r>
              <a:rPr lang="en-US" dirty="0" smtClean="0"/>
              <a:t>Divider text (32pt/Bold/Upp.case)</a:t>
            </a:r>
            <a:endParaRPr lang="en-US" dirty="0"/>
          </a:p>
        </p:txBody>
      </p:sp>
      <p:sp>
        <p:nvSpPr>
          <p:cNvPr id="5" name="Text Placeholder 2"/>
          <p:cNvSpPr>
            <a:spLocks noGrp="1"/>
          </p:cNvSpPr>
          <p:nvPr>
            <p:ph type="body" idx="1" hasCustomPrompt="1"/>
          </p:nvPr>
        </p:nvSpPr>
        <p:spPr>
          <a:xfrm>
            <a:off x="280987" y="4149715"/>
            <a:ext cx="9535255" cy="492721"/>
          </a:xfrm>
          <a:prstGeom prst="rect">
            <a:avLst/>
          </a:prstGeom>
        </p:spPr>
        <p:txBody>
          <a:bodyPr lIns="91434" tIns="45717" rIns="91434" bIns="45717" anchor="b">
            <a:noAutofit/>
          </a:bodyPr>
          <a:lstStyle>
            <a:lvl1pPr marL="0" indent="0">
              <a:buNone/>
              <a:defRPr sz="2400" cap="all" baseline="0">
                <a:solidFill>
                  <a:srgbClr val="0F80AF"/>
                </a:solidFill>
              </a:defRPr>
            </a:lvl1pPr>
            <a:lvl2pPr marL="496348" indent="0">
              <a:buNone/>
              <a:defRPr sz="2000">
                <a:solidFill>
                  <a:schemeClr val="tx1">
                    <a:tint val="75000"/>
                  </a:schemeClr>
                </a:solidFill>
              </a:defRPr>
            </a:lvl2pPr>
            <a:lvl3pPr marL="992697" indent="0">
              <a:buNone/>
              <a:defRPr sz="1700">
                <a:solidFill>
                  <a:schemeClr val="tx1">
                    <a:tint val="75000"/>
                  </a:schemeClr>
                </a:solidFill>
              </a:defRPr>
            </a:lvl3pPr>
            <a:lvl4pPr marL="1489044" indent="0">
              <a:buNone/>
              <a:defRPr sz="1500">
                <a:solidFill>
                  <a:schemeClr val="tx1">
                    <a:tint val="75000"/>
                  </a:schemeClr>
                </a:solidFill>
              </a:defRPr>
            </a:lvl4pPr>
            <a:lvl5pPr marL="1985393" indent="0">
              <a:buNone/>
              <a:defRPr sz="1500">
                <a:solidFill>
                  <a:schemeClr val="tx1">
                    <a:tint val="75000"/>
                  </a:schemeClr>
                </a:solidFill>
              </a:defRPr>
            </a:lvl5pPr>
            <a:lvl6pPr marL="2481741" indent="0">
              <a:buNone/>
              <a:defRPr sz="1500">
                <a:solidFill>
                  <a:schemeClr val="tx1">
                    <a:tint val="75000"/>
                  </a:schemeClr>
                </a:solidFill>
              </a:defRPr>
            </a:lvl6pPr>
            <a:lvl7pPr marL="2978090" indent="0">
              <a:buNone/>
              <a:defRPr sz="1500">
                <a:solidFill>
                  <a:schemeClr val="tx1">
                    <a:tint val="75000"/>
                  </a:schemeClr>
                </a:solidFill>
              </a:defRPr>
            </a:lvl7pPr>
            <a:lvl8pPr marL="3474438" indent="0">
              <a:buNone/>
              <a:defRPr sz="1500">
                <a:solidFill>
                  <a:schemeClr val="tx1">
                    <a:tint val="75000"/>
                  </a:schemeClr>
                </a:solidFill>
              </a:defRPr>
            </a:lvl8pPr>
            <a:lvl9pPr marL="3970786" indent="0">
              <a:buNone/>
              <a:defRPr sz="1500">
                <a:solidFill>
                  <a:schemeClr val="tx1">
                    <a:tint val="75000"/>
                  </a:schemeClr>
                </a:solidFill>
              </a:defRPr>
            </a:lvl9pPr>
          </a:lstStyle>
          <a:p>
            <a:pPr lvl="0"/>
            <a:r>
              <a:rPr lang="en-US" dirty="0" smtClean="0"/>
              <a:t>divider sub-text (24pt/upp.case)</a:t>
            </a:r>
          </a:p>
        </p:txBody>
      </p:sp>
      <p:grpSp>
        <p:nvGrpSpPr>
          <p:cNvPr id="9" name="Group 8"/>
          <p:cNvGrpSpPr/>
          <p:nvPr userDrawn="1"/>
        </p:nvGrpSpPr>
        <p:grpSpPr>
          <a:xfrm>
            <a:off x="413811" y="6934939"/>
            <a:ext cx="1227350" cy="380390"/>
            <a:chOff x="413811" y="6934939"/>
            <a:chExt cx="1227350" cy="380390"/>
          </a:xfrm>
        </p:grpSpPr>
        <p:sp>
          <p:nvSpPr>
            <p:cNvPr id="10" name="Rectangle 9"/>
            <p:cNvSpPr/>
            <p:nvPr userDrawn="1"/>
          </p:nvSpPr>
          <p:spPr>
            <a:xfrm>
              <a:off x="413811" y="6934939"/>
              <a:ext cx="1227350" cy="3803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pic>
          <p:nvPicPr>
            <p:cNvPr id="11" name="Picture 10" descr="Veltio Logo_color.jpg"/>
            <p:cNvPicPr>
              <a:picLocks noChangeAspect="1"/>
            </p:cNvPicPr>
            <p:nvPr userDrawn="1"/>
          </p:nvPicPr>
          <p:blipFill>
            <a:blip r:embed="rId3"/>
            <a:stretch>
              <a:fillRect/>
            </a:stretch>
          </p:blipFill>
          <p:spPr>
            <a:xfrm>
              <a:off x="480076" y="7052720"/>
              <a:ext cx="1094821" cy="144829"/>
            </a:xfrm>
            <a:prstGeom prst="rect">
              <a:avLst/>
            </a:prstGeom>
          </p:spPr>
        </p:pic>
      </p:grpSp>
      <p:pic>
        <p:nvPicPr>
          <p:cNvPr id="12" name="Picture 11" descr="VELTIO_ PPT LOGO TAB.jpg"/>
          <p:cNvPicPr>
            <a:picLocks noChangeAspect="1"/>
          </p:cNvPicPr>
          <p:nvPr userDrawn="1"/>
        </p:nvPicPr>
        <p:blipFill>
          <a:blip r:embed="rId4"/>
          <a:stretch>
            <a:fillRect/>
          </a:stretch>
        </p:blipFill>
        <p:spPr>
          <a:xfrm>
            <a:off x="405172" y="6924994"/>
            <a:ext cx="1339851" cy="390525"/>
          </a:xfrm>
          <a:prstGeom prst="rect">
            <a:avLst/>
          </a:prstGeom>
        </p:spPr>
      </p:pic>
    </p:spTree>
    <p:extLst>
      <p:ext uri="{BB962C8B-B14F-4D97-AF65-F5344CB8AC3E}">
        <p14:creationId xmlns:p14="http://schemas.microsoft.com/office/powerpoint/2010/main" val="142755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818" y="145047"/>
            <a:ext cx="9536271" cy="698944"/>
          </a:xfrm>
          <a:prstGeom prst="rect">
            <a:avLst/>
          </a:prstGeom>
        </p:spPr>
        <p:txBody>
          <a:bodyPr lIns="91428" tIns="45714" rIns="91428" bIns="45714"/>
          <a:lstStyle>
            <a:lvl1pPr>
              <a:defRPr sz="3413" b="1" cap="all">
                <a:solidFill>
                  <a:srgbClr val="0F80AF"/>
                </a:solidFill>
              </a:defRPr>
            </a:lvl1pPr>
          </a:lstStyle>
          <a:p>
            <a:r>
              <a:rPr lang="en-US" dirty="0" smtClean="0"/>
              <a:t>header (35pt/bold/upp.case)</a:t>
            </a:r>
            <a:endParaRPr lang="en-US" dirty="0"/>
          </a:p>
        </p:txBody>
      </p:sp>
      <p:sp>
        <p:nvSpPr>
          <p:cNvPr id="6" name="Content Placeholder 5"/>
          <p:cNvSpPr>
            <a:spLocks noGrp="1"/>
          </p:cNvSpPr>
          <p:nvPr>
            <p:ph sz="quarter" idx="10" hasCustomPrompt="1"/>
          </p:nvPr>
        </p:nvSpPr>
        <p:spPr>
          <a:xfrm>
            <a:off x="328442" y="1032459"/>
            <a:ext cx="9505647" cy="363700"/>
          </a:xfrm>
          <a:prstGeom prst="rect">
            <a:avLst/>
          </a:prstGeom>
        </p:spPr>
        <p:txBody>
          <a:bodyPr vert="horz" lIns="91433" tIns="45717" rIns="91433" bIns="45717"/>
          <a:lstStyle>
            <a:lvl1pPr>
              <a:buNone/>
              <a:defRPr sz="1707" b="1"/>
            </a:lvl1pPr>
            <a:lvl2pPr>
              <a:buFont typeface="Arial"/>
              <a:buChar char="•"/>
              <a:defRPr sz="1493" baseline="0"/>
            </a:lvl2pPr>
          </a:lstStyle>
          <a:p>
            <a:pPr lvl="0"/>
            <a:r>
              <a:rPr lang="en-US" dirty="0" smtClean="0"/>
              <a:t>Subhead (17pt/Bold)</a:t>
            </a:r>
          </a:p>
        </p:txBody>
      </p:sp>
      <p:sp>
        <p:nvSpPr>
          <p:cNvPr id="5" name="Content Placeholder 4"/>
          <p:cNvSpPr>
            <a:spLocks noGrp="1"/>
          </p:cNvSpPr>
          <p:nvPr>
            <p:ph sz="quarter" idx="11" hasCustomPrompt="1"/>
          </p:nvPr>
        </p:nvSpPr>
        <p:spPr>
          <a:xfrm>
            <a:off x="328615" y="1630366"/>
            <a:ext cx="9505950" cy="5241925"/>
          </a:xfrm>
          <a:prstGeom prst="rect">
            <a:avLst/>
          </a:prstGeom>
        </p:spPr>
        <p:txBody>
          <a:bodyPr vert="horz" lIns="91433" tIns="45717" rIns="91433" bIns="45717"/>
          <a:lstStyle>
            <a:lvl1pPr>
              <a:defRPr sz="1600"/>
            </a:lvl1pPr>
            <a:lvl2pPr>
              <a:defRPr sz="1387"/>
            </a:lvl2pPr>
            <a:lvl3pPr>
              <a:defRPr sz="1173"/>
            </a:lvl3pPr>
            <a:lvl4pPr>
              <a:defRPr sz="1067"/>
            </a:lvl4pPr>
            <a:lvl5pPr>
              <a:defRPr sz="1067"/>
            </a:lvl5pPr>
          </a:lstStyle>
          <a:p>
            <a:pPr lvl="0"/>
            <a:r>
              <a:rPr lang="en-US" dirty="0" smtClean="0"/>
              <a:t>Click to edit Master text styles (16pt)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9214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VELTIO_ PPT LOGO TAB.jpg"/>
          <p:cNvPicPr>
            <a:picLocks noChangeAspect="1"/>
          </p:cNvPicPr>
          <p:nvPr/>
        </p:nvPicPr>
        <p:blipFill>
          <a:blip r:embed="rId7"/>
          <a:stretch>
            <a:fillRect/>
          </a:stretch>
        </p:blipFill>
        <p:spPr>
          <a:xfrm>
            <a:off x="405172" y="6924994"/>
            <a:ext cx="1339851" cy="390525"/>
          </a:xfrm>
          <a:prstGeom prst="rect">
            <a:avLst/>
          </a:prstGeom>
        </p:spPr>
      </p:pic>
      <p:sp>
        <p:nvSpPr>
          <p:cNvPr id="2" name="TextBox 1"/>
          <p:cNvSpPr txBox="1"/>
          <p:nvPr/>
        </p:nvSpPr>
        <p:spPr>
          <a:xfrm>
            <a:off x="9184342" y="6978782"/>
            <a:ext cx="430306" cy="246215"/>
          </a:xfrm>
          <a:prstGeom prst="rect">
            <a:avLst/>
          </a:prstGeom>
          <a:noFill/>
        </p:spPr>
        <p:txBody>
          <a:bodyPr wrap="square" lIns="91434" tIns="45717" rIns="91434" bIns="45717" rtlCol="0">
            <a:spAutoFit/>
          </a:bodyPr>
          <a:lstStyle/>
          <a:p>
            <a:pPr algn="r"/>
            <a:fld id="{43812881-E4AA-4C46-B5BF-3F7F692BE593}" type="slidenum">
              <a:rPr lang="en-US" sz="1000" b="1" smtClean="0">
                <a:solidFill>
                  <a:schemeClr val="bg1">
                    <a:lumMod val="65000"/>
                  </a:schemeClr>
                </a:solidFill>
              </a:rPr>
              <a:pPr algn="r"/>
              <a:t>‹#›</a:t>
            </a:fld>
            <a:endParaRPr lang="en-US" sz="1000" b="1" dirty="0" smtClean="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ftr="0" dt="0"/>
  <p:txStyles>
    <p:titleStyle>
      <a:lvl1pPr algn="l" defTabSz="496348" rtl="0" eaLnBrk="1" latinLnBrk="0" hangingPunct="1">
        <a:spcBef>
          <a:spcPct val="0"/>
        </a:spcBef>
        <a:buNone/>
        <a:defRPr sz="4100" b="0" kern="1200">
          <a:solidFill>
            <a:srgbClr val="0F80AF"/>
          </a:solidFill>
          <a:effectLst/>
          <a:latin typeface="+mj-lt"/>
          <a:ea typeface="+mj-ea"/>
          <a:cs typeface="+mj-cs"/>
        </a:defRPr>
      </a:lvl1pPr>
    </p:titleStyle>
    <p:bodyStyle>
      <a:lvl1pPr marL="246451" indent="-246451" algn="l" defTabSz="496348" rtl="0" eaLnBrk="1" latinLnBrk="0" hangingPunct="1">
        <a:spcBef>
          <a:spcPct val="20000"/>
        </a:spcBef>
        <a:buFont typeface="Arial"/>
        <a:buChar char="•"/>
        <a:defRPr sz="2000" kern="1200">
          <a:solidFill>
            <a:schemeClr val="tx1"/>
          </a:solidFill>
          <a:latin typeface="+mn-lt"/>
          <a:ea typeface="+mn-ea"/>
          <a:cs typeface="+mn-cs"/>
        </a:defRPr>
      </a:lvl1pPr>
      <a:lvl2pPr marL="806566" indent="-310218" algn="l" defTabSz="496348" rtl="0" eaLnBrk="1" latinLnBrk="0" hangingPunct="1">
        <a:spcBef>
          <a:spcPct val="20000"/>
        </a:spcBef>
        <a:buFont typeface="Arial"/>
        <a:buChar char="–"/>
        <a:defRPr sz="1700" kern="1200">
          <a:solidFill>
            <a:schemeClr val="tx1"/>
          </a:solidFill>
          <a:latin typeface="+mn-lt"/>
          <a:ea typeface="+mn-ea"/>
          <a:cs typeface="+mn-cs"/>
        </a:defRPr>
      </a:lvl2pPr>
      <a:lvl3pPr marL="1240870" indent="-248174" algn="l" defTabSz="496348" rtl="0" eaLnBrk="1" latinLnBrk="0" hangingPunct="1">
        <a:spcBef>
          <a:spcPct val="20000"/>
        </a:spcBef>
        <a:buFont typeface="Arial"/>
        <a:buChar char="•"/>
        <a:defRPr sz="1500" kern="1200">
          <a:solidFill>
            <a:schemeClr val="tx1"/>
          </a:solidFill>
          <a:latin typeface="+mn-lt"/>
          <a:ea typeface="+mn-ea"/>
          <a:cs typeface="+mn-cs"/>
        </a:defRPr>
      </a:lvl3pPr>
      <a:lvl4pPr marL="1737219" indent="-248174" algn="l" defTabSz="496348" rtl="0" eaLnBrk="1" latinLnBrk="0" hangingPunct="1">
        <a:spcBef>
          <a:spcPct val="20000"/>
        </a:spcBef>
        <a:buFont typeface="Arial"/>
        <a:buChar char="–"/>
        <a:defRPr sz="1300" kern="1200">
          <a:solidFill>
            <a:schemeClr val="tx1"/>
          </a:solidFill>
          <a:latin typeface="+mn-lt"/>
          <a:ea typeface="+mn-ea"/>
          <a:cs typeface="+mn-cs"/>
        </a:defRPr>
      </a:lvl4pPr>
      <a:lvl5pPr marL="2233567" indent="-248174" algn="l" defTabSz="496348" rtl="0" eaLnBrk="1" latinLnBrk="0" hangingPunct="1">
        <a:spcBef>
          <a:spcPct val="20000"/>
        </a:spcBef>
        <a:buFont typeface="Arial"/>
        <a:buChar char="»"/>
        <a:defRPr sz="1300" kern="1200">
          <a:solidFill>
            <a:schemeClr val="tx1"/>
          </a:solidFill>
          <a:latin typeface="+mn-lt"/>
          <a:ea typeface="+mn-ea"/>
          <a:cs typeface="+mn-cs"/>
        </a:defRPr>
      </a:lvl5pPr>
      <a:lvl6pPr marL="2729915" indent="-248174" algn="l" defTabSz="496348" rtl="0" eaLnBrk="1" latinLnBrk="0" hangingPunct="1">
        <a:spcBef>
          <a:spcPct val="20000"/>
        </a:spcBef>
        <a:buFont typeface="Arial"/>
        <a:buChar char="•"/>
        <a:defRPr sz="2200" kern="1200">
          <a:solidFill>
            <a:schemeClr val="tx1"/>
          </a:solidFill>
          <a:latin typeface="+mn-lt"/>
          <a:ea typeface="+mn-ea"/>
          <a:cs typeface="+mn-cs"/>
        </a:defRPr>
      </a:lvl6pPr>
      <a:lvl7pPr marL="3226264" indent="-248174" algn="l" defTabSz="496348" rtl="0" eaLnBrk="1" latinLnBrk="0" hangingPunct="1">
        <a:spcBef>
          <a:spcPct val="20000"/>
        </a:spcBef>
        <a:buFont typeface="Arial"/>
        <a:buChar char="•"/>
        <a:defRPr sz="2200" kern="1200">
          <a:solidFill>
            <a:schemeClr val="tx1"/>
          </a:solidFill>
          <a:latin typeface="+mn-lt"/>
          <a:ea typeface="+mn-ea"/>
          <a:cs typeface="+mn-cs"/>
        </a:defRPr>
      </a:lvl7pPr>
      <a:lvl8pPr marL="3722611" indent="-248174" algn="l" defTabSz="496348" rtl="0" eaLnBrk="1" latinLnBrk="0" hangingPunct="1">
        <a:spcBef>
          <a:spcPct val="20000"/>
        </a:spcBef>
        <a:buFont typeface="Arial"/>
        <a:buChar char="•"/>
        <a:defRPr sz="2200" kern="1200">
          <a:solidFill>
            <a:schemeClr val="tx1"/>
          </a:solidFill>
          <a:latin typeface="+mn-lt"/>
          <a:ea typeface="+mn-ea"/>
          <a:cs typeface="+mn-cs"/>
        </a:defRPr>
      </a:lvl8pPr>
      <a:lvl9pPr marL="4218960" indent="-248174" algn="l" defTabSz="496348"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496348" rtl="0" eaLnBrk="1" latinLnBrk="0" hangingPunct="1">
        <a:defRPr sz="2000" kern="1200">
          <a:solidFill>
            <a:schemeClr val="tx1"/>
          </a:solidFill>
          <a:latin typeface="+mn-lt"/>
          <a:ea typeface="+mn-ea"/>
          <a:cs typeface="+mn-cs"/>
        </a:defRPr>
      </a:lvl1pPr>
      <a:lvl2pPr marL="496348" algn="l" defTabSz="496348" rtl="0" eaLnBrk="1" latinLnBrk="0" hangingPunct="1">
        <a:defRPr sz="2000" kern="1200">
          <a:solidFill>
            <a:schemeClr val="tx1"/>
          </a:solidFill>
          <a:latin typeface="+mn-lt"/>
          <a:ea typeface="+mn-ea"/>
          <a:cs typeface="+mn-cs"/>
        </a:defRPr>
      </a:lvl2pPr>
      <a:lvl3pPr marL="992697" algn="l" defTabSz="496348" rtl="0" eaLnBrk="1" latinLnBrk="0" hangingPunct="1">
        <a:defRPr sz="2000" kern="1200">
          <a:solidFill>
            <a:schemeClr val="tx1"/>
          </a:solidFill>
          <a:latin typeface="+mn-lt"/>
          <a:ea typeface="+mn-ea"/>
          <a:cs typeface="+mn-cs"/>
        </a:defRPr>
      </a:lvl3pPr>
      <a:lvl4pPr marL="1489044" algn="l" defTabSz="496348" rtl="0" eaLnBrk="1" latinLnBrk="0" hangingPunct="1">
        <a:defRPr sz="2000" kern="1200">
          <a:solidFill>
            <a:schemeClr val="tx1"/>
          </a:solidFill>
          <a:latin typeface="+mn-lt"/>
          <a:ea typeface="+mn-ea"/>
          <a:cs typeface="+mn-cs"/>
        </a:defRPr>
      </a:lvl4pPr>
      <a:lvl5pPr marL="1985393" algn="l" defTabSz="496348" rtl="0" eaLnBrk="1" latinLnBrk="0" hangingPunct="1">
        <a:defRPr sz="2000" kern="1200">
          <a:solidFill>
            <a:schemeClr val="tx1"/>
          </a:solidFill>
          <a:latin typeface="+mn-lt"/>
          <a:ea typeface="+mn-ea"/>
          <a:cs typeface="+mn-cs"/>
        </a:defRPr>
      </a:lvl5pPr>
      <a:lvl6pPr marL="2481741" algn="l" defTabSz="496348" rtl="0" eaLnBrk="1" latinLnBrk="0" hangingPunct="1">
        <a:defRPr sz="2000" kern="1200">
          <a:solidFill>
            <a:schemeClr val="tx1"/>
          </a:solidFill>
          <a:latin typeface="+mn-lt"/>
          <a:ea typeface="+mn-ea"/>
          <a:cs typeface="+mn-cs"/>
        </a:defRPr>
      </a:lvl6pPr>
      <a:lvl7pPr marL="2978090" algn="l" defTabSz="496348" rtl="0" eaLnBrk="1" latinLnBrk="0" hangingPunct="1">
        <a:defRPr sz="2000" kern="1200">
          <a:solidFill>
            <a:schemeClr val="tx1"/>
          </a:solidFill>
          <a:latin typeface="+mn-lt"/>
          <a:ea typeface="+mn-ea"/>
          <a:cs typeface="+mn-cs"/>
        </a:defRPr>
      </a:lvl7pPr>
      <a:lvl8pPr marL="3474438" algn="l" defTabSz="496348" rtl="0" eaLnBrk="1" latinLnBrk="0" hangingPunct="1">
        <a:defRPr sz="2000" kern="1200">
          <a:solidFill>
            <a:schemeClr val="tx1"/>
          </a:solidFill>
          <a:latin typeface="+mn-lt"/>
          <a:ea typeface="+mn-ea"/>
          <a:cs typeface="+mn-cs"/>
        </a:defRPr>
      </a:lvl8pPr>
      <a:lvl9pPr marL="3970786" algn="l" defTabSz="49634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Apx</a:t>
            </a:r>
            <a:r>
              <a:rPr lang="en-US" dirty="0" smtClean="0"/>
              <a:t> Initial allocation</a:t>
            </a:r>
            <a:endParaRPr lang="en-US" dirty="0"/>
          </a:p>
        </p:txBody>
      </p:sp>
      <p:sp>
        <p:nvSpPr>
          <p:cNvPr id="3" name="Text Placeholder 2"/>
          <p:cNvSpPr>
            <a:spLocks noGrp="1"/>
          </p:cNvSpPr>
          <p:nvPr>
            <p:ph type="body" idx="1"/>
          </p:nvPr>
        </p:nvSpPr>
        <p:spPr/>
        <p:txBody>
          <a:bodyPr/>
          <a:lstStyle/>
          <a:p>
            <a:r>
              <a:rPr lang="en-US" dirty="0" smtClean="0"/>
              <a:t>MANUAL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69" y="561745"/>
            <a:ext cx="2286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687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 allocation</a:t>
            </a:r>
            <a:endParaRPr lang="en-US" dirty="0"/>
          </a:p>
        </p:txBody>
      </p:sp>
      <p:sp>
        <p:nvSpPr>
          <p:cNvPr id="3" name="Text Placeholder 2"/>
          <p:cNvSpPr>
            <a:spLocks noGrp="1"/>
          </p:cNvSpPr>
          <p:nvPr>
            <p:ph type="body" idx="1"/>
          </p:nvPr>
        </p:nvSpPr>
        <p:spPr/>
        <p:txBody>
          <a:bodyPr/>
          <a:lstStyle/>
          <a:p>
            <a:r>
              <a:rPr lang="en-US" smtClean="0"/>
              <a:t>Scenario Ap </a:t>
            </a:r>
            <a:r>
              <a:rPr lang="en-US" dirty="0" smtClean="0"/>
              <a:t>initial allocation review</a:t>
            </a:r>
            <a:endParaRPr lang="en-US" dirty="0"/>
          </a:p>
        </p:txBody>
      </p:sp>
    </p:spTree>
    <p:extLst>
      <p:ext uri="{BB962C8B-B14F-4D97-AF65-F5344CB8AC3E}">
        <p14:creationId xmlns:p14="http://schemas.microsoft.com/office/powerpoint/2010/main" val="4092060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a:xfrm>
            <a:off x="328440" y="843991"/>
            <a:ext cx="9505647" cy="363700"/>
          </a:xfrm>
        </p:spPr>
        <p:txBody>
          <a:bodyPr/>
          <a:lstStyle/>
          <a:p>
            <a:r>
              <a:rPr lang="en-US" dirty="0" smtClean="0"/>
              <a:t>New Changes related to Initial Allocation Change Request.</a:t>
            </a:r>
            <a:endParaRPr lang="en-US" dirty="0"/>
          </a:p>
          <a:p>
            <a:endParaRPr lang="en-US" dirty="0"/>
          </a:p>
        </p:txBody>
      </p:sp>
      <p:sp>
        <p:nvSpPr>
          <p:cNvPr id="4" name="Content Placeholder 3"/>
          <p:cNvSpPr>
            <a:spLocks noGrp="1"/>
          </p:cNvSpPr>
          <p:nvPr>
            <p:ph sz="quarter" idx="11"/>
          </p:nvPr>
        </p:nvSpPr>
        <p:spPr>
          <a:xfrm>
            <a:off x="312976" y="1396159"/>
            <a:ext cx="9505950" cy="5241925"/>
          </a:xfrm>
        </p:spPr>
        <p:txBody>
          <a:bodyPr/>
          <a:lstStyle/>
          <a:p>
            <a:r>
              <a:rPr lang="en-US" dirty="0"/>
              <a:t>1. </a:t>
            </a:r>
            <a:r>
              <a:rPr lang="en-GB" dirty="0"/>
              <a:t>Recommended Initial Allocation quantity suggested by APX </a:t>
            </a:r>
            <a:r>
              <a:rPr lang="en-GB" dirty="0" smtClean="0"/>
              <a:t>will be </a:t>
            </a:r>
            <a:r>
              <a:rPr lang="en-GB" dirty="0"/>
              <a:t>restricted based on the Initial Allocation </a:t>
            </a:r>
            <a:r>
              <a:rPr lang="en-GB" dirty="0" err="1"/>
              <a:t>Qty</a:t>
            </a:r>
            <a:r>
              <a:rPr lang="en-GB" dirty="0"/>
              <a:t> at Option level defined by the Business Users on Buy Plan template</a:t>
            </a:r>
            <a:r>
              <a:rPr lang="en-GB" dirty="0" smtClean="0"/>
              <a:t>.</a:t>
            </a:r>
            <a:endParaRPr lang="en-US" dirty="0"/>
          </a:p>
          <a:p>
            <a:r>
              <a:rPr lang="en-GB" dirty="0"/>
              <a:t>2. Any pack with Pack Configuration lower than the smallest Initial Allocation </a:t>
            </a:r>
            <a:r>
              <a:rPr lang="en-GB" dirty="0" err="1"/>
              <a:t>Qty</a:t>
            </a:r>
            <a:r>
              <a:rPr lang="en-GB" dirty="0"/>
              <a:t> available in the buy plan should not be considered eligible during initial allocation process. </a:t>
            </a:r>
          </a:p>
          <a:p>
            <a:endParaRPr lang="en-GB" dirty="0"/>
          </a:p>
          <a:p>
            <a:pPr marL="0" indent="0">
              <a:buNone/>
            </a:pPr>
            <a:r>
              <a:rPr lang="en-GB" dirty="0" smtClean="0"/>
              <a:t>For </a:t>
            </a:r>
            <a:r>
              <a:rPr lang="en-GB" dirty="0"/>
              <a:t>example, if the buy plan initial allocation </a:t>
            </a:r>
            <a:r>
              <a:rPr lang="en-GB" dirty="0" err="1"/>
              <a:t>qty</a:t>
            </a:r>
            <a:r>
              <a:rPr lang="en-GB" dirty="0"/>
              <a:t> for one Option is 18 for few stores and 24 for all the other stores and the available packs for this Option consist of 2, 6, 12 </a:t>
            </a:r>
            <a:r>
              <a:rPr lang="en-GB" dirty="0" smtClean="0"/>
              <a:t>218 </a:t>
            </a:r>
            <a:r>
              <a:rPr lang="en-GB" dirty="0"/>
              <a:t>units, APX should take into account only the pack of 18 units for initial allocation process and the other packs should be eligible only for replenishment. If the buy plan initial allocation </a:t>
            </a:r>
            <a:r>
              <a:rPr lang="en-GB" dirty="0" err="1"/>
              <a:t>qty</a:t>
            </a:r>
            <a:r>
              <a:rPr lang="en-GB" dirty="0"/>
              <a:t> for one Option is 24 units for all stores and the available packs are the same as above, all packs should </a:t>
            </a:r>
            <a:r>
              <a:rPr lang="en-GB" dirty="0" smtClean="0"/>
              <a:t>be  </a:t>
            </a:r>
            <a:r>
              <a:rPr lang="en-GB" dirty="0"/>
              <a:t>excluded since they are smaller than the initial allocation </a:t>
            </a:r>
            <a:r>
              <a:rPr lang="en-GB" dirty="0" err="1"/>
              <a:t>qty</a:t>
            </a:r>
            <a:r>
              <a:rPr lang="en-GB" dirty="0"/>
              <a:t> and there will be no initial allocation for this Option</a:t>
            </a:r>
            <a:r>
              <a:rPr lang="en-GB" dirty="0" smtClean="0"/>
              <a:t>).</a:t>
            </a:r>
            <a:endParaRPr lang="en-GB" dirty="0"/>
          </a:p>
          <a:p>
            <a:pPr marL="0" indent="0">
              <a:buNone/>
            </a:pPr>
            <a:r>
              <a:rPr lang="en-GB" dirty="0" smtClean="0"/>
              <a:t>In case, all packs are smaller than Initial Allocation, users may define a placeholder store and allocation “minimum required pack-1’ packed units for the store in order to make all packs above this configuration valid for Initial allocation.</a:t>
            </a:r>
          </a:p>
          <a:p>
            <a:pPr marL="0" indent="0">
              <a:buNone/>
            </a:pPr>
            <a:endParaRPr lang="en-GB" dirty="0"/>
          </a:p>
          <a:p>
            <a:pPr marL="0" indent="0">
              <a:buNone/>
            </a:pPr>
            <a:r>
              <a:rPr lang="en-GB" b="1" dirty="0" smtClean="0"/>
              <a:t>Impact on Replenishment – </a:t>
            </a:r>
            <a:r>
              <a:rPr lang="en-GB" dirty="0" smtClean="0"/>
              <a:t>The pack configuration of all </a:t>
            </a:r>
            <a:r>
              <a:rPr lang="en-GB" dirty="0" smtClean="0"/>
              <a:t>packs </a:t>
            </a:r>
            <a:r>
              <a:rPr lang="en-GB" dirty="0" smtClean="0"/>
              <a:t>will be checked against the smallest Initial Allocation </a:t>
            </a:r>
            <a:r>
              <a:rPr lang="en-GB" dirty="0" err="1" smtClean="0"/>
              <a:t>qty</a:t>
            </a:r>
            <a:r>
              <a:rPr lang="en-GB" dirty="0"/>
              <a:t> </a:t>
            </a:r>
            <a:r>
              <a:rPr lang="en-GB" dirty="0" smtClean="0"/>
              <a:t>and a </a:t>
            </a:r>
            <a:r>
              <a:rPr lang="en-GB" dirty="0" err="1" smtClean="0"/>
              <a:t>boolean</a:t>
            </a:r>
            <a:r>
              <a:rPr lang="en-GB" dirty="0" smtClean="0"/>
              <a:t> mask will be store the packs having higher configuration value than that. The remaining packs will be excluded from Initial allocation and will be stored in different </a:t>
            </a:r>
            <a:r>
              <a:rPr lang="en-GB" dirty="0" err="1" smtClean="0"/>
              <a:t>boolean</a:t>
            </a:r>
            <a:r>
              <a:rPr lang="en-GB" dirty="0" smtClean="0"/>
              <a:t> mask. </a:t>
            </a:r>
          </a:p>
          <a:p>
            <a:pPr marL="0" indent="0">
              <a:buNone/>
            </a:pPr>
            <a:r>
              <a:rPr lang="en-GB" dirty="0" smtClean="0"/>
              <a:t>Packs used in Initial allocation will not be used in Replenishment and vice versa.</a:t>
            </a:r>
            <a:endParaRPr lang="en-GB" dirty="0"/>
          </a:p>
          <a:p>
            <a:pPr marL="0" indent="0">
              <a:buNone/>
            </a:pPr>
            <a:endParaRPr lang="en-US" dirty="0"/>
          </a:p>
        </p:txBody>
      </p:sp>
    </p:spTree>
    <p:extLst>
      <p:ext uri="{BB962C8B-B14F-4D97-AF65-F5344CB8AC3E}">
        <p14:creationId xmlns:p14="http://schemas.microsoft.com/office/powerpoint/2010/main" val="1442136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smtClean="0"/>
              <a:t>Related Concepts</a:t>
            </a:r>
            <a:endParaRPr lang="en-US" dirty="0"/>
          </a:p>
          <a:p>
            <a:endParaRPr lang="en-US" dirty="0"/>
          </a:p>
        </p:txBody>
      </p:sp>
      <p:sp>
        <p:nvSpPr>
          <p:cNvPr id="4" name="Content Placeholder 3"/>
          <p:cNvSpPr>
            <a:spLocks noGrp="1"/>
          </p:cNvSpPr>
          <p:nvPr>
            <p:ph sz="quarter" idx="11"/>
          </p:nvPr>
        </p:nvSpPr>
        <p:spPr>
          <a:xfrm>
            <a:off x="312976" y="1584627"/>
            <a:ext cx="9505950" cy="5241925"/>
          </a:xfrm>
        </p:spPr>
        <p:txBody>
          <a:bodyPr/>
          <a:lstStyle/>
          <a:p>
            <a:pPr lvl="0"/>
            <a:r>
              <a:rPr lang="en-US" dirty="0" smtClean="0"/>
              <a:t>AP </a:t>
            </a:r>
            <a:r>
              <a:rPr lang="en-US" dirty="0"/>
              <a:t>Initial </a:t>
            </a:r>
            <a:r>
              <a:rPr lang="en-US" dirty="0" smtClean="0"/>
              <a:t>Allocation (Packed units): the </a:t>
            </a:r>
            <a:r>
              <a:rPr lang="en-US" dirty="0"/>
              <a:t>initial allocation quantity as entered in Assortment Planning (AP</a:t>
            </a:r>
            <a:r>
              <a:rPr lang="en-US" dirty="0" smtClean="0"/>
              <a:t>).</a:t>
            </a:r>
            <a:endParaRPr lang="en-US" dirty="0"/>
          </a:p>
          <a:p>
            <a:pPr lvl="0"/>
            <a:r>
              <a:rPr lang="en-US" dirty="0" smtClean="0"/>
              <a:t>Reconciled AP </a:t>
            </a:r>
            <a:r>
              <a:rPr lang="en-US" dirty="0"/>
              <a:t>Initial </a:t>
            </a:r>
            <a:r>
              <a:rPr lang="en-US" dirty="0" smtClean="0"/>
              <a:t>Allocation (Packed units): the </a:t>
            </a:r>
            <a:r>
              <a:rPr lang="en-US" dirty="0"/>
              <a:t>recommended initial quantity as calculated by the APX replenishment engine </a:t>
            </a:r>
            <a:r>
              <a:rPr lang="en-US" dirty="0" smtClean="0"/>
              <a:t>based on </a:t>
            </a:r>
            <a:r>
              <a:rPr lang="en-US" dirty="0"/>
              <a:t>the </a:t>
            </a:r>
            <a:r>
              <a:rPr lang="en-US" dirty="0" smtClean="0"/>
              <a:t>Initial </a:t>
            </a:r>
            <a:r>
              <a:rPr lang="en-US" dirty="0"/>
              <a:t>Allocation </a:t>
            </a:r>
            <a:r>
              <a:rPr lang="en-US" dirty="0" smtClean="0"/>
              <a:t>Parameters, using </a:t>
            </a:r>
            <a:r>
              <a:rPr lang="en-US" dirty="0"/>
              <a:t>the PO Quantity (minus the Holdback Quantity) as a top-level </a:t>
            </a:r>
            <a:r>
              <a:rPr lang="en-US" dirty="0" smtClean="0"/>
              <a:t>constraint</a:t>
            </a:r>
          </a:p>
          <a:p>
            <a:r>
              <a:rPr lang="en-US" dirty="0"/>
              <a:t>Difference between Reconciled and AP Initial allocation </a:t>
            </a:r>
            <a:r>
              <a:rPr lang="en-US" dirty="0" smtClean="0"/>
              <a:t>(Packed units): </a:t>
            </a:r>
            <a:r>
              <a:rPr lang="en-US" dirty="0"/>
              <a:t>For review </a:t>
            </a:r>
            <a:r>
              <a:rPr lang="en-US" dirty="0" smtClean="0"/>
              <a:t>purposes; </a:t>
            </a:r>
            <a:r>
              <a:rPr lang="en-US" dirty="0"/>
              <a:t>the difference between </a:t>
            </a:r>
            <a:r>
              <a:rPr lang="en-US" dirty="0" smtClean="0"/>
              <a:t>Reconciled </a:t>
            </a:r>
            <a:r>
              <a:rPr lang="en-US" dirty="0"/>
              <a:t>and AP Initial allocation to allow sorting for </a:t>
            </a:r>
            <a:r>
              <a:rPr lang="en-US" dirty="0" smtClean="0"/>
              <a:t>outliers.</a:t>
            </a:r>
          </a:p>
          <a:p>
            <a:pPr lvl="0"/>
            <a:r>
              <a:rPr lang="en-US" dirty="0"/>
              <a:t>AP Initial Allocation % </a:t>
            </a:r>
            <a:r>
              <a:rPr lang="en-US" dirty="0" smtClean="0"/>
              <a:t>(Packed units): </a:t>
            </a:r>
            <a:r>
              <a:rPr lang="en-US" dirty="0"/>
              <a:t>For review purposes; the percentage of AP Initial Allocation for this Store across the </a:t>
            </a:r>
            <a:r>
              <a:rPr lang="en-US" dirty="0" smtClean="0"/>
              <a:t>RDC/Pack group </a:t>
            </a:r>
            <a:r>
              <a:rPr lang="en-US" dirty="0"/>
              <a:t>for </a:t>
            </a:r>
            <a:r>
              <a:rPr lang="en-US" dirty="0" smtClean="0"/>
              <a:t>Packed units</a:t>
            </a:r>
            <a:endParaRPr lang="en-US" dirty="0"/>
          </a:p>
          <a:p>
            <a:r>
              <a:rPr lang="en-US" dirty="0"/>
              <a:t>Planned Allocation %: For review purposes; the percentage of Planned Allocation Quantity for this Store across the </a:t>
            </a:r>
            <a:r>
              <a:rPr lang="en-US" dirty="0" smtClean="0"/>
              <a:t>RDC/Pack group </a:t>
            </a:r>
            <a:r>
              <a:rPr lang="en-US" dirty="0"/>
              <a:t>for </a:t>
            </a:r>
            <a:r>
              <a:rPr lang="en-US" dirty="0" smtClean="0"/>
              <a:t>Packed units.</a:t>
            </a:r>
          </a:p>
          <a:p>
            <a:pPr lvl="0"/>
            <a:r>
              <a:rPr lang="en-US" dirty="0" smtClean="0"/>
              <a:t>Planner </a:t>
            </a:r>
            <a:r>
              <a:rPr lang="en-US" dirty="0"/>
              <a:t>Quantity Override </a:t>
            </a:r>
            <a:r>
              <a:rPr lang="en-US" dirty="0" smtClean="0"/>
              <a:t>: </a:t>
            </a:r>
            <a:r>
              <a:rPr lang="en-US" dirty="0"/>
              <a:t>APX users will be able to enter their overrides for the initial Allocation Quantity.  APX should then reconcile the PO Quantity (minus the Holdback Quantity) with the override and create the final Planned Allocation </a:t>
            </a:r>
            <a:r>
              <a:rPr lang="en-US" dirty="0" smtClean="0"/>
              <a:t>Quantity. </a:t>
            </a:r>
          </a:p>
          <a:p>
            <a:r>
              <a:rPr lang="en-US" dirty="0"/>
              <a:t>Planned Allocation Quantity: As described above, the final allocation plan to be executed when stock </a:t>
            </a:r>
            <a:r>
              <a:rPr lang="en-US" dirty="0" smtClean="0"/>
              <a:t>arrives, calculated </a:t>
            </a:r>
            <a:r>
              <a:rPr lang="en-US" dirty="0"/>
              <a:t>as: If Planner Quantity Override is different than AP Initial Allocation, Planner Quantity Override, else PO Quantity – Holdback Quantity</a:t>
            </a:r>
            <a:r>
              <a:rPr lang="en-US" dirty="0" smtClean="0"/>
              <a:t>.</a:t>
            </a:r>
            <a:endParaRPr lang="en-US" dirty="0"/>
          </a:p>
          <a:p>
            <a:pPr lvl="0"/>
            <a:r>
              <a:rPr lang="en-US" dirty="0"/>
              <a:t>Planned Initial Allocation cannot be satisfied: APX will flag this measure as True if the total quantities of Planned Allocation Quantity for the </a:t>
            </a:r>
            <a:r>
              <a:rPr lang="en-US" dirty="0" smtClean="0"/>
              <a:t>Pack group </a:t>
            </a:r>
            <a:r>
              <a:rPr lang="en-US" dirty="0"/>
              <a:t>across all Stores in the RDC exceed the total PO quantity for the </a:t>
            </a:r>
            <a:r>
              <a:rPr lang="en-US" dirty="0" smtClean="0"/>
              <a:t>Pack group </a:t>
            </a:r>
            <a:r>
              <a:rPr lang="en-US" dirty="0"/>
              <a:t>planned to be received at the RDC.</a:t>
            </a:r>
          </a:p>
          <a:p>
            <a:pPr marL="0" indent="0">
              <a:buNone/>
            </a:pPr>
            <a:endParaRPr lang="en-US" dirty="0"/>
          </a:p>
        </p:txBody>
      </p:sp>
    </p:spTree>
    <p:extLst>
      <p:ext uri="{BB962C8B-B14F-4D97-AF65-F5344CB8AC3E}">
        <p14:creationId xmlns:p14="http://schemas.microsoft.com/office/powerpoint/2010/main" val="48558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smtClean="0"/>
              <a:t>Related Concepts</a:t>
            </a:r>
            <a:endParaRPr lang="en-US" dirty="0"/>
          </a:p>
          <a:p>
            <a:endParaRPr lang="en-US" dirty="0"/>
          </a:p>
        </p:txBody>
      </p:sp>
      <p:sp>
        <p:nvSpPr>
          <p:cNvPr id="4" name="Content Placeholder 3"/>
          <p:cNvSpPr>
            <a:spLocks noGrp="1"/>
          </p:cNvSpPr>
          <p:nvPr>
            <p:ph sz="quarter" idx="11"/>
          </p:nvPr>
        </p:nvSpPr>
        <p:spPr/>
        <p:txBody>
          <a:bodyPr/>
          <a:lstStyle/>
          <a:p>
            <a:pPr lvl="0"/>
            <a:r>
              <a:rPr lang="en-US" dirty="0" smtClean="0"/>
              <a:t>Allocation Status: </a:t>
            </a:r>
            <a:r>
              <a:rPr lang="en-US" dirty="0"/>
              <a:t>APX will set this measure to the following status messages:</a:t>
            </a:r>
            <a:endParaRPr lang="el-GR" dirty="0"/>
          </a:p>
          <a:p>
            <a:pPr lvl="1"/>
            <a:r>
              <a:rPr lang="en-US" dirty="0"/>
              <a:t>“AP Plan” if Planned Allocation Quantity </a:t>
            </a:r>
            <a:r>
              <a:rPr lang="en-US" dirty="0" smtClean="0"/>
              <a:t>(Packed units) </a:t>
            </a:r>
            <a:r>
              <a:rPr lang="en-US" dirty="0"/>
              <a:t>is the same as AP Initial Allocation </a:t>
            </a:r>
            <a:r>
              <a:rPr lang="en-US" dirty="0" smtClean="0"/>
              <a:t>(Packed units) </a:t>
            </a:r>
            <a:r>
              <a:rPr lang="en-US" dirty="0"/>
              <a:t>for this </a:t>
            </a:r>
            <a:r>
              <a:rPr lang="en-US" dirty="0" smtClean="0"/>
              <a:t>RDC/Store/Pack group.</a:t>
            </a:r>
            <a:endParaRPr lang="el-GR" dirty="0"/>
          </a:p>
          <a:p>
            <a:pPr lvl="1"/>
            <a:r>
              <a:rPr lang="en-US" dirty="0"/>
              <a:t>“Planner Override” if </a:t>
            </a:r>
            <a:r>
              <a:rPr lang="en-US" dirty="0" smtClean="0"/>
              <a:t>not.</a:t>
            </a:r>
          </a:p>
          <a:p>
            <a:pPr lvl="0"/>
            <a:r>
              <a:rPr lang="en-US" dirty="0" smtClean="0"/>
              <a:t>RDC ASN Quantity (Packed units): </a:t>
            </a:r>
            <a:r>
              <a:rPr lang="en-US" dirty="0"/>
              <a:t>This measure will contain the total quantity shipped in the “active” ASN users are reviewing in the </a:t>
            </a:r>
            <a:r>
              <a:rPr lang="en-US" dirty="0" smtClean="0"/>
              <a:t>workbook.</a:t>
            </a:r>
          </a:p>
          <a:p>
            <a:pPr lvl="0"/>
            <a:r>
              <a:rPr lang="en-US" dirty="0" smtClean="0"/>
              <a:t>Active ASN id: This </a:t>
            </a:r>
            <a:r>
              <a:rPr lang="en-US" dirty="0"/>
              <a:t>will contain the ID of the Active ASN for the </a:t>
            </a:r>
            <a:r>
              <a:rPr lang="en-US" dirty="0" smtClean="0"/>
              <a:t>RDC/Store/Pack group </a:t>
            </a:r>
            <a:r>
              <a:rPr lang="en-US" dirty="0"/>
              <a:t>combination as interfaced in from WMS/ER</a:t>
            </a:r>
            <a:endParaRPr lang="en-US" dirty="0" smtClean="0"/>
          </a:p>
          <a:p>
            <a:pPr lvl="0"/>
            <a:r>
              <a:rPr lang="en-US" dirty="0" smtClean="0"/>
              <a:t>Pack </a:t>
            </a:r>
            <a:r>
              <a:rPr lang="en-US" dirty="0"/>
              <a:t>Configuration: </a:t>
            </a:r>
            <a:r>
              <a:rPr lang="en-US" dirty="0" smtClean="0"/>
              <a:t>a </a:t>
            </a:r>
            <a:r>
              <a:rPr lang="en-US" dirty="0"/>
              <a:t>string describing the pack size split, e.g. “1-2-2-1” will describe a 6-unit pack containing 4 sizes with the respective quantities per size.</a:t>
            </a:r>
          </a:p>
          <a:p>
            <a:pPr lvl="0"/>
            <a:r>
              <a:rPr lang="en-US" dirty="0"/>
              <a:t>Pack Configuration (Volume): </a:t>
            </a:r>
            <a:r>
              <a:rPr lang="en-US" dirty="0" smtClean="0"/>
              <a:t>the </a:t>
            </a:r>
            <a:r>
              <a:rPr lang="en-US" dirty="0"/>
              <a:t>size of the pack; for the example above this measure will be equal to 6.</a:t>
            </a:r>
          </a:p>
          <a:p>
            <a:pPr lvl="0"/>
            <a:r>
              <a:rPr lang="en-US" dirty="0"/>
              <a:t>ROI Rank: </a:t>
            </a:r>
            <a:r>
              <a:rPr lang="en-US" dirty="0" smtClean="0"/>
              <a:t>the </a:t>
            </a:r>
            <a:r>
              <a:rPr lang="en-US" dirty="0"/>
              <a:t>Store Rank per Pack Group based on ROI</a:t>
            </a:r>
            <a:r>
              <a:rPr lang="en-US" dirty="0" smtClean="0"/>
              <a:t>.</a:t>
            </a:r>
          </a:p>
          <a:p>
            <a:r>
              <a:rPr lang="en-US" dirty="0"/>
              <a:t>RDC</a:t>
            </a:r>
            <a:r>
              <a:rPr lang="en-US" i="1" dirty="0"/>
              <a:t> </a:t>
            </a:r>
            <a:r>
              <a:rPr lang="en-US" dirty="0"/>
              <a:t>To-Be Allocated </a:t>
            </a:r>
            <a:r>
              <a:rPr lang="en-US" dirty="0" smtClean="0"/>
              <a:t>(Packed units):</a:t>
            </a:r>
            <a:r>
              <a:rPr lang="en-US" i="1" dirty="0" smtClean="0"/>
              <a:t> </a:t>
            </a:r>
            <a:r>
              <a:rPr lang="en-US" dirty="0"/>
              <a:t>The difference between the total Planned Allocation Quantity </a:t>
            </a:r>
            <a:r>
              <a:rPr lang="en-US" dirty="0" smtClean="0"/>
              <a:t>and </a:t>
            </a:r>
            <a:r>
              <a:rPr lang="en-US" dirty="0"/>
              <a:t>In Transit from CDC </a:t>
            </a:r>
            <a:r>
              <a:rPr lang="en-US" dirty="0" smtClean="0"/>
              <a:t>(Packed units).</a:t>
            </a:r>
            <a:endParaRPr lang="en-US" dirty="0"/>
          </a:p>
          <a:p>
            <a:pPr lvl="0"/>
            <a:endParaRPr lang="en-US" dirty="0"/>
          </a:p>
          <a:p>
            <a:pPr marL="0" indent="0">
              <a:buNone/>
            </a:pPr>
            <a:endParaRPr lang="en-US" dirty="0"/>
          </a:p>
        </p:txBody>
      </p:sp>
    </p:spTree>
    <p:extLst>
      <p:ext uri="{BB962C8B-B14F-4D97-AF65-F5344CB8AC3E}">
        <p14:creationId xmlns:p14="http://schemas.microsoft.com/office/powerpoint/2010/main" val="1795110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a:t>From the workbook tab </a:t>
            </a:r>
            <a:r>
              <a:rPr lang="en-US" dirty="0" smtClean="0"/>
              <a:t>“Allocation/Replenishment” select </a:t>
            </a:r>
            <a:r>
              <a:rPr lang="en-US" dirty="0"/>
              <a:t>"Initial Allocation" as workbook template type and </a:t>
            </a:r>
            <a:r>
              <a:rPr lang="en-US" dirty="0" smtClean="0"/>
              <a:t>click </a:t>
            </a:r>
            <a:r>
              <a:rPr lang="en-US" dirty="0"/>
              <a:t>"</a:t>
            </a:r>
            <a:r>
              <a:rPr lang="en-US" dirty="0" smtClean="0"/>
              <a:t>OK”.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329" y="2852630"/>
            <a:ext cx="3343742" cy="3600953"/>
          </a:xfrm>
          <a:prstGeom prst="rect">
            <a:avLst/>
          </a:prstGeom>
        </p:spPr>
      </p:pic>
    </p:spTree>
    <p:extLst>
      <p:ext uri="{BB962C8B-B14F-4D97-AF65-F5344CB8AC3E}">
        <p14:creationId xmlns:p14="http://schemas.microsoft.com/office/powerpoint/2010/main" val="2978591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a:t>The </a:t>
            </a:r>
            <a:r>
              <a:rPr lang="en-US" dirty="0" smtClean="0"/>
              <a:t>“Initial </a:t>
            </a:r>
            <a:r>
              <a:rPr lang="en-US" dirty="0"/>
              <a:t>Allocation </a:t>
            </a:r>
            <a:r>
              <a:rPr lang="en-US" dirty="0" smtClean="0"/>
              <a:t>Wizard” </a:t>
            </a:r>
            <a:r>
              <a:rPr lang="en-US" dirty="0"/>
              <a:t>appears and prompts you to select one RDC</a:t>
            </a:r>
            <a:r>
              <a:rPr lang="en-US" dirty="0" smtClean="0"/>
              <a:t>. Proceed to an RDC selection. </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72" y="2250831"/>
            <a:ext cx="8381486" cy="4533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3815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Select Phase IDs for </a:t>
            </a:r>
            <a:r>
              <a:rPr lang="en-US" dirty="0"/>
              <a:t>review.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2082018"/>
            <a:ext cx="7858125" cy="479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8184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Select Purchase Order(s) for review. Proceed </a:t>
            </a:r>
            <a:r>
              <a:rPr lang="en-US" dirty="0"/>
              <a:t>with the list of </a:t>
            </a:r>
            <a:r>
              <a:rPr lang="en-US" dirty="0" smtClean="0"/>
              <a:t>POs and click finish. The workbook is built.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643063"/>
            <a:ext cx="9778736" cy="465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907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Select Pack group to review. All Pack groups </a:t>
            </a:r>
            <a:r>
              <a:rPr lang="en-US" dirty="0"/>
              <a:t>assigned to </a:t>
            </a:r>
            <a:r>
              <a:rPr lang="en-US" dirty="0" smtClean="0"/>
              <a:t>the Phase IDs selected during the previous step </a:t>
            </a:r>
            <a:r>
              <a:rPr lang="en-US" dirty="0"/>
              <a:t>are </a:t>
            </a:r>
            <a:r>
              <a:rPr lang="en-US" dirty="0" smtClean="0"/>
              <a:t>pre-selected.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1954213"/>
            <a:ext cx="8343900" cy="4134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9881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Select “Window” → “1. Pack Initial Allocation” worksheet as shown below.</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640" y="2708397"/>
            <a:ext cx="235267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254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FLOW</a:t>
            </a:r>
            <a:endParaRPr lang="el-GR" dirty="0"/>
          </a:p>
        </p:txBody>
      </p:sp>
      <p:pic>
        <p:nvPicPr>
          <p:cNvPr id="5"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204913"/>
            <a:ext cx="9363075" cy="4905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20226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Right click and Select “Outline View”</a:t>
            </a:r>
          </a:p>
          <a:p>
            <a:r>
              <a:rPr lang="en-US" dirty="0" smtClean="0"/>
              <a:t>Aggregate Purchase Order to “all [Purchase Order]”.</a:t>
            </a:r>
          </a:p>
          <a:p>
            <a:endParaRPr lang="en-US" dirty="0" smtClean="0"/>
          </a:p>
          <a:p>
            <a:endParaRPr lang="en-US" dirty="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 y="2380344"/>
            <a:ext cx="9703935" cy="4491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83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Navigate to any of the Pack group that were selected during building the </a:t>
            </a:r>
            <a:r>
              <a:rPr lang="en-US" dirty="0"/>
              <a:t>workbook. </a:t>
            </a:r>
            <a:r>
              <a:rPr lang="en-US" dirty="0" smtClean="0"/>
              <a:t>(If required, restrict </a:t>
            </a:r>
            <a:r>
              <a:rPr lang="en-US" dirty="0"/>
              <a:t>the scope to positions with </a:t>
            </a:r>
            <a:r>
              <a:rPr lang="en-US" dirty="0" smtClean="0"/>
              <a:t>“Planned Initial Allocation” </a:t>
            </a:r>
            <a:r>
              <a:rPr lang="en-US" dirty="0"/>
              <a:t>quantity using the PQD </a:t>
            </a:r>
            <a:r>
              <a:rPr lang="en-US" dirty="0" smtClean="0"/>
              <a:t>button).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184400"/>
            <a:ext cx="9834563"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788" y="3952875"/>
            <a:ext cx="149542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076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a:xfrm>
            <a:off x="297816" y="1630363"/>
            <a:ext cx="9505950" cy="5241925"/>
          </a:xfrm>
        </p:spPr>
        <p:txBody>
          <a:bodyPr/>
          <a:lstStyle/>
          <a:p>
            <a:r>
              <a:rPr lang="en-US" dirty="0"/>
              <a:t>Navigate </a:t>
            </a:r>
            <a:r>
              <a:rPr lang="en-US" dirty="0" smtClean="0"/>
              <a:t>through the stores selected during the wizard steps. </a:t>
            </a:r>
            <a:r>
              <a:rPr lang="en-US" dirty="0"/>
              <a:t>Review and </a:t>
            </a:r>
            <a:r>
              <a:rPr lang="en-US" dirty="0" smtClean="0"/>
              <a:t>validate “AP </a:t>
            </a:r>
            <a:r>
              <a:rPr lang="en-US" dirty="0"/>
              <a:t>Initial </a:t>
            </a:r>
            <a:r>
              <a:rPr lang="en-US" dirty="0" smtClean="0"/>
              <a:t>Allocation”, “Reconciled </a:t>
            </a:r>
            <a:r>
              <a:rPr lang="en-US" dirty="0"/>
              <a:t>AP Initial </a:t>
            </a:r>
            <a:r>
              <a:rPr lang="en-US" dirty="0" smtClean="0"/>
              <a:t>Allocation”, “Difference </a:t>
            </a:r>
            <a:r>
              <a:rPr lang="en-US" dirty="0"/>
              <a:t>between Reconciled and AP Initial </a:t>
            </a:r>
            <a:r>
              <a:rPr lang="en-US" dirty="0" smtClean="0"/>
              <a:t>Allocation”, and “AP </a:t>
            </a:r>
            <a:r>
              <a:rPr lang="en-US" dirty="0"/>
              <a:t>Initial </a:t>
            </a:r>
            <a:r>
              <a:rPr lang="en-US" dirty="0" smtClean="0"/>
              <a:t>Allocation %” </a:t>
            </a:r>
            <a:r>
              <a:rPr lang="en-US" dirty="0"/>
              <a:t>values</a:t>
            </a:r>
            <a:r>
              <a:rPr lang="en-US" dirty="0" smtClean="0"/>
              <a:t>.</a:t>
            </a:r>
            <a:endParaRPr lang="en-US" dirty="0"/>
          </a:p>
          <a:p>
            <a:r>
              <a:rPr lang="en-US" dirty="0" smtClean="0"/>
              <a:t>Check the “Recommended AP Initial Allocation” and how it relates to “AP Initial Allocation”.</a:t>
            </a:r>
          </a:p>
          <a:p>
            <a:r>
              <a:rPr lang="en-US" dirty="0" smtClean="0"/>
              <a:t>Check the “AP Initial Allocation %” for each Store.</a:t>
            </a:r>
          </a:p>
          <a:p>
            <a:r>
              <a:rPr lang="en-US" dirty="0" smtClean="0"/>
              <a:t>“AP </a:t>
            </a:r>
            <a:r>
              <a:rPr lang="en-US" dirty="0"/>
              <a:t>Initial Allocation </a:t>
            </a:r>
            <a:r>
              <a:rPr lang="en-US" dirty="0" smtClean="0"/>
              <a:t>%” </a:t>
            </a:r>
            <a:r>
              <a:rPr lang="en-US" dirty="0"/>
              <a:t>values should be the percentage across RDC Stores. </a:t>
            </a:r>
            <a:r>
              <a:rPr lang="en-US" dirty="0" smtClean="0"/>
              <a:t>“Reconciled </a:t>
            </a:r>
            <a:r>
              <a:rPr lang="en-US" dirty="0"/>
              <a:t>AP Initial </a:t>
            </a:r>
            <a:r>
              <a:rPr lang="en-US" dirty="0" smtClean="0"/>
              <a:t>Allocation” </a:t>
            </a:r>
            <a:r>
              <a:rPr lang="en-US" dirty="0"/>
              <a:t>used PO Quantity as a top-level constraint. </a:t>
            </a:r>
            <a:r>
              <a:rPr lang="en-US" dirty="0" smtClean="0"/>
              <a:t>Indicative </a:t>
            </a:r>
            <a:r>
              <a:rPr lang="en-US" dirty="0"/>
              <a:t>results shown </a:t>
            </a:r>
            <a:r>
              <a:rPr lang="en-US" dirty="0" smtClean="0"/>
              <a:t>in the figure presented on the next slide.</a:t>
            </a:r>
          </a:p>
          <a:p>
            <a:r>
              <a:rPr lang="en-US" dirty="0" smtClean="0"/>
              <a:t>Indicative results are shown in the figure included in the next slide.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116275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Navigate to two of the stores selected during the wizard steps for one of the available Pack Group(s)  and enter override values to “Planner Quantity Override” as shown in the image below.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0363"/>
            <a:ext cx="9906824" cy="444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655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pPr marL="0" indent="0">
              <a:buNone/>
            </a:pPr>
            <a:endParaRPr lang="en-US" dirty="0" smtClean="0"/>
          </a:p>
          <a:p>
            <a:r>
              <a:rPr lang="en-US" dirty="0" smtClean="0"/>
              <a:t>Select “Actions” → “Balance Plan” from the Menu</a:t>
            </a:r>
          </a:p>
          <a:p>
            <a:endParaRPr lang="en-US" dirty="0"/>
          </a:p>
          <a:p>
            <a:pPr marL="0" indent="0">
              <a:buNone/>
            </a:pPr>
            <a:endParaRPr lang="en-US" dirty="0"/>
          </a:p>
          <a:p>
            <a:r>
              <a:rPr lang="en-US" dirty="0" smtClean="0"/>
              <a:t>“Allocation Status” </a:t>
            </a:r>
            <a:r>
              <a:rPr lang="en-US" dirty="0"/>
              <a:t>should be changed to "Planner</a:t>
            </a:r>
            <a:r>
              <a:rPr lang="en-US" dirty="0" smtClean="0"/>
              <a:t>". Indicative results are </a:t>
            </a:r>
            <a:r>
              <a:rPr lang="en-US" dirty="0"/>
              <a:t>shown </a:t>
            </a:r>
            <a:r>
              <a:rPr lang="en-US" dirty="0" smtClean="0"/>
              <a:t>below.</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2710" y="1987406"/>
            <a:ext cx="1416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3" y="3492499"/>
            <a:ext cx="9439275" cy="3379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537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pPr marL="0" indent="0">
              <a:buNone/>
            </a:pPr>
            <a:endParaRPr lang="en-US" dirty="0" smtClean="0"/>
          </a:p>
          <a:p>
            <a:r>
              <a:rPr lang="en-US" dirty="0"/>
              <a:t>Check for Stores where </a:t>
            </a:r>
            <a:r>
              <a:rPr lang="en-US" dirty="0" smtClean="0"/>
              <a:t>“Planned </a:t>
            </a:r>
            <a:r>
              <a:rPr lang="en-US" dirty="0"/>
              <a:t>Initial </a:t>
            </a:r>
            <a:r>
              <a:rPr lang="en-US" dirty="0" smtClean="0"/>
              <a:t>Allocation” </a:t>
            </a:r>
            <a:r>
              <a:rPr lang="en-US" dirty="0"/>
              <a:t>cannot be satisfied. </a:t>
            </a:r>
            <a:r>
              <a:rPr lang="en-US" dirty="0" smtClean="0"/>
              <a:t>“Planned </a:t>
            </a:r>
            <a:r>
              <a:rPr lang="en-US" dirty="0"/>
              <a:t>Initial </a:t>
            </a:r>
            <a:r>
              <a:rPr lang="en-US" dirty="0" smtClean="0"/>
              <a:t>Allocation </a:t>
            </a:r>
            <a:r>
              <a:rPr lang="en-US" dirty="0"/>
              <a:t>cannot be satisfied </a:t>
            </a:r>
            <a:r>
              <a:rPr lang="en-US" dirty="0" smtClean="0"/>
              <a:t>flag” </a:t>
            </a:r>
            <a:r>
              <a:rPr lang="en-US" dirty="0"/>
              <a:t>should be false for all Stores</a:t>
            </a:r>
            <a:r>
              <a:rPr lang="en-US" dirty="0" smtClean="0"/>
              <a:t>.</a:t>
            </a:r>
          </a:p>
          <a:p>
            <a:r>
              <a:rPr lang="en-US" dirty="0"/>
              <a:t>Select </a:t>
            </a:r>
            <a:r>
              <a:rPr lang="en-US" dirty="0" smtClean="0"/>
              <a:t>“Window” </a:t>
            </a:r>
            <a:r>
              <a:rPr lang="en-US" dirty="0"/>
              <a:t>→ </a:t>
            </a:r>
            <a:r>
              <a:rPr lang="en-US" dirty="0" smtClean="0"/>
              <a:t>“3.RDC Packs Review” (see figure below). </a:t>
            </a:r>
            <a:r>
              <a:rPr lang="en-US" dirty="0"/>
              <a:t>Review </a:t>
            </a:r>
            <a:r>
              <a:rPr lang="en-US" dirty="0" smtClean="0"/>
              <a:t>“Planned Allocation Quantity” </a:t>
            </a:r>
            <a:r>
              <a:rPr lang="en-US" dirty="0"/>
              <a:t>values to make sure </a:t>
            </a:r>
            <a:r>
              <a:rPr lang="en-US" dirty="0" smtClean="0"/>
              <a:t>“PO Quantity” </a:t>
            </a:r>
            <a:r>
              <a:rPr lang="en-US" dirty="0"/>
              <a:t>was distributed as desired among the territory stores and </a:t>
            </a:r>
            <a:r>
              <a:rPr lang="en-US" dirty="0" smtClean="0"/>
              <a:t>“Total Stock” </a:t>
            </a:r>
            <a:r>
              <a:rPr lang="en-US" dirty="0"/>
              <a:t>was separated properly.</a:t>
            </a:r>
          </a:p>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3415" y="3500438"/>
            <a:ext cx="21336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7895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a:xfrm>
            <a:off x="328440" y="850609"/>
            <a:ext cx="9505647" cy="363700"/>
          </a:xfrm>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a:xfrm>
            <a:off x="146721" y="1265280"/>
            <a:ext cx="9505950" cy="5241925"/>
          </a:xfrm>
        </p:spPr>
        <p:txBody>
          <a:bodyPr/>
          <a:lstStyle/>
          <a:p>
            <a:pPr marL="0" indent="0">
              <a:buNone/>
            </a:pPr>
            <a:r>
              <a:rPr lang="en-US" dirty="0"/>
              <a:t>Set the workbook as shown below (Using Select dimension and Outline view option)</a:t>
            </a:r>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3" y="1992355"/>
            <a:ext cx="7724775"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379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smtClean="0"/>
              <a:t>RDC Packs Review Worksheet</a:t>
            </a:r>
            <a:endParaRPr lang="en-US" dirty="0"/>
          </a:p>
          <a:p>
            <a:endParaRPr lang="en-US" dirty="0"/>
          </a:p>
        </p:txBody>
      </p:sp>
      <p:sp>
        <p:nvSpPr>
          <p:cNvPr id="4" name="Content Placeholder 3"/>
          <p:cNvSpPr>
            <a:spLocks noGrp="1"/>
          </p:cNvSpPr>
          <p:nvPr>
            <p:ph sz="quarter" idx="11"/>
          </p:nvPr>
        </p:nvSpPr>
        <p:spPr>
          <a:xfrm>
            <a:off x="328613" y="1396159"/>
            <a:ext cx="9505950" cy="5476129"/>
          </a:xfrm>
        </p:spPr>
        <p:txBody>
          <a:bodyPr/>
          <a:lstStyle/>
          <a:p>
            <a:pPr lvl="0"/>
            <a:r>
              <a:rPr lang="en-US" dirty="0" smtClean="0"/>
              <a:t>Approved </a:t>
            </a:r>
            <a:r>
              <a:rPr lang="en-US" dirty="0"/>
              <a:t>Allocation Order Quantity </a:t>
            </a:r>
            <a:r>
              <a:rPr lang="en-US" dirty="0" smtClean="0"/>
              <a:t>(XD - Packed units):  </a:t>
            </a:r>
            <a:r>
              <a:rPr lang="en-US" dirty="0"/>
              <a:t>Default value will be equal to Planned Allocation </a:t>
            </a:r>
            <a:r>
              <a:rPr lang="en-US" dirty="0" smtClean="0"/>
              <a:t>Quantity for Cross Docked Orders. </a:t>
            </a:r>
            <a:r>
              <a:rPr lang="en-US" dirty="0"/>
              <a:t>Given the Approved Order Override above, APX will reconcile the overrides with stock on hand and produce the final allocation order quantity in this measure. </a:t>
            </a:r>
            <a:r>
              <a:rPr lang="en-US" dirty="0" smtClean="0"/>
              <a:t>This </a:t>
            </a:r>
            <a:r>
              <a:rPr lang="en-US" dirty="0"/>
              <a:t>is the quantity that will be exported to RMS</a:t>
            </a:r>
            <a:r>
              <a:rPr lang="en-US" dirty="0" smtClean="0"/>
              <a:t>.</a:t>
            </a:r>
          </a:p>
          <a:p>
            <a:r>
              <a:rPr lang="en-US" dirty="0"/>
              <a:t>Approved Allocation Order Quantity </a:t>
            </a:r>
            <a:r>
              <a:rPr lang="en-US" dirty="0" smtClean="0"/>
              <a:t>(OH </a:t>
            </a:r>
            <a:r>
              <a:rPr lang="en-US" dirty="0"/>
              <a:t>- </a:t>
            </a:r>
            <a:r>
              <a:rPr lang="en-US" dirty="0" smtClean="0"/>
              <a:t>Packed units):  </a:t>
            </a:r>
            <a:r>
              <a:rPr lang="en-US" dirty="0"/>
              <a:t>Default value will be equal to Planned Allocation Quantity for </a:t>
            </a:r>
            <a:r>
              <a:rPr lang="en-US" dirty="0" smtClean="0"/>
              <a:t>On Hand Orders</a:t>
            </a:r>
            <a:r>
              <a:rPr lang="en-US" dirty="0"/>
              <a:t>. Given the Approved Order Override above, APX will reconcile the overrides with stock on hand and produce the final allocation order quantity in this measure. This is the quantity that will be exported to RMS.</a:t>
            </a:r>
          </a:p>
          <a:p>
            <a:pPr lvl="0"/>
            <a:endParaRPr lang="en-US" dirty="0" smtClean="0"/>
          </a:p>
          <a:p>
            <a:pPr lvl="0"/>
            <a:endParaRPr lang="el-GR" dirty="0"/>
          </a:p>
          <a:p>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055794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RDC </a:t>
            </a:r>
            <a:r>
              <a:rPr lang="en-US" dirty="0" smtClean="0"/>
              <a:t>Packed units Review Worksheet</a:t>
            </a:r>
            <a:endParaRPr lang="en-US" dirty="0"/>
          </a:p>
          <a:p>
            <a:endParaRPr lang="en-US" dirty="0"/>
          </a:p>
        </p:txBody>
      </p:sp>
      <p:sp>
        <p:nvSpPr>
          <p:cNvPr id="4" name="Content Placeholder 3"/>
          <p:cNvSpPr>
            <a:spLocks noGrp="1"/>
          </p:cNvSpPr>
          <p:nvPr>
            <p:ph sz="quarter" idx="11"/>
          </p:nvPr>
        </p:nvSpPr>
        <p:spPr/>
        <p:txBody>
          <a:bodyPr/>
          <a:lstStyle/>
          <a:p>
            <a:pPr marL="0" indent="0">
              <a:buNone/>
            </a:pPr>
            <a:endParaRPr lang="en-US" dirty="0" smtClean="0"/>
          </a:p>
          <a:p>
            <a:r>
              <a:rPr lang="en-US" dirty="0" smtClean="0"/>
              <a:t>Stock Status Count (Packed units): Comma-separated store counts of Stock Status, per status.  E.g.: “In Transit to RDC (3), Partially Approved (2), Partially Shipped (10)”.</a:t>
            </a:r>
          </a:p>
          <a:p>
            <a:r>
              <a:rPr lang="en-US" dirty="0" smtClean="0"/>
              <a:t>RDC PO Quantity (Packed units): Total open PO quantities for this Pack group destined for this RDC.</a:t>
            </a:r>
          </a:p>
          <a:p>
            <a:r>
              <a:rPr lang="en-US" dirty="0" smtClean="0"/>
              <a:t>RDC PO Holdback Quantity (Packed units): Total held-back PO quantities for this Pack group destined for this RDC.</a:t>
            </a:r>
          </a:p>
          <a:p>
            <a:r>
              <a:rPr lang="en-US" dirty="0" smtClean="0"/>
              <a:t>RDC PO Holdback Quantity Percentage (Packed units): Percentage of the PO quantity that will be held-back at the RDC.  When a user changes this number, then RDC PO Holdback Quantity (Packed units) will change accordingly when the Balance Plan is run.</a:t>
            </a:r>
          </a:p>
          <a:p>
            <a:r>
              <a:rPr lang="en-US" dirty="0" smtClean="0"/>
              <a:t>RDC Open PO (Packed units): the quantity of all open Purchase Orders for the associated Pack group. </a:t>
            </a:r>
          </a:p>
          <a:p>
            <a:r>
              <a:rPr lang="en-US" dirty="0"/>
              <a:t>RDC On Hand </a:t>
            </a:r>
            <a:r>
              <a:rPr lang="en-US" dirty="0" smtClean="0"/>
              <a:t>(Packed units): </a:t>
            </a:r>
            <a:r>
              <a:rPr lang="en-US" dirty="0"/>
              <a:t>Total RDC On Hand for this </a:t>
            </a:r>
            <a:r>
              <a:rPr lang="en-US" dirty="0" smtClean="0"/>
              <a:t>Pack group.</a:t>
            </a:r>
            <a:endParaRPr lang="en-US" dirty="0"/>
          </a:p>
          <a:p>
            <a:r>
              <a:rPr lang="en-US" dirty="0"/>
              <a:t>Reserved Stock for Allocation </a:t>
            </a:r>
            <a:r>
              <a:rPr lang="en-US" dirty="0" smtClean="0"/>
              <a:t>(Packed units): </a:t>
            </a:r>
            <a:r>
              <a:rPr lang="en-US" dirty="0"/>
              <a:t>Stock reserved for allocation for specific Stores.</a:t>
            </a:r>
          </a:p>
          <a:p>
            <a:r>
              <a:rPr lang="en-US" dirty="0"/>
              <a:t>Available for Replenishment </a:t>
            </a:r>
            <a:r>
              <a:rPr lang="en-US" dirty="0" smtClean="0"/>
              <a:t>(Packed units): </a:t>
            </a:r>
            <a:r>
              <a:rPr lang="en-US" dirty="0"/>
              <a:t>Stock on hand at the RDC that is not otherwise reserved (allocation, cross-docking) and thus is available for replenishment. </a:t>
            </a:r>
          </a:p>
          <a:p>
            <a:pPr marL="0" indent="0">
              <a:buNone/>
            </a:pPr>
            <a:endParaRPr lang="en-US" dirty="0" smtClean="0"/>
          </a:p>
          <a:p>
            <a:endParaRPr lang="en-US" dirty="0"/>
          </a:p>
          <a:p>
            <a:pPr lvl="0"/>
            <a:endParaRPr lang="en-US" dirty="0" smtClean="0"/>
          </a:p>
          <a:p>
            <a:pPr lvl="0"/>
            <a:endParaRPr lang="el-GR" dirty="0"/>
          </a:p>
          <a:p>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667564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initial allocation review</a:t>
            </a:r>
            <a:endParaRPr lang="en-US" dirty="0"/>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Repeat the process until the desired AP Initial Allocation distribution is achieved and Planned Initial Allocation can be satisfied for the majority (if not all) of the Stores.</a:t>
            </a:r>
          </a:p>
          <a:p>
            <a:r>
              <a:rPr lang="en-US" dirty="0" smtClean="0"/>
              <a:t>Commit your changes to approve the new plan.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842" y="2647664"/>
            <a:ext cx="1460841" cy="3760487"/>
          </a:xfrm>
          <a:prstGeom prst="rect">
            <a:avLst/>
          </a:prstGeom>
        </p:spPr>
      </p:pic>
    </p:spTree>
    <p:extLst>
      <p:ext uri="{BB962C8B-B14F-4D97-AF65-F5344CB8AC3E}">
        <p14:creationId xmlns:p14="http://schemas.microsoft.com/office/powerpoint/2010/main" val="115939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Initial allocation</a:t>
            </a:r>
            <a:endParaRPr lang="el-GR" dirty="0"/>
          </a:p>
        </p:txBody>
      </p:sp>
      <p:sp>
        <p:nvSpPr>
          <p:cNvPr id="6" name="Text Placeholder 5"/>
          <p:cNvSpPr>
            <a:spLocks noGrp="1"/>
          </p:cNvSpPr>
          <p:nvPr>
            <p:ph type="body" idx="1"/>
          </p:nvPr>
        </p:nvSpPr>
        <p:spPr/>
        <p:txBody>
          <a:bodyPr/>
          <a:lstStyle/>
          <a:p>
            <a:r>
              <a:rPr lang="en-US" dirty="0" smtClean="0"/>
              <a:t>introduction</a:t>
            </a:r>
            <a:endParaRPr lang="el-GR" dirty="0"/>
          </a:p>
        </p:txBody>
      </p:sp>
    </p:spTree>
    <p:extLst>
      <p:ext uri="{BB962C8B-B14F-4D97-AF65-F5344CB8AC3E}">
        <p14:creationId xmlns:p14="http://schemas.microsoft.com/office/powerpoint/2010/main" val="4175978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Initial allocation review</a:t>
            </a:r>
            <a:endParaRPr lang="el-GR" dirty="0"/>
          </a:p>
        </p:txBody>
      </p:sp>
      <p:sp>
        <p:nvSpPr>
          <p:cNvPr id="6" name="Text Placeholder 5"/>
          <p:cNvSpPr>
            <a:spLocks noGrp="1"/>
          </p:cNvSpPr>
          <p:nvPr>
            <p:ph type="body" idx="1"/>
          </p:nvPr>
        </p:nvSpPr>
        <p:spPr/>
        <p:txBody>
          <a:bodyPr/>
          <a:lstStyle/>
          <a:p>
            <a:r>
              <a:rPr lang="en-US" dirty="0" smtClean="0"/>
              <a:t>Create cross-docking</a:t>
            </a:r>
            <a:endParaRPr lang="el-GR" dirty="0"/>
          </a:p>
        </p:txBody>
      </p:sp>
    </p:spTree>
    <p:extLst>
      <p:ext uri="{BB962C8B-B14F-4D97-AF65-F5344CB8AC3E}">
        <p14:creationId xmlns:p14="http://schemas.microsoft.com/office/powerpoint/2010/main" val="3677774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Cross-docking initial allocation</a:t>
            </a:r>
            <a:endParaRPr lang="en-US" dirty="0"/>
          </a:p>
        </p:txBody>
      </p:sp>
      <p:sp>
        <p:nvSpPr>
          <p:cNvPr id="3" name="Content Placeholder 2"/>
          <p:cNvSpPr>
            <a:spLocks noGrp="1"/>
          </p:cNvSpPr>
          <p:nvPr>
            <p:ph sz="quarter" idx="10"/>
          </p:nvPr>
        </p:nvSpPr>
        <p:spPr/>
        <p:txBody>
          <a:bodyPr/>
          <a:lstStyle/>
          <a:p>
            <a:r>
              <a:rPr lang="en-US" dirty="0" smtClean="0"/>
              <a:t>Related Concepts</a:t>
            </a:r>
            <a:endParaRPr lang="en-US" dirty="0"/>
          </a:p>
          <a:p>
            <a:endParaRPr lang="en-US" dirty="0"/>
          </a:p>
        </p:txBody>
      </p:sp>
      <p:sp>
        <p:nvSpPr>
          <p:cNvPr id="4" name="Content Placeholder 3"/>
          <p:cNvSpPr>
            <a:spLocks noGrp="1"/>
          </p:cNvSpPr>
          <p:nvPr>
            <p:ph sz="quarter" idx="11"/>
          </p:nvPr>
        </p:nvSpPr>
        <p:spPr/>
        <p:txBody>
          <a:bodyPr/>
          <a:lstStyle/>
          <a:p>
            <a:r>
              <a:rPr lang="en-US" dirty="0" smtClean="0"/>
              <a:t>Recommended </a:t>
            </a:r>
            <a:r>
              <a:rPr lang="en-US" dirty="0"/>
              <a:t>Order </a:t>
            </a:r>
            <a:r>
              <a:rPr lang="en-US" dirty="0" smtClean="0"/>
              <a:t>Quantity: </a:t>
            </a:r>
            <a:r>
              <a:rPr lang="en-US" dirty="0"/>
              <a:t>When </a:t>
            </a:r>
            <a:r>
              <a:rPr lang="en-US" dirty="0" smtClean="0"/>
              <a:t>either ASN information is received or the stock is received </a:t>
            </a:r>
            <a:r>
              <a:rPr lang="en-US" dirty="0"/>
              <a:t>at the </a:t>
            </a:r>
            <a:r>
              <a:rPr lang="en-US" dirty="0" smtClean="0"/>
              <a:t>RDC, </a:t>
            </a:r>
            <a:r>
              <a:rPr lang="en-US" dirty="0"/>
              <a:t>APX will distribute the </a:t>
            </a:r>
            <a:r>
              <a:rPr lang="en-US" dirty="0" smtClean="0"/>
              <a:t>ASN /on-hand </a:t>
            </a:r>
            <a:r>
              <a:rPr lang="en-US" dirty="0"/>
              <a:t>quantity as close as possible to the Planned Allocation Quantity following the Distribution </a:t>
            </a:r>
            <a:r>
              <a:rPr lang="en-US" dirty="0" smtClean="0"/>
              <a:t>Requirements.  </a:t>
            </a:r>
            <a:r>
              <a:rPr lang="en-US" dirty="0"/>
              <a:t>This measure will reflect the recommended order quantity for the allocation orders to be executed given </a:t>
            </a:r>
            <a:r>
              <a:rPr lang="en-US" dirty="0" smtClean="0"/>
              <a:t>ASN quantities and/or stock </a:t>
            </a:r>
            <a:r>
              <a:rPr lang="en-US" dirty="0"/>
              <a:t>on </a:t>
            </a:r>
            <a:r>
              <a:rPr lang="en-US" dirty="0" smtClean="0"/>
              <a:t>hand</a:t>
            </a:r>
            <a:endParaRPr lang="en-US" dirty="0"/>
          </a:p>
          <a:p>
            <a:r>
              <a:rPr lang="en-US" dirty="0" smtClean="0"/>
              <a:t>Approved </a:t>
            </a:r>
            <a:r>
              <a:rPr lang="en-US" dirty="0"/>
              <a:t>Order </a:t>
            </a:r>
            <a:r>
              <a:rPr lang="en-US" dirty="0" smtClean="0"/>
              <a:t>Override:  </a:t>
            </a:r>
            <a:r>
              <a:rPr lang="en-US" dirty="0"/>
              <a:t>After APX creates the Recommended Order Quantity </a:t>
            </a:r>
            <a:r>
              <a:rPr lang="en-US" dirty="0" smtClean="0"/>
              <a:t>as </a:t>
            </a:r>
            <a:r>
              <a:rPr lang="en-US" dirty="0"/>
              <a:t>described above, users will have the ability to override the quantity in this </a:t>
            </a:r>
            <a:r>
              <a:rPr lang="en-US" dirty="0" smtClean="0"/>
              <a:t>measure</a:t>
            </a:r>
            <a:endParaRPr lang="en-US" dirty="0"/>
          </a:p>
          <a:p>
            <a:r>
              <a:rPr lang="en-US" dirty="0" smtClean="0"/>
              <a:t>Approved </a:t>
            </a:r>
            <a:r>
              <a:rPr lang="en-US" dirty="0"/>
              <a:t>Allocation Order </a:t>
            </a:r>
            <a:r>
              <a:rPr lang="en-US" dirty="0" smtClean="0"/>
              <a:t>Quantity: Given </a:t>
            </a:r>
            <a:r>
              <a:rPr lang="en-US" dirty="0"/>
              <a:t>the Approved Order Override above, APX will reconcile the overrides with </a:t>
            </a:r>
            <a:r>
              <a:rPr lang="en-US" dirty="0" smtClean="0"/>
              <a:t>ASN and/or stock </a:t>
            </a:r>
            <a:r>
              <a:rPr lang="en-US" dirty="0"/>
              <a:t>on hand and produce the final allocation order quantity in this measure.  This is the quantity that will be exported to </a:t>
            </a:r>
            <a:r>
              <a:rPr lang="en-US" dirty="0" smtClean="0"/>
              <a:t>RMS</a:t>
            </a:r>
            <a:endParaRPr lang="en-US" dirty="0"/>
          </a:p>
          <a:p>
            <a:r>
              <a:rPr lang="en-US" dirty="0" smtClean="0"/>
              <a:t>Already </a:t>
            </a:r>
            <a:r>
              <a:rPr lang="en-US" dirty="0"/>
              <a:t>Shipped </a:t>
            </a:r>
            <a:r>
              <a:rPr lang="en-US" dirty="0" smtClean="0"/>
              <a:t>Quantity: </a:t>
            </a:r>
            <a:r>
              <a:rPr lang="en-US" dirty="0"/>
              <a:t>After Approved Allocation Order Quantity </a:t>
            </a:r>
            <a:r>
              <a:rPr lang="en-US" dirty="0" smtClean="0"/>
              <a:t>for both OH/Cross-docked orders is </a:t>
            </a:r>
            <a:r>
              <a:rPr lang="en-US" dirty="0"/>
              <a:t>approved and RMS confirms its shipment to stores, the quantity </a:t>
            </a:r>
            <a:r>
              <a:rPr lang="en-US" dirty="0" smtClean="0"/>
              <a:t>will </a:t>
            </a:r>
            <a:r>
              <a:rPr lang="en-US" dirty="0"/>
              <a:t>be moved </a:t>
            </a:r>
            <a:r>
              <a:rPr lang="en-US" dirty="0" smtClean="0"/>
              <a:t>here</a:t>
            </a:r>
            <a:endParaRPr lang="en-US" dirty="0"/>
          </a:p>
        </p:txBody>
      </p:sp>
      <p:sp>
        <p:nvSpPr>
          <p:cNvPr id="9" name="Content Placeholder 3"/>
          <p:cNvSpPr txBox="1">
            <a:spLocks/>
          </p:cNvSpPr>
          <p:nvPr/>
        </p:nvSpPr>
        <p:spPr>
          <a:xfrm>
            <a:off x="328613" y="1630363"/>
            <a:ext cx="9505950" cy="5241925"/>
          </a:xfrm>
          <a:prstGeom prst="rect">
            <a:avLst/>
          </a:prstGeom>
        </p:spPr>
        <p:txBody>
          <a:bodyPr vert="horz"/>
          <a:lstStyle>
            <a:lvl1pPr marL="246451" indent="-246451" algn="l" defTabSz="496348" rtl="0" eaLnBrk="1" latinLnBrk="0" hangingPunct="1">
              <a:spcBef>
                <a:spcPct val="20000"/>
              </a:spcBef>
              <a:buFont typeface="Arial"/>
              <a:buChar char="•"/>
              <a:defRPr sz="1600" kern="1200">
                <a:solidFill>
                  <a:schemeClr val="tx1"/>
                </a:solidFill>
                <a:latin typeface="+mn-lt"/>
                <a:ea typeface="+mn-ea"/>
                <a:cs typeface="+mn-cs"/>
              </a:defRPr>
            </a:lvl1pPr>
            <a:lvl2pPr marL="806566" indent="-310218" algn="l" defTabSz="496348" rtl="0" eaLnBrk="1" latinLnBrk="0" hangingPunct="1">
              <a:spcBef>
                <a:spcPct val="20000"/>
              </a:spcBef>
              <a:buFont typeface="Arial"/>
              <a:buChar char="–"/>
              <a:defRPr sz="1400" kern="1200">
                <a:solidFill>
                  <a:schemeClr val="tx1"/>
                </a:solidFill>
                <a:latin typeface="+mn-lt"/>
                <a:ea typeface="+mn-ea"/>
                <a:cs typeface="+mn-cs"/>
              </a:defRPr>
            </a:lvl2pPr>
            <a:lvl3pPr marL="1240870" indent="-248174" algn="l" defTabSz="496348" rtl="0" eaLnBrk="1" latinLnBrk="0" hangingPunct="1">
              <a:spcBef>
                <a:spcPct val="20000"/>
              </a:spcBef>
              <a:buFont typeface="Arial"/>
              <a:buChar char="•"/>
              <a:defRPr sz="1200" kern="1200">
                <a:solidFill>
                  <a:schemeClr val="tx1"/>
                </a:solidFill>
                <a:latin typeface="+mn-lt"/>
                <a:ea typeface="+mn-ea"/>
                <a:cs typeface="+mn-cs"/>
              </a:defRPr>
            </a:lvl3pPr>
            <a:lvl4pPr marL="1737219" indent="-248174" algn="l" defTabSz="496348" rtl="0" eaLnBrk="1" latinLnBrk="0" hangingPunct="1">
              <a:spcBef>
                <a:spcPct val="20000"/>
              </a:spcBef>
              <a:buFont typeface="Arial"/>
              <a:buChar char="–"/>
              <a:defRPr sz="1100" kern="1200">
                <a:solidFill>
                  <a:schemeClr val="tx1"/>
                </a:solidFill>
                <a:latin typeface="+mn-lt"/>
                <a:ea typeface="+mn-ea"/>
                <a:cs typeface="+mn-cs"/>
              </a:defRPr>
            </a:lvl4pPr>
            <a:lvl5pPr marL="2233567" indent="-248174" algn="l" defTabSz="496348" rtl="0" eaLnBrk="1" latinLnBrk="0" hangingPunct="1">
              <a:spcBef>
                <a:spcPct val="20000"/>
              </a:spcBef>
              <a:buFont typeface="Arial"/>
              <a:buChar char="»"/>
              <a:defRPr sz="1100" kern="1200">
                <a:solidFill>
                  <a:schemeClr val="tx1"/>
                </a:solidFill>
                <a:latin typeface="+mn-lt"/>
                <a:ea typeface="+mn-ea"/>
                <a:cs typeface="+mn-cs"/>
              </a:defRPr>
            </a:lvl5pPr>
            <a:lvl6pPr marL="2729915" indent="-248174" algn="l" defTabSz="496348" rtl="0" eaLnBrk="1" latinLnBrk="0" hangingPunct="1">
              <a:spcBef>
                <a:spcPct val="20000"/>
              </a:spcBef>
              <a:buFont typeface="Arial"/>
              <a:buChar char="•"/>
              <a:defRPr sz="2200" kern="1200">
                <a:solidFill>
                  <a:schemeClr val="tx1"/>
                </a:solidFill>
                <a:latin typeface="+mn-lt"/>
                <a:ea typeface="+mn-ea"/>
                <a:cs typeface="+mn-cs"/>
              </a:defRPr>
            </a:lvl6pPr>
            <a:lvl7pPr marL="3226264" indent="-248174" algn="l" defTabSz="496348" rtl="0" eaLnBrk="1" latinLnBrk="0" hangingPunct="1">
              <a:spcBef>
                <a:spcPct val="20000"/>
              </a:spcBef>
              <a:buFont typeface="Arial"/>
              <a:buChar char="•"/>
              <a:defRPr sz="2200" kern="1200">
                <a:solidFill>
                  <a:schemeClr val="tx1"/>
                </a:solidFill>
                <a:latin typeface="+mn-lt"/>
                <a:ea typeface="+mn-ea"/>
                <a:cs typeface="+mn-cs"/>
              </a:defRPr>
            </a:lvl7pPr>
            <a:lvl8pPr marL="3722611" indent="-248174" algn="l" defTabSz="496348" rtl="0" eaLnBrk="1" latinLnBrk="0" hangingPunct="1">
              <a:spcBef>
                <a:spcPct val="20000"/>
              </a:spcBef>
              <a:buFont typeface="Arial"/>
              <a:buChar char="•"/>
              <a:defRPr sz="2200" kern="1200">
                <a:solidFill>
                  <a:schemeClr val="tx1"/>
                </a:solidFill>
                <a:latin typeface="+mn-lt"/>
                <a:ea typeface="+mn-ea"/>
                <a:cs typeface="+mn-cs"/>
              </a:defRPr>
            </a:lvl8pPr>
            <a:lvl9pPr marL="4218960" indent="-248174" algn="l" defTabSz="496348" rtl="0" eaLnBrk="1" latinLnBrk="0" hangingPunct="1">
              <a:spcBef>
                <a:spcPct val="20000"/>
              </a:spcBef>
              <a:buFont typeface="Arial"/>
              <a:buChar char="•"/>
              <a:defRPr sz="22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78544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Cross-docking initial allocation</a:t>
            </a:r>
            <a:endParaRPr lang="en-US" dirty="0"/>
          </a:p>
        </p:txBody>
      </p:sp>
      <p:sp>
        <p:nvSpPr>
          <p:cNvPr id="3" name="Content Placeholder 2"/>
          <p:cNvSpPr>
            <a:spLocks noGrp="1"/>
          </p:cNvSpPr>
          <p:nvPr>
            <p:ph sz="quarter" idx="10"/>
          </p:nvPr>
        </p:nvSpPr>
        <p:spPr/>
        <p:txBody>
          <a:bodyPr/>
          <a:lstStyle/>
          <a:p>
            <a:r>
              <a:rPr lang="en-US" dirty="0" smtClean="0"/>
              <a:t>Related Concepts</a:t>
            </a:r>
            <a:endParaRPr lang="en-US" dirty="0"/>
          </a:p>
          <a:p>
            <a:endParaRPr lang="en-US" dirty="0"/>
          </a:p>
        </p:txBody>
      </p:sp>
      <p:sp>
        <p:nvSpPr>
          <p:cNvPr id="4" name="Content Placeholder 3"/>
          <p:cNvSpPr>
            <a:spLocks noGrp="1"/>
          </p:cNvSpPr>
          <p:nvPr>
            <p:ph sz="quarter" idx="11"/>
          </p:nvPr>
        </p:nvSpPr>
        <p:spPr/>
        <p:txBody>
          <a:bodyPr/>
          <a:lstStyle/>
          <a:p>
            <a:r>
              <a:rPr lang="en-US" dirty="0" smtClean="0"/>
              <a:t>Stock </a:t>
            </a:r>
            <a:r>
              <a:rPr lang="en-US" dirty="0"/>
              <a:t>Status: APX will set this measure to the following status messages:</a:t>
            </a:r>
          </a:p>
          <a:p>
            <a:pPr lvl="1"/>
            <a:r>
              <a:rPr lang="en-US" dirty="0" smtClean="0"/>
              <a:t>“In </a:t>
            </a:r>
            <a:r>
              <a:rPr lang="en-US" dirty="0"/>
              <a:t>Transit to RDC” if there are total ASN Quantities </a:t>
            </a:r>
            <a:r>
              <a:rPr lang="en-US" dirty="0" smtClean="0"/>
              <a:t>in </a:t>
            </a:r>
            <a:r>
              <a:rPr lang="en-US" dirty="0"/>
              <a:t>transit to the RDC. This status will apply to both Cross-Docked and On-Hand </a:t>
            </a:r>
            <a:r>
              <a:rPr lang="en-US" dirty="0" smtClean="0"/>
              <a:t>allocations</a:t>
            </a:r>
            <a:endParaRPr lang="en-US" dirty="0"/>
          </a:p>
          <a:p>
            <a:pPr lvl="1"/>
            <a:r>
              <a:rPr lang="en-US" dirty="0" smtClean="0"/>
              <a:t>“Received </a:t>
            </a:r>
            <a:r>
              <a:rPr lang="en-US" dirty="0"/>
              <a:t>at RDC” if there any stock on hand reserved for Allocation </a:t>
            </a:r>
            <a:r>
              <a:rPr lang="en-US" dirty="0" smtClean="0"/>
              <a:t>at </a:t>
            </a:r>
            <a:r>
              <a:rPr lang="en-US" dirty="0"/>
              <a:t>the RDC. This status will only be valid for On-Hand allocation orders</a:t>
            </a:r>
          </a:p>
          <a:p>
            <a:pPr lvl="1"/>
            <a:r>
              <a:rPr lang="en-US" dirty="0" smtClean="0"/>
              <a:t>“Partially </a:t>
            </a:r>
            <a:r>
              <a:rPr lang="en-US" dirty="0"/>
              <a:t>Approved” if </a:t>
            </a:r>
            <a:r>
              <a:rPr lang="en-US" dirty="0" smtClean="0"/>
              <a:t>Approved </a:t>
            </a:r>
            <a:r>
              <a:rPr lang="en-US" dirty="0"/>
              <a:t>Allocation Order Quantity has been approved and is less than Planned Allocation Quantity </a:t>
            </a:r>
          </a:p>
          <a:p>
            <a:pPr lvl="1"/>
            <a:r>
              <a:rPr lang="en-US" dirty="0" smtClean="0"/>
              <a:t>“Fully </a:t>
            </a:r>
            <a:r>
              <a:rPr lang="en-US" dirty="0"/>
              <a:t>Approved” if Approved Allocation Order Quantity </a:t>
            </a:r>
            <a:r>
              <a:rPr lang="en-US" dirty="0" smtClean="0"/>
              <a:t>has </a:t>
            </a:r>
            <a:r>
              <a:rPr lang="en-US" dirty="0"/>
              <a:t>been approved and is the equal to Planned Allocation Quantity </a:t>
            </a:r>
          </a:p>
          <a:p>
            <a:pPr lvl="1"/>
            <a:r>
              <a:rPr lang="en-US" dirty="0" smtClean="0"/>
              <a:t>“Partially </a:t>
            </a:r>
            <a:r>
              <a:rPr lang="en-US" dirty="0"/>
              <a:t>Shipped” if </a:t>
            </a:r>
            <a:r>
              <a:rPr lang="en-US" dirty="0" smtClean="0"/>
              <a:t>Already </a:t>
            </a:r>
            <a:r>
              <a:rPr lang="en-US" dirty="0"/>
              <a:t>Shipped Quantity is non-zero and less than Planned Allocation </a:t>
            </a:r>
            <a:r>
              <a:rPr lang="en-US" dirty="0" smtClean="0"/>
              <a:t>Quantity. This </a:t>
            </a:r>
            <a:r>
              <a:rPr lang="en-US" dirty="0"/>
              <a:t>status will apply to both Cross-Docked and On-Hand allocations.</a:t>
            </a:r>
          </a:p>
          <a:p>
            <a:pPr lvl="1"/>
            <a:r>
              <a:rPr lang="en-US" dirty="0" smtClean="0"/>
              <a:t>“Fully </a:t>
            </a:r>
            <a:r>
              <a:rPr lang="en-US" dirty="0"/>
              <a:t>Shipped” </a:t>
            </a:r>
            <a:r>
              <a:rPr lang="en-US" dirty="0" smtClean="0"/>
              <a:t>if </a:t>
            </a:r>
            <a:r>
              <a:rPr lang="en-US" dirty="0"/>
              <a:t>Already Shipped Quantity</a:t>
            </a:r>
            <a:r>
              <a:rPr lang="en-US" dirty="0" smtClean="0"/>
              <a:t> </a:t>
            </a:r>
            <a:r>
              <a:rPr lang="en-US" dirty="0"/>
              <a:t>is equal to Planned Allocation </a:t>
            </a:r>
            <a:r>
              <a:rPr lang="en-US" dirty="0" smtClean="0"/>
              <a:t>Quantity. </a:t>
            </a:r>
            <a:r>
              <a:rPr lang="en-US" dirty="0"/>
              <a:t>This status will apply to both Cross-Docked and On-Hand </a:t>
            </a:r>
            <a:r>
              <a:rPr lang="en-US" dirty="0" smtClean="0"/>
              <a:t>allocations</a:t>
            </a:r>
            <a:endParaRPr lang="en-US" dirty="0"/>
          </a:p>
          <a:p>
            <a:pPr lvl="1"/>
            <a:r>
              <a:rPr lang="en-US" dirty="0" smtClean="0"/>
              <a:t>“Store </a:t>
            </a:r>
            <a:r>
              <a:rPr lang="en-US" dirty="0"/>
              <a:t>Delayed” if the Store allocation quantity is being held at the RDC or CDC </a:t>
            </a:r>
          </a:p>
          <a:p>
            <a:endParaRPr lang="en-US" dirty="0"/>
          </a:p>
        </p:txBody>
      </p:sp>
      <p:sp>
        <p:nvSpPr>
          <p:cNvPr id="9" name="Content Placeholder 3"/>
          <p:cNvSpPr txBox="1">
            <a:spLocks/>
          </p:cNvSpPr>
          <p:nvPr/>
        </p:nvSpPr>
        <p:spPr>
          <a:xfrm>
            <a:off x="328613" y="1630363"/>
            <a:ext cx="9505950" cy="5241925"/>
          </a:xfrm>
          <a:prstGeom prst="rect">
            <a:avLst/>
          </a:prstGeom>
        </p:spPr>
        <p:txBody>
          <a:bodyPr vert="horz"/>
          <a:lstStyle>
            <a:lvl1pPr marL="246451" indent="-246451" algn="l" defTabSz="496348" rtl="0" eaLnBrk="1" latinLnBrk="0" hangingPunct="1">
              <a:spcBef>
                <a:spcPct val="20000"/>
              </a:spcBef>
              <a:buFont typeface="Arial"/>
              <a:buChar char="•"/>
              <a:defRPr sz="1600" kern="1200">
                <a:solidFill>
                  <a:schemeClr val="tx1"/>
                </a:solidFill>
                <a:latin typeface="+mn-lt"/>
                <a:ea typeface="+mn-ea"/>
                <a:cs typeface="+mn-cs"/>
              </a:defRPr>
            </a:lvl1pPr>
            <a:lvl2pPr marL="806566" indent="-310218" algn="l" defTabSz="496348" rtl="0" eaLnBrk="1" latinLnBrk="0" hangingPunct="1">
              <a:spcBef>
                <a:spcPct val="20000"/>
              </a:spcBef>
              <a:buFont typeface="Arial"/>
              <a:buChar char="–"/>
              <a:defRPr sz="1400" kern="1200">
                <a:solidFill>
                  <a:schemeClr val="tx1"/>
                </a:solidFill>
                <a:latin typeface="+mn-lt"/>
                <a:ea typeface="+mn-ea"/>
                <a:cs typeface="+mn-cs"/>
              </a:defRPr>
            </a:lvl2pPr>
            <a:lvl3pPr marL="1240870" indent="-248174" algn="l" defTabSz="496348" rtl="0" eaLnBrk="1" latinLnBrk="0" hangingPunct="1">
              <a:spcBef>
                <a:spcPct val="20000"/>
              </a:spcBef>
              <a:buFont typeface="Arial"/>
              <a:buChar char="•"/>
              <a:defRPr sz="1200" kern="1200">
                <a:solidFill>
                  <a:schemeClr val="tx1"/>
                </a:solidFill>
                <a:latin typeface="+mn-lt"/>
                <a:ea typeface="+mn-ea"/>
                <a:cs typeface="+mn-cs"/>
              </a:defRPr>
            </a:lvl3pPr>
            <a:lvl4pPr marL="1737219" indent="-248174" algn="l" defTabSz="496348" rtl="0" eaLnBrk="1" latinLnBrk="0" hangingPunct="1">
              <a:spcBef>
                <a:spcPct val="20000"/>
              </a:spcBef>
              <a:buFont typeface="Arial"/>
              <a:buChar char="–"/>
              <a:defRPr sz="1100" kern="1200">
                <a:solidFill>
                  <a:schemeClr val="tx1"/>
                </a:solidFill>
                <a:latin typeface="+mn-lt"/>
                <a:ea typeface="+mn-ea"/>
                <a:cs typeface="+mn-cs"/>
              </a:defRPr>
            </a:lvl4pPr>
            <a:lvl5pPr marL="2233567" indent="-248174" algn="l" defTabSz="496348" rtl="0" eaLnBrk="1" latinLnBrk="0" hangingPunct="1">
              <a:spcBef>
                <a:spcPct val="20000"/>
              </a:spcBef>
              <a:buFont typeface="Arial"/>
              <a:buChar char="»"/>
              <a:defRPr sz="1100" kern="1200">
                <a:solidFill>
                  <a:schemeClr val="tx1"/>
                </a:solidFill>
                <a:latin typeface="+mn-lt"/>
                <a:ea typeface="+mn-ea"/>
                <a:cs typeface="+mn-cs"/>
              </a:defRPr>
            </a:lvl5pPr>
            <a:lvl6pPr marL="2729915" indent="-248174" algn="l" defTabSz="496348" rtl="0" eaLnBrk="1" latinLnBrk="0" hangingPunct="1">
              <a:spcBef>
                <a:spcPct val="20000"/>
              </a:spcBef>
              <a:buFont typeface="Arial"/>
              <a:buChar char="•"/>
              <a:defRPr sz="2200" kern="1200">
                <a:solidFill>
                  <a:schemeClr val="tx1"/>
                </a:solidFill>
                <a:latin typeface="+mn-lt"/>
                <a:ea typeface="+mn-ea"/>
                <a:cs typeface="+mn-cs"/>
              </a:defRPr>
            </a:lvl6pPr>
            <a:lvl7pPr marL="3226264" indent="-248174" algn="l" defTabSz="496348" rtl="0" eaLnBrk="1" latinLnBrk="0" hangingPunct="1">
              <a:spcBef>
                <a:spcPct val="20000"/>
              </a:spcBef>
              <a:buFont typeface="Arial"/>
              <a:buChar char="•"/>
              <a:defRPr sz="2200" kern="1200">
                <a:solidFill>
                  <a:schemeClr val="tx1"/>
                </a:solidFill>
                <a:latin typeface="+mn-lt"/>
                <a:ea typeface="+mn-ea"/>
                <a:cs typeface="+mn-cs"/>
              </a:defRPr>
            </a:lvl7pPr>
            <a:lvl8pPr marL="3722611" indent="-248174" algn="l" defTabSz="496348" rtl="0" eaLnBrk="1" latinLnBrk="0" hangingPunct="1">
              <a:spcBef>
                <a:spcPct val="20000"/>
              </a:spcBef>
              <a:buFont typeface="Arial"/>
              <a:buChar char="•"/>
              <a:defRPr sz="2200" kern="1200">
                <a:solidFill>
                  <a:schemeClr val="tx1"/>
                </a:solidFill>
                <a:latin typeface="+mn-lt"/>
                <a:ea typeface="+mn-ea"/>
                <a:cs typeface="+mn-cs"/>
              </a:defRPr>
            </a:lvl8pPr>
            <a:lvl9pPr marL="4218960" indent="-248174" algn="l" defTabSz="496348" rtl="0" eaLnBrk="1" latinLnBrk="0" hangingPunct="1">
              <a:spcBef>
                <a:spcPct val="20000"/>
              </a:spcBef>
              <a:buFont typeface="Arial"/>
              <a:buChar char="•"/>
              <a:defRPr sz="22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84487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Cross-docking initial allocation</a:t>
            </a:r>
            <a:endParaRPr lang="en-US" dirty="0"/>
          </a:p>
        </p:txBody>
      </p:sp>
      <p:sp>
        <p:nvSpPr>
          <p:cNvPr id="3" name="Content Placeholder 2"/>
          <p:cNvSpPr>
            <a:spLocks noGrp="1"/>
          </p:cNvSpPr>
          <p:nvPr>
            <p:ph sz="quarter" idx="10"/>
          </p:nvPr>
        </p:nvSpPr>
        <p:spPr/>
        <p:txBody>
          <a:bodyPr/>
          <a:lstStyle/>
          <a:p>
            <a:r>
              <a:rPr lang="en-US" dirty="0" smtClean="0"/>
              <a:t>Related Concepts</a:t>
            </a:r>
            <a:endParaRPr lang="en-US" dirty="0"/>
          </a:p>
          <a:p>
            <a:endParaRPr lang="en-US" dirty="0"/>
          </a:p>
        </p:txBody>
      </p:sp>
      <p:sp>
        <p:nvSpPr>
          <p:cNvPr id="4" name="Content Placeholder 3"/>
          <p:cNvSpPr>
            <a:spLocks noGrp="1"/>
          </p:cNvSpPr>
          <p:nvPr>
            <p:ph sz="quarter" idx="11"/>
          </p:nvPr>
        </p:nvSpPr>
        <p:spPr/>
        <p:txBody>
          <a:bodyPr/>
          <a:lstStyle/>
          <a:p>
            <a:r>
              <a:rPr lang="en-US" dirty="0"/>
              <a:t>Allocation Order </a:t>
            </a:r>
            <a:r>
              <a:rPr lang="en-US" dirty="0" smtClean="0"/>
              <a:t>Approval: </a:t>
            </a:r>
            <a:r>
              <a:rPr lang="en-US" dirty="0"/>
              <a:t>APX users should check off this cell to release </a:t>
            </a:r>
            <a:r>
              <a:rPr lang="en-US" dirty="0" smtClean="0"/>
              <a:t>Approved </a:t>
            </a:r>
            <a:r>
              <a:rPr lang="en-US" dirty="0"/>
              <a:t>Allocation Order Quantity for export to RMS and execution</a:t>
            </a:r>
          </a:p>
          <a:p>
            <a:r>
              <a:rPr lang="en-US" dirty="0" smtClean="0"/>
              <a:t>Allocation </a:t>
            </a:r>
            <a:r>
              <a:rPr lang="en-US" dirty="0"/>
              <a:t>Approved </a:t>
            </a:r>
            <a:r>
              <a:rPr lang="en-US" dirty="0" smtClean="0"/>
              <a:t>By: </a:t>
            </a:r>
            <a:r>
              <a:rPr lang="en-US" dirty="0"/>
              <a:t>When </a:t>
            </a:r>
            <a:r>
              <a:rPr lang="en-US" dirty="0" smtClean="0"/>
              <a:t>Allocation </a:t>
            </a:r>
            <a:r>
              <a:rPr lang="en-US" dirty="0"/>
              <a:t>Order Approval </a:t>
            </a:r>
            <a:r>
              <a:rPr lang="en-US" dirty="0" smtClean="0"/>
              <a:t>is </a:t>
            </a:r>
            <a:r>
              <a:rPr lang="en-US" dirty="0"/>
              <a:t>checked off, this will store the user ID of the APX user approving the latest allocation order</a:t>
            </a:r>
          </a:p>
          <a:p>
            <a:r>
              <a:rPr lang="en-US" dirty="0" smtClean="0"/>
              <a:t>Allocation </a:t>
            </a:r>
            <a:r>
              <a:rPr lang="en-US" dirty="0"/>
              <a:t>Order Approval </a:t>
            </a:r>
            <a:r>
              <a:rPr lang="en-US" dirty="0" smtClean="0"/>
              <a:t>Date: When </a:t>
            </a:r>
            <a:r>
              <a:rPr lang="en-US" dirty="0"/>
              <a:t>Allocation Order Approval</a:t>
            </a:r>
            <a:r>
              <a:rPr lang="en-US" dirty="0" smtClean="0"/>
              <a:t> </a:t>
            </a:r>
            <a:r>
              <a:rPr lang="en-US" dirty="0"/>
              <a:t>is checked off, this will store the date and time of approval of the latest allocation order</a:t>
            </a:r>
          </a:p>
          <a:p>
            <a:r>
              <a:rPr lang="en-US" dirty="0" smtClean="0"/>
              <a:t>Potential </a:t>
            </a:r>
            <a:r>
              <a:rPr lang="en-US" dirty="0"/>
              <a:t>Store Quantity: This measure will contain the sum of the Store Net Inventory </a:t>
            </a:r>
            <a:r>
              <a:rPr lang="en-US" dirty="0" smtClean="0"/>
              <a:t>as </a:t>
            </a:r>
            <a:r>
              <a:rPr lang="en-US" dirty="0"/>
              <a:t>well as a portion of the RDC Net Inventory based on the relative share of the demand forecast going </a:t>
            </a:r>
            <a:r>
              <a:rPr lang="en-US" dirty="0" smtClean="0"/>
              <a:t>forward</a:t>
            </a:r>
            <a:endParaRPr lang="en-US" dirty="0"/>
          </a:p>
          <a:p>
            <a:r>
              <a:rPr lang="en-US" dirty="0" smtClean="0"/>
              <a:t>Constrained </a:t>
            </a:r>
            <a:r>
              <a:rPr lang="en-US" dirty="0"/>
              <a:t>Capacity:  This measure will contain the constrained capacity for the Capacity Group dimension of the </a:t>
            </a:r>
            <a:r>
              <a:rPr lang="en-US" dirty="0" smtClean="0"/>
              <a:t>Store</a:t>
            </a:r>
            <a:endParaRPr lang="en-US" dirty="0"/>
          </a:p>
          <a:p>
            <a:endParaRPr lang="en-US" dirty="0" err="1"/>
          </a:p>
        </p:txBody>
      </p:sp>
      <p:sp>
        <p:nvSpPr>
          <p:cNvPr id="9" name="Content Placeholder 3"/>
          <p:cNvSpPr txBox="1">
            <a:spLocks/>
          </p:cNvSpPr>
          <p:nvPr/>
        </p:nvSpPr>
        <p:spPr>
          <a:xfrm>
            <a:off x="328613" y="1630363"/>
            <a:ext cx="9505950" cy="5241925"/>
          </a:xfrm>
          <a:prstGeom prst="rect">
            <a:avLst/>
          </a:prstGeom>
        </p:spPr>
        <p:txBody>
          <a:bodyPr vert="horz"/>
          <a:lstStyle>
            <a:lvl1pPr marL="246451" indent="-246451" algn="l" defTabSz="496348" rtl="0" eaLnBrk="1" latinLnBrk="0" hangingPunct="1">
              <a:spcBef>
                <a:spcPct val="20000"/>
              </a:spcBef>
              <a:buFont typeface="Arial"/>
              <a:buChar char="•"/>
              <a:defRPr sz="1600" kern="1200">
                <a:solidFill>
                  <a:schemeClr val="tx1"/>
                </a:solidFill>
                <a:latin typeface="+mn-lt"/>
                <a:ea typeface="+mn-ea"/>
                <a:cs typeface="+mn-cs"/>
              </a:defRPr>
            </a:lvl1pPr>
            <a:lvl2pPr marL="806566" indent="-310218" algn="l" defTabSz="496348" rtl="0" eaLnBrk="1" latinLnBrk="0" hangingPunct="1">
              <a:spcBef>
                <a:spcPct val="20000"/>
              </a:spcBef>
              <a:buFont typeface="Arial"/>
              <a:buChar char="–"/>
              <a:defRPr sz="1400" kern="1200">
                <a:solidFill>
                  <a:schemeClr val="tx1"/>
                </a:solidFill>
                <a:latin typeface="+mn-lt"/>
                <a:ea typeface="+mn-ea"/>
                <a:cs typeface="+mn-cs"/>
              </a:defRPr>
            </a:lvl2pPr>
            <a:lvl3pPr marL="1240870" indent="-248174" algn="l" defTabSz="496348" rtl="0" eaLnBrk="1" latinLnBrk="0" hangingPunct="1">
              <a:spcBef>
                <a:spcPct val="20000"/>
              </a:spcBef>
              <a:buFont typeface="Arial"/>
              <a:buChar char="•"/>
              <a:defRPr sz="1200" kern="1200">
                <a:solidFill>
                  <a:schemeClr val="tx1"/>
                </a:solidFill>
                <a:latin typeface="+mn-lt"/>
                <a:ea typeface="+mn-ea"/>
                <a:cs typeface="+mn-cs"/>
              </a:defRPr>
            </a:lvl3pPr>
            <a:lvl4pPr marL="1737219" indent="-248174" algn="l" defTabSz="496348" rtl="0" eaLnBrk="1" latinLnBrk="0" hangingPunct="1">
              <a:spcBef>
                <a:spcPct val="20000"/>
              </a:spcBef>
              <a:buFont typeface="Arial"/>
              <a:buChar char="–"/>
              <a:defRPr sz="1100" kern="1200">
                <a:solidFill>
                  <a:schemeClr val="tx1"/>
                </a:solidFill>
                <a:latin typeface="+mn-lt"/>
                <a:ea typeface="+mn-ea"/>
                <a:cs typeface="+mn-cs"/>
              </a:defRPr>
            </a:lvl4pPr>
            <a:lvl5pPr marL="2233567" indent="-248174" algn="l" defTabSz="496348" rtl="0" eaLnBrk="1" latinLnBrk="0" hangingPunct="1">
              <a:spcBef>
                <a:spcPct val="20000"/>
              </a:spcBef>
              <a:buFont typeface="Arial"/>
              <a:buChar char="»"/>
              <a:defRPr sz="1100" kern="1200">
                <a:solidFill>
                  <a:schemeClr val="tx1"/>
                </a:solidFill>
                <a:latin typeface="+mn-lt"/>
                <a:ea typeface="+mn-ea"/>
                <a:cs typeface="+mn-cs"/>
              </a:defRPr>
            </a:lvl5pPr>
            <a:lvl6pPr marL="2729915" indent="-248174" algn="l" defTabSz="496348" rtl="0" eaLnBrk="1" latinLnBrk="0" hangingPunct="1">
              <a:spcBef>
                <a:spcPct val="20000"/>
              </a:spcBef>
              <a:buFont typeface="Arial"/>
              <a:buChar char="•"/>
              <a:defRPr sz="2200" kern="1200">
                <a:solidFill>
                  <a:schemeClr val="tx1"/>
                </a:solidFill>
                <a:latin typeface="+mn-lt"/>
                <a:ea typeface="+mn-ea"/>
                <a:cs typeface="+mn-cs"/>
              </a:defRPr>
            </a:lvl6pPr>
            <a:lvl7pPr marL="3226264" indent="-248174" algn="l" defTabSz="496348" rtl="0" eaLnBrk="1" latinLnBrk="0" hangingPunct="1">
              <a:spcBef>
                <a:spcPct val="20000"/>
              </a:spcBef>
              <a:buFont typeface="Arial"/>
              <a:buChar char="•"/>
              <a:defRPr sz="2200" kern="1200">
                <a:solidFill>
                  <a:schemeClr val="tx1"/>
                </a:solidFill>
                <a:latin typeface="+mn-lt"/>
                <a:ea typeface="+mn-ea"/>
                <a:cs typeface="+mn-cs"/>
              </a:defRPr>
            </a:lvl7pPr>
            <a:lvl8pPr marL="3722611" indent="-248174" algn="l" defTabSz="496348" rtl="0" eaLnBrk="1" latinLnBrk="0" hangingPunct="1">
              <a:spcBef>
                <a:spcPct val="20000"/>
              </a:spcBef>
              <a:buFont typeface="Arial"/>
              <a:buChar char="•"/>
              <a:defRPr sz="2200" kern="1200">
                <a:solidFill>
                  <a:schemeClr val="tx1"/>
                </a:solidFill>
                <a:latin typeface="+mn-lt"/>
                <a:ea typeface="+mn-ea"/>
                <a:cs typeface="+mn-cs"/>
              </a:defRPr>
            </a:lvl8pPr>
            <a:lvl9pPr marL="4218960" indent="-248174" algn="l" defTabSz="496348" rtl="0" eaLnBrk="1" latinLnBrk="0" hangingPunct="1">
              <a:spcBef>
                <a:spcPct val="20000"/>
              </a:spcBef>
              <a:buFont typeface="Arial"/>
              <a:buChar char="•"/>
              <a:defRPr sz="22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42727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From the workbook tab </a:t>
            </a:r>
            <a:r>
              <a:rPr lang="en-US" dirty="0" smtClean="0"/>
              <a:t>“Allocation/Replenishment” select </a:t>
            </a:r>
            <a:r>
              <a:rPr lang="en-US" dirty="0"/>
              <a:t>"Initial Allocation" as workbook template type and </a:t>
            </a:r>
            <a:r>
              <a:rPr lang="en-US" dirty="0" smtClean="0"/>
              <a:t>click </a:t>
            </a:r>
            <a:r>
              <a:rPr lang="en-US" dirty="0"/>
              <a:t>"</a:t>
            </a:r>
            <a:r>
              <a:rPr lang="en-US" dirty="0" smtClean="0"/>
              <a:t>OK”.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329" y="2852630"/>
            <a:ext cx="3343742" cy="3600953"/>
          </a:xfrm>
          <a:prstGeom prst="rect">
            <a:avLst/>
          </a:prstGeom>
        </p:spPr>
      </p:pic>
    </p:spTree>
    <p:extLst>
      <p:ext uri="{BB962C8B-B14F-4D97-AF65-F5344CB8AC3E}">
        <p14:creationId xmlns:p14="http://schemas.microsoft.com/office/powerpoint/2010/main" val="22922732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The </a:t>
            </a:r>
            <a:r>
              <a:rPr lang="en-US" dirty="0" smtClean="0"/>
              <a:t>“Initial </a:t>
            </a:r>
            <a:r>
              <a:rPr lang="en-US" dirty="0"/>
              <a:t>Allocation </a:t>
            </a:r>
            <a:r>
              <a:rPr lang="en-US" dirty="0" smtClean="0"/>
              <a:t>Wizard” </a:t>
            </a:r>
            <a:r>
              <a:rPr lang="en-US" dirty="0"/>
              <a:t>appears and prompts you to select one RDC</a:t>
            </a:r>
            <a:r>
              <a:rPr lang="en-US" dirty="0" smtClean="0"/>
              <a:t>. Proceed to an RDC selection.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2273300"/>
            <a:ext cx="7829550" cy="451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27342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smtClean="0"/>
              <a:t>Select Phase IDs for </a:t>
            </a:r>
            <a:r>
              <a:rPr lang="en-US" dirty="0"/>
              <a:t>review. </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2082018"/>
            <a:ext cx="7858125" cy="479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02729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smtClean="0"/>
              <a:t>Select Pack group to review. All Pack groups </a:t>
            </a:r>
            <a:r>
              <a:rPr lang="en-US" dirty="0"/>
              <a:t>assigned to </a:t>
            </a:r>
            <a:r>
              <a:rPr lang="en-US" dirty="0" smtClean="0"/>
              <a:t>the Phase IDs selected during the previous step </a:t>
            </a:r>
            <a:r>
              <a:rPr lang="en-US" dirty="0"/>
              <a:t>are </a:t>
            </a:r>
            <a:r>
              <a:rPr lang="en-US" dirty="0" smtClean="0"/>
              <a:t>pre-selected. </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611" y="2377440"/>
            <a:ext cx="7839075" cy="4405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8845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smtClean="0"/>
              <a:t>Select Purchase Order(s) for review. Purchase Order(s) corresponding to Pack group selected during the previous step are </a:t>
            </a:r>
            <a:r>
              <a:rPr lang="en-US" dirty="0"/>
              <a:t>preselected. Proceed with the list of preselected </a:t>
            </a:r>
            <a:r>
              <a:rPr lang="en-US" dirty="0" smtClean="0"/>
              <a:t>POs and click finish. The workbook is built.</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16" y="2417763"/>
            <a:ext cx="9778736" cy="465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2893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smtClean="0"/>
              <a:t>Select “Window” → “1. Pack Initial Allocation” worksheet as shown below.</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698" y="2919412"/>
            <a:ext cx="235267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1997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introduction</a:t>
            </a:r>
            <a:endParaRPr lang="en-US" dirty="0"/>
          </a:p>
        </p:txBody>
      </p:sp>
      <p:sp>
        <p:nvSpPr>
          <p:cNvPr id="9" name="Content Placeholder 8"/>
          <p:cNvSpPr>
            <a:spLocks noGrp="1"/>
          </p:cNvSpPr>
          <p:nvPr>
            <p:ph sz="quarter" idx="10"/>
          </p:nvPr>
        </p:nvSpPr>
        <p:spPr/>
        <p:txBody>
          <a:bodyPr/>
          <a:lstStyle/>
          <a:p>
            <a:r>
              <a:rPr lang="en-US" dirty="0" smtClean="0"/>
              <a:t>LMG Allocation Functional Overview</a:t>
            </a:r>
            <a:endParaRPr lang="en-US" dirty="0"/>
          </a:p>
        </p:txBody>
      </p:sp>
      <p:sp>
        <p:nvSpPr>
          <p:cNvPr id="10" name="Content Placeholder 9"/>
          <p:cNvSpPr>
            <a:spLocks noGrp="1"/>
          </p:cNvSpPr>
          <p:nvPr>
            <p:ph sz="quarter" idx="11"/>
          </p:nvPr>
        </p:nvSpPr>
        <p:spPr/>
        <p:txBody>
          <a:bodyPr/>
          <a:lstStyle/>
          <a:p>
            <a:r>
              <a:rPr lang="en-US" dirty="0"/>
              <a:t>Functionally, the LMG Allocation process can be split into the following steps, in chronological </a:t>
            </a:r>
            <a:r>
              <a:rPr lang="en-US" dirty="0" smtClean="0"/>
              <a:t>order:</a:t>
            </a:r>
          </a:p>
        </p:txBody>
      </p:sp>
      <p:graphicFrame>
        <p:nvGraphicFramePr>
          <p:cNvPr id="6" name="Content Placeholder 3"/>
          <p:cNvGraphicFramePr>
            <a:graphicFrameLocks/>
          </p:cNvGraphicFramePr>
          <p:nvPr>
            <p:extLst>
              <p:ext uri="{D42A27DB-BD31-4B8C-83A1-F6EECF244321}">
                <p14:modId xmlns:p14="http://schemas.microsoft.com/office/powerpoint/2010/main" val="133254516"/>
              </p:ext>
            </p:extLst>
          </p:nvPr>
        </p:nvGraphicFramePr>
        <p:xfrm>
          <a:off x="482223" y="4536479"/>
          <a:ext cx="8534401" cy="233680"/>
        </p:xfrm>
        <a:graphic>
          <a:graphicData uri="http://schemas.openxmlformats.org/drawingml/2006/table">
            <a:tbl>
              <a:tblPr firstRow="1" bandRow="1">
                <a:tableStyleId>{2D5ABB26-0587-4C30-8999-92F81FD0307C}</a:tableStyleId>
              </a:tblPr>
              <a:tblGrid>
                <a:gridCol w="673174"/>
                <a:gridCol w="714657"/>
                <a:gridCol w="714657"/>
                <a:gridCol w="714657"/>
                <a:gridCol w="714657"/>
                <a:gridCol w="714657"/>
                <a:gridCol w="714657"/>
                <a:gridCol w="714657"/>
                <a:gridCol w="714657"/>
                <a:gridCol w="714657"/>
                <a:gridCol w="714657"/>
                <a:gridCol w="714657"/>
              </a:tblGrid>
              <a:tr h="0">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r>
              <a:tr h="0">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r>
            </a:tbl>
          </a:graphicData>
        </a:graphic>
      </p:graphicFrame>
      <p:grpSp>
        <p:nvGrpSpPr>
          <p:cNvPr id="16" name="Group 15"/>
          <p:cNvGrpSpPr/>
          <p:nvPr/>
        </p:nvGrpSpPr>
        <p:grpSpPr>
          <a:xfrm>
            <a:off x="1239451" y="4647746"/>
            <a:ext cx="1632607" cy="1284417"/>
            <a:chOff x="304800" y="3429002"/>
            <a:chExt cx="1632607" cy="1284418"/>
          </a:xfrm>
        </p:grpSpPr>
        <p:cxnSp>
          <p:nvCxnSpPr>
            <p:cNvPr id="17" name="Straight Connector 16"/>
            <p:cNvCxnSpPr/>
            <p:nvPr/>
          </p:nvCxnSpPr>
          <p:spPr>
            <a:xfrm>
              <a:off x="304800" y="3429002"/>
              <a:ext cx="1376372" cy="1284418"/>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18" name="TextBox 17"/>
            <p:cNvSpPr txBox="1"/>
            <p:nvPr/>
          </p:nvSpPr>
          <p:spPr>
            <a:xfrm rot="2561130">
              <a:off x="727667" y="4009628"/>
              <a:ext cx="1209740" cy="338548"/>
            </a:xfrm>
            <a:prstGeom prst="rect">
              <a:avLst/>
            </a:prstGeom>
            <a:noFill/>
          </p:spPr>
          <p:txBody>
            <a:bodyPr wrap="square" lIns="91434" tIns="45717" rIns="91434" bIns="45717" rtlCol="0">
              <a:spAutoFit/>
            </a:bodyPr>
            <a:lstStyle/>
            <a:p>
              <a:pPr algn="r"/>
              <a:r>
                <a:rPr lang="en-US" sz="1600" dirty="0" smtClean="0"/>
                <a:t>PO Raised</a:t>
              </a:r>
            </a:p>
          </p:txBody>
        </p:sp>
      </p:grpSp>
      <p:grpSp>
        <p:nvGrpSpPr>
          <p:cNvPr id="19" name="Group 18"/>
          <p:cNvGrpSpPr/>
          <p:nvPr/>
        </p:nvGrpSpPr>
        <p:grpSpPr>
          <a:xfrm>
            <a:off x="3149223" y="4640123"/>
            <a:ext cx="2075619" cy="1565136"/>
            <a:chOff x="-381000" y="3421382"/>
            <a:chExt cx="2075619" cy="1565137"/>
          </a:xfrm>
        </p:grpSpPr>
        <p:cxnSp>
          <p:nvCxnSpPr>
            <p:cNvPr id="20" name="Straight Connector 19"/>
            <p:cNvCxnSpPr/>
            <p:nvPr/>
          </p:nvCxnSpPr>
          <p:spPr>
            <a:xfrm>
              <a:off x="-381000" y="3421382"/>
              <a:ext cx="1752600" cy="1565137"/>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rot="2496621">
              <a:off x="245549" y="4210471"/>
              <a:ext cx="1449070" cy="338548"/>
            </a:xfrm>
            <a:prstGeom prst="rect">
              <a:avLst/>
            </a:prstGeom>
            <a:noFill/>
          </p:spPr>
          <p:txBody>
            <a:bodyPr wrap="square" lIns="91434" tIns="45717" rIns="91434" bIns="45717" rtlCol="0">
              <a:spAutoFit/>
            </a:bodyPr>
            <a:lstStyle/>
            <a:p>
              <a:pPr algn="r"/>
              <a:r>
                <a:rPr lang="en-US" sz="1600" dirty="0" smtClean="0"/>
                <a:t>PO Re-split</a:t>
              </a:r>
            </a:p>
          </p:txBody>
        </p:sp>
      </p:grpSp>
      <p:grpSp>
        <p:nvGrpSpPr>
          <p:cNvPr id="22" name="Group 21"/>
          <p:cNvGrpSpPr/>
          <p:nvPr/>
        </p:nvGrpSpPr>
        <p:grpSpPr>
          <a:xfrm>
            <a:off x="4907338" y="2148784"/>
            <a:ext cx="1899485" cy="2563464"/>
            <a:chOff x="304800" y="930039"/>
            <a:chExt cx="1899485" cy="2563466"/>
          </a:xfrm>
        </p:grpSpPr>
        <p:cxnSp>
          <p:nvCxnSpPr>
            <p:cNvPr id="23" name="Straight Connector 22"/>
            <p:cNvCxnSpPr/>
            <p:nvPr/>
          </p:nvCxnSpPr>
          <p:spPr>
            <a:xfrm flipV="1">
              <a:off x="304800" y="1412735"/>
              <a:ext cx="1899485" cy="2016267"/>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24" name="TextBox 23"/>
            <p:cNvSpPr txBox="1"/>
            <p:nvPr/>
          </p:nvSpPr>
          <p:spPr>
            <a:xfrm rot="18766096">
              <a:off x="-73130" y="2042498"/>
              <a:ext cx="2563466" cy="338548"/>
            </a:xfrm>
            <a:prstGeom prst="rect">
              <a:avLst/>
            </a:prstGeom>
            <a:noFill/>
          </p:spPr>
          <p:txBody>
            <a:bodyPr wrap="square" lIns="91434" tIns="45717" rIns="91434" bIns="45717" rtlCol="0">
              <a:spAutoFit/>
            </a:bodyPr>
            <a:lstStyle/>
            <a:p>
              <a:pPr algn="r"/>
              <a:r>
                <a:rPr lang="en-US" sz="1600" dirty="0" smtClean="0"/>
                <a:t>Initial Allocation Approved</a:t>
              </a:r>
            </a:p>
          </p:txBody>
        </p:sp>
      </p:grpSp>
      <p:cxnSp>
        <p:nvCxnSpPr>
          <p:cNvPr id="28" name="Straight Connector 27"/>
          <p:cNvCxnSpPr/>
          <p:nvPr/>
        </p:nvCxnSpPr>
        <p:spPr>
          <a:xfrm>
            <a:off x="2211270" y="4651271"/>
            <a:ext cx="1695176" cy="0"/>
          </a:xfrm>
          <a:prstGeom prst="line">
            <a:avLst/>
          </a:prstGeom>
          <a:ln w="139700" cap="rnd">
            <a:solidFill>
              <a:schemeClr val="tx1">
                <a:lumMod val="50000"/>
                <a:lumOff val="50000"/>
              </a:schemeClr>
            </a:solidFill>
            <a:prstDash val="solid"/>
            <a:headEnd type="none" w="lg" len="lg"/>
          </a:ln>
        </p:spPr>
        <p:style>
          <a:lnRef idx="1">
            <a:schemeClr val="accent6"/>
          </a:lnRef>
          <a:fillRef idx="0">
            <a:schemeClr val="accent6"/>
          </a:fillRef>
          <a:effectRef idx="0">
            <a:schemeClr val="accent6"/>
          </a:effectRef>
          <a:fontRef idx="minor">
            <a:schemeClr val="tx1"/>
          </a:fontRef>
        </p:style>
      </p:cxnSp>
      <p:sp>
        <p:nvSpPr>
          <p:cNvPr id="29" name="TextBox 28"/>
          <p:cNvSpPr txBox="1"/>
          <p:nvPr/>
        </p:nvSpPr>
        <p:spPr>
          <a:xfrm>
            <a:off x="8359942" y="4888609"/>
            <a:ext cx="732881" cy="276993"/>
          </a:xfrm>
          <a:prstGeom prst="rect">
            <a:avLst/>
          </a:prstGeom>
          <a:noFill/>
        </p:spPr>
        <p:txBody>
          <a:bodyPr wrap="none" lIns="91434" tIns="45717" rIns="91434" bIns="45717" rtlCol="0">
            <a:spAutoFit/>
          </a:bodyPr>
          <a:lstStyle/>
          <a:p>
            <a:pPr algn="r"/>
            <a:r>
              <a:rPr lang="en-US" sz="1200" b="1" dirty="0" smtClean="0">
                <a:solidFill>
                  <a:schemeClr val="tx1">
                    <a:lumMod val="65000"/>
                    <a:lumOff val="35000"/>
                  </a:schemeClr>
                </a:solidFill>
              </a:rPr>
              <a:t>Months</a:t>
            </a:r>
            <a:endParaRPr lang="en-US" sz="1600" b="1" dirty="0" smtClean="0">
              <a:solidFill>
                <a:schemeClr val="tx1">
                  <a:lumMod val="65000"/>
                  <a:lumOff val="35000"/>
                </a:schemeClr>
              </a:solidFill>
            </a:endParaRPr>
          </a:p>
        </p:txBody>
      </p:sp>
      <p:grpSp>
        <p:nvGrpSpPr>
          <p:cNvPr id="30" name="Group 29"/>
          <p:cNvGrpSpPr/>
          <p:nvPr/>
        </p:nvGrpSpPr>
        <p:grpSpPr>
          <a:xfrm>
            <a:off x="5359024" y="1722740"/>
            <a:ext cx="2570326" cy="2952203"/>
            <a:chOff x="304800" y="-51009"/>
            <a:chExt cx="2924625" cy="3480012"/>
          </a:xfrm>
        </p:grpSpPr>
        <p:cxnSp>
          <p:nvCxnSpPr>
            <p:cNvPr id="31" name="Straight Connector 30"/>
            <p:cNvCxnSpPr/>
            <p:nvPr/>
          </p:nvCxnSpPr>
          <p:spPr>
            <a:xfrm flipV="1">
              <a:off x="304800" y="331416"/>
              <a:ext cx="2924625" cy="3097587"/>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32" name="TextBox 31"/>
            <p:cNvSpPr txBox="1"/>
            <p:nvPr/>
          </p:nvSpPr>
          <p:spPr>
            <a:xfrm rot="18833444">
              <a:off x="151360" y="1396456"/>
              <a:ext cx="3241037" cy="346107"/>
            </a:xfrm>
            <a:prstGeom prst="rect">
              <a:avLst/>
            </a:prstGeom>
            <a:noFill/>
          </p:spPr>
          <p:txBody>
            <a:bodyPr wrap="square" lIns="91434" tIns="45717" rIns="91434" bIns="45717" rtlCol="0">
              <a:spAutoFit/>
            </a:bodyPr>
            <a:lstStyle/>
            <a:p>
              <a:pPr algn="r"/>
              <a:r>
                <a:rPr lang="en-US" sz="1600" dirty="0" smtClean="0"/>
                <a:t>Stock Received</a:t>
              </a:r>
            </a:p>
          </p:txBody>
        </p:sp>
      </p:grpSp>
      <p:grpSp>
        <p:nvGrpSpPr>
          <p:cNvPr id="33" name="Group 32"/>
          <p:cNvGrpSpPr/>
          <p:nvPr/>
        </p:nvGrpSpPr>
        <p:grpSpPr>
          <a:xfrm>
            <a:off x="7111623" y="2433455"/>
            <a:ext cx="1828753" cy="2254760"/>
            <a:chOff x="304800" y="993557"/>
            <a:chExt cx="1828753" cy="2480238"/>
          </a:xfrm>
        </p:grpSpPr>
        <p:cxnSp>
          <p:nvCxnSpPr>
            <p:cNvPr id="34" name="Straight Connector 33"/>
            <p:cNvCxnSpPr/>
            <p:nvPr/>
          </p:nvCxnSpPr>
          <p:spPr>
            <a:xfrm flipV="1">
              <a:off x="304800" y="1461612"/>
              <a:ext cx="1828753" cy="1967392"/>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35" name="TextBox 34"/>
            <p:cNvSpPr txBox="1"/>
            <p:nvPr/>
          </p:nvSpPr>
          <p:spPr>
            <a:xfrm rot="18766096">
              <a:off x="-69117" y="2064402"/>
              <a:ext cx="2480238" cy="338548"/>
            </a:xfrm>
            <a:prstGeom prst="rect">
              <a:avLst/>
            </a:prstGeom>
            <a:noFill/>
          </p:spPr>
          <p:txBody>
            <a:bodyPr wrap="square" lIns="91434" tIns="45717" rIns="91434" bIns="45717" rtlCol="0">
              <a:spAutoFit/>
            </a:bodyPr>
            <a:lstStyle/>
            <a:p>
              <a:pPr algn="r"/>
              <a:r>
                <a:rPr lang="en-US" sz="1600" dirty="0" smtClean="0"/>
                <a:t>Phase Ends</a:t>
              </a:r>
            </a:p>
          </p:txBody>
        </p:sp>
      </p:grpSp>
    </p:spTree>
    <p:extLst>
      <p:ext uri="{BB962C8B-B14F-4D97-AF65-F5344CB8AC3E}">
        <p14:creationId xmlns:p14="http://schemas.microsoft.com/office/powerpoint/2010/main" val="11264986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smtClean="0"/>
              <a:t>Right click and Select “Outline View”</a:t>
            </a:r>
          </a:p>
          <a:p>
            <a:r>
              <a:rPr lang="en-US" dirty="0" smtClean="0"/>
              <a:t>Aggregate Purchase Order to “all [Purchase Order]”.</a:t>
            </a:r>
          </a:p>
          <a:p>
            <a:endParaRPr lang="en-US" dirty="0" smtClean="0"/>
          </a:p>
          <a:p>
            <a:endParaRPr lang="en-US" dirty="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40" y="2307771"/>
            <a:ext cx="9506123" cy="4564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39939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a:xfrm>
            <a:off x="328440" y="850609"/>
            <a:ext cx="9505647" cy="363700"/>
          </a:xfrm>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a:xfrm>
            <a:off x="312975" y="1220927"/>
            <a:ext cx="9505950" cy="5241925"/>
          </a:xfrm>
        </p:spPr>
        <p:txBody>
          <a:bodyPr/>
          <a:lstStyle/>
          <a:p>
            <a:r>
              <a:rPr lang="en-US" dirty="0"/>
              <a:t>Navigate </a:t>
            </a:r>
            <a:r>
              <a:rPr lang="en-US" dirty="0" smtClean="0"/>
              <a:t>through the stores selected during the wizard steps. </a:t>
            </a:r>
            <a:r>
              <a:rPr lang="en-US" dirty="0"/>
              <a:t>Review and </a:t>
            </a:r>
            <a:r>
              <a:rPr lang="en-US" dirty="0" smtClean="0"/>
              <a:t>validate “AP </a:t>
            </a:r>
            <a:r>
              <a:rPr lang="en-US" dirty="0"/>
              <a:t>Initial </a:t>
            </a:r>
            <a:r>
              <a:rPr lang="en-US" dirty="0" smtClean="0"/>
              <a:t>Allocation”, “Reconciled </a:t>
            </a:r>
            <a:r>
              <a:rPr lang="en-US" dirty="0"/>
              <a:t>AP Initial </a:t>
            </a:r>
            <a:r>
              <a:rPr lang="en-US" dirty="0" smtClean="0"/>
              <a:t>Allocation”, Difference </a:t>
            </a:r>
            <a:r>
              <a:rPr lang="en-US" dirty="0"/>
              <a:t>between Reconciled and AP Initial </a:t>
            </a:r>
            <a:r>
              <a:rPr lang="en-US" dirty="0" smtClean="0"/>
              <a:t>Allocation, “Planned Initial Allocation”, “AP </a:t>
            </a:r>
            <a:r>
              <a:rPr lang="en-US" dirty="0"/>
              <a:t>Initial Allocation </a:t>
            </a:r>
            <a:r>
              <a:rPr lang="en-US" dirty="0" smtClean="0"/>
              <a:t>%” and “Planned Initial Allocation %” values.</a:t>
            </a:r>
          </a:p>
          <a:p>
            <a:r>
              <a:rPr lang="en-US" dirty="0" smtClean="0"/>
              <a:t>“AP </a:t>
            </a:r>
            <a:r>
              <a:rPr lang="en-US" dirty="0"/>
              <a:t>Initial Allocation </a:t>
            </a:r>
            <a:r>
              <a:rPr lang="en-US" dirty="0" smtClean="0"/>
              <a:t>%”  and “</a:t>
            </a:r>
            <a:r>
              <a:rPr lang="en-US" dirty="0"/>
              <a:t>Planned Initial Allocation %” </a:t>
            </a:r>
            <a:r>
              <a:rPr lang="en-US" dirty="0" smtClean="0"/>
              <a:t>values </a:t>
            </a:r>
            <a:r>
              <a:rPr lang="en-US" dirty="0"/>
              <a:t>should be the percentage across RDC Stores. </a:t>
            </a:r>
            <a:r>
              <a:rPr lang="en-US" dirty="0" smtClean="0"/>
              <a:t>“Reconciled </a:t>
            </a:r>
            <a:r>
              <a:rPr lang="en-US" dirty="0"/>
              <a:t>AP Initial </a:t>
            </a:r>
            <a:r>
              <a:rPr lang="en-US" dirty="0" smtClean="0"/>
              <a:t>Allocation” </a:t>
            </a:r>
            <a:r>
              <a:rPr lang="en-US" dirty="0"/>
              <a:t>used PO Quantity as a top-level constraint. </a:t>
            </a:r>
            <a:r>
              <a:rPr lang="en-US" dirty="0" smtClean="0"/>
              <a:t>Indicative results </a:t>
            </a:r>
            <a:r>
              <a:rPr lang="en-US" dirty="0"/>
              <a:t>shown in </a:t>
            </a:r>
            <a:r>
              <a:rPr lang="en-US" dirty="0" smtClean="0"/>
              <a:t>figure below.</a:t>
            </a:r>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16" y="2832100"/>
            <a:ext cx="8869363"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84305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Check for Stores where Planned Initial Allocation cannot be </a:t>
            </a:r>
            <a:r>
              <a:rPr lang="en-US" dirty="0" smtClean="0"/>
              <a:t>satisfied.</a:t>
            </a:r>
          </a:p>
          <a:p>
            <a:r>
              <a:rPr lang="en-US" dirty="0"/>
              <a:t>Planned Initial Allocation cannot be satisfied flag should be false for all Stores</a:t>
            </a:r>
            <a:r>
              <a:rPr lang="en-US" dirty="0" smtClean="0"/>
              <a:t>.</a:t>
            </a:r>
          </a:p>
          <a:p>
            <a:r>
              <a:rPr lang="en-US" dirty="0"/>
              <a:t>Select </a:t>
            </a:r>
            <a:r>
              <a:rPr lang="en-US" dirty="0" smtClean="0"/>
              <a:t>“Actions” </a:t>
            </a:r>
            <a:r>
              <a:rPr lang="en-US" dirty="0"/>
              <a:t>→ </a:t>
            </a:r>
            <a:r>
              <a:rPr lang="en-US" dirty="0" smtClean="0"/>
              <a:t>“Recommend Orders” </a:t>
            </a:r>
            <a:r>
              <a:rPr lang="en-US" dirty="0"/>
              <a:t>from the Menu. Review Recommended Order </a:t>
            </a:r>
            <a:r>
              <a:rPr lang="en-US" dirty="0" smtClean="0"/>
              <a:t>Quantities.</a:t>
            </a:r>
          </a:p>
          <a:p>
            <a:endParaRPr lang="en-US" dirty="0" smtClean="0"/>
          </a:p>
          <a:p>
            <a:endParaRPr lang="en-US" dirty="0"/>
          </a:p>
          <a:p>
            <a:endParaRPr lang="en-US" dirty="0" smtClean="0"/>
          </a:p>
          <a:p>
            <a:endParaRPr lang="en-US" dirty="0" smtClean="0"/>
          </a:p>
          <a:p>
            <a:r>
              <a:rPr lang="en-US" dirty="0" smtClean="0"/>
              <a:t>“Recommended </a:t>
            </a:r>
            <a:r>
              <a:rPr lang="en-US" dirty="0"/>
              <a:t>Order Quantity (XD - </a:t>
            </a:r>
            <a:r>
              <a:rPr lang="en-US" dirty="0" smtClean="0"/>
              <a:t>Packed units)” </a:t>
            </a:r>
            <a:r>
              <a:rPr lang="en-US" dirty="0"/>
              <a:t>should be equal to </a:t>
            </a:r>
            <a:r>
              <a:rPr lang="en-US" dirty="0" smtClean="0"/>
              <a:t>“Planned </a:t>
            </a:r>
            <a:r>
              <a:rPr lang="en-US" dirty="0"/>
              <a:t>Allocation Quantity </a:t>
            </a:r>
            <a:r>
              <a:rPr lang="en-US" dirty="0" smtClean="0"/>
              <a:t>(Packed units)”.</a:t>
            </a:r>
            <a:endParaRPr lang="en-US" dirty="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4917" y="2786761"/>
            <a:ext cx="1428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985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endParaRPr lang="en-US" dirty="0" smtClean="0"/>
          </a:p>
          <a:p>
            <a:pPr marL="0" indent="0">
              <a:buNone/>
            </a:pPr>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1630363"/>
            <a:ext cx="982027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98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Navigate to </a:t>
            </a:r>
            <a:r>
              <a:rPr lang="en-US" dirty="0" smtClean="0"/>
              <a:t>one of the stores selected during the wizard steps for one of the Pack Group(s) selected and </a:t>
            </a:r>
            <a:r>
              <a:rPr lang="en-US" dirty="0"/>
              <a:t>enter override values to </a:t>
            </a:r>
            <a:r>
              <a:rPr lang="en-US" dirty="0" smtClean="0"/>
              <a:t>“Approved </a:t>
            </a:r>
            <a:r>
              <a:rPr lang="en-US" dirty="0"/>
              <a:t>Order Override (XD - </a:t>
            </a:r>
            <a:r>
              <a:rPr lang="en-US" dirty="0" smtClean="0"/>
              <a:t>Packed units)” </a:t>
            </a:r>
            <a:r>
              <a:rPr lang="en-US" dirty="0"/>
              <a:t>as shown </a:t>
            </a:r>
            <a:r>
              <a:rPr lang="en-US" dirty="0" smtClean="0"/>
              <a:t>in the figure below.</a:t>
            </a:r>
          </a:p>
          <a:p>
            <a:endParaRPr lang="en-US" dirty="0"/>
          </a:p>
          <a:p>
            <a:endParaRPr lang="en-US" dirty="0" smtClean="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654300"/>
            <a:ext cx="9321800" cy="3513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39221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Approved Order Override (XD - </a:t>
            </a:r>
            <a:r>
              <a:rPr lang="en-US" dirty="0" smtClean="0"/>
              <a:t>Packed units) </a:t>
            </a:r>
            <a:r>
              <a:rPr lang="en-US" dirty="0"/>
              <a:t>values should be updated</a:t>
            </a:r>
            <a:r>
              <a:rPr lang="en-US" dirty="0" smtClean="0"/>
              <a:t>.</a:t>
            </a:r>
          </a:p>
          <a:p>
            <a:r>
              <a:rPr lang="en-US" dirty="0"/>
              <a:t>Select </a:t>
            </a:r>
            <a:r>
              <a:rPr lang="en-US" dirty="0" smtClean="0"/>
              <a:t>“Actions” </a:t>
            </a:r>
            <a:r>
              <a:rPr lang="en-US" dirty="0"/>
              <a:t>→ </a:t>
            </a:r>
            <a:r>
              <a:rPr lang="en-US" dirty="0" smtClean="0"/>
              <a:t>“Balance Orders” </a:t>
            </a:r>
            <a:r>
              <a:rPr lang="en-US" dirty="0"/>
              <a:t>from the Menu.</a:t>
            </a:r>
            <a:endParaRPr lang="en-US" dirty="0" smtClean="0"/>
          </a:p>
          <a:p>
            <a:endParaRPr lang="en-US" dirty="0"/>
          </a:p>
          <a:p>
            <a:pPr marL="0" indent="0">
              <a:buNone/>
            </a:pPr>
            <a:endParaRPr lang="en-US" dirty="0" smtClean="0"/>
          </a:p>
          <a:p>
            <a:r>
              <a:rPr lang="en-US" dirty="0" smtClean="0"/>
              <a:t>“Approved </a:t>
            </a:r>
            <a:r>
              <a:rPr lang="en-US" dirty="0"/>
              <a:t>Allocation Order Quantity (XD - </a:t>
            </a:r>
            <a:r>
              <a:rPr lang="en-US" dirty="0" smtClean="0"/>
              <a:t>Packed units)” </a:t>
            </a:r>
            <a:r>
              <a:rPr lang="en-US" dirty="0"/>
              <a:t>values should be </a:t>
            </a:r>
            <a:r>
              <a:rPr lang="en-US" dirty="0" smtClean="0"/>
              <a:t>calculated.</a:t>
            </a:r>
          </a:p>
          <a:p>
            <a:r>
              <a:rPr lang="en-US" dirty="0"/>
              <a:t>Review </a:t>
            </a:r>
            <a:r>
              <a:rPr lang="en-US" dirty="0" smtClean="0"/>
              <a:t>“Approved </a:t>
            </a:r>
            <a:r>
              <a:rPr lang="en-US" dirty="0"/>
              <a:t>Allocation Order Quantity (XD - </a:t>
            </a:r>
            <a:r>
              <a:rPr lang="en-US" dirty="0" smtClean="0"/>
              <a:t>Packed units)” </a:t>
            </a:r>
            <a:r>
              <a:rPr lang="en-US" dirty="0"/>
              <a:t>values for </a:t>
            </a:r>
            <a:r>
              <a:rPr lang="en-US" dirty="0" smtClean="0"/>
              <a:t>Stores and respective Pack Group for which </a:t>
            </a:r>
            <a:r>
              <a:rPr lang="en-US" dirty="0"/>
              <a:t>override values to “Approved Order Override (XD - </a:t>
            </a:r>
            <a:r>
              <a:rPr lang="en-US" dirty="0" smtClean="0"/>
              <a:t>Packed units)” were entered in the previous slide.</a:t>
            </a:r>
          </a:p>
          <a:p>
            <a:r>
              <a:rPr lang="en-US" dirty="0" smtClean="0"/>
              <a:t>If for example the </a:t>
            </a:r>
            <a:r>
              <a:rPr lang="en-US" dirty="0"/>
              <a:t>override value for </a:t>
            </a:r>
            <a:r>
              <a:rPr lang="en-US" dirty="0" smtClean="0"/>
              <a:t>one store/pack combination is </a:t>
            </a:r>
            <a:r>
              <a:rPr lang="en-US" dirty="0"/>
              <a:t>higher than the </a:t>
            </a:r>
            <a:r>
              <a:rPr lang="en-US" dirty="0" smtClean="0"/>
              <a:t>“Planned </a:t>
            </a:r>
            <a:r>
              <a:rPr lang="en-US" dirty="0"/>
              <a:t>Allocation Quantity </a:t>
            </a:r>
            <a:r>
              <a:rPr lang="en-US" dirty="0" smtClean="0"/>
              <a:t>(Packed units)”,  “Approved </a:t>
            </a:r>
            <a:r>
              <a:rPr lang="en-US" dirty="0"/>
              <a:t>Allocation Order Quantity (XD - </a:t>
            </a:r>
            <a:r>
              <a:rPr lang="en-US" dirty="0" smtClean="0"/>
              <a:t>Packed units)” </a:t>
            </a:r>
            <a:r>
              <a:rPr lang="en-US" dirty="0"/>
              <a:t>for </a:t>
            </a:r>
            <a:r>
              <a:rPr lang="en-US" dirty="0" smtClean="0"/>
              <a:t>the remaining Packed units should be </a:t>
            </a:r>
            <a:r>
              <a:rPr lang="en-US" dirty="0"/>
              <a:t>zero. </a:t>
            </a:r>
            <a:r>
              <a:rPr lang="en-US" dirty="0" smtClean="0"/>
              <a:t>Indicative results are </a:t>
            </a:r>
            <a:r>
              <a:rPr lang="en-US" dirty="0"/>
              <a:t>shown in </a:t>
            </a:r>
            <a:r>
              <a:rPr lang="en-US" dirty="0" smtClean="0"/>
              <a:t>the figure on the next slide.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58206" y="2028190"/>
            <a:ext cx="14097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05108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396159"/>
            <a:ext cx="9153525" cy="547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5627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Review </a:t>
            </a:r>
            <a:r>
              <a:rPr lang="en-US" dirty="0" smtClean="0"/>
              <a:t>“Allocated </a:t>
            </a:r>
            <a:r>
              <a:rPr lang="en-US" dirty="0"/>
              <a:t>% (XD - </a:t>
            </a:r>
            <a:r>
              <a:rPr lang="en-US" dirty="0" smtClean="0"/>
              <a:t>Packed units)” </a:t>
            </a:r>
            <a:r>
              <a:rPr lang="en-US" dirty="0"/>
              <a:t>and </a:t>
            </a:r>
            <a:r>
              <a:rPr lang="en-US" dirty="0" smtClean="0"/>
              <a:t>“Stock </a:t>
            </a:r>
            <a:r>
              <a:rPr lang="en-US" dirty="0"/>
              <a:t>Status </a:t>
            </a:r>
            <a:r>
              <a:rPr lang="en-US" dirty="0" smtClean="0"/>
              <a:t>(Packed units)” for </a:t>
            </a:r>
            <a:r>
              <a:rPr lang="en-US" dirty="0"/>
              <a:t>Stores and respective </a:t>
            </a:r>
            <a:r>
              <a:rPr lang="en-US" dirty="0" smtClean="0"/>
              <a:t>Pack group for </a:t>
            </a:r>
            <a:r>
              <a:rPr lang="en-US" dirty="0"/>
              <a:t>which override values to “Approved Order Override (XD - </a:t>
            </a:r>
            <a:r>
              <a:rPr lang="en-US" dirty="0" smtClean="0"/>
              <a:t>Packed units)” </a:t>
            </a:r>
            <a:r>
              <a:rPr lang="en-US" dirty="0"/>
              <a:t>were entered in the previous slide</a:t>
            </a:r>
            <a:r>
              <a:rPr lang="en-US" dirty="0" smtClean="0"/>
              <a:t>.</a:t>
            </a:r>
          </a:p>
          <a:p>
            <a:r>
              <a:rPr lang="en-US" dirty="0" smtClean="0"/>
              <a:t>For example “Allocated </a:t>
            </a:r>
            <a:r>
              <a:rPr lang="en-US" dirty="0"/>
              <a:t>% (XD - </a:t>
            </a:r>
            <a:r>
              <a:rPr lang="en-US" dirty="0" smtClean="0"/>
              <a:t>Packed units)” could </a:t>
            </a:r>
            <a:r>
              <a:rPr lang="en-US" dirty="0"/>
              <a:t>be 120% at </a:t>
            </a:r>
            <a:r>
              <a:rPr lang="en-US" dirty="0" smtClean="0"/>
              <a:t>Pack group </a:t>
            </a:r>
            <a:r>
              <a:rPr lang="en-US" dirty="0"/>
              <a:t>level </a:t>
            </a:r>
            <a:r>
              <a:rPr lang="en-US" dirty="0" smtClean="0"/>
              <a:t>for a specific store/Pack group combination (equal </a:t>
            </a:r>
            <a:r>
              <a:rPr lang="en-US" dirty="0"/>
              <a:t>to 24/20). </a:t>
            </a:r>
            <a:r>
              <a:rPr lang="en-US" dirty="0" smtClean="0"/>
              <a:t>Indicative results are shown in the figure in the next slide.</a:t>
            </a:r>
          </a:p>
          <a:p>
            <a:endParaRPr lang="en-US" dirty="0" smtClean="0"/>
          </a:p>
          <a:p>
            <a:pPr marL="0" indent="0">
              <a:buNone/>
            </a:pPr>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118362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Select Window → </a:t>
            </a:r>
            <a:r>
              <a:rPr lang="en-US" dirty="0" smtClean="0"/>
              <a:t>“3.RDC Pack Review”. </a:t>
            </a:r>
          </a:p>
          <a:p>
            <a:r>
              <a:rPr lang="en-US" dirty="0" smtClean="0"/>
              <a:t>“RDC Pack Review” </a:t>
            </a:r>
            <a:r>
              <a:rPr lang="en-US" dirty="0"/>
              <a:t>worksheet is </a:t>
            </a:r>
            <a:r>
              <a:rPr lang="en-US" dirty="0" smtClean="0"/>
              <a:t>shown.</a:t>
            </a:r>
            <a:endParaRPr lang="en-US" dirty="0"/>
          </a:p>
          <a:p>
            <a:r>
              <a:rPr lang="en-US" dirty="0"/>
              <a:t>Select Outline View. Worksheet view should be </a:t>
            </a:r>
            <a:r>
              <a:rPr lang="en-US" dirty="0" smtClean="0"/>
              <a:t>updated.</a:t>
            </a:r>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8" y="2266950"/>
            <a:ext cx="77057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2888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Cross-docking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Review </a:t>
            </a:r>
            <a:r>
              <a:rPr lang="en-US" dirty="0" smtClean="0"/>
              <a:t>“Planned </a:t>
            </a:r>
            <a:r>
              <a:rPr lang="en-US" dirty="0"/>
              <a:t>Allocation Quantity </a:t>
            </a:r>
            <a:r>
              <a:rPr lang="en-US" dirty="0" smtClean="0"/>
              <a:t>(Packed units)”, “Approved </a:t>
            </a:r>
            <a:r>
              <a:rPr lang="en-US" dirty="0"/>
              <a:t>Allocation Order Quantity (XD - </a:t>
            </a:r>
            <a:r>
              <a:rPr lang="en-US" dirty="0" smtClean="0"/>
              <a:t>Packed units)”, “Approved </a:t>
            </a:r>
            <a:r>
              <a:rPr lang="en-US" dirty="0"/>
              <a:t>Allocation Order Quantity (OH - </a:t>
            </a:r>
            <a:r>
              <a:rPr lang="en-US" dirty="0" smtClean="0"/>
              <a:t>Packed units)” </a:t>
            </a:r>
            <a:r>
              <a:rPr lang="en-US" dirty="0"/>
              <a:t>and </a:t>
            </a:r>
            <a:r>
              <a:rPr lang="en-US" dirty="0" smtClean="0"/>
              <a:t>“Stock </a:t>
            </a:r>
            <a:r>
              <a:rPr lang="en-US" dirty="0"/>
              <a:t>Status Count </a:t>
            </a:r>
            <a:r>
              <a:rPr lang="en-US" dirty="0" smtClean="0"/>
              <a:t>(Packed units)”.</a:t>
            </a:r>
          </a:p>
          <a:p>
            <a:r>
              <a:rPr lang="en-US" dirty="0"/>
              <a:t>Review “RDC To-Be Allocated </a:t>
            </a:r>
            <a:r>
              <a:rPr lang="en-US" dirty="0" smtClean="0"/>
              <a:t>(Packed units)”.</a:t>
            </a:r>
            <a:endParaRPr lang="en-US" dirty="0"/>
          </a:p>
          <a:p>
            <a:r>
              <a:rPr lang="en-US" dirty="0"/>
              <a:t>For example “RDC To-Be Allocated </a:t>
            </a:r>
            <a:r>
              <a:rPr lang="en-US" dirty="0" smtClean="0"/>
              <a:t>(Packed units)” </a:t>
            </a:r>
            <a:r>
              <a:rPr lang="en-US" dirty="0"/>
              <a:t>could 2 units. This could be due to a partially approved store (e.g. 2 instead of 3 units of Planned Allocation Quantity </a:t>
            </a:r>
            <a:r>
              <a:rPr lang="en-US" dirty="0" smtClean="0"/>
              <a:t>(Packed units))</a:t>
            </a:r>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249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introduction</a:t>
            </a:r>
            <a:endParaRPr lang="en-US" dirty="0"/>
          </a:p>
        </p:txBody>
      </p:sp>
      <p:sp>
        <p:nvSpPr>
          <p:cNvPr id="9" name="Content Placeholder 8"/>
          <p:cNvSpPr>
            <a:spLocks noGrp="1"/>
          </p:cNvSpPr>
          <p:nvPr>
            <p:ph sz="quarter" idx="10"/>
          </p:nvPr>
        </p:nvSpPr>
        <p:spPr/>
        <p:txBody>
          <a:bodyPr/>
          <a:lstStyle/>
          <a:p>
            <a:r>
              <a:rPr lang="en-US" dirty="0" smtClean="0"/>
              <a:t>LMG Initial Allocation Mechanisms</a:t>
            </a:r>
            <a:endParaRPr lang="en-US" dirty="0"/>
          </a:p>
        </p:txBody>
      </p:sp>
      <p:sp>
        <p:nvSpPr>
          <p:cNvPr id="10" name="Content Placeholder 9"/>
          <p:cNvSpPr>
            <a:spLocks noGrp="1"/>
          </p:cNvSpPr>
          <p:nvPr>
            <p:ph sz="quarter" idx="11"/>
          </p:nvPr>
        </p:nvSpPr>
        <p:spPr/>
        <p:txBody>
          <a:bodyPr/>
          <a:lstStyle/>
          <a:p>
            <a:r>
              <a:rPr lang="en-US" u="sng" dirty="0" smtClean="0"/>
              <a:t>RDC Cross-docking</a:t>
            </a:r>
            <a:r>
              <a:rPr lang="en-US" dirty="0" smtClean="0"/>
              <a:t>: Upon </a:t>
            </a:r>
            <a:r>
              <a:rPr lang="en-US" dirty="0"/>
              <a:t>receipt of an initial shipment from a supplier at an RDC, initial allocation orders should be cross-docked for shipment to stores without being put to stock-on-hand.  </a:t>
            </a:r>
            <a:endParaRPr lang="en-US" dirty="0" smtClean="0"/>
          </a:p>
          <a:p>
            <a:r>
              <a:rPr lang="en-US" dirty="0" smtClean="0"/>
              <a:t>To </a:t>
            </a:r>
            <a:r>
              <a:rPr lang="en-US" dirty="0"/>
              <a:t>accommodate this, CPR will allow for the Cross-Docking of Allocation orders against the “active” ASN quantity which is defined as the shipment which, for each RDC/Option/PO combination:</a:t>
            </a:r>
          </a:p>
          <a:p>
            <a:pPr lvl="1"/>
            <a:r>
              <a:rPr lang="en-US" dirty="0" smtClean="0"/>
              <a:t>Has </a:t>
            </a:r>
            <a:r>
              <a:rPr lang="en-US" dirty="0"/>
              <a:t>the earliest shipment date, and</a:t>
            </a:r>
          </a:p>
          <a:p>
            <a:pPr lvl="1"/>
            <a:r>
              <a:rPr lang="en-US" dirty="0" smtClean="0"/>
              <a:t>Has </a:t>
            </a:r>
            <a:r>
              <a:rPr lang="en-US" dirty="0"/>
              <a:t>not been received by an RDC</a:t>
            </a:r>
          </a:p>
          <a:p>
            <a:pPr lvl="1"/>
            <a:r>
              <a:rPr lang="en-US" dirty="0" smtClean="0"/>
              <a:t>Does </a:t>
            </a:r>
            <a:r>
              <a:rPr lang="en-US" dirty="0"/>
              <a:t>not have an Allocation Order already issued against it by </a:t>
            </a:r>
            <a:r>
              <a:rPr lang="en-US" dirty="0" smtClean="0"/>
              <a:t>CPR</a:t>
            </a:r>
          </a:p>
          <a:p>
            <a:r>
              <a:rPr lang="en-US" u="sng" dirty="0" smtClean="0"/>
              <a:t>Shipment </a:t>
            </a:r>
            <a:r>
              <a:rPr lang="en-US" u="sng" dirty="0"/>
              <a:t>from Stock On </a:t>
            </a:r>
            <a:r>
              <a:rPr lang="en-US" u="sng" dirty="0" smtClean="0"/>
              <a:t>Hand</a:t>
            </a:r>
            <a:r>
              <a:rPr lang="en-US" dirty="0" smtClean="0"/>
              <a:t>: </a:t>
            </a:r>
            <a:r>
              <a:rPr lang="en-US" dirty="0"/>
              <a:t>Normal shipment of Allocation Orders from either CDC or RDC Stock On Hand</a:t>
            </a:r>
          </a:p>
          <a:p>
            <a:endParaRPr lang="en-US" u="sng" dirty="0"/>
          </a:p>
          <a:p>
            <a:endParaRPr lang="en-US" dirty="0"/>
          </a:p>
          <a:p>
            <a:endParaRPr lang="en-US" dirty="0"/>
          </a:p>
        </p:txBody>
      </p:sp>
    </p:spTree>
    <p:extLst>
      <p:ext uri="{BB962C8B-B14F-4D97-AF65-F5344CB8AC3E}">
        <p14:creationId xmlns:p14="http://schemas.microsoft.com/office/powerpoint/2010/main" val="4173791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Initial allocation review</a:t>
            </a:r>
            <a:endParaRPr lang="el-GR" dirty="0"/>
          </a:p>
        </p:txBody>
      </p:sp>
      <p:sp>
        <p:nvSpPr>
          <p:cNvPr id="6" name="Text Placeholder 5"/>
          <p:cNvSpPr>
            <a:spLocks noGrp="1"/>
          </p:cNvSpPr>
          <p:nvPr>
            <p:ph type="body" idx="1"/>
          </p:nvPr>
        </p:nvSpPr>
        <p:spPr/>
        <p:txBody>
          <a:bodyPr/>
          <a:lstStyle/>
          <a:p>
            <a:r>
              <a:rPr lang="en-US" dirty="0" smtClean="0"/>
              <a:t>On-hand initial allocatio</a:t>
            </a:r>
            <a:r>
              <a:rPr lang="en-US" dirty="0"/>
              <a:t>n</a:t>
            </a:r>
            <a:endParaRPr lang="el-GR" dirty="0"/>
          </a:p>
        </p:txBody>
      </p:sp>
    </p:spTree>
    <p:extLst>
      <p:ext uri="{BB962C8B-B14F-4D97-AF65-F5344CB8AC3E}">
        <p14:creationId xmlns:p14="http://schemas.microsoft.com/office/powerpoint/2010/main" val="1615148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From the workbook tab </a:t>
            </a:r>
            <a:r>
              <a:rPr lang="en-US" dirty="0" smtClean="0"/>
              <a:t>“Allocation/Replenishment” select </a:t>
            </a:r>
            <a:r>
              <a:rPr lang="en-US" dirty="0"/>
              <a:t>"Initial Allocation" as workbook template type and </a:t>
            </a:r>
            <a:r>
              <a:rPr lang="en-US" dirty="0" smtClean="0"/>
              <a:t>click </a:t>
            </a:r>
            <a:r>
              <a:rPr lang="en-US" dirty="0"/>
              <a:t>"</a:t>
            </a:r>
            <a:r>
              <a:rPr lang="en-US" dirty="0" smtClean="0"/>
              <a:t>OK”.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329" y="2852630"/>
            <a:ext cx="3343742" cy="3600953"/>
          </a:xfrm>
          <a:prstGeom prst="rect">
            <a:avLst/>
          </a:prstGeom>
        </p:spPr>
      </p:pic>
    </p:spTree>
    <p:extLst>
      <p:ext uri="{BB962C8B-B14F-4D97-AF65-F5344CB8AC3E}">
        <p14:creationId xmlns:p14="http://schemas.microsoft.com/office/powerpoint/2010/main" val="2238514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a:t>The </a:t>
            </a:r>
            <a:r>
              <a:rPr lang="en-US" dirty="0" smtClean="0"/>
              <a:t>“Initial </a:t>
            </a:r>
            <a:r>
              <a:rPr lang="en-US" dirty="0"/>
              <a:t>Allocation </a:t>
            </a:r>
            <a:r>
              <a:rPr lang="en-US" dirty="0" smtClean="0"/>
              <a:t>Wizard” </a:t>
            </a:r>
            <a:r>
              <a:rPr lang="en-US" dirty="0"/>
              <a:t>appears and prompts you to select one RDC</a:t>
            </a:r>
            <a:r>
              <a:rPr lang="en-US" dirty="0" smtClean="0"/>
              <a:t>. Proceed to an RDC selection. </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712" y="2321169"/>
            <a:ext cx="7781925" cy="4551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3148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smtClean="0"/>
              <a:t>Select Phase IDs for </a:t>
            </a:r>
            <a:r>
              <a:rPr lang="en-US" dirty="0"/>
              <a:t>review. </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2349305"/>
            <a:ext cx="7848600" cy="4340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85232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smtClean="0"/>
              <a:t>Select Purchase Order(s) for review. Purchase Order(s) corresponding to Pack group selected during the previous step are </a:t>
            </a:r>
            <a:r>
              <a:rPr lang="en-US" dirty="0"/>
              <a:t>preselected. Proceed with the list of preselected </a:t>
            </a:r>
            <a:r>
              <a:rPr lang="en-US" dirty="0" smtClean="0"/>
              <a:t>POs and click finish. The workbook is built.</a:t>
            </a:r>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62" y="2438400"/>
            <a:ext cx="9432925" cy="4238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98106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smtClean="0"/>
              <a:t>Select Pack group to review. All Pack groups </a:t>
            </a:r>
            <a:r>
              <a:rPr lang="en-US" dirty="0"/>
              <a:t>assigned to </a:t>
            </a:r>
            <a:r>
              <a:rPr lang="en-US" dirty="0" smtClean="0"/>
              <a:t>the Phase IDs selected during the previous step </a:t>
            </a:r>
            <a:r>
              <a:rPr lang="en-US" dirty="0"/>
              <a:t>are </a:t>
            </a:r>
            <a:r>
              <a:rPr lang="en-US" dirty="0" smtClean="0"/>
              <a:t>pre-selected. </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16" y="1630363"/>
            <a:ext cx="8947784"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1038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pPr marL="0" indent="0">
              <a:buNone/>
            </a:pPr>
            <a:endParaRPr lang="en-US" dirty="0" smtClean="0"/>
          </a:p>
          <a:p>
            <a:r>
              <a:rPr lang="en-US" dirty="0"/>
              <a:t>Check for Stores where </a:t>
            </a:r>
            <a:r>
              <a:rPr lang="en-US" dirty="0" smtClean="0"/>
              <a:t>“Planned </a:t>
            </a:r>
            <a:r>
              <a:rPr lang="en-US" dirty="0"/>
              <a:t>Initial </a:t>
            </a:r>
            <a:r>
              <a:rPr lang="en-US" dirty="0" smtClean="0"/>
              <a:t>Allocation” </a:t>
            </a:r>
            <a:r>
              <a:rPr lang="en-US" dirty="0"/>
              <a:t>cannot be satisfied. </a:t>
            </a:r>
            <a:r>
              <a:rPr lang="en-US" dirty="0" smtClean="0"/>
              <a:t>“Planned </a:t>
            </a:r>
            <a:r>
              <a:rPr lang="en-US" dirty="0"/>
              <a:t>Initial </a:t>
            </a:r>
            <a:r>
              <a:rPr lang="en-US" dirty="0" smtClean="0"/>
              <a:t>Allocation </a:t>
            </a:r>
            <a:r>
              <a:rPr lang="en-US" dirty="0"/>
              <a:t>cannot be satisfied </a:t>
            </a:r>
            <a:r>
              <a:rPr lang="en-US" dirty="0" smtClean="0"/>
              <a:t>flag” </a:t>
            </a:r>
            <a:r>
              <a:rPr lang="en-US" dirty="0"/>
              <a:t>should be false for all Stores</a:t>
            </a:r>
            <a:r>
              <a:rPr lang="en-US" dirty="0" smtClean="0"/>
              <a:t>.</a:t>
            </a:r>
          </a:p>
          <a:p>
            <a:r>
              <a:rPr lang="en-US" dirty="0"/>
              <a:t>Select </a:t>
            </a:r>
            <a:r>
              <a:rPr lang="en-US" dirty="0" smtClean="0"/>
              <a:t>“Window” </a:t>
            </a:r>
            <a:r>
              <a:rPr lang="en-US" dirty="0"/>
              <a:t>→ </a:t>
            </a:r>
            <a:r>
              <a:rPr lang="en-US" dirty="0" smtClean="0"/>
              <a:t>“3.RDC Packed units Review” (see figure below). </a:t>
            </a:r>
            <a:r>
              <a:rPr lang="en-US" dirty="0"/>
              <a:t>Review </a:t>
            </a:r>
            <a:r>
              <a:rPr lang="en-US" dirty="0" smtClean="0"/>
              <a:t>“Planned Allocation Quantity” </a:t>
            </a:r>
            <a:r>
              <a:rPr lang="en-US" dirty="0"/>
              <a:t>values to make sure </a:t>
            </a:r>
            <a:r>
              <a:rPr lang="en-US" dirty="0" smtClean="0"/>
              <a:t>“PO Quantity” </a:t>
            </a:r>
            <a:r>
              <a:rPr lang="en-US" dirty="0"/>
              <a:t>was distributed as desired among the territory stores and </a:t>
            </a:r>
            <a:r>
              <a:rPr lang="en-US" dirty="0" smtClean="0"/>
              <a:t>“Total Stock” </a:t>
            </a:r>
            <a:r>
              <a:rPr lang="en-US" dirty="0"/>
              <a:t>was separated properly.</a:t>
            </a:r>
          </a:p>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21" y="3519488"/>
            <a:ext cx="211455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54988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a:xfrm>
            <a:off x="328440" y="850609"/>
            <a:ext cx="9505647" cy="363700"/>
          </a:xfrm>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a:xfrm>
            <a:off x="146721" y="1265280"/>
            <a:ext cx="9505950" cy="5241925"/>
          </a:xfrm>
        </p:spPr>
        <p:txBody>
          <a:bodyPr/>
          <a:lstStyle/>
          <a:p>
            <a:pPr marL="0" indent="0">
              <a:buNone/>
            </a:pPr>
            <a:r>
              <a:rPr lang="en-US" dirty="0"/>
              <a:t>Set the workbook as shown below (Using Select dimension and Outline view option)</a:t>
            </a:r>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1625600"/>
            <a:ext cx="71532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2132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a:xfrm>
            <a:off x="328440" y="850609"/>
            <a:ext cx="9505647" cy="363700"/>
          </a:xfrm>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a:xfrm>
            <a:off x="312975" y="1220927"/>
            <a:ext cx="9505950" cy="5241925"/>
          </a:xfrm>
        </p:spPr>
        <p:txBody>
          <a:bodyPr/>
          <a:lstStyle/>
          <a:p>
            <a:r>
              <a:rPr lang="en-US" dirty="0"/>
              <a:t>Review </a:t>
            </a:r>
            <a:r>
              <a:rPr lang="en-US" dirty="0" smtClean="0"/>
              <a:t>“Planned </a:t>
            </a:r>
            <a:r>
              <a:rPr lang="en-US" dirty="0"/>
              <a:t>Allocation Quantity </a:t>
            </a:r>
            <a:r>
              <a:rPr lang="en-US" dirty="0" smtClean="0"/>
              <a:t>(Packed units)”,  “Stock </a:t>
            </a:r>
            <a:r>
              <a:rPr lang="en-US" dirty="0"/>
              <a:t>Status Count </a:t>
            </a:r>
            <a:r>
              <a:rPr lang="en-US" dirty="0" smtClean="0"/>
              <a:t>(Packed units)”, “RDC </a:t>
            </a:r>
            <a:r>
              <a:rPr lang="en-US" dirty="0"/>
              <a:t>Open PO </a:t>
            </a:r>
            <a:r>
              <a:rPr lang="en-US" dirty="0" smtClean="0"/>
              <a:t>(Packed units)”,  “RDC </a:t>
            </a:r>
            <a:r>
              <a:rPr lang="en-US" dirty="0"/>
              <a:t>On Hand </a:t>
            </a:r>
            <a:r>
              <a:rPr lang="en-US" dirty="0" smtClean="0"/>
              <a:t>(Packed units)”, “RDC </a:t>
            </a:r>
            <a:r>
              <a:rPr lang="en-US" dirty="0"/>
              <a:t>To-Be Allocated </a:t>
            </a:r>
            <a:r>
              <a:rPr lang="en-US" dirty="0" smtClean="0"/>
              <a:t>(Packed units)”, “Reserved </a:t>
            </a:r>
            <a:r>
              <a:rPr lang="en-US" dirty="0"/>
              <a:t>Stock for Allocation </a:t>
            </a:r>
            <a:r>
              <a:rPr lang="en-US" dirty="0" smtClean="0"/>
              <a:t>(Packed units)” </a:t>
            </a:r>
            <a:r>
              <a:rPr lang="en-US" dirty="0"/>
              <a:t>and </a:t>
            </a:r>
            <a:r>
              <a:rPr lang="en-US" dirty="0" smtClean="0"/>
              <a:t>“Available </a:t>
            </a:r>
            <a:r>
              <a:rPr lang="en-US" dirty="0"/>
              <a:t>for Replenishment </a:t>
            </a:r>
            <a:r>
              <a:rPr lang="en-US" dirty="0" smtClean="0"/>
              <a:t>(Packed units)” </a:t>
            </a:r>
            <a:r>
              <a:rPr lang="en-US" dirty="0"/>
              <a:t>values.</a:t>
            </a:r>
            <a:endParaRPr lang="en-US" dirty="0" smtClean="0"/>
          </a:p>
          <a:p>
            <a:r>
              <a:rPr lang="en-US" dirty="0" smtClean="0"/>
              <a:t>“Reserved </a:t>
            </a:r>
            <a:r>
              <a:rPr lang="en-US" dirty="0"/>
              <a:t>Stock for </a:t>
            </a:r>
            <a:r>
              <a:rPr lang="en-US" dirty="0" smtClean="0"/>
              <a:t>Allocation” </a:t>
            </a:r>
            <a:r>
              <a:rPr lang="en-US" dirty="0"/>
              <a:t>should be equal to the minimum between </a:t>
            </a:r>
            <a:r>
              <a:rPr lang="en-US" dirty="0" smtClean="0"/>
              <a:t>(“RDC To Be Allocated” – “Total </a:t>
            </a:r>
            <a:r>
              <a:rPr lang="en-US" dirty="0"/>
              <a:t>RDC Open </a:t>
            </a:r>
            <a:r>
              <a:rPr lang="en-US" dirty="0" smtClean="0"/>
              <a:t>PO”) </a:t>
            </a:r>
            <a:r>
              <a:rPr lang="en-US" dirty="0"/>
              <a:t>and </a:t>
            </a:r>
            <a:r>
              <a:rPr lang="en-US" dirty="0" smtClean="0"/>
              <a:t>“RDC </a:t>
            </a:r>
            <a:r>
              <a:rPr lang="en-US" dirty="0"/>
              <a:t>Stock on </a:t>
            </a:r>
            <a:r>
              <a:rPr lang="en-US" dirty="0" smtClean="0"/>
              <a:t>Hand” (see figure on next slide).</a:t>
            </a:r>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2268769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ASN, create cross-docking initial allocation and approve it</a:t>
            </a:r>
          </a:p>
          <a:p>
            <a:endParaRPr lang="en-US" dirty="0"/>
          </a:p>
        </p:txBody>
      </p:sp>
      <p:sp>
        <p:nvSpPr>
          <p:cNvPr id="4" name="Content Placeholder 3"/>
          <p:cNvSpPr>
            <a:spLocks noGrp="1"/>
          </p:cNvSpPr>
          <p:nvPr>
            <p:ph sz="quarter" idx="11"/>
          </p:nvPr>
        </p:nvSpPr>
        <p:spPr/>
        <p:txBody>
          <a:bodyPr/>
          <a:lstStyle/>
          <a:p>
            <a:r>
              <a:rPr lang="en-US" dirty="0" smtClean="0"/>
              <a:t>Select “Window” → “1. Pack Initial Allocation” worksheet as shown below.</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770" y="2675280"/>
            <a:ext cx="20859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40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introduction</a:t>
            </a:r>
            <a:endParaRPr lang="en-US" dirty="0"/>
          </a:p>
        </p:txBody>
      </p:sp>
      <p:sp>
        <p:nvSpPr>
          <p:cNvPr id="9" name="Content Placeholder 8"/>
          <p:cNvSpPr>
            <a:spLocks noGrp="1"/>
          </p:cNvSpPr>
          <p:nvPr>
            <p:ph sz="quarter" idx="10"/>
          </p:nvPr>
        </p:nvSpPr>
        <p:spPr/>
        <p:txBody>
          <a:bodyPr/>
          <a:lstStyle/>
          <a:p>
            <a:r>
              <a:rPr lang="en-US" dirty="0" smtClean="0"/>
              <a:t>LMG Initial Allocation Concepts – Planned Initial Allocation</a:t>
            </a:r>
            <a:endParaRPr lang="en-US" dirty="0"/>
          </a:p>
        </p:txBody>
      </p:sp>
      <p:sp>
        <p:nvSpPr>
          <p:cNvPr id="10" name="Content Placeholder 9"/>
          <p:cNvSpPr>
            <a:spLocks noGrp="1"/>
          </p:cNvSpPr>
          <p:nvPr>
            <p:ph sz="quarter" idx="11"/>
          </p:nvPr>
        </p:nvSpPr>
        <p:spPr/>
        <p:txBody>
          <a:bodyPr/>
          <a:lstStyle/>
          <a:p>
            <a:r>
              <a:rPr lang="en-US" dirty="0" smtClean="0"/>
              <a:t>During </a:t>
            </a:r>
            <a:r>
              <a:rPr lang="en-US" dirty="0"/>
              <a:t>the assortment planning stage, planners will create an </a:t>
            </a:r>
            <a:r>
              <a:rPr lang="en-US" dirty="0" smtClean="0"/>
              <a:t>Initial </a:t>
            </a:r>
            <a:r>
              <a:rPr lang="en-US" dirty="0"/>
              <a:t>A</a:t>
            </a:r>
            <a:r>
              <a:rPr lang="en-US" dirty="0" smtClean="0"/>
              <a:t>llocation </a:t>
            </a:r>
            <a:r>
              <a:rPr lang="en-US" dirty="0"/>
              <a:t>plan for each </a:t>
            </a:r>
            <a:r>
              <a:rPr lang="en-US" dirty="0" smtClean="0"/>
              <a:t>Option/Store</a:t>
            </a:r>
          </a:p>
          <a:p>
            <a:r>
              <a:rPr lang="en-US" dirty="0"/>
              <a:t>After Oracle Assortment Planning is deployed, this Allocation Plan will be defined at </a:t>
            </a:r>
            <a:r>
              <a:rPr lang="en-US" dirty="0" smtClean="0"/>
              <a:t>Pack group/Store</a:t>
            </a:r>
            <a:r>
              <a:rPr lang="en-US" dirty="0"/>
              <a:t>, with a planned allocation quantity (in units) per </a:t>
            </a:r>
            <a:r>
              <a:rPr lang="en-US" dirty="0" smtClean="0"/>
              <a:t>Pack group/Store</a:t>
            </a:r>
          </a:p>
          <a:p>
            <a:r>
              <a:rPr lang="en-US" dirty="0"/>
              <a:t>After the PO has been raised </a:t>
            </a:r>
            <a:r>
              <a:rPr lang="en-US" dirty="0" smtClean="0"/>
              <a:t>users will be able to update the Initial Allocation Plan using PO Quantity as a top-level constraint to create the </a:t>
            </a:r>
            <a:r>
              <a:rPr lang="en-US" dirty="0"/>
              <a:t>final </a:t>
            </a:r>
            <a:r>
              <a:rPr lang="en-US" dirty="0" smtClean="0"/>
              <a:t>Allocation </a:t>
            </a:r>
            <a:r>
              <a:rPr lang="en-US" dirty="0"/>
              <a:t>plan </a:t>
            </a:r>
            <a:r>
              <a:rPr lang="en-US" dirty="0" smtClean="0"/>
              <a:t>to </a:t>
            </a:r>
            <a:r>
              <a:rPr lang="en-US" dirty="0"/>
              <a:t>be executed when stock arrives</a:t>
            </a:r>
            <a:endParaRPr lang="en-US" dirty="0" smtClean="0"/>
          </a:p>
        </p:txBody>
      </p:sp>
    </p:spTree>
    <p:extLst>
      <p:ext uri="{BB962C8B-B14F-4D97-AF65-F5344CB8AC3E}">
        <p14:creationId xmlns:p14="http://schemas.microsoft.com/office/powerpoint/2010/main" val="14606883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Right click and Select “Outline View”</a:t>
            </a:r>
          </a:p>
          <a:p>
            <a:r>
              <a:rPr lang="en-US" dirty="0" smtClean="0"/>
              <a:t>Aggregate Purchase Order to “all [Purchase Order]”.</a:t>
            </a:r>
          </a:p>
          <a:p>
            <a:endParaRPr lang="en-US" dirty="0" smtClean="0"/>
          </a:p>
          <a:p>
            <a:endParaRPr lang="en-US" dirty="0"/>
          </a:p>
          <a:p>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2955035"/>
            <a:ext cx="14192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2236788"/>
            <a:ext cx="10067925" cy="463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74220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AP Initial Allocation, create and approve new plan</a:t>
            </a:r>
          </a:p>
          <a:p>
            <a:endParaRPr lang="en-US" dirty="0"/>
          </a:p>
        </p:txBody>
      </p:sp>
      <p:sp>
        <p:nvSpPr>
          <p:cNvPr id="4" name="Content Placeholder 3"/>
          <p:cNvSpPr>
            <a:spLocks noGrp="1"/>
          </p:cNvSpPr>
          <p:nvPr>
            <p:ph sz="quarter" idx="11"/>
          </p:nvPr>
        </p:nvSpPr>
        <p:spPr/>
        <p:txBody>
          <a:bodyPr/>
          <a:lstStyle/>
          <a:p>
            <a:r>
              <a:rPr lang="en-US" dirty="0" smtClean="0"/>
              <a:t>Navigate to any of the Pack group that were selected during building the </a:t>
            </a:r>
            <a:r>
              <a:rPr lang="en-US" dirty="0"/>
              <a:t>workbook. </a:t>
            </a:r>
            <a:r>
              <a:rPr lang="en-US" dirty="0" smtClean="0"/>
              <a:t>(If required, restrict </a:t>
            </a:r>
            <a:r>
              <a:rPr lang="en-US" dirty="0"/>
              <a:t>the scope to positions with </a:t>
            </a:r>
            <a:r>
              <a:rPr lang="en-US" dirty="0" smtClean="0"/>
              <a:t>“Planned Initial Allocation” </a:t>
            </a:r>
            <a:r>
              <a:rPr lang="en-US" dirty="0"/>
              <a:t>quantity using the PQD </a:t>
            </a:r>
            <a:r>
              <a:rPr lang="en-US" dirty="0" smtClean="0"/>
              <a:t>button).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91" y="2359025"/>
            <a:ext cx="9647772"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9183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On Hand stock, create allocation order from Stock On Hand</a:t>
            </a:r>
          </a:p>
          <a:p>
            <a:endParaRPr lang="en-US" dirty="0"/>
          </a:p>
        </p:txBody>
      </p:sp>
      <p:sp>
        <p:nvSpPr>
          <p:cNvPr id="4" name="Content Placeholder 3"/>
          <p:cNvSpPr>
            <a:spLocks noGrp="1"/>
          </p:cNvSpPr>
          <p:nvPr>
            <p:ph sz="quarter" idx="11"/>
          </p:nvPr>
        </p:nvSpPr>
        <p:spPr/>
        <p:txBody>
          <a:bodyPr/>
          <a:lstStyle/>
          <a:p>
            <a:r>
              <a:rPr lang="en-US" dirty="0"/>
              <a:t>Click </a:t>
            </a:r>
            <a:r>
              <a:rPr lang="en-US" dirty="0" smtClean="0"/>
              <a:t>“Select Profile” </a:t>
            </a:r>
            <a:r>
              <a:rPr lang="en-US" dirty="0"/>
              <a:t>→ </a:t>
            </a:r>
            <a:r>
              <a:rPr lang="en-US" dirty="0" smtClean="0"/>
              <a:t>“On </a:t>
            </a:r>
            <a:r>
              <a:rPr lang="en-US" dirty="0"/>
              <a:t>Hand </a:t>
            </a:r>
            <a:r>
              <a:rPr lang="en-US" dirty="0" smtClean="0"/>
              <a:t>Allocation”</a:t>
            </a:r>
          </a:p>
          <a:p>
            <a:endParaRPr lang="en-US" dirty="0"/>
          </a:p>
          <a:p>
            <a:endParaRPr lang="en-US" dirty="0" smtClean="0"/>
          </a:p>
          <a:p>
            <a:pPr lvl="1"/>
            <a:endParaRPr lang="en-US" dirty="0"/>
          </a:p>
          <a:p>
            <a:endParaRPr lang="en-US" dirty="0" smtClean="0"/>
          </a:p>
          <a:p>
            <a:endParaRPr lang="en-US" dirty="0" smtClean="0"/>
          </a:p>
          <a:p>
            <a:endParaRPr lang="en-US" dirty="0"/>
          </a:p>
          <a:p>
            <a:pPr marL="0" indent="0">
              <a:buNone/>
            </a:pPr>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 y="2368550"/>
            <a:ext cx="253365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1677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On Hand stock, create allocation order from Stock On Hand</a:t>
            </a:r>
          </a:p>
          <a:p>
            <a:endParaRPr lang="en-US" dirty="0"/>
          </a:p>
          <a:p>
            <a:endParaRPr lang="en-US" dirty="0"/>
          </a:p>
        </p:txBody>
      </p:sp>
      <p:sp>
        <p:nvSpPr>
          <p:cNvPr id="4" name="Content Placeholder 3"/>
          <p:cNvSpPr>
            <a:spLocks noGrp="1"/>
          </p:cNvSpPr>
          <p:nvPr>
            <p:ph sz="quarter" idx="11"/>
          </p:nvPr>
        </p:nvSpPr>
        <p:spPr/>
        <p:txBody>
          <a:bodyPr/>
          <a:lstStyle/>
          <a:p>
            <a:r>
              <a:rPr lang="en-US" dirty="0"/>
              <a:t>Navigate </a:t>
            </a:r>
            <a:r>
              <a:rPr lang="en-US" dirty="0" smtClean="0"/>
              <a:t>to two of the Stores selected during the wizard steps for a particular </a:t>
            </a:r>
            <a:r>
              <a:rPr lang="en-US" dirty="0"/>
              <a:t>Pack </a:t>
            </a:r>
            <a:r>
              <a:rPr lang="en-US" dirty="0" smtClean="0"/>
              <a:t>Group. Review </a:t>
            </a:r>
            <a:r>
              <a:rPr lang="en-US" dirty="0"/>
              <a:t>and </a:t>
            </a:r>
            <a:r>
              <a:rPr lang="en-US" dirty="0" smtClean="0"/>
              <a:t>“Validate </a:t>
            </a:r>
            <a:r>
              <a:rPr lang="en-US" dirty="0"/>
              <a:t>AP Initial </a:t>
            </a:r>
            <a:r>
              <a:rPr lang="en-US" dirty="0" smtClean="0"/>
              <a:t>Allocation”, “Reconciled </a:t>
            </a:r>
            <a:r>
              <a:rPr lang="en-US" dirty="0"/>
              <a:t>AP Initial </a:t>
            </a:r>
            <a:r>
              <a:rPr lang="en-US" dirty="0" smtClean="0"/>
              <a:t>Allocation”, “Difference </a:t>
            </a:r>
            <a:r>
              <a:rPr lang="en-US" dirty="0"/>
              <a:t>between Reconciled and AP Initial </a:t>
            </a:r>
            <a:r>
              <a:rPr lang="en-US" dirty="0" smtClean="0"/>
              <a:t>Allocation”, “Planned </a:t>
            </a:r>
            <a:r>
              <a:rPr lang="en-US" dirty="0"/>
              <a:t>Initial </a:t>
            </a:r>
            <a:r>
              <a:rPr lang="en-US" dirty="0" smtClean="0"/>
              <a:t>Allocation”, “AP </a:t>
            </a:r>
            <a:r>
              <a:rPr lang="en-US" dirty="0"/>
              <a:t>Initial Allocation </a:t>
            </a:r>
            <a:r>
              <a:rPr lang="en-US" dirty="0" smtClean="0"/>
              <a:t>%” </a:t>
            </a:r>
            <a:r>
              <a:rPr lang="en-US" dirty="0"/>
              <a:t>and </a:t>
            </a:r>
            <a:r>
              <a:rPr lang="en-US" dirty="0" smtClean="0"/>
              <a:t>“Planned </a:t>
            </a:r>
            <a:r>
              <a:rPr lang="en-US" dirty="0"/>
              <a:t>Initial Allocation </a:t>
            </a:r>
            <a:r>
              <a:rPr lang="en-US" dirty="0" smtClean="0"/>
              <a:t>%” </a:t>
            </a:r>
            <a:r>
              <a:rPr lang="en-US" dirty="0"/>
              <a:t>values. </a:t>
            </a:r>
            <a:endParaRPr lang="en-US" dirty="0" smtClean="0"/>
          </a:p>
          <a:p>
            <a:r>
              <a:rPr lang="en-US" dirty="0" smtClean="0"/>
              <a:t>“AP </a:t>
            </a:r>
            <a:r>
              <a:rPr lang="en-US" dirty="0"/>
              <a:t>Initial Allocation </a:t>
            </a:r>
            <a:r>
              <a:rPr lang="en-US" dirty="0" smtClean="0"/>
              <a:t>%” </a:t>
            </a:r>
            <a:r>
              <a:rPr lang="en-US" dirty="0"/>
              <a:t>and </a:t>
            </a:r>
            <a:r>
              <a:rPr lang="en-US" dirty="0" smtClean="0"/>
              <a:t>“Planned </a:t>
            </a:r>
            <a:r>
              <a:rPr lang="en-US" dirty="0"/>
              <a:t>Initial Allocation </a:t>
            </a:r>
            <a:r>
              <a:rPr lang="en-US" dirty="0" smtClean="0"/>
              <a:t>%” </a:t>
            </a:r>
            <a:r>
              <a:rPr lang="en-US" dirty="0"/>
              <a:t>values should be the % across RDC Stores. </a:t>
            </a:r>
            <a:r>
              <a:rPr lang="en-US" dirty="0" smtClean="0"/>
              <a:t>“Reconciled </a:t>
            </a:r>
            <a:r>
              <a:rPr lang="en-US" dirty="0"/>
              <a:t>AP Initial </a:t>
            </a:r>
            <a:r>
              <a:rPr lang="en-US" dirty="0" smtClean="0"/>
              <a:t>Allocation” </a:t>
            </a:r>
            <a:r>
              <a:rPr lang="en-US" dirty="0"/>
              <a:t>used PO Quantity as a top-level constraint. </a:t>
            </a:r>
            <a:r>
              <a:rPr lang="en-US" dirty="0" smtClean="0"/>
              <a:t>Indicative </a:t>
            </a:r>
            <a:r>
              <a:rPr lang="en-US" dirty="0"/>
              <a:t>results shown in </a:t>
            </a:r>
            <a:r>
              <a:rPr lang="en-US" dirty="0" smtClean="0"/>
              <a:t>the figure below.</a:t>
            </a:r>
          </a:p>
          <a:p>
            <a:r>
              <a:rPr lang="en-US" dirty="0"/>
              <a:t>Check for Stores where Planned Initial Allocation cannot be satisfied.</a:t>
            </a:r>
          </a:p>
          <a:p>
            <a:r>
              <a:rPr lang="en-US" dirty="0"/>
              <a:t>“Planned Initial Allocation cannot be satisfied flag” should be false for all Stores.</a:t>
            </a:r>
          </a:p>
          <a:p>
            <a:endParaRPr lang="en-US" dirty="0" smtClean="0"/>
          </a:p>
          <a:p>
            <a:pPr marL="0" indent="0">
              <a:buNone/>
            </a:pPr>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516714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On Hand stock, create allocation order from Stock On Hand</a:t>
            </a:r>
          </a:p>
          <a:p>
            <a:endParaRPr lang="en-US" dirty="0"/>
          </a:p>
          <a:p>
            <a:endParaRPr lang="en-US" dirty="0"/>
          </a:p>
        </p:txBody>
      </p:sp>
      <p:sp>
        <p:nvSpPr>
          <p:cNvPr id="4" name="Content Placeholder 3"/>
          <p:cNvSpPr>
            <a:spLocks noGrp="1"/>
          </p:cNvSpPr>
          <p:nvPr>
            <p:ph sz="quarter" idx="11"/>
          </p:nvPr>
        </p:nvSpPr>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56" y="1630363"/>
            <a:ext cx="9614007" cy="4280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81776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On Hand stock, create allocation order from Stock On Hand</a:t>
            </a:r>
          </a:p>
          <a:p>
            <a:endParaRPr lang="en-US" dirty="0"/>
          </a:p>
          <a:p>
            <a:endParaRPr lang="en-US" dirty="0"/>
          </a:p>
        </p:txBody>
      </p:sp>
      <p:sp>
        <p:nvSpPr>
          <p:cNvPr id="4" name="Content Placeholder 3"/>
          <p:cNvSpPr>
            <a:spLocks noGrp="1"/>
          </p:cNvSpPr>
          <p:nvPr>
            <p:ph sz="quarter" idx="11"/>
          </p:nvPr>
        </p:nvSpPr>
        <p:spPr/>
        <p:txBody>
          <a:bodyPr/>
          <a:lstStyle/>
          <a:p>
            <a:r>
              <a:rPr lang="en-US" dirty="0"/>
              <a:t>Select </a:t>
            </a:r>
            <a:r>
              <a:rPr lang="en-US" dirty="0" smtClean="0"/>
              <a:t>“Actions” </a:t>
            </a:r>
            <a:r>
              <a:rPr lang="en-US" dirty="0"/>
              <a:t>→ </a:t>
            </a:r>
            <a:r>
              <a:rPr lang="en-US" dirty="0" smtClean="0"/>
              <a:t>“Recommend Orders” </a:t>
            </a:r>
            <a:r>
              <a:rPr lang="en-US" dirty="0"/>
              <a:t>from the Menu. </a:t>
            </a:r>
          </a:p>
          <a:p>
            <a:pPr marL="0" indent="0">
              <a:buNone/>
            </a:pPr>
            <a:r>
              <a:rPr lang="en-US" dirty="0" smtClean="0"/>
              <a:t>Review </a:t>
            </a:r>
            <a:r>
              <a:rPr lang="en-US" dirty="0"/>
              <a:t>Recommended Order </a:t>
            </a:r>
            <a:r>
              <a:rPr lang="en-US" dirty="0" smtClean="0"/>
              <a:t>Quantities.</a:t>
            </a:r>
          </a:p>
          <a:p>
            <a:pPr marL="0" indent="0">
              <a:buNone/>
            </a:pPr>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47486" y="1584627"/>
            <a:ext cx="146685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6047486" y="1890431"/>
            <a:ext cx="1451715" cy="29210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l-G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552699"/>
            <a:ext cx="9093200" cy="4129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74179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On Hand stock, create allocation order from Stock On Hand</a:t>
            </a:r>
          </a:p>
          <a:p>
            <a:endParaRPr lang="en-US" dirty="0"/>
          </a:p>
          <a:p>
            <a:endParaRPr lang="en-US" dirty="0"/>
          </a:p>
        </p:txBody>
      </p:sp>
      <p:sp>
        <p:nvSpPr>
          <p:cNvPr id="4" name="Content Placeholder 3"/>
          <p:cNvSpPr>
            <a:spLocks noGrp="1"/>
          </p:cNvSpPr>
          <p:nvPr>
            <p:ph sz="quarter" idx="11"/>
          </p:nvPr>
        </p:nvSpPr>
        <p:spPr/>
        <p:txBody>
          <a:bodyPr/>
          <a:lstStyle/>
          <a:p>
            <a:r>
              <a:rPr lang="en-US" dirty="0"/>
              <a:t>Enter override values to </a:t>
            </a:r>
            <a:r>
              <a:rPr lang="en-US" dirty="0" smtClean="0"/>
              <a:t>“Approved </a:t>
            </a:r>
            <a:r>
              <a:rPr lang="en-US" dirty="0"/>
              <a:t>Order Override (OH - </a:t>
            </a:r>
            <a:r>
              <a:rPr lang="en-US" dirty="0" smtClean="0"/>
              <a:t>Packed units)” as in the example illustrated </a:t>
            </a:r>
            <a:r>
              <a:rPr lang="en-US" dirty="0"/>
              <a:t>shown in </a:t>
            </a:r>
            <a:r>
              <a:rPr lang="en-US" dirty="0" smtClean="0"/>
              <a:t>the figure below.</a:t>
            </a:r>
          </a:p>
          <a:p>
            <a:r>
              <a:rPr lang="en-US" dirty="0"/>
              <a:t>Approved </a:t>
            </a:r>
            <a:r>
              <a:rPr lang="en-US" dirty="0" smtClean="0"/>
              <a:t>“Order </a:t>
            </a:r>
            <a:r>
              <a:rPr lang="en-US" dirty="0"/>
              <a:t>Override (OH - </a:t>
            </a:r>
            <a:r>
              <a:rPr lang="en-US" dirty="0" smtClean="0"/>
              <a:t>Packed units) </a:t>
            </a:r>
            <a:r>
              <a:rPr lang="en-US" dirty="0"/>
              <a:t>values should be </a:t>
            </a:r>
            <a:r>
              <a:rPr lang="en-US" dirty="0" smtClean="0"/>
              <a:t>updated”. </a:t>
            </a:r>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3" y="2584270"/>
            <a:ext cx="9652000" cy="4183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3864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On Hand stock, create allocation order from Stock On Hand</a:t>
            </a:r>
          </a:p>
          <a:p>
            <a:endParaRPr lang="en-US" dirty="0"/>
          </a:p>
          <a:p>
            <a:endParaRPr lang="en-US" dirty="0"/>
          </a:p>
        </p:txBody>
      </p:sp>
      <p:sp>
        <p:nvSpPr>
          <p:cNvPr id="4" name="Content Placeholder 3"/>
          <p:cNvSpPr>
            <a:spLocks noGrp="1"/>
          </p:cNvSpPr>
          <p:nvPr>
            <p:ph sz="quarter" idx="11"/>
          </p:nvPr>
        </p:nvSpPr>
        <p:spPr>
          <a:xfrm>
            <a:off x="328613" y="1396159"/>
            <a:ext cx="9505950" cy="5476129"/>
          </a:xfrm>
        </p:spPr>
        <p:txBody>
          <a:bodyPr/>
          <a:lstStyle/>
          <a:p>
            <a:r>
              <a:rPr lang="en-US" dirty="0"/>
              <a:t>Select </a:t>
            </a:r>
            <a:r>
              <a:rPr lang="en-US" dirty="0" smtClean="0"/>
              <a:t>“Actions” </a:t>
            </a:r>
            <a:r>
              <a:rPr lang="en-US" dirty="0"/>
              <a:t>→ </a:t>
            </a:r>
            <a:r>
              <a:rPr lang="en-US" dirty="0" smtClean="0"/>
              <a:t>“Balance Orders” </a:t>
            </a:r>
            <a:r>
              <a:rPr lang="en-US" dirty="0"/>
              <a:t>from the Menu.</a:t>
            </a:r>
          </a:p>
          <a:p>
            <a:r>
              <a:rPr lang="en-US" dirty="0"/>
              <a:t>Approved </a:t>
            </a:r>
            <a:r>
              <a:rPr lang="en-US" dirty="0" smtClean="0"/>
              <a:t>“Allocation </a:t>
            </a:r>
            <a:r>
              <a:rPr lang="en-US" dirty="0"/>
              <a:t>Order Quantity </a:t>
            </a:r>
            <a:endParaRPr lang="en-US" dirty="0" smtClean="0"/>
          </a:p>
          <a:p>
            <a:pPr marL="0" indent="0">
              <a:buNone/>
            </a:pPr>
            <a:r>
              <a:rPr lang="en-US" dirty="0" smtClean="0"/>
              <a:t>(</a:t>
            </a:r>
            <a:r>
              <a:rPr lang="en-US" dirty="0"/>
              <a:t>OH - </a:t>
            </a:r>
            <a:r>
              <a:rPr lang="en-US" dirty="0" smtClean="0"/>
              <a:t>Packed units)” </a:t>
            </a:r>
            <a:r>
              <a:rPr lang="en-US" dirty="0"/>
              <a:t>values should be </a:t>
            </a:r>
            <a:r>
              <a:rPr lang="en-US" dirty="0" smtClean="0"/>
              <a:t>calculated.</a:t>
            </a:r>
          </a:p>
          <a:p>
            <a:r>
              <a:rPr lang="en-US" dirty="0"/>
              <a:t>Navigate to </a:t>
            </a:r>
            <a:r>
              <a:rPr lang="en-US" dirty="0" smtClean="0"/>
              <a:t>Stores/Pack Group combinations for which override values were entered as described in the previous slide</a:t>
            </a:r>
            <a:r>
              <a:rPr lang="en-US" dirty="0"/>
              <a:t>. Review </a:t>
            </a:r>
            <a:r>
              <a:rPr lang="en-US" dirty="0" smtClean="0"/>
              <a:t>“Approved </a:t>
            </a:r>
            <a:r>
              <a:rPr lang="en-US" dirty="0"/>
              <a:t>Allocation Order Quantity (OH - </a:t>
            </a:r>
            <a:r>
              <a:rPr lang="en-US" dirty="0" smtClean="0"/>
              <a:t>Packed units)” values.</a:t>
            </a:r>
          </a:p>
          <a:p>
            <a:r>
              <a:rPr lang="en-US" dirty="0" smtClean="0"/>
              <a:t>“Approved </a:t>
            </a:r>
            <a:r>
              <a:rPr lang="en-US" dirty="0"/>
              <a:t>Allocation Order Quantity (OH - </a:t>
            </a:r>
            <a:r>
              <a:rPr lang="en-US" dirty="0" smtClean="0"/>
              <a:t>Packed units)” </a:t>
            </a:r>
            <a:r>
              <a:rPr lang="en-US" dirty="0"/>
              <a:t>values </a:t>
            </a:r>
            <a:r>
              <a:rPr lang="en-US" dirty="0" smtClean="0"/>
              <a:t>should be </a:t>
            </a:r>
            <a:r>
              <a:rPr lang="en-US" dirty="0"/>
              <a:t>updated according to override values </a:t>
            </a:r>
            <a:r>
              <a:rPr lang="en-US" dirty="0" smtClean="0"/>
              <a:t>entered (see indicative figure below).</a:t>
            </a:r>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7325" y="1701101"/>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p:nvSpPr>
        <p:spPr>
          <a:xfrm>
            <a:off x="5577325" y="2121851"/>
            <a:ext cx="1442734" cy="33246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l-G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98" y="2855709"/>
            <a:ext cx="9893301" cy="4245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12290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On Hand stock, create allocation order from Stock On Hand</a:t>
            </a:r>
          </a:p>
          <a:p>
            <a:endParaRPr lang="en-US" dirty="0"/>
          </a:p>
          <a:p>
            <a:endParaRPr lang="en-US" dirty="0"/>
          </a:p>
        </p:txBody>
      </p:sp>
      <p:sp>
        <p:nvSpPr>
          <p:cNvPr id="4" name="Content Placeholder 3"/>
          <p:cNvSpPr>
            <a:spLocks noGrp="1"/>
          </p:cNvSpPr>
          <p:nvPr>
            <p:ph sz="quarter" idx="11"/>
          </p:nvPr>
        </p:nvSpPr>
        <p:spPr/>
        <p:txBody>
          <a:bodyPr/>
          <a:lstStyle/>
          <a:p>
            <a:r>
              <a:rPr lang="en-US" dirty="0"/>
              <a:t>Review </a:t>
            </a:r>
            <a:r>
              <a:rPr lang="en-US" dirty="0" smtClean="0"/>
              <a:t>“Allocated </a:t>
            </a:r>
            <a:r>
              <a:rPr lang="en-US" dirty="0"/>
              <a:t>% (OH - </a:t>
            </a:r>
            <a:r>
              <a:rPr lang="en-US" dirty="0" smtClean="0"/>
              <a:t>Packed units)” </a:t>
            </a:r>
            <a:r>
              <a:rPr lang="en-US" dirty="0"/>
              <a:t>and </a:t>
            </a:r>
            <a:r>
              <a:rPr lang="en-US" dirty="0" smtClean="0"/>
              <a:t>“Stock </a:t>
            </a:r>
            <a:r>
              <a:rPr lang="en-US" dirty="0"/>
              <a:t>Status </a:t>
            </a:r>
            <a:r>
              <a:rPr lang="en-US" dirty="0" smtClean="0"/>
              <a:t>(Packed units)” </a:t>
            </a:r>
            <a:r>
              <a:rPr lang="en-US" dirty="0"/>
              <a:t>for </a:t>
            </a:r>
            <a:r>
              <a:rPr lang="en-US" dirty="0" smtClean="0"/>
              <a:t>one of the Store/Pack </a:t>
            </a:r>
            <a:r>
              <a:rPr lang="en-US" dirty="0"/>
              <a:t>Group </a:t>
            </a:r>
            <a:r>
              <a:rPr lang="en-US" dirty="0" smtClean="0"/>
              <a:t>combinations </a:t>
            </a:r>
            <a:r>
              <a:rPr lang="en-US" dirty="0"/>
              <a:t>for which override values were </a:t>
            </a:r>
            <a:r>
              <a:rPr lang="en-US" dirty="0" smtClean="0"/>
              <a:t>entered.</a:t>
            </a:r>
          </a:p>
          <a:p>
            <a:r>
              <a:rPr lang="en-US" dirty="0" smtClean="0"/>
              <a:t>For example, “Allocated </a:t>
            </a:r>
            <a:r>
              <a:rPr lang="en-US" dirty="0"/>
              <a:t>% (OH - </a:t>
            </a:r>
            <a:r>
              <a:rPr lang="en-US" dirty="0" smtClean="0"/>
              <a:t>Packed units)” could </a:t>
            </a:r>
            <a:r>
              <a:rPr lang="en-US" dirty="0"/>
              <a:t>be 100% at Pack Group level (all Prepack) </a:t>
            </a:r>
            <a:r>
              <a:rPr lang="en-US" dirty="0" smtClean="0"/>
              <a:t>for this </a:t>
            </a:r>
            <a:r>
              <a:rPr lang="en-US" dirty="0"/>
              <a:t>Store/Pack Group combination</a:t>
            </a:r>
            <a:r>
              <a:rPr lang="en-US" dirty="0" smtClean="0"/>
              <a:t>. Indicative results are </a:t>
            </a:r>
            <a:r>
              <a:rPr lang="en-US" dirty="0"/>
              <a:t>shown in </a:t>
            </a:r>
            <a:r>
              <a:rPr lang="en-US" dirty="0" smtClean="0"/>
              <a:t>the figure below.</a:t>
            </a:r>
          </a:p>
          <a:p>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7" y="2705100"/>
            <a:ext cx="9690100" cy="436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65248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On Hand stock, create allocation order from Stock On Hand</a:t>
            </a:r>
          </a:p>
          <a:p>
            <a:endParaRPr lang="en-US" dirty="0"/>
          </a:p>
          <a:p>
            <a:endParaRPr lang="en-US" dirty="0"/>
          </a:p>
        </p:txBody>
      </p:sp>
      <p:sp>
        <p:nvSpPr>
          <p:cNvPr id="4" name="Content Placeholder 3"/>
          <p:cNvSpPr>
            <a:spLocks noGrp="1"/>
          </p:cNvSpPr>
          <p:nvPr>
            <p:ph sz="quarter" idx="11"/>
          </p:nvPr>
        </p:nvSpPr>
        <p:spPr>
          <a:xfrm>
            <a:off x="310325" y="1630363"/>
            <a:ext cx="9505950" cy="5241925"/>
          </a:xfrm>
        </p:spPr>
        <p:txBody>
          <a:bodyPr/>
          <a:lstStyle/>
          <a:p>
            <a:r>
              <a:rPr lang="en-US" dirty="0"/>
              <a:t>Click </a:t>
            </a:r>
            <a:r>
              <a:rPr lang="en-US" dirty="0" smtClean="0"/>
              <a:t>“Allocation </a:t>
            </a:r>
            <a:r>
              <a:rPr lang="en-US" dirty="0"/>
              <a:t>Order Approval (OH - </a:t>
            </a:r>
            <a:r>
              <a:rPr lang="en-US" dirty="0" smtClean="0"/>
              <a:t>Packed units)” </a:t>
            </a:r>
            <a:r>
              <a:rPr lang="en-US" dirty="0"/>
              <a:t>at </a:t>
            </a:r>
            <a:r>
              <a:rPr lang="en-US" dirty="0" err="1" smtClean="0"/>
              <a:t>packgroup</a:t>
            </a:r>
            <a:r>
              <a:rPr lang="en-US" dirty="0" smtClean="0"/>
              <a:t>/option level.</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smtClean="0"/>
          </a:p>
          <a:p>
            <a:endParaRPr lang="en-US" dirty="0"/>
          </a:p>
          <a:p>
            <a:r>
              <a:rPr lang="en-US" dirty="0" smtClean="0"/>
              <a:t>Click Calculate. </a:t>
            </a:r>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1186" y="6407605"/>
            <a:ext cx="6953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4" y="2057400"/>
            <a:ext cx="9322595" cy="398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517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introduction</a:t>
            </a:r>
            <a:endParaRPr lang="en-US" dirty="0"/>
          </a:p>
        </p:txBody>
      </p:sp>
      <p:sp>
        <p:nvSpPr>
          <p:cNvPr id="9" name="Content Placeholder 8"/>
          <p:cNvSpPr>
            <a:spLocks noGrp="1"/>
          </p:cNvSpPr>
          <p:nvPr>
            <p:ph sz="quarter" idx="10"/>
          </p:nvPr>
        </p:nvSpPr>
        <p:spPr/>
        <p:txBody>
          <a:bodyPr/>
          <a:lstStyle/>
          <a:p>
            <a:r>
              <a:rPr lang="en-US" dirty="0" smtClean="0"/>
              <a:t>LMG Initial Allocation Concepts – Order Release</a:t>
            </a:r>
            <a:endParaRPr lang="en-US" dirty="0"/>
          </a:p>
        </p:txBody>
      </p:sp>
      <p:sp>
        <p:nvSpPr>
          <p:cNvPr id="10" name="Content Placeholder 9"/>
          <p:cNvSpPr>
            <a:spLocks noGrp="1"/>
          </p:cNvSpPr>
          <p:nvPr>
            <p:ph sz="quarter" idx="11"/>
          </p:nvPr>
        </p:nvSpPr>
        <p:spPr>
          <a:xfrm>
            <a:off x="297816" y="1439022"/>
            <a:ext cx="9505950" cy="2674937"/>
          </a:xfrm>
        </p:spPr>
        <p:txBody>
          <a:bodyPr/>
          <a:lstStyle/>
          <a:p>
            <a:r>
              <a:rPr lang="en-US" dirty="0"/>
              <a:t>Following receipt of PO stock, the APX module of CPR will suggest Allocation Order quantities to the Landmark business users who will then review them and potentially release them for Allocation.  </a:t>
            </a:r>
            <a:endParaRPr lang="en-US" dirty="0" smtClean="0"/>
          </a:p>
          <a:p>
            <a:r>
              <a:rPr lang="en-US" dirty="0" smtClean="0"/>
              <a:t>Allocation quantities will be released manually by APX users depending on </a:t>
            </a:r>
          </a:p>
          <a:p>
            <a:pPr lvl="1"/>
            <a:r>
              <a:rPr lang="en-US" dirty="0" smtClean="0"/>
              <a:t>ASN information for each PO for : orders will be cross-docked upon arrival at the RDC</a:t>
            </a:r>
          </a:p>
          <a:p>
            <a:pPr lvl="1"/>
            <a:r>
              <a:rPr lang="en-US" dirty="0"/>
              <a:t>S</a:t>
            </a:r>
            <a:r>
              <a:rPr lang="en-US" dirty="0" smtClean="0"/>
              <a:t>tock on-hand at the distribution centers: orders will be executed next business day</a:t>
            </a:r>
          </a:p>
          <a:p>
            <a:r>
              <a:rPr lang="en-US" dirty="0" smtClean="0"/>
              <a:t>Allocation quantities will also depend on the assortment of products that can be sent together at the same time – e.g. products that belong to the same collection or flow. </a:t>
            </a:r>
          </a:p>
          <a:p>
            <a:r>
              <a:rPr lang="en-US" dirty="0" smtClean="0"/>
              <a:t>Further, for some concepts (Max, Splash, others) the set and quantity of products that will be allocated should follow store-level constraints, such as display capacity or category-management issues</a:t>
            </a:r>
          </a:p>
        </p:txBody>
      </p:sp>
    </p:spTree>
    <p:extLst>
      <p:ext uri="{BB962C8B-B14F-4D97-AF65-F5344CB8AC3E}">
        <p14:creationId xmlns:p14="http://schemas.microsoft.com/office/powerpoint/2010/main" val="40885626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On-hand initial allocation</a:t>
            </a:r>
          </a:p>
        </p:txBody>
      </p:sp>
      <p:sp>
        <p:nvSpPr>
          <p:cNvPr id="3" name="Content Placeholder 2"/>
          <p:cNvSpPr>
            <a:spLocks noGrp="1"/>
          </p:cNvSpPr>
          <p:nvPr>
            <p:ph sz="quarter" idx="10"/>
          </p:nvPr>
        </p:nvSpPr>
        <p:spPr/>
        <p:txBody>
          <a:bodyPr/>
          <a:lstStyle/>
          <a:p>
            <a:r>
              <a:rPr lang="en-US" dirty="0"/>
              <a:t>Review On Hand stock, create allocation order from Stock On Hand</a:t>
            </a:r>
          </a:p>
          <a:p>
            <a:endParaRPr lang="en-US" dirty="0"/>
          </a:p>
          <a:p>
            <a:endParaRPr lang="en-US" dirty="0"/>
          </a:p>
        </p:txBody>
      </p:sp>
      <p:sp>
        <p:nvSpPr>
          <p:cNvPr id="4" name="Content Placeholder 3"/>
          <p:cNvSpPr>
            <a:spLocks noGrp="1"/>
          </p:cNvSpPr>
          <p:nvPr>
            <p:ph sz="quarter" idx="11"/>
          </p:nvPr>
        </p:nvSpPr>
        <p:spPr>
          <a:xfrm>
            <a:off x="310325" y="1630363"/>
            <a:ext cx="9505950" cy="5241925"/>
          </a:xfrm>
        </p:spPr>
        <p:txBody>
          <a:bodyPr/>
          <a:lstStyle/>
          <a:p>
            <a:r>
              <a:rPr lang="en-US" dirty="0" smtClean="0"/>
              <a:t>“Allocation </a:t>
            </a:r>
            <a:r>
              <a:rPr lang="en-US" dirty="0"/>
              <a:t>Order Approval (OH - </a:t>
            </a:r>
            <a:r>
              <a:rPr lang="en-US" dirty="0" smtClean="0"/>
              <a:t>Packed units)”, “Allocation </a:t>
            </a:r>
            <a:r>
              <a:rPr lang="en-US" dirty="0"/>
              <a:t>Order Approval By (OH - </a:t>
            </a:r>
            <a:r>
              <a:rPr lang="en-US" dirty="0" smtClean="0"/>
              <a:t>Packed units)” </a:t>
            </a:r>
            <a:r>
              <a:rPr lang="en-US" dirty="0"/>
              <a:t>and </a:t>
            </a:r>
            <a:r>
              <a:rPr lang="en-US" dirty="0" smtClean="0"/>
              <a:t>“Allocation </a:t>
            </a:r>
            <a:r>
              <a:rPr lang="en-US" dirty="0"/>
              <a:t>Order Approval Date (OH - </a:t>
            </a:r>
            <a:r>
              <a:rPr lang="en-US" dirty="0" smtClean="0"/>
              <a:t>Packed units)” </a:t>
            </a:r>
            <a:r>
              <a:rPr lang="en-US" dirty="0"/>
              <a:t>values should be updated as shown </a:t>
            </a:r>
            <a:r>
              <a:rPr lang="en-US" dirty="0" smtClean="0"/>
              <a:t>in the example figure below.</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25" y="2451100"/>
            <a:ext cx="9423366" cy="4241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5877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Initial allocation review</a:t>
            </a:r>
            <a:endParaRPr lang="el-GR" dirty="0"/>
          </a:p>
        </p:txBody>
      </p:sp>
      <p:sp>
        <p:nvSpPr>
          <p:cNvPr id="6" name="Text Placeholder 5"/>
          <p:cNvSpPr>
            <a:spLocks noGrp="1"/>
          </p:cNvSpPr>
          <p:nvPr>
            <p:ph type="body" idx="1"/>
          </p:nvPr>
        </p:nvSpPr>
        <p:spPr/>
        <p:txBody>
          <a:bodyPr/>
          <a:lstStyle/>
          <a:p>
            <a:r>
              <a:rPr lang="en-US" dirty="0" smtClean="0"/>
              <a:t>Reference other worksheets</a:t>
            </a:r>
            <a:endParaRPr lang="el-GR" dirty="0"/>
          </a:p>
        </p:txBody>
      </p:sp>
    </p:spTree>
    <p:extLst>
      <p:ext uri="{BB962C8B-B14F-4D97-AF65-F5344CB8AC3E}">
        <p14:creationId xmlns:p14="http://schemas.microsoft.com/office/powerpoint/2010/main" val="7570183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 </a:t>
            </a:r>
            <a:r>
              <a:rPr lang="en-US" dirty="0"/>
              <a:t>other worksheets</a:t>
            </a:r>
          </a:p>
        </p:txBody>
      </p:sp>
      <p:sp>
        <p:nvSpPr>
          <p:cNvPr id="3" name="Content Placeholder 2"/>
          <p:cNvSpPr>
            <a:spLocks noGrp="1"/>
          </p:cNvSpPr>
          <p:nvPr>
            <p:ph sz="quarter" idx="10"/>
          </p:nvPr>
        </p:nvSpPr>
        <p:spPr/>
        <p:txBody>
          <a:bodyPr/>
          <a:lstStyle/>
          <a:p>
            <a:r>
              <a:rPr lang="en-US" dirty="0" smtClean="0"/>
              <a:t>Related Concepts</a:t>
            </a:r>
            <a:endParaRPr lang="en-US" dirty="0"/>
          </a:p>
          <a:p>
            <a:endParaRPr lang="en-US" dirty="0"/>
          </a:p>
        </p:txBody>
      </p:sp>
      <p:sp>
        <p:nvSpPr>
          <p:cNvPr id="4" name="Content Placeholder 3"/>
          <p:cNvSpPr>
            <a:spLocks noGrp="1"/>
          </p:cNvSpPr>
          <p:nvPr>
            <p:ph sz="quarter" idx="11"/>
          </p:nvPr>
        </p:nvSpPr>
        <p:spPr/>
        <p:txBody>
          <a:bodyPr/>
          <a:lstStyle/>
          <a:p>
            <a:r>
              <a:rPr lang="en-US" dirty="0" smtClean="0"/>
              <a:t>CDC </a:t>
            </a:r>
            <a:r>
              <a:rPr lang="en-US" dirty="0"/>
              <a:t>Net Inventory: Net Inventory </a:t>
            </a:r>
            <a:r>
              <a:rPr lang="en-US" dirty="0" smtClean="0"/>
              <a:t>at </a:t>
            </a:r>
            <a:r>
              <a:rPr lang="en-US" dirty="0"/>
              <a:t>the primary </a:t>
            </a:r>
            <a:r>
              <a:rPr lang="en-US" dirty="0" smtClean="0"/>
              <a:t>CDC</a:t>
            </a:r>
            <a:endParaRPr lang="en-US" dirty="0"/>
          </a:p>
          <a:p>
            <a:r>
              <a:rPr lang="en-US" dirty="0" smtClean="0"/>
              <a:t>CDC </a:t>
            </a:r>
            <a:r>
              <a:rPr lang="en-US" dirty="0"/>
              <a:t>Allocation Quantity Already Shipped:  Already shipped delayed allocation quantities </a:t>
            </a:r>
            <a:r>
              <a:rPr lang="en-US" dirty="0" smtClean="0"/>
              <a:t>from </a:t>
            </a:r>
            <a:r>
              <a:rPr lang="en-US" dirty="0"/>
              <a:t>the primary CDC (at </a:t>
            </a:r>
            <a:r>
              <a:rPr lang="en-US" dirty="0" smtClean="0"/>
              <a:t>CDC/Pack group </a:t>
            </a:r>
            <a:r>
              <a:rPr lang="en-US" dirty="0"/>
              <a:t>level).</a:t>
            </a:r>
          </a:p>
          <a:p>
            <a:r>
              <a:rPr lang="en-US" dirty="0" smtClean="0"/>
              <a:t>CDC </a:t>
            </a:r>
            <a:r>
              <a:rPr lang="en-US" dirty="0"/>
              <a:t>Remaining For Replenishment: Stock remaining for replenishment </a:t>
            </a:r>
            <a:r>
              <a:rPr lang="en-US" dirty="0" smtClean="0"/>
              <a:t>at </a:t>
            </a:r>
            <a:r>
              <a:rPr lang="en-US" dirty="0"/>
              <a:t>the primary CDC </a:t>
            </a:r>
            <a:endParaRPr lang="en-US" dirty="0" smtClean="0"/>
          </a:p>
          <a:p>
            <a:r>
              <a:rPr lang="en-US" dirty="0" smtClean="0"/>
              <a:t>CDC </a:t>
            </a:r>
            <a:r>
              <a:rPr lang="en-US" dirty="0"/>
              <a:t>Reserved for Allocation: Stock reserved for allocation to delayed stores </a:t>
            </a:r>
            <a:r>
              <a:rPr lang="en-US" dirty="0" smtClean="0"/>
              <a:t>at </a:t>
            </a:r>
            <a:r>
              <a:rPr lang="en-US" dirty="0"/>
              <a:t>the primary </a:t>
            </a:r>
            <a:r>
              <a:rPr lang="en-US" dirty="0" smtClean="0"/>
              <a:t>CDC</a:t>
            </a:r>
          </a:p>
          <a:p>
            <a:r>
              <a:rPr lang="en-US" dirty="0" smtClean="0"/>
              <a:t>CDC </a:t>
            </a:r>
            <a:r>
              <a:rPr lang="en-US" dirty="0"/>
              <a:t>Total ASN </a:t>
            </a:r>
            <a:r>
              <a:rPr lang="en-US" dirty="0" err="1"/>
              <a:t>Qty</a:t>
            </a:r>
            <a:r>
              <a:rPr lang="en-US" dirty="0"/>
              <a:t>: Total ASN quantity </a:t>
            </a:r>
            <a:r>
              <a:rPr lang="en-US" dirty="0" smtClean="0"/>
              <a:t>destined </a:t>
            </a:r>
            <a:r>
              <a:rPr lang="en-US" dirty="0"/>
              <a:t>to the primary </a:t>
            </a:r>
            <a:r>
              <a:rPr lang="en-US" dirty="0" smtClean="0"/>
              <a:t>CDC</a:t>
            </a:r>
          </a:p>
          <a:p>
            <a:r>
              <a:rPr lang="en-US" dirty="0" smtClean="0"/>
              <a:t>CDC </a:t>
            </a:r>
            <a:r>
              <a:rPr lang="en-US" dirty="0"/>
              <a:t>PO </a:t>
            </a:r>
            <a:r>
              <a:rPr lang="en-US" dirty="0" err="1"/>
              <a:t>Qty</a:t>
            </a:r>
            <a:r>
              <a:rPr lang="en-US" dirty="0"/>
              <a:t>: Total PO quantity </a:t>
            </a:r>
            <a:r>
              <a:rPr lang="en-US" dirty="0" smtClean="0"/>
              <a:t>destined </a:t>
            </a:r>
            <a:r>
              <a:rPr lang="en-US" dirty="0"/>
              <a:t>to the primary </a:t>
            </a:r>
            <a:r>
              <a:rPr lang="en-US" dirty="0" smtClean="0"/>
              <a:t>CDC</a:t>
            </a:r>
          </a:p>
          <a:p>
            <a:pPr lvl="0"/>
            <a:r>
              <a:rPr lang="en-US" dirty="0"/>
              <a:t>In Transit from CDC </a:t>
            </a:r>
            <a:r>
              <a:rPr lang="en-US" dirty="0" smtClean="0"/>
              <a:t>(Packed units): </a:t>
            </a:r>
            <a:r>
              <a:rPr lang="en-US" dirty="0"/>
              <a:t>Total in-transit stock to this RDC from its primary </a:t>
            </a:r>
            <a:r>
              <a:rPr lang="en-US" dirty="0" smtClean="0"/>
              <a:t>CDC.</a:t>
            </a:r>
            <a:endParaRPr lang="el-GR" dirty="0"/>
          </a:p>
          <a:p>
            <a:endParaRPr lang="en-US" dirty="0"/>
          </a:p>
          <a:p>
            <a:endParaRPr lang="en-US" dirty="0"/>
          </a:p>
        </p:txBody>
      </p:sp>
    </p:spTree>
    <p:extLst>
      <p:ext uri="{BB962C8B-B14F-4D97-AF65-F5344CB8AC3E}">
        <p14:creationId xmlns:p14="http://schemas.microsoft.com/office/powerpoint/2010/main" val="5291287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 </a:t>
            </a:r>
            <a:r>
              <a:rPr lang="en-US" dirty="0"/>
              <a:t>other worksheets</a:t>
            </a:r>
          </a:p>
        </p:txBody>
      </p:sp>
      <p:sp>
        <p:nvSpPr>
          <p:cNvPr id="3" name="Content Placeholder 2"/>
          <p:cNvSpPr>
            <a:spLocks noGrp="1"/>
          </p:cNvSpPr>
          <p:nvPr>
            <p:ph sz="quarter" idx="10"/>
          </p:nvPr>
        </p:nvSpPr>
        <p:spPr/>
        <p:txBody>
          <a:bodyPr/>
          <a:lstStyle/>
          <a:p>
            <a:r>
              <a:rPr lang="en-US" dirty="0" smtClean="0"/>
              <a:t>RDC Packed units View</a:t>
            </a:r>
            <a:endParaRPr lang="en-US" dirty="0"/>
          </a:p>
          <a:p>
            <a:endParaRPr lang="en-US" dirty="0"/>
          </a:p>
        </p:txBody>
      </p:sp>
      <p:sp>
        <p:nvSpPr>
          <p:cNvPr id="4" name="Content Placeholder 3"/>
          <p:cNvSpPr>
            <a:spLocks noGrp="1"/>
          </p:cNvSpPr>
          <p:nvPr>
            <p:ph sz="quarter" idx="11"/>
          </p:nvPr>
        </p:nvSpPr>
        <p:spPr/>
        <p:txBody>
          <a:bodyPr/>
          <a:lstStyle/>
          <a:p>
            <a:r>
              <a:rPr lang="en-US" dirty="0" smtClean="0"/>
              <a:t>These worksheets contain </a:t>
            </a:r>
            <a:r>
              <a:rPr lang="en-US" dirty="0"/>
              <a:t>total views of Allocation quantities </a:t>
            </a:r>
            <a:r>
              <a:rPr lang="en-US" dirty="0" smtClean="0"/>
              <a:t>plus </a:t>
            </a:r>
            <a:r>
              <a:rPr lang="en-US" dirty="0"/>
              <a:t>some </a:t>
            </a:r>
            <a:r>
              <a:rPr lang="en-US" dirty="0" smtClean="0"/>
              <a:t>Stock </a:t>
            </a:r>
            <a:r>
              <a:rPr lang="en-US" dirty="0"/>
              <a:t>on hand and PO </a:t>
            </a:r>
            <a:r>
              <a:rPr lang="en-US" dirty="0" smtClean="0"/>
              <a:t>information for Packed units</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2246716"/>
            <a:ext cx="8988425" cy="4954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8218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 </a:t>
            </a:r>
            <a:r>
              <a:rPr lang="en-US" dirty="0"/>
              <a:t>other worksheets</a:t>
            </a:r>
          </a:p>
        </p:txBody>
      </p:sp>
      <p:sp>
        <p:nvSpPr>
          <p:cNvPr id="3" name="Content Placeholder 2"/>
          <p:cNvSpPr>
            <a:spLocks noGrp="1"/>
          </p:cNvSpPr>
          <p:nvPr>
            <p:ph sz="quarter" idx="10"/>
          </p:nvPr>
        </p:nvSpPr>
        <p:spPr/>
        <p:txBody>
          <a:bodyPr/>
          <a:lstStyle/>
          <a:p>
            <a:r>
              <a:rPr lang="en-US" dirty="0"/>
              <a:t>Allocation Source Data</a:t>
            </a:r>
          </a:p>
          <a:p>
            <a:endParaRPr lang="en-US" dirty="0"/>
          </a:p>
        </p:txBody>
      </p:sp>
      <p:sp>
        <p:nvSpPr>
          <p:cNvPr id="4" name="Content Placeholder 3"/>
          <p:cNvSpPr>
            <a:spLocks noGrp="1"/>
          </p:cNvSpPr>
          <p:nvPr>
            <p:ph sz="quarter" idx="11"/>
          </p:nvPr>
        </p:nvSpPr>
        <p:spPr/>
        <p:txBody>
          <a:bodyPr/>
          <a:lstStyle/>
          <a:p>
            <a:r>
              <a:rPr lang="en-US" dirty="0"/>
              <a:t>This worksheet includes low-level input data that are inputs to the allocation calculation, for review by the users. </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946400"/>
            <a:ext cx="80581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4362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sz="quarter" idx="10"/>
          </p:nvPr>
        </p:nvSpPr>
        <p:spPr/>
        <p:txBody>
          <a:bodyPr/>
          <a:lstStyle/>
          <a:p>
            <a:r>
              <a:rPr lang="en-US" sz="1813" dirty="0" smtClean="0"/>
              <a:t>Initial Source Data</a:t>
            </a:r>
            <a:endParaRPr lang="en-US" sz="1813" dirty="0"/>
          </a:p>
        </p:txBody>
      </p:sp>
      <p:sp>
        <p:nvSpPr>
          <p:cNvPr id="12" name="Content Placeholder 3"/>
          <p:cNvSpPr>
            <a:spLocks noGrp="1"/>
          </p:cNvSpPr>
          <p:nvPr>
            <p:ph sz="quarter" idx="11"/>
          </p:nvPr>
        </p:nvSpPr>
        <p:spPr>
          <a:xfrm>
            <a:off x="471057" y="1584627"/>
            <a:ext cx="9217891" cy="5287664"/>
          </a:xfrm>
        </p:spPr>
        <p:txBody>
          <a:bodyPr/>
          <a:lstStyle/>
          <a:p>
            <a:pPr lvl="0"/>
            <a:r>
              <a:rPr lang="en-US" sz="1707" dirty="0" smtClean="0"/>
              <a:t>Regular Sales: the real regular sales, excluding clearance and promotional sales.</a:t>
            </a:r>
            <a:endParaRPr lang="el-GR" sz="1707" dirty="0"/>
          </a:p>
          <a:p>
            <a:pPr lvl="0"/>
            <a:r>
              <a:rPr lang="en-US" sz="1707" dirty="0"/>
              <a:t>PP3 – Out of Stock Indicator: Indicates a stock outage situation.</a:t>
            </a:r>
            <a:endParaRPr lang="el-GR" sz="1707" dirty="0"/>
          </a:p>
          <a:p>
            <a:pPr lvl="0"/>
            <a:r>
              <a:rPr lang="en-US" sz="1707" dirty="0" smtClean="0"/>
              <a:t>Total </a:t>
            </a:r>
            <a:r>
              <a:rPr lang="en-US" sz="1707" dirty="0"/>
              <a:t>Adjusted Sales: the total Adjusted Sales after Preprocessing.</a:t>
            </a:r>
            <a:endParaRPr lang="el-GR" sz="1707" dirty="0"/>
          </a:p>
          <a:p>
            <a:pPr lvl="0"/>
            <a:r>
              <a:rPr lang="en-US" sz="1707" dirty="0"/>
              <a:t>AP – Buying Plan: the Assortment Planning Buy Plan quantities.</a:t>
            </a:r>
            <a:endParaRPr lang="el-GR" sz="1707" dirty="0"/>
          </a:p>
          <a:p>
            <a:pPr lvl="0"/>
            <a:r>
              <a:rPr lang="en-US" sz="1707" dirty="0"/>
              <a:t>Approved Forecast Final Level 01 Bayesian: the approved RDF forecast.</a:t>
            </a:r>
            <a:endParaRPr lang="el-GR" sz="1707" dirty="0"/>
          </a:p>
          <a:p>
            <a:pPr lvl="0"/>
            <a:r>
              <a:rPr lang="en-US" sz="1707" dirty="0"/>
              <a:t>Price: the item retail price.</a:t>
            </a:r>
            <a:endParaRPr lang="el-GR" sz="1707" dirty="0"/>
          </a:p>
        </p:txBody>
      </p:sp>
      <p:sp>
        <p:nvSpPr>
          <p:cNvPr id="9" name="Title 7"/>
          <p:cNvSpPr>
            <a:spLocks noGrp="1"/>
          </p:cNvSpPr>
          <p:nvPr>
            <p:ph type="title"/>
          </p:nvPr>
        </p:nvSpPr>
        <p:spPr/>
        <p:txBody>
          <a:bodyPr/>
          <a:lstStyle/>
          <a:p>
            <a:r>
              <a:rPr lang="en-US" sz="4000" dirty="0"/>
              <a:t>Reference – other worksheets</a:t>
            </a:r>
            <a:endParaRPr lang="en-US" sz="3733" dirty="0"/>
          </a:p>
        </p:txBody>
      </p:sp>
    </p:spTree>
    <p:extLst>
      <p:ext uri="{BB962C8B-B14F-4D97-AF65-F5344CB8AC3E}">
        <p14:creationId xmlns:p14="http://schemas.microsoft.com/office/powerpoint/2010/main" val="6867199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 </a:t>
            </a:r>
            <a:r>
              <a:rPr lang="en-US" dirty="0"/>
              <a:t>other worksheets</a:t>
            </a:r>
          </a:p>
        </p:txBody>
      </p:sp>
      <p:sp>
        <p:nvSpPr>
          <p:cNvPr id="3" name="Content Placeholder 2"/>
          <p:cNvSpPr>
            <a:spLocks noGrp="1"/>
          </p:cNvSpPr>
          <p:nvPr>
            <p:ph sz="quarter" idx="10"/>
          </p:nvPr>
        </p:nvSpPr>
        <p:spPr/>
        <p:txBody>
          <a:bodyPr/>
          <a:lstStyle/>
          <a:p>
            <a:r>
              <a:rPr lang="en-US" dirty="0" smtClean="0"/>
              <a:t>Store Inventory</a:t>
            </a:r>
            <a:endParaRPr lang="en-US" dirty="0"/>
          </a:p>
          <a:p>
            <a:endParaRPr lang="en-US" dirty="0"/>
          </a:p>
        </p:txBody>
      </p:sp>
      <p:sp>
        <p:nvSpPr>
          <p:cNvPr id="4" name="Content Placeholder 3"/>
          <p:cNvSpPr>
            <a:spLocks noGrp="1"/>
          </p:cNvSpPr>
          <p:nvPr>
            <p:ph sz="quarter" idx="11"/>
          </p:nvPr>
        </p:nvSpPr>
        <p:spPr/>
        <p:txBody>
          <a:bodyPr/>
          <a:lstStyle/>
          <a:p>
            <a:r>
              <a:rPr lang="en-US" dirty="0"/>
              <a:t>This worksheet contains </a:t>
            </a:r>
            <a:r>
              <a:rPr lang="en-US" dirty="0" smtClean="0"/>
              <a:t>Pack group/Store-level </a:t>
            </a:r>
            <a:r>
              <a:rPr lang="en-US" dirty="0"/>
              <a:t>information on Net Inventory and the results of the APX Recommended Initial Allocation </a:t>
            </a:r>
            <a:r>
              <a:rPr lang="en-US" dirty="0" smtClean="0"/>
              <a:t>process</a:t>
            </a:r>
          </a:p>
          <a:p>
            <a:pPr lvl="0"/>
            <a:r>
              <a:rPr lang="en-US" dirty="0"/>
              <a:t>Store Net Inventory: The amount of stock available to cover the need for the next order.</a:t>
            </a:r>
            <a:endParaRPr lang="el-GR" dirty="0"/>
          </a:p>
          <a:p>
            <a:pPr lvl="0"/>
            <a:r>
              <a:rPr lang="en-US" dirty="0"/>
              <a:t>Order Point: The minimum number of units you want on hand for the item. When the net available inventory falls below the order point, the item is replenished.</a:t>
            </a:r>
            <a:endParaRPr lang="el-GR" dirty="0"/>
          </a:p>
          <a:p>
            <a:pPr lvl="0"/>
            <a:r>
              <a:rPr lang="en-US" dirty="0"/>
              <a:t>Order up to Level: the amount that the net available inventory should be raised up to</a:t>
            </a:r>
            <a:r>
              <a:rPr lang="en-US" dirty="0" smtClean="0"/>
              <a:t>.</a:t>
            </a:r>
            <a:endParaRPr lang="el-G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3898900"/>
            <a:ext cx="78867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917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 </a:t>
            </a:r>
            <a:r>
              <a:rPr lang="en-US" dirty="0"/>
              <a:t>other worksheets</a:t>
            </a:r>
          </a:p>
        </p:txBody>
      </p:sp>
      <p:sp>
        <p:nvSpPr>
          <p:cNvPr id="3" name="Content Placeholder 2"/>
          <p:cNvSpPr>
            <a:spLocks noGrp="1"/>
          </p:cNvSpPr>
          <p:nvPr>
            <p:ph sz="quarter" idx="10"/>
          </p:nvPr>
        </p:nvSpPr>
        <p:spPr/>
        <p:txBody>
          <a:bodyPr/>
          <a:lstStyle/>
          <a:p>
            <a:r>
              <a:rPr lang="en-US" dirty="0" smtClean="0"/>
              <a:t>Store Allocation Parameters</a:t>
            </a:r>
            <a:endParaRPr lang="en-US" dirty="0"/>
          </a:p>
          <a:p>
            <a:endParaRPr lang="en-US" dirty="0"/>
          </a:p>
        </p:txBody>
      </p:sp>
      <p:sp>
        <p:nvSpPr>
          <p:cNvPr id="4" name="Content Placeholder 3"/>
          <p:cNvSpPr>
            <a:spLocks noGrp="1"/>
          </p:cNvSpPr>
          <p:nvPr>
            <p:ph sz="quarter" idx="11"/>
          </p:nvPr>
        </p:nvSpPr>
        <p:spPr/>
        <p:txBody>
          <a:bodyPr/>
          <a:lstStyle/>
          <a:p>
            <a:r>
              <a:rPr lang="en-US" dirty="0"/>
              <a:t>This worksheet contains Store-level parameters that control Allocation </a:t>
            </a:r>
            <a:r>
              <a:rPr lang="en-US" dirty="0" smtClean="0"/>
              <a:t>behavior, i.e. reserving the stock for delayed Stores (either RDC or CDC) or release the stock to proceed with Initial Allocation </a:t>
            </a:r>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2176463"/>
            <a:ext cx="4867275" cy="480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13836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 </a:t>
            </a:r>
            <a:r>
              <a:rPr lang="en-US" dirty="0"/>
              <a:t>other worksheets</a:t>
            </a:r>
          </a:p>
        </p:txBody>
      </p:sp>
      <p:sp>
        <p:nvSpPr>
          <p:cNvPr id="3" name="Content Placeholder 2"/>
          <p:cNvSpPr>
            <a:spLocks noGrp="1"/>
          </p:cNvSpPr>
          <p:nvPr>
            <p:ph sz="quarter" idx="10"/>
          </p:nvPr>
        </p:nvSpPr>
        <p:spPr/>
        <p:txBody>
          <a:bodyPr/>
          <a:lstStyle/>
          <a:p>
            <a:r>
              <a:rPr lang="en-US" dirty="0" smtClean="0"/>
              <a:t>Packing Parameters</a:t>
            </a:r>
            <a:endParaRPr lang="en-US" dirty="0"/>
          </a:p>
          <a:p>
            <a:endParaRPr lang="en-US" dirty="0"/>
          </a:p>
        </p:txBody>
      </p:sp>
      <p:sp>
        <p:nvSpPr>
          <p:cNvPr id="4" name="Content Placeholder 3"/>
          <p:cNvSpPr>
            <a:spLocks noGrp="1"/>
          </p:cNvSpPr>
          <p:nvPr>
            <p:ph sz="quarter" idx="11"/>
          </p:nvPr>
        </p:nvSpPr>
        <p:spPr/>
        <p:txBody>
          <a:bodyPr/>
          <a:lstStyle/>
          <a:p>
            <a:r>
              <a:rPr lang="en-US" dirty="0"/>
              <a:t>This worksheet contains the Cover Method setting at Store/Pack Group </a:t>
            </a:r>
            <a:r>
              <a:rPr lang="en-US" dirty="0" smtClean="0"/>
              <a:t>used to determine whether a </a:t>
            </a:r>
            <a:r>
              <a:rPr lang="en-US" dirty="0"/>
              <a:t>candidate store has its need covered for a specific </a:t>
            </a:r>
            <a:r>
              <a:rPr lang="en-US" dirty="0" smtClean="0"/>
              <a:t>pack</a:t>
            </a:r>
          </a:p>
          <a:p>
            <a:pPr lvl="0"/>
            <a:r>
              <a:rPr lang="en-US" dirty="0"/>
              <a:t>Cover Method: three options will be available in APX to consider a candidate store has its need covered for a specific pack, as per standard APX functionality:</a:t>
            </a:r>
            <a:endParaRPr lang="el-GR" dirty="0"/>
          </a:p>
          <a:p>
            <a:pPr lvl="1"/>
            <a:r>
              <a:rPr lang="en-US" dirty="0"/>
              <a:t>Cover full request: Store Inventory must be equal or higher than Request for all </a:t>
            </a:r>
            <a:r>
              <a:rPr lang="en-US" dirty="0" smtClean="0"/>
              <a:t>Pack groups </a:t>
            </a:r>
            <a:r>
              <a:rPr lang="en-US" dirty="0"/>
              <a:t>of the Pack.</a:t>
            </a:r>
            <a:endParaRPr lang="el-GR" dirty="0"/>
          </a:p>
          <a:p>
            <a:pPr lvl="1"/>
            <a:r>
              <a:rPr lang="en-US" dirty="0"/>
              <a:t>Cover full need and closest to request: Store Inventory must be equal or higher than Need for all </a:t>
            </a:r>
            <a:r>
              <a:rPr lang="en-US" dirty="0" smtClean="0"/>
              <a:t>Pack groups </a:t>
            </a:r>
            <a:r>
              <a:rPr lang="en-US" dirty="0"/>
              <a:t>of the Pack AND over/under against the request for all </a:t>
            </a:r>
            <a:r>
              <a:rPr lang="en-US" dirty="0" smtClean="0"/>
              <a:t>Pack groups </a:t>
            </a:r>
            <a:r>
              <a:rPr lang="en-US" dirty="0"/>
              <a:t>in the Pack must be minimal.</a:t>
            </a:r>
            <a:endParaRPr lang="el-GR" dirty="0"/>
          </a:p>
          <a:p>
            <a:pPr lvl="1"/>
            <a:r>
              <a:rPr lang="en-US" dirty="0"/>
              <a:t>Cover full need and request for 1 plus item(s): Store Inventory must be equal or higher than Need for all </a:t>
            </a:r>
            <a:r>
              <a:rPr lang="en-US" dirty="0" smtClean="0"/>
              <a:t>Pack groups </a:t>
            </a:r>
            <a:r>
              <a:rPr lang="en-US" dirty="0"/>
              <a:t>of the Pack AND Store Inventory must be equal or higher than Request for 1 or more item(s) in the Pack</a:t>
            </a:r>
            <a:r>
              <a:rPr lang="en-US" dirty="0" smtClean="0"/>
              <a:t>.</a:t>
            </a:r>
            <a:endParaRPr lang="en-US" sz="16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16" y="4411663"/>
            <a:ext cx="9430384"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3491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Initial allocation review	</a:t>
            </a:r>
            <a:endParaRPr lang="el-GR" dirty="0"/>
          </a:p>
        </p:txBody>
      </p:sp>
      <p:sp>
        <p:nvSpPr>
          <p:cNvPr id="6" name="Text Placeholder 5"/>
          <p:cNvSpPr>
            <a:spLocks noGrp="1"/>
          </p:cNvSpPr>
          <p:nvPr>
            <p:ph type="body" idx="1"/>
          </p:nvPr>
        </p:nvSpPr>
        <p:spPr/>
        <p:txBody>
          <a:bodyPr/>
          <a:lstStyle/>
          <a:p>
            <a:r>
              <a:rPr lang="en-US" dirty="0" smtClean="0"/>
              <a:t>Cancel delayed store</a:t>
            </a:r>
            <a:endParaRPr lang="el-GR" dirty="0"/>
          </a:p>
        </p:txBody>
      </p:sp>
    </p:spTree>
    <p:extLst>
      <p:ext uri="{BB962C8B-B14F-4D97-AF65-F5344CB8AC3E}">
        <p14:creationId xmlns:p14="http://schemas.microsoft.com/office/powerpoint/2010/main" val="4226568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introduction</a:t>
            </a:r>
            <a:endParaRPr lang="en-US" dirty="0"/>
          </a:p>
        </p:txBody>
      </p:sp>
      <p:sp>
        <p:nvSpPr>
          <p:cNvPr id="9" name="Content Placeholder 8"/>
          <p:cNvSpPr>
            <a:spLocks noGrp="1"/>
          </p:cNvSpPr>
          <p:nvPr>
            <p:ph sz="quarter" idx="10"/>
          </p:nvPr>
        </p:nvSpPr>
        <p:spPr/>
        <p:txBody>
          <a:bodyPr/>
          <a:lstStyle/>
          <a:p>
            <a:r>
              <a:rPr lang="en-US" dirty="0" smtClean="0"/>
              <a:t>LMG Initial Allocation Concepts – Delayed Stores</a:t>
            </a:r>
            <a:endParaRPr lang="en-US" dirty="0"/>
          </a:p>
        </p:txBody>
      </p:sp>
      <p:sp>
        <p:nvSpPr>
          <p:cNvPr id="10" name="Content Placeholder 9"/>
          <p:cNvSpPr>
            <a:spLocks noGrp="1"/>
          </p:cNvSpPr>
          <p:nvPr>
            <p:ph sz="quarter" idx="11"/>
          </p:nvPr>
        </p:nvSpPr>
        <p:spPr/>
        <p:txBody>
          <a:bodyPr/>
          <a:lstStyle/>
          <a:p>
            <a:r>
              <a:rPr lang="en-US" dirty="0"/>
              <a:t>Landmark may include Store locations in their initial allocation plans whose opening is delayed or for which the final location may be still undetermined at the time of the original assortment plan.</a:t>
            </a:r>
          </a:p>
          <a:p>
            <a:r>
              <a:rPr lang="en-US" dirty="0"/>
              <a:t>For these locations, APX should allow users to create temporary (placeholder) stores which will be assigned the planned allocation quantities. </a:t>
            </a:r>
          </a:p>
          <a:p>
            <a:r>
              <a:rPr lang="en-US" dirty="0"/>
              <a:t>APX should provide the capability to hold their allocation stock at an appropriate RDC or CDC location </a:t>
            </a:r>
          </a:p>
          <a:p>
            <a:r>
              <a:rPr lang="en-US" dirty="0"/>
              <a:t>When these stores are finalized, the APX users should be able to release the allocation stock for actual allocation orders </a:t>
            </a:r>
          </a:p>
          <a:p>
            <a:r>
              <a:rPr lang="en-US" dirty="0"/>
              <a:t>On the other hand, if the stores are cancelled, users should be able to release the stock reserved for initial allocation to these stores and re-use it for replenishment of other locations.</a:t>
            </a:r>
          </a:p>
        </p:txBody>
      </p:sp>
    </p:spTree>
    <p:extLst>
      <p:ext uri="{BB962C8B-B14F-4D97-AF65-F5344CB8AC3E}">
        <p14:creationId xmlns:p14="http://schemas.microsoft.com/office/powerpoint/2010/main" val="10455102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Delayed store cancellation</a:t>
            </a:r>
            <a:endParaRPr lang="en-US" dirty="0"/>
          </a:p>
        </p:txBody>
      </p:sp>
      <p:sp>
        <p:nvSpPr>
          <p:cNvPr id="3" name="Content Placeholder 2"/>
          <p:cNvSpPr>
            <a:spLocks noGrp="1"/>
          </p:cNvSpPr>
          <p:nvPr>
            <p:ph sz="quarter" idx="10"/>
          </p:nvPr>
        </p:nvSpPr>
        <p:spPr/>
        <p:txBody>
          <a:bodyPr/>
          <a:lstStyle/>
          <a:p>
            <a:r>
              <a:rPr lang="en-US" dirty="0"/>
              <a:t>Cancel Delayed Store, release allocation stock</a:t>
            </a:r>
          </a:p>
          <a:p>
            <a:endParaRPr lang="en-US" dirty="0"/>
          </a:p>
          <a:p>
            <a:endParaRPr lang="en-US" dirty="0"/>
          </a:p>
        </p:txBody>
      </p:sp>
      <p:sp>
        <p:nvSpPr>
          <p:cNvPr id="4" name="Content Placeholder 3"/>
          <p:cNvSpPr>
            <a:spLocks noGrp="1"/>
          </p:cNvSpPr>
          <p:nvPr>
            <p:ph sz="quarter" idx="11"/>
          </p:nvPr>
        </p:nvSpPr>
        <p:spPr/>
        <p:txBody>
          <a:bodyPr/>
          <a:lstStyle/>
          <a:p>
            <a:r>
              <a:rPr lang="en-US" dirty="0"/>
              <a:t>Build the workbook by following the steps described in the first test scenario (AP initial allocation review</a:t>
            </a:r>
            <a:r>
              <a:rPr lang="en-US" dirty="0" smtClean="0"/>
              <a:t>).</a:t>
            </a:r>
            <a:endParaRPr lang="en-US" dirty="0"/>
          </a:p>
          <a:p>
            <a:r>
              <a:rPr lang="en-US" dirty="0" smtClean="0"/>
              <a:t>Select “Window” </a:t>
            </a:r>
            <a:r>
              <a:rPr lang="en-US" dirty="0"/>
              <a:t>→ </a:t>
            </a:r>
            <a:r>
              <a:rPr lang="en-US" dirty="0" smtClean="0"/>
              <a:t>“1</a:t>
            </a:r>
            <a:r>
              <a:rPr lang="en-US" dirty="0"/>
              <a:t>. </a:t>
            </a:r>
            <a:r>
              <a:rPr lang="en-US" dirty="0" smtClean="0"/>
              <a:t>Pack </a:t>
            </a:r>
            <a:r>
              <a:rPr lang="en-US" dirty="0"/>
              <a:t>Initial </a:t>
            </a:r>
            <a:r>
              <a:rPr lang="en-US" dirty="0" smtClean="0"/>
              <a:t>Allocation”.</a:t>
            </a:r>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789" y="3378665"/>
            <a:ext cx="214312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0365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store cancellation</a:t>
            </a:r>
          </a:p>
        </p:txBody>
      </p:sp>
      <p:sp>
        <p:nvSpPr>
          <p:cNvPr id="3" name="Content Placeholder 2"/>
          <p:cNvSpPr>
            <a:spLocks noGrp="1"/>
          </p:cNvSpPr>
          <p:nvPr>
            <p:ph sz="quarter" idx="10"/>
          </p:nvPr>
        </p:nvSpPr>
        <p:spPr/>
        <p:txBody>
          <a:bodyPr/>
          <a:lstStyle/>
          <a:p>
            <a:r>
              <a:rPr lang="en-US" dirty="0"/>
              <a:t>Cancel Delayed Store, release allocation stock</a:t>
            </a:r>
          </a:p>
          <a:p>
            <a:endParaRPr lang="en-US" dirty="0"/>
          </a:p>
        </p:txBody>
      </p:sp>
      <p:sp>
        <p:nvSpPr>
          <p:cNvPr id="8" name="Content Placeholder 7"/>
          <p:cNvSpPr>
            <a:spLocks noGrp="1"/>
          </p:cNvSpPr>
          <p:nvPr>
            <p:ph sz="quarter" idx="11"/>
          </p:nvPr>
        </p:nvSpPr>
        <p:spPr/>
        <p:txBody>
          <a:bodyPr/>
          <a:lstStyle/>
          <a:p>
            <a:r>
              <a:rPr lang="en-US" dirty="0"/>
              <a:t>Navigate </a:t>
            </a:r>
            <a:r>
              <a:rPr lang="en-US" dirty="0" smtClean="0"/>
              <a:t>through the stores selected during the wizards steps for a specific Pack Group. Review “AP </a:t>
            </a:r>
            <a:r>
              <a:rPr lang="en-US" dirty="0"/>
              <a:t>Initial </a:t>
            </a:r>
            <a:r>
              <a:rPr lang="en-US" dirty="0" smtClean="0"/>
              <a:t>Allocation”, “Reconciled </a:t>
            </a:r>
            <a:r>
              <a:rPr lang="en-US" dirty="0"/>
              <a:t>AP Initial </a:t>
            </a:r>
            <a:r>
              <a:rPr lang="en-US" dirty="0" smtClean="0"/>
              <a:t>Allocation” </a:t>
            </a:r>
            <a:r>
              <a:rPr lang="en-US" dirty="0"/>
              <a:t>and </a:t>
            </a:r>
            <a:r>
              <a:rPr lang="en-US" dirty="0" smtClean="0"/>
              <a:t>“Planned </a:t>
            </a:r>
            <a:r>
              <a:rPr lang="en-US" dirty="0"/>
              <a:t>Allocation </a:t>
            </a:r>
            <a:r>
              <a:rPr lang="en-US" dirty="0" smtClean="0"/>
              <a:t>Quantity” </a:t>
            </a:r>
            <a:r>
              <a:rPr lang="en-US" dirty="0"/>
              <a:t>values. </a:t>
            </a:r>
            <a:r>
              <a:rPr lang="en-US" dirty="0" smtClean="0"/>
              <a:t>Check “RDC </a:t>
            </a:r>
            <a:r>
              <a:rPr lang="en-US" dirty="0"/>
              <a:t>To-Be Allocated </a:t>
            </a:r>
            <a:r>
              <a:rPr lang="en-US" dirty="0" smtClean="0"/>
              <a:t>(Packed units)” </a:t>
            </a:r>
            <a:r>
              <a:rPr lang="en-US" dirty="0"/>
              <a:t>and </a:t>
            </a:r>
            <a:r>
              <a:rPr lang="en-US" dirty="0" smtClean="0"/>
              <a:t>“Recommended </a:t>
            </a:r>
            <a:r>
              <a:rPr lang="en-US" dirty="0"/>
              <a:t>Order Quantity </a:t>
            </a:r>
            <a:r>
              <a:rPr lang="en-US" dirty="0" smtClean="0"/>
              <a:t>(OH </a:t>
            </a:r>
            <a:r>
              <a:rPr lang="en-US" dirty="0"/>
              <a:t>- </a:t>
            </a:r>
            <a:r>
              <a:rPr lang="en-US" dirty="0" smtClean="0"/>
              <a:t>Packed units)” values.</a:t>
            </a:r>
          </a:p>
          <a:p>
            <a:r>
              <a:rPr lang="en-US" dirty="0" smtClean="0"/>
              <a:t>“Reconciled </a:t>
            </a:r>
            <a:r>
              <a:rPr lang="en-US" dirty="0"/>
              <a:t>AP Initial </a:t>
            </a:r>
            <a:r>
              <a:rPr lang="en-US" dirty="0" smtClean="0"/>
              <a:t>Allocation” </a:t>
            </a:r>
            <a:r>
              <a:rPr lang="en-US" dirty="0"/>
              <a:t>used PO Quantity as a top-level constraint. </a:t>
            </a:r>
            <a:r>
              <a:rPr lang="en-US" dirty="0" smtClean="0"/>
              <a:t>“RDC </a:t>
            </a:r>
            <a:r>
              <a:rPr lang="en-US" dirty="0"/>
              <a:t>To-Be </a:t>
            </a:r>
            <a:r>
              <a:rPr lang="en-US" dirty="0" smtClean="0"/>
              <a:t>Allocated” should </a:t>
            </a:r>
            <a:r>
              <a:rPr lang="en-US" dirty="0"/>
              <a:t>be equal to </a:t>
            </a:r>
            <a:r>
              <a:rPr lang="en-US" dirty="0" smtClean="0"/>
              <a:t>“Planned </a:t>
            </a:r>
            <a:r>
              <a:rPr lang="en-US" dirty="0"/>
              <a:t>Allocation Quantity </a:t>
            </a:r>
            <a:r>
              <a:rPr lang="en-US" dirty="0" smtClean="0"/>
              <a:t>(Packed units)”. </a:t>
            </a:r>
          </a:p>
          <a:p>
            <a:r>
              <a:rPr lang="en-US" dirty="0" smtClean="0"/>
              <a:t>“Recommended </a:t>
            </a:r>
            <a:r>
              <a:rPr lang="en-US" dirty="0"/>
              <a:t>Order </a:t>
            </a:r>
            <a:r>
              <a:rPr lang="en-US" dirty="0" smtClean="0"/>
              <a:t>Quantities” could </a:t>
            </a:r>
            <a:r>
              <a:rPr lang="en-US" dirty="0"/>
              <a:t>be zero at </a:t>
            </a:r>
            <a:r>
              <a:rPr lang="en-US" dirty="0" smtClean="0"/>
              <a:t>some of the stores if they are </a:t>
            </a:r>
            <a:r>
              <a:rPr lang="en-US" dirty="0"/>
              <a:t>held back at </a:t>
            </a:r>
            <a:r>
              <a:rPr lang="en-US" dirty="0" smtClean="0"/>
              <a:t>RDC. Indicative results are </a:t>
            </a:r>
            <a:r>
              <a:rPr lang="en-US" dirty="0"/>
              <a:t>shown </a:t>
            </a:r>
            <a:r>
              <a:rPr lang="en-US" dirty="0" smtClean="0"/>
              <a:t>in the figure below.</a:t>
            </a:r>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40" y="3695700"/>
            <a:ext cx="9505647" cy="317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8177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store cancellation</a:t>
            </a:r>
          </a:p>
        </p:txBody>
      </p:sp>
      <p:sp>
        <p:nvSpPr>
          <p:cNvPr id="3" name="Content Placeholder 2"/>
          <p:cNvSpPr>
            <a:spLocks noGrp="1"/>
          </p:cNvSpPr>
          <p:nvPr>
            <p:ph sz="quarter" idx="10"/>
          </p:nvPr>
        </p:nvSpPr>
        <p:spPr/>
        <p:txBody>
          <a:bodyPr/>
          <a:lstStyle/>
          <a:p>
            <a:r>
              <a:rPr lang="en-US" dirty="0"/>
              <a:t>Cancel Delayed Store, release allocation stock</a:t>
            </a:r>
          </a:p>
          <a:p>
            <a:endParaRPr lang="en-US" dirty="0"/>
          </a:p>
        </p:txBody>
      </p:sp>
      <p:sp>
        <p:nvSpPr>
          <p:cNvPr id="8" name="Content Placeholder 7"/>
          <p:cNvSpPr>
            <a:spLocks noGrp="1"/>
          </p:cNvSpPr>
          <p:nvPr>
            <p:ph sz="quarter" idx="11"/>
          </p:nvPr>
        </p:nvSpPr>
        <p:spPr/>
        <p:txBody>
          <a:bodyPr/>
          <a:lstStyle/>
          <a:p>
            <a:r>
              <a:rPr lang="en-US" dirty="0"/>
              <a:t>Review </a:t>
            </a:r>
            <a:r>
              <a:rPr lang="en-US" dirty="0" smtClean="0"/>
              <a:t>“Stock </a:t>
            </a:r>
            <a:r>
              <a:rPr lang="en-US" dirty="0"/>
              <a:t>Status </a:t>
            </a:r>
            <a:r>
              <a:rPr lang="en-US" dirty="0" smtClean="0"/>
              <a:t>(Packed units)” </a:t>
            </a:r>
            <a:r>
              <a:rPr lang="en-US" dirty="0"/>
              <a:t>measure for </a:t>
            </a:r>
            <a:r>
              <a:rPr lang="en-US" dirty="0" smtClean="0"/>
              <a:t>the stores selected during the wizard steps and locate a store for which its value is “Store Delayed”.</a:t>
            </a:r>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2523930"/>
            <a:ext cx="9669463" cy="4348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8809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store cancellation</a:t>
            </a:r>
          </a:p>
        </p:txBody>
      </p:sp>
      <p:sp>
        <p:nvSpPr>
          <p:cNvPr id="3" name="Content Placeholder 2"/>
          <p:cNvSpPr>
            <a:spLocks noGrp="1"/>
          </p:cNvSpPr>
          <p:nvPr>
            <p:ph sz="quarter" idx="10"/>
          </p:nvPr>
        </p:nvSpPr>
        <p:spPr/>
        <p:txBody>
          <a:bodyPr/>
          <a:lstStyle/>
          <a:p>
            <a:r>
              <a:rPr lang="en-US" dirty="0"/>
              <a:t>Cancel Delayed Store, release allocation stock</a:t>
            </a:r>
          </a:p>
          <a:p>
            <a:endParaRPr lang="en-US" dirty="0"/>
          </a:p>
        </p:txBody>
      </p:sp>
      <p:sp>
        <p:nvSpPr>
          <p:cNvPr id="8" name="Content Placeholder 7"/>
          <p:cNvSpPr>
            <a:spLocks noGrp="1"/>
          </p:cNvSpPr>
          <p:nvPr>
            <p:ph sz="quarter" idx="11"/>
          </p:nvPr>
        </p:nvSpPr>
        <p:spPr/>
        <p:txBody>
          <a:bodyPr/>
          <a:lstStyle/>
          <a:p>
            <a:r>
              <a:rPr lang="en-US" dirty="0"/>
              <a:t>Enter override and zero out the </a:t>
            </a:r>
            <a:r>
              <a:rPr lang="en-US" dirty="0" smtClean="0"/>
              <a:t>“Planner </a:t>
            </a:r>
            <a:r>
              <a:rPr lang="en-US" dirty="0"/>
              <a:t>Quantity </a:t>
            </a:r>
            <a:r>
              <a:rPr lang="en-US" dirty="0" smtClean="0"/>
              <a:t>Override” </a:t>
            </a:r>
            <a:r>
              <a:rPr lang="en-US" dirty="0"/>
              <a:t>measure value at </a:t>
            </a:r>
            <a:r>
              <a:rPr lang="en-US" dirty="0" smtClean="0"/>
              <a:t>Pack group </a:t>
            </a:r>
            <a:r>
              <a:rPr lang="en-US" dirty="0"/>
              <a:t>level for </a:t>
            </a:r>
            <a:r>
              <a:rPr lang="en-US" dirty="0" smtClean="0"/>
              <a:t>the store mentioned in the previous slide as shown, for example, in the figure </a:t>
            </a:r>
            <a:r>
              <a:rPr lang="en-US" dirty="0"/>
              <a:t>below. </a:t>
            </a:r>
            <a:r>
              <a:rPr lang="en-US" dirty="0" smtClean="0"/>
              <a:t>“Planner </a:t>
            </a:r>
            <a:r>
              <a:rPr lang="en-US" dirty="0"/>
              <a:t>Quantity Override </a:t>
            </a:r>
            <a:r>
              <a:rPr lang="en-US" dirty="0" smtClean="0"/>
              <a:t>(Packed units)” </a:t>
            </a:r>
            <a:r>
              <a:rPr lang="en-US" dirty="0"/>
              <a:t>values should be </a:t>
            </a:r>
            <a:r>
              <a:rPr lang="en-US" dirty="0" smtClean="0"/>
              <a:t>updated.</a:t>
            </a:r>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686078"/>
            <a:ext cx="9902825" cy="4115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368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store cancellation</a:t>
            </a:r>
          </a:p>
        </p:txBody>
      </p:sp>
      <p:sp>
        <p:nvSpPr>
          <p:cNvPr id="3" name="Content Placeholder 2"/>
          <p:cNvSpPr>
            <a:spLocks noGrp="1"/>
          </p:cNvSpPr>
          <p:nvPr>
            <p:ph sz="quarter" idx="10"/>
          </p:nvPr>
        </p:nvSpPr>
        <p:spPr/>
        <p:txBody>
          <a:bodyPr/>
          <a:lstStyle/>
          <a:p>
            <a:r>
              <a:rPr lang="en-US" dirty="0"/>
              <a:t>Cancel Delayed Store, release allocation stock</a:t>
            </a:r>
          </a:p>
          <a:p>
            <a:endParaRPr lang="en-US" dirty="0"/>
          </a:p>
        </p:txBody>
      </p:sp>
      <p:sp>
        <p:nvSpPr>
          <p:cNvPr id="8" name="Content Placeholder 7"/>
          <p:cNvSpPr>
            <a:spLocks noGrp="1"/>
          </p:cNvSpPr>
          <p:nvPr>
            <p:ph sz="quarter" idx="11"/>
          </p:nvPr>
        </p:nvSpPr>
        <p:spPr/>
        <p:txBody>
          <a:bodyPr/>
          <a:lstStyle/>
          <a:p>
            <a:r>
              <a:rPr lang="en-US" dirty="0" smtClean="0"/>
              <a:t>From </a:t>
            </a:r>
            <a:r>
              <a:rPr lang="en-US" dirty="0"/>
              <a:t>the menu select </a:t>
            </a:r>
            <a:r>
              <a:rPr lang="en-US" dirty="0" smtClean="0"/>
              <a:t>“Actions” </a:t>
            </a:r>
            <a:r>
              <a:rPr lang="en-US" dirty="0"/>
              <a:t>→ </a:t>
            </a:r>
            <a:r>
              <a:rPr lang="en-US" dirty="0" smtClean="0"/>
              <a:t>“Balance Plan”.</a:t>
            </a:r>
          </a:p>
          <a:p>
            <a:endParaRPr lang="en-US" dirty="0"/>
          </a:p>
          <a:p>
            <a:endParaRPr lang="en-US" dirty="0" smtClean="0"/>
          </a:p>
          <a:p>
            <a:r>
              <a:rPr lang="en-US" dirty="0" smtClean="0"/>
              <a:t>“Planned </a:t>
            </a:r>
            <a:r>
              <a:rPr lang="en-US" dirty="0"/>
              <a:t>Allocation </a:t>
            </a:r>
            <a:r>
              <a:rPr lang="en-US" dirty="0" smtClean="0"/>
              <a:t>(%)” </a:t>
            </a:r>
            <a:r>
              <a:rPr lang="en-US" dirty="0"/>
              <a:t>and </a:t>
            </a:r>
            <a:r>
              <a:rPr lang="en-US" dirty="0" smtClean="0"/>
              <a:t>“Planned </a:t>
            </a:r>
            <a:r>
              <a:rPr lang="en-US" dirty="0"/>
              <a:t>Allocation Quantity </a:t>
            </a:r>
            <a:r>
              <a:rPr lang="en-US" dirty="0" smtClean="0"/>
              <a:t>(Packed units)” </a:t>
            </a:r>
            <a:r>
              <a:rPr lang="en-US" dirty="0"/>
              <a:t>should be updated and equal to </a:t>
            </a:r>
            <a:r>
              <a:rPr lang="en-US" dirty="0" smtClean="0"/>
              <a:t>zero. Allocation </a:t>
            </a:r>
            <a:r>
              <a:rPr lang="en-US" dirty="0"/>
              <a:t>Status should be changed to "</a:t>
            </a:r>
            <a:r>
              <a:rPr lang="en-US" dirty="0" smtClean="0"/>
              <a:t>Planner Override". Indicative results are </a:t>
            </a:r>
            <a:r>
              <a:rPr lang="en-US" dirty="0"/>
              <a:t>shown </a:t>
            </a:r>
            <a:r>
              <a:rPr lang="en-US" dirty="0" smtClean="0"/>
              <a:t>in the figure below.</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721803"/>
            <a:ext cx="1186423" cy="63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3367194"/>
            <a:ext cx="8679816" cy="3505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7821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store cancellation</a:t>
            </a:r>
          </a:p>
        </p:txBody>
      </p:sp>
      <p:sp>
        <p:nvSpPr>
          <p:cNvPr id="3" name="Content Placeholder 2"/>
          <p:cNvSpPr>
            <a:spLocks noGrp="1"/>
          </p:cNvSpPr>
          <p:nvPr>
            <p:ph sz="quarter" idx="10"/>
          </p:nvPr>
        </p:nvSpPr>
        <p:spPr/>
        <p:txBody>
          <a:bodyPr/>
          <a:lstStyle/>
          <a:p>
            <a:r>
              <a:rPr lang="en-US" dirty="0"/>
              <a:t>Cancel Delayed Store, release allocation stock</a:t>
            </a:r>
          </a:p>
          <a:p>
            <a:endParaRPr lang="en-US" dirty="0"/>
          </a:p>
        </p:txBody>
      </p:sp>
      <p:sp>
        <p:nvSpPr>
          <p:cNvPr id="8" name="Content Placeholder 7"/>
          <p:cNvSpPr>
            <a:spLocks noGrp="1"/>
          </p:cNvSpPr>
          <p:nvPr>
            <p:ph sz="quarter" idx="11"/>
          </p:nvPr>
        </p:nvSpPr>
        <p:spPr/>
        <p:txBody>
          <a:bodyPr/>
          <a:lstStyle/>
          <a:p>
            <a:r>
              <a:rPr lang="en-US" dirty="0"/>
              <a:t>Select </a:t>
            </a:r>
            <a:r>
              <a:rPr lang="en-US" dirty="0" smtClean="0"/>
              <a:t>“Actions” </a:t>
            </a:r>
            <a:r>
              <a:rPr lang="en-US" dirty="0"/>
              <a:t>→ </a:t>
            </a:r>
            <a:r>
              <a:rPr lang="en-US" dirty="0" smtClean="0"/>
              <a:t>“Recommend Orders” </a:t>
            </a:r>
            <a:r>
              <a:rPr lang="en-US" dirty="0"/>
              <a:t>in order to update </a:t>
            </a:r>
            <a:endParaRPr lang="en-US" dirty="0" smtClean="0"/>
          </a:p>
          <a:p>
            <a:pPr marL="0" indent="0">
              <a:buNone/>
            </a:pPr>
            <a:r>
              <a:rPr lang="en-US" dirty="0" smtClean="0"/>
              <a:t>Recommended </a:t>
            </a:r>
            <a:r>
              <a:rPr lang="en-US" dirty="0"/>
              <a:t>Order </a:t>
            </a:r>
            <a:r>
              <a:rPr lang="en-US" dirty="0" smtClean="0"/>
              <a:t>Quantities </a:t>
            </a:r>
            <a:r>
              <a:rPr lang="en-US" dirty="0"/>
              <a:t>and review the </a:t>
            </a:r>
            <a:r>
              <a:rPr lang="en-US" dirty="0" smtClean="0"/>
              <a:t>values.</a:t>
            </a:r>
          </a:p>
          <a:p>
            <a:pPr marL="0" indent="0">
              <a:buNone/>
            </a:pPr>
            <a:endParaRPr lang="en-US" dirty="0"/>
          </a:p>
          <a:p>
            <a:r>
              <a:rPr lang="en-US" dirty="0" smtClean="0"/>
              <a:t>“RDC </a:t>
            </a:r>
            <a:r>
              <a:rPr lang="en-US" dirty="0"/>
              <a:t>To-Be Allocated </a:t>
            </a:r>
            <a:r>
              <a:rPr lang="en-US" dirty="0" smtClean="0"/>
              <a:t>(Packed units)” </a:t>
            </a:r>
            <a:r>
              <a:rPr lang="en-US" dirty="0"/>
              <a:t>should be updated and equal to zero, since </a:t>
            </a:r>
            <a:r>
              <a:rPr lang="en-US" dirty="0" smtClean="0"/>
              <a:t>the delayed store is </a:t>
            </a:r>
            <a:r>
              <a:rPr lang="en-US" dirty="0"/>
              <a:t>now </a:t>
            </a:r>
            <a:r>
              <a:rPr lang="en-US" dirty="0" smtClean="0"/>
              <a:t>cancelled. Indicative </a:t>
            </a:r>
            <a:r>
              <a:rPr lang="en-US" dirty="0"/>
              <a:t>results </a:t>
            </a:r>
            <a:r>
              <a:rPr lang="en-US" dirty="0" smtClean="0"/>
              <a:t>are shown in the figure below.</a:t>
            </a:r>
          </a:p>
          <a:p>
            <a:pPr marL="0" indent="0">
              <a:buNone/>
            </a:pPr>
            <a:endParaRPr lang="en-US" dirty="0"/>
          </a:p>
          <a:p>
            <a:pPr marL="0" indent="0">
              <a:buNone/>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1730307"/>
            <a:ext cx="1493329" cy="7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3228546"/>
            <a:ext cx="8864600" cy="3643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282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store cancellation</a:t>
            </a:r>
          </a:p>
        </p:txBody>
      </p:sp>
      <p:sp>
        <p:nvSpPr>
          <p:cNvPr id="3" name="Content Placeholder 2"/>
          <p:cNvSpPr>
            <a:spLocks noGrp="1"/>
          </p:cNvSpPr>
          <p:nvPr>
            <p:ph sz="quarter" idx="10"/>
          </p:nvPr>
        </p:nvSpPr>
        <p:spPr/>
        <p:txBody>
          <a:bodyPr/>
          <a:lstStyle/>
          <a:p>
            <a:r>
              <a:rPr lang="en-US" dirty="0"/>
              <a:t>Cancel Delayed Store, release allocation stock</a:t>
            </a:r>
          </a:p>
          <a:p>
            <a:endParaRPr lang="en-US" dirty="0"/>
          </a:p>
        </p:txBody>
      </p:sp>
      <p:sp>
        <p:nvSpPr>
          <p:cNvPr id="8" name="Content Placeholder 7"/>
          <p:cNvSpPr>
            <a:spLocks noGrp="1"/>
          </p:cNvSpPr>
          <p:nvPr>
            <p:ph sz="quarter" idx="11"/>
          </p:nvPr>
        </p:nvSpPr>
        <p:spPr/>
        <p:txBody>
          <a:bodyPr/>
          <a:lstStyle/>
          <a:p>
            <a:r>
              <a:rPr lang="en-US" dirty="0"/>
              <a:t>Proceed as described in </a:t>
            </a:r>
            <a:r>
              <a:rPr lang="en-US" dirty="0" smtClean="0"/>
              <a:t>the </a:t>
            </a:r>
            <a:r>
              <a:rPr lang="en-US" dirty="0"/>
              <a:t>previous two scenarios (Review ASN, create </a:t>
            </a:r>
            <a:r>
              <a:rPr lang="en-US" dirty="0" smtClean="0"/>
              <a:t>cross docking</a:t>
            </a:r>
            <a:r>
              <a:rPr lang="en-US" dirty="0"/>
              <a:t> initial allocation and approve </a:t>
            </a:r>
            <a:r>
              <a:rPr lang="en-US" dirty="0" smtClean="0"/>
              <a:t>it/Review </a:t>
            </a:r>
            <a:r>
              <a:rPr lang="en-US" dirty="0"/>
              <a:t>OH stock, create allocation order from </a:t>
            </a:r>
            <a:r>
              <a:rPr lang="en-US" dirty="0" smtClean="0"/>
              <a:t>SOH, </a:t>
            </a:r>
            <a:r>
              <a:rPr lang="en-US" dirty="0"/>
              <a:t>excluding the cancelled Store </a:t>
            </a:r>
            <a:r>
              <a:rPr lang="en-US" dirty="0" smtClean="0"/>
              <a:t>from </a:t>
            </a:r>
            <a:r>
              <a:rPr lang="en-US" dirty="0"/>
              <a:t>your desired Allocation </a:t>
            </a:r>
            <a:r>
              <a:rPr lang="en-US" dirty="0" smtClean="0"/>
              <a:t>distribution. </a:t>
            </a:r>
            <a:endParaRPr lang="en-US" dirty="0"/>
          </a:p>
          <a:p>
            <a:pPr marL="0" indent="0">
              <a:buNone/>
            </a:pPr>
            <a:endParaRPr lang="en-US" dirty="0"/>
          </a:p>
        </p:txBody>
      </p:sp>
    </p:spTree>
    <p:extLst>
      <p:ext uri="{BB962C8B-B14F-4D97-AF65-F5344CB8AC3E}">
        <p14:creationId xmlns:p14="http://schemas.microsoft.com/office/powerpoint/2010/main" val="1238351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Initial allocation review</a:t>
            </a:r>
            <a:endParaRPr lang="el-GR" dirty="0"/>
          </a:p>
        </p:txBody>
      </p:sp>
      <p:sp>
        <p:nvSpPr>
          <p:cNvPr id="6" name="Text Placeholder 5"/>
          <p:cNvSpPr>
            <a:spLocks noGrp="1"/>
          </p:cNvSpPr>
          <p:nvPr>
            <p:ph type="body" idx="1"/>
          </p:nvPr>
        </p:nvSpPr>
        <p:spPr/>
        <p:txBody>
          <a:bodyPr/>
          <a:lstStyle/>
          <a:p>
            <a:r>
              <a:rPr lang="en-US" dirty="0" err="1" smtClean="0"/>
              <a:t>Cdc</a:t>
            </a:r>
            <a:r>
              <a:rPr lang="en-US" dirty="0" smtClean="0"/>
              <a:t> delayed stores</a:t>
            </a:r>
            <a:endParaRPr lang="el-GR" dirty="0"/>
          </a:p>
        </p:txBody>
      </p:sp>
    </p:spTree>
    <p:extLst>
      <p:ext uri="{BB962C8B-B14F-4D97-AF65-F5344CB8AC3E}">
        <p14:creationId xmlns:p14="http://schemas.microsoft.com/office/powerpoint/2010/main" val="5525982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Cdc</a:t>
            </a:r>
            <a:r>
              <a:rPr lang="en-US" dirty="0" smtClean="0"/>
              <a:t> delayed stores</a:t>
            </a:r>
            <a:endParaRPr lang="en-US" dirty="0"/>
          </a:p>
        </p:txBody>
      </p:sp>
      <p:sp>
        <p:nvSpPr>
          <p:cNvPr id="3" name="Content Placeholder 2"/>
          <p:cNvSpPr>
            <a:spLocks noGrp="1"/>
          </p:cNvSpPr>
          <p:nvPr>
            <p:ph sz="quarter" idx="10"/>
          </p:nvPr>
        </p:nvSpPr>
        <p:spPr/>
        <p:txBody>
          <a:bodyPr/>
          <a:lstStyle/>
          <a:p>
            <a:r>
              <a:rPr lang="en-US" dirty="0"/>
              <a:t>Release CDC Delayed Store</a:t>
            </a:r>
          </a:p>
          <a:p>
            <a:endParaRPr lang="en-US" dirty="0"/>
          </a:p>
        </p:txBody>
      </p:sp>
      <p:sp>
        <p:nvSpPr>
          <p:cNvPr id="4" name="Content Placeholder 3"/>
          <p:cNvSpPr>
            <a:spLocks noGrp="1"/>
          </p:cNvSpPr>
          <p:nvPr>
            <p:ph sz="quarter" idx="11"/>
          </p:nvPr>
        </p:nvSpPr>
        <p:spPr/>
        <p:txBody>
          <a:bodyPr/>
          <a:lstStyle/>
          <a:p>
            <a:r>
              <a:rPr lang="en-US" dirty="0"/>
              <a:t>Build the workbook by following the steps described in the first test scenario (AP initial allocation review).</a:t>
            </a:r>
          </a:p>
          <a:p>
            <a:r>
              <a:rPr lang="en-US" dirty="0" smtClean="0"/>
              <a:t>Select “Window” </a:t>
            </a:r>
            <a:r>
              <a:rPr lang="en-US" dirty="0"/>
              <a:t>→  </a:t>
            </a:r>
            <a:r>
              <a:rPr lang="en-US" dirty="0" smtClean="0"/>
              <a:t>“1</a:t>
            </a:r>
            <a:r>
              <a:rPr lang="en-US" dirty="0"/>
              <a:t>. </a:t>
            </a:r>
            <a:r>
              <a:rPr lang="en-US" dirty="0" smtClean="0"/>
              <a:t>Pack </a:t>
            </a:r>
            <a:r>
              <a:rPr lang="en-US" dirty="0"/>
              <a:t>Initial </a:t>
            </a:r>
            <a:r>
              <a:rPr lang="en-US" dirty="0" smtClean="0"/>
              <a:t>Allocation”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a:p>
          <a:p>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789" y="3378665"/>
            <a:ext cx="214312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8886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Cdc</a:t>
            </a:r>
            <a:r>
              <a:rPr lang="en-US" dirty="0"/>
              <a:t> delayed stores</a:t>
            </a:r>
          </a:p>
        </p:txBody>
      </p:sp>
      <p:sp>
        <p:nvSpPr>
          <p:cNvPr id="3" name="Content Placeholder 2"/>
          <p:cNvSpPr>
            <a:spLocks noGrp="1"/>
          </p:cNvSpPr>
          <p:nvPr>
            <p:ph sz="quarter" idx="10"/>
          </p:nvPr>
        </p:nvSpPr>
        <p:spPr/>
        <p:txBody>
          <a:bodyPr/>
          <a:lstStyle/>
          <a:p>
            <a:r>
              <a:rPr lang="en-US" dirty="0"/>
              <a:t>Cancel Delayed Store, release allocation stock</a:t>
            </a:r>
          </a:p>
          <a:p>
            <a:endParaRPr lang="en-US" dirty="0"/>
          </a:p>
        </p:txBody>
      </p:sp>
      <p:sp>
        <p:nvSpPr>
          <p:cNvPr id="8" name="Content Placeholder 7"/>
          <p:cNvSpPr>
            <a:spLocks noGrp="1"/>
          </p:cNvSpPr>
          <p:nvPr>
            <p:ph sz="quarter" idx="11"/>
          </p:nvPr>
        </p:nvSpPr>
        <p:spPr/>
        <p:txBody>
          <a:bodyPr/>
          <a:lstStyle/>
          <a:p>
            <a:r>
              <a:rPr lang="en-US" dirty="0"/>
              <a:t>Review </a:t>
            </a:r>
            <a:r>
              <a:rPr lang="en-US" dirty="0" smtClean="0"/>
              <a:t>“Stock </a:t>
            </a:r>
            <a:r>
              <a:rPr lang="en-US" dirty="0"/>
              <a:t>Status </a:t>
            </a:r>
            <a:r>
              <a:rPr lang="en-US" dirty="0" smtClean="0"/>
              <a:t>(Packed units)” </a:t>
            </a:r>
            <a:r>
              <a:rPr lang="en-US" dirty="0"/>
              <a:t>measure for </a:t>
            </a:r>
            <a:r>
              <a:rPr lang="en-US" dirty="0" smtClean="0"/>
              <a:t>the stores selected during the wizard steps and locate a store for which its value is “Store Delayed”.</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05" y="2362200"/>
            <a:ext cx="9644158" cy="4383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927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introduction</a:t>
            </a:r>
            <a:endParaRPr lang="en-US" dirty="0"/>
          </a:p>
        </p:txBody>
      </p:sp>
      <p:sp>
        <p:nvSpPr>
          <p:cNvPr id="9" name="Content Placeholder 8"/>
          <p:cNvSpPr>
            <a:spLocks noGrp="1"/>
          </p:cNvSpPr>
          <p:nvPr>
            <p:ph sz="quarter" idx="10"/>
          </p:nvPr>
        </p:nvSpPr>
        <p:spPr/>
        <p:txBody>
          <a:bodyPr/>
          <a:lstStyle/>
          <a:p>
            <a:r>
              <a:rPr lang="en-US" dirty="0" smtClean="0"/>
              <a:t>LMG Initial Allocation Order Approval and Execution Overview</a:t>
            </a:r>
            <a:endParaRPr lang="en-US" dirty="0"/>
          </a:p>
        </p:txBody>
      </p:sp>
      <p:sp>
        <p:nvSpPr>
          <p:cNvPr id="10" name="Content Placeholder 9"/>
          <p:cNvSpPr>
            <a:spLocks noGrp="1"/>
          </p:cNvSpPr>
          <p:nvPr>
            <p:ph sz="quarter" idx="11"/>
          </p:nvPr>
        </p:nvSpPr>
        <p:spPr/>
        <p:txBody>
          <a:bodyPr/>
          <a:lstStyle/>
          <a:p>
            <a:endParaRPr lang="en-US" u="sng" dirty="0"/>
          </a:p>
          <a:p>
            <a:endParaRPr lang="en-US" dirty="0"/>
          </a:p>
          <a:p>
            <a:endParaRPr lang="en-US" dirty="0"/>
          </a:p>
        </p:txBody>
      </p:sp>
      <p:graphicFrame>
        <p:nvGraphicFramePr>
          <p:cNvPr id="2" name="Diagram 1"/>
          <p:cNvGraphicFramePr/>
          <p:nvPr>
            <p:extLst>
              <p:ext uri="{D42A27DB-BD31-4B8C-83A1-F6EECF244321}">
                <p14:modId xmlns:p14="http://schemas.microsoft.com/office/powerpoint/2010/main" val="3933064639"/>
              </p:ext>
            </p:extLst>
          </p:nvPr>
        </p:nvGraphicFramePr>
        <p:xfrm>
          <a:off x="724398" y="1436046"/>
          <a:ext cx="8420669" cy="5032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68016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Cdc</a:t>
            </a:r>
            <a:r>
              <a:rPr lang="en-US" dirty="0" smtClean="0"/>
              <a:t> delayed stores</a:t>
            </a:r>
            <a:endParaRPr lang="en-US" dirty="0"/>
          </a:p>
        </p:txBody>
      </p:sp>
      <p:sp>
        <p:nvSpPr>
          <p:cNvPr id="3" name="Content Placeholder 2"/>
          <p:cNvSpPr>
            <a:spLocks noGrp="1"/>
          </p:cNvSpPr>
          <p:nvPr>
            <p:ph sz="quarter" idx="10"/>
          </p:nvPr>
        </p:nvSpPr>
        <p:spPr/>
        <p:txBody>
          <a:bodyPr/>
          <a:lstStyle/>
          <a:p>
            <a:r>
              <a:rPr lang="en-US" dirty="0"/>
              <a:t>Release CDC Delayed Store</a:t>
            </a:r>
          </a:p>
          <a:p>
            <a:endParaRPr lang="en-US" dirty="0"/>
          </a:p>
        </p:txBody>
      </p:sp>
      <p:sp>
        <p:nvSpPr>
          <p:cNvPr id="4" name="Content Placeholder 3"/>
          <p:cNvSpPr>
            <a:spLocks noGrp="1"/>
          </p:cNvSpPr>
          <p:nvPr>
            <p:ph sz="quarter" idx="11"/>
          </p:nvPr>
        </p:nvSpPr>
        <p:spPr/>
        <p:txBody>
          <a:bodyPr/>
          <a:lstStyle/>
          <a:p>
            <a:r>
              <a:rPr lang="en-US" dirty="0" smtClean="0"/>
              <a:t>Select “Window” </a:t>
            </a:r>
            <a:r>
              <a:rPr lang="en-US" dirty="0"/>
              <a:t>→  “7. Store Allocation Parameters”. Store Allocation Parameters Worksheet is </a:t>
            </a:r>
            <a:r>
              <a:rPr lang="en-US" dirty="0" smtClean="0"/>
              <a:t>shown.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a:p>
          <a:p>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7157" y="2086991"/>
            <a:ext cx="19812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1557147" y="4741291"/>
            <a:ext cx="2061138" cy="57912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l-GR"/>
          </a:p>
        </p:txBody>
      </p:sp>
    </p:spTree>
    <p:extLst>
      <p:ext uri="{BB962C8B-B14F-4D97-AF65-F5344CB8AC3E}">
        <p14:creationId xmlns:p14="http://schemas.microsoft.com/office/powerpoint/2010/main" val="93655505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Cdc</a:t>
            </a:r>
            <a:r>
              <a:rPr lang="en-US" dirty="0" smtClean="0"/>
              <a:t> delayed stores</a:t>
            </a:r>
            <a:endParaRPr lang="en-US" dirty="0"/>
          </a:p>
        </p:txBody>
      </p:sp>
      <p:sp>
        <p:nvSpPr>
          <p:cNvPr id="3" name="Content Placeholder 2"/>
          <p:cNvSpPr>
            <a:spLocks noGrp="1"/>
          </p:cNvSpPr>
          <p:nvPr>
            <p:ph sz="quarter" idx="10"/>
          </p:nvPr>
        </p:nvSpPr>
        <p:spPr/>
        <p:txBody>
          <a:bodyPr/>
          <a:lstStyle/>
          <a:p>
            <a:r>
              <a:rPr lang="en-US" dirty="0"/>
              <a:t>Release CDC Delayed Store</a:t>
            </a:r>
          </a:p>
          <a:p>
            <a:endParaRPr lang="en-US" dirty="0"/>
          </a:p>
        </p:txBody>
      </p:sp>
      <p:sp>
        <p:nvSpPr>
          <p:cNvPr id="4" name="Content Placeholder 3"/>
          <p:cNvSpPr>
            <a:spLocks noGrp="1"/>
          </p:cNvSpPr>
          <p:nvPr>
            <p:ph sz="quarter" idx="11"/>
          </p:nvPr>
        </p:nvSpPr>
        <p:spPr/>
        <p:txBody>
          <a:bodyPr/>
          <a:lstStyle/>
          <a:p>
            <a:pPr lvl="0"/>
            <a:r>
              <a:rPr lang="en-US" dirty="0"/>
              <a:t>Hold Initial </a:t>
            </a:r>
            <a:r>
              <a:rPr lang="en-US" dirty="0" smtClean="0"/>
              <a:t>Allocation: Writable </a:t>
            </a:r>
            <a:r>
              <a:rPr lang="en-US" dirty="0" err="1"/>
              <a:t>picklist</a:t>
            </a:r>
            <a:r>
              <a:rPr lang="en-US" dirty="0"/>
              <a:t> where APX users will be able to modify Allocation behavior using this setting, which has three allowed values:</a:t>
            </a:r>
            <a:endParaRPr lang="el-GR" dirty="0"/>
          </a:p>
          <a:p>
            <a:pPr lvl="1"/>
            <a:r>
              <a:rPr lang="en-US" dirty="0"/>
              <a:t>“Do Not Hold”: this allows Allocation to proceed as described previously in </a:t>
            </a:r>
            <a:r>
              <a:rPr lang="en-US" dirty="0" smtClean="0"/>
              <a:t>this manual.</a:t>
            </a:r>
            <a:endParaRPr lang="el-GR" dirty="0"/>
          </a:p>
          <a:p>
            <a:pPr lvl="1"/>
            <a:r>
              <a:rPr lang="en-US" dirty="0"/>
              <a:t>“Hold in RDC”: when selected, APX will reserve the Planned Allocation Quantity for this Store at RDC after allowing for the initial allocation of other stores under the same RDC but before making any other stock available for replenishment.</a:t>
            </a:r>
            <a:endParaRPr lang="el-GR" dirty="0"/>
          </a:p>
          <a:p>
            <a:pPr lvl="1"/>
            <a:r>
              <a:rPr lang="en-US" dirty="0"/>
              <a:t>“Hold in CDC”: when selected, APX will reserve the Planned Allocation Quantity for this Store at CDC after allowing for the initial allocation of other stores under the same CDC but before making any other stock available for replenishment.</a:t>
            </a:r>
            <a:endParaRPr lang="el-GR" dirty="0"/>
          </a:p>
          <a:p>
            <a:r>
              <a:rPr lang="en-US" dirty="0"/>
              <a:t>After the value of the pick list is changed, then the Balance Plan custom action needs to be run, in order to hold or release the allocation quantity and redo the calculations based on the new quantity available.</a:t>
            </a:r>
            <a:endParaRPr lang="el-GR"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2864945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Cdc</a:t>
            </a:r>
            <a:r>
              <a:rPr lang="en-US" dirty="0" smtClean="0"/>
              <a:t> delayed stores</a:t>
            </a:r>
            <a:endParaRPr lang="en-US" dirty="0"/>
          </a:p>
        </p:txBody>
      </p:sp>
      <p:sp>
        <p:nvSpPr>
          <p:cNvPr id="3" name="Content Placeholder 2"/>
          <p:cNvSpPr>
            <a:spLocks noGrp="1"/>
          </p:cNvSpPr>
          <p:nvPr>
            <p:ph sz="quarter" idx="10"/>
          </p:nvPr>
        </p:nvSpPr>
        <p:spPr/>
        <p:txBody>
          <a:bodyPr/>
          <a:lstStyle/>
          <a:p>
            <a:r>
              <a:rPr lang="en-US" dirty="0"/>
              <a:t>Release CDC Delayed Store</a:t>
            </a:r>
          </a:p>
          <a:p>
            <a:endParaRPr lang="en-US" dirty="0"/>
          </a:p>
        </p:txBody>
      </p:sp>
      <p:sp>
        <p:nvSpPr>
          <p:cNvPr id="4" name="Content Placeholder 3"/>
          <p:cNvSpPr>
            <a:spLocks noGrp="1"/>
          </p:cNvSpPr>
          <p:nvPr>
            <p:ph sz="quarter" idx="11"/>
          </p:nvPr>
        </p:nvSpPr>
        <p:spPr/>
        <p:txBody>
          <a:bodyPr/>
          <a:lstStyle/>
          <a:p>
            <a:r>
              <a:rPr lang="en-US" dirty="0" smtClean="0"/>
              <a:t>Select “Hold </a:t>
            </a:r>
            <a:r>
              <a:rPr lang="en-US" dirty="0"/>
              <a:t>Initial </a:t>
            </a:r>
            <a:r>
              <a:rPr lang="en-US" dirty="0" smtClean="0"/>
              <a:t>Allocation” </a:t>
            </a:r>
            <a:r>
              <a:rPr lang="en-US" dirty="0"/>
              <a:t>measure and review the values. Verify </a:t>
            </a:r>
            <a:r>
              <a:rPr lang="en-US" dirty="0" smtClean="0"/>
              <a:t>that some of the stores are </a:t>
            </a:r>
            <a:r>
              <a:rPr lang="en-US" dirty="0"/>
              <a:t>held back in </a:t>
            </a:r>
            <a:r>
              <a:rPr lang="en-US" dirty="0" smtClean="0"/>
              <a:t>CDC.</a:t>
            </a:r>
            <a:endParaRPr lang="en-US" dirty="0"/>
          </a:p>
          <a:p>
            <a:pPr marL="0" indent="0">
              <a:buNone/>
            </a:pPr>
            <a:endParaRPr lang="en-US" dirty="0"/>
          </a:p>
          <a:p>
            <a:endParaRPr lang="en-US" dirty="0"/>
          </a:p>
          <a:p>
            <a:endParaRPr lang="en-US" dirty="0"/>
          </a:p>
          <a:p>
            <a:endParaRPr lang="en-US" dirty="0" smtClean="0"/>
          </a:p>
          <a:p>
            <a:pPr marL="0" indent="0">
              <a:buNone/>
            </a:pPr>
            <a:endParaRPr lang="en-US" dirty="0"/>
          </a:p>
          <a:p>
            <a:r>
              <a:rPr lang="en-US" dirty="0"/>
              <a:t>Select </a:t>
            </a:r>
            <a:r>
              <a:rPr lang="en-US" dirty="0" smtClean="0"/>
              <a:t>one of the delayed stores and </a:t>
            </a:r>
            <a:r>
              <a:rPr lang="en-US" dirty="0"/>
              <a:t>change the value of </a:t>
            </a:r>
            <a:r>
              <a:rPr lang="en-US" dirty="0" smtClean="0"/>
              <a:t>“Hold </a:t>
            </a:r>
            <a:r>
              <a:rPr lang="en-US" dirty="0"/>
              <a:t>Initial </a:t>
            </a:r>
            <a:r>
              <a:rPr lang="en-US" dirty="0" smtClean="0"/>
              <a:t>Allocation” </a:t>
            </a:r>
            <a:r>
              <a:rPr lang="en-US" dirty="0"/>
              <a:t>measure to </a:t>
            </a:r>
            <a:r>
              <a:rPr lang="en-US" dirty="0" smtClean="0"/>
              <a:t>“Do </a:t>
            </a:r>
            <a:r>
              <a:rPr lang="en-US" dirty="0"/>
              <a:t>Not </a:t>
            </a:r>
            <a:r>
              <a:rPr lang="en-US" dirty="0" smtClean="0"/>
              <a:t>Hold” </a:t>
            </a:r>
            <a:r>
              <a:rPr lang="en-US" dirty="0"/>
              <a:t>in order to release the Delayed </a:t>
            </a:r>
            <a:r>
              <a:rPr lang="en-US" dirty="0" smtClean="0"/>
              <a:t>Store. Click “Calculate”. “Hold </a:t>
            </a:r>
            <a:r>
              <a:rPr lang="en-US" dirty="0"/>
              <a:t>Initial </a:t>
            </a:r>
            <a:r>
              <a:rPr lang="en-US" dirty="0" smtClean="0"/>
              <a:t>Allocation” </a:t>
            </a:r>
            <a:r>
              <a:rPr lang="en-US" dirty="0"/>
              <a:t>values should be </a:t>
            </a:r>
            <a:r>
              <a:rPr lang="en-US" dirty="0" smtClean="0"/>
              <a:t>updated. </a:t>
            </a:r>
          </a:p>
          <a:p>
            <a:endParaRPr lang="en-US" dirty="0"/>
          </a:p>
          <a:p>
            <a:pPr marL="0" indent="0">
              <a:buNone/>
            </a:pPr>
            <a:endParaRPr lang="en-US" dirty="0" smtClean="0"/>
          </a:p>
          <a:p>
            <a:pPr marL="0" indent="0">
              <a:buNone/>
            </a:pPr>
            <a:endParaRPr lang="en-US" dirty="0" smtClean="0"/>
          </a:p>
          <a:p>
            <a:endParaRPr lang="en-US" dirty="0"/>
          </a:p>
          <a:p>
            <a:endParaRPr lang="en-US" dirty="0" smtClean="0"/>
          </a:p>
          <a:p>
            <a:r>
              <a:rPr lang="en-US" dirty="0"/>
              <a:t>Next Day batch calculations for Allocation at Tier 1 will take </a:t>
            </a:r>
            <a:r>
              <a:rPr lang="en-US" dirty="0" smtClean="0"/>
              <a:t>place</a:t>
            </a:r>
          </a:p>
          <a:p>
            <a:endParaRPr lang="en-US" dirty="0"/>
          </a:p>
          <a:p>
            <a:endParaRPr lang="en-US" dirty="0" smtClean="0"/>
          </a:p>
          <a:p>
            <a:endParaRPr lang="en-US" dirty="0"/>
          </a:p>
          <a:p>
            <a:endParaRPr lang="en-US" dirty="0" smtClean="0"/>
          </a:p>
          <a:p>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171" y="2437960"/>
            <a:ext cx="458152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932" y="4654794"/>
            <a:ext cx="45624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06760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Initial allocation review</a:t>
            </a:r>
            <a:endParaRPr lang="el-GR" dirty="0"/>
          </a:p>
        </p:txBody>
      </p:sp>
      <p:sp>
        <p:nvSpPr>
          <p:cNvPr id="6" name="Text Placeholder 5"/>
          <p:cNvSpPr>
            <a:spLocks noGrp="1"/>
          </p:cNvSpPr>
          <p:nvPr>
            <p:ph type="body" idx="1"/>
          </p:nvPr>
        </p:nvSpPr>
        <p:spPr/>
        <p:txBody>
          <a:bodyPr/>
          <a:lstStyle/>
          <a:p>
            <a:r>
              <a:rPr lang="en-US" dirty="0" err="1" smtClean="0"/>
              <a:t>rdc</a:t>
            </a:r>
            <a:r>
              <a:rPr lang="en-US" dirty="0" smtClean="0"/>
              <a:t> delayed stores</a:t>
            </a:r>
            <a:endParaRPr lang="el-GR" dirty="0"/>
          </a:p>
        </p:txBody>
      </p:sp>
    </p:spTree>
    <p:extLst>
      <p:ext uri="{BB962C8B-B14F-4D97-AF65-F5344CB8AC3E}">
        <p14:creationId xmlns:p14="http://schemas.microsoft.com/office/powerpoint/2010/main" val="15544162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dc delayed stores</a:t>
            </a:r>
            <a:endParaRPr lang="en-US" dirty="0"/>
          </a:p>
        </p:txBody>
      </p:sp>
      <p:sp>
        <p:nvSpPr>
          <p:cNvPr id="3" name="Content Placeholder 2"/>
          <p:cNvSpPr>
            <a:spLocks noGrp="1"/>
          </p:cNvSpPr>
          <p:nvPr>
            <p:ph sz="quarter" idx="10"/>
          </p:nvPr>
        </p:nvSpPr>
        <p:spPr/>
        <p:txBody>
          <a:bodyPr/>
          <a:lstStyle/>
          <a:p>
            <a:r>
              <a:rPr lang="en-US" dirty="0"/>
              <a:t>Release CDC Delayed Store</a:t>
            </a:r>
          </a:p>
          <a:p>
            <a:endParaRPr lang="en-US" dirty="0"/>
          </a:p>
        </p:txBody>
      </p:sp>
      <p:sp>
        <p:nvSpPr>
          <p:cNvPr id="4" name="Content Placeholder 3"/>
          <p:cNvSpPr>
            <a:spLocks noGrp="1"/>
          </p:cNvSpPr>
          <p:nvPr>
            <p:ph sz="quarter" idx="11"/>
          </p:nvPr>
        </p:nvSpPr>
        <p:spPr/>
        <p:txBody>
          <a:bodyPr/>
          <a:lstStyle/>
          <a:p>
            <a:r>
              <a:rPr lang="en-US" dirty="0"/>
              <a:t>Build the workbook by following the steps described in the first test scenario (AP initial allocation review).</a:t>
            </a:r>
          </a:p>
          <a:p>
            <a:r>
              <a:rPr lang="en-US" dirty="0" smtClean="0"/>
              <a:t>Select “Window” </a:t>
            </a:r>
            <a:r>
              <a:rPr lang="en-US" dirty="0"/>
              <a:t>→  </a:t>
            </a:r>
            <a:r>
              <a:rPr lang="en-US" dirty="0" smtClean="0"/>
              <a:t>“1</a:t>
            </a:r>
            <a:r>
              <a:rPr lang="en-US" dirty="0"/>
              <a:t>. </a:t>
            </a:r>
            <a:r>
              <a:rPr lang="en-US" dirty="0" smtClean="0"/>
              <a:t>Pack </a:t>
            </a:r>
            <a:r>
              <a:rPr lang="en-US" dirty="0"/>
              <a:t>Initial </a:t>
            </a:r>
            <a:r>
              <a:rPr lang="en-US" dirty="0" smtClean="0"/>
              <a:t>Allocation”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a:p>
          <a:p>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789" y="3125447"/>
            <a:ext cx="214312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125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Rdc </a:t>
            </a:r>
            <a:r>
              <a:rPr lang="en-US" dirty="0"/>
              <a:t>delayed stores</a:t>
            </a:r>
          </a:p>
        </p:txBody>
      </p:sp>
      <p:sp>
        <p:nvSpPr>
          <p:cNvPr id="3" name="Content Placeholder 2"/>
          <p:cNvSpPr>
            <a:spLocks noGrp="1"/>
          </p:cNvSpPr>
          <p:nvPr>
            <p:ph sz="quarter" idx="10"/>
          </p:nvPr>
        </p:nvSpPr>
        <p:spPr/>
        <p:txBody>
          <a:bodyPr/>
          <a:lstStyle/>
          <a:p>
            <a:r>
              <a:rPr lang="en-US" dirty="0"/>
              <a:t>Cancel Delayed Store, release allocation stock</a:t>
            </a:r>
          </a:p>
          <a:p>
            <a:endParaRPr lang="en-US" dirty="0"/>
          </a:p>
        </p:txBody>
      </p:sp>
      <p:sp>
        <p:nvSpPr>
          <p:cNvPr id="8" name="Content Placeholder 7"/>
          <p:cNvSpPr>
            <a:spLocks noGrp="1"/>
          </p:cNvSpPr>
          <p:nvPr>
            <p:ph sz="quarter" idx="11"/>
          </p:nvPr>
        </p:nvSpPr>
        <p:spPr/>
        <p:txBody>
          <a:bodyPr/>
          <a:lstStyle/>
          <a:p>
            <a:r>
              <a:rPr lang="en-US" dirty="0"/>
              <a:t>Review </a:t>
            </a:r>
            <a:r>
              <a:rPr lang="en-US" dirty="0" smtClean="0"/>
              <a:t>“Stock </a:t>
            </a:r>
            <a:r>
              <a:rPr lang="en-US" dirty="0"/>
              <a:t>Status </a:t>
            </a:r>
            <a:r>
              <a:rPr lang="en-US" dirty="0" smtClean="0"/>
              <a:t>(Packed units)” </a:t>
            </a:r>
            <a:r>
              <a:rPr lang="en-US" dirty="0"/>
              <a:t>measure for </a:t>
            </a:r>
            <a:r>
              <a:rPr lang="en-US" dirty="0" smtClean="0"/>
              <a:t>the stores selected during the wizard steps and locate a store for which its value is “Store Delayed”.</a:t>
            </a:r>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1" y="2247997"/>
            <a:ext cx="9969500" cy="4624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7984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dc delayed stores</a:t>
            </a:r>
            <a:endParaRPr lang="en-US" dirty="0"/>
          </a:p>
        </p:txBody>
      </p:sp>
      <p:sp>
        <p:nvSpPr>
          <p:cNvPr id="3" name="Content Placeholder 2"/>
          <p:cNvSpPr>
            <a:spLocks noGrp="1"/>
          </p:cNvSpPr>
          <p:nvPr>
            <p:ph sz="quarter" idx="10"/>
          </p:nvPr>
        </p:nvSpPr>
        <p:spPr/>
        <p:txBody>
          <a:bodyPr/>
          <a:lstStyle/>
          <a:p>
            <a:r>
              <a:rPr lang="en-US" dirty="0"/>
              <a:t>Release </a:t>
            </a:r>
            <a:r>
              <a:rPr lang="en-US" dirty="0" smtClean="0"/>
              <a:t>RDC </a:t>
            </a:r>
            <a:r>
              <a:rPr lang="en-US" dirty="0"/>
              <a:t>Delayed Store</a:t>
            </a:r>
          </a:p>
          <a:p>
            <a:endParaRPr lang="en-US" dirty="0"/>
          </a:p>
        </p:txBody>
      </p:sp>
      <p:sp>
        <p:nvSpPr>
          <p:cNvPr id="4" name="Content Placeholder 3"/>
          <p:cNvSpPr>
            <a:spLocks noGrp="1"/>
          </p:cNvSpPr>
          <p:nvPr>
            <p:ph sz="quarter" idx="11"/>
          </p:nvPr>
        </p:nvSpPr>
        <p:spPr/>
        <p:txBody>
          <a:bodyPr/>
          <a:lstStyle/>
          <a:p>
            <a:r>
              <a:rPr lang="en-US" dirty="0"/>
              <a:t>Select </a:t>
            </a:r>
            <a:r>
              <a:rPr lang="en-US" dirty="0" smtClean="0"/>
              <a:t>“Window” </a:t>
            </a:r>
            <a:r>
              <a:rPr lang="en-US" dirty="0"/>
              <a:t>→ </a:t>
            </a:r>
            <a:r>
              <a:rPr lang="en-US" dirty="0" smtClean="0"/>
              <a:t>“7</a:t>
            </a:r>
            <a:r>
              <a:rPr lang="en-US" dirty="0"/>
              <a:t>. Store Allocation Parameters”. Store Allocation </a:t>
            </a:r>
            <a:r>
              <a:rPr lang="en-US" dirty="0" smtClean="0"/>
              <a:t>Parameters</a:t>
            </a:r>
          </a:p>
          <a:p>
            <a:pPr marL="0" indent="0">
              <a:buNone/>
            </a:pPr>
            <a:r>
              <a:rPr lang="en-US" dirty="0" smtClean="0"/>
              <a:t>Worksheet </a:t>
            </a:r>
            <a:r>
              <a:rPr lang="en-US" dirty="0"/>
              <a:t>is </a:t>
            </a:r>
            <a:r>
              <a:rPr lang="en-US" dirty="0" smtClean="0"/>
              <a:t>shown.</a:t>
            </a:r>
          </a:p>
          <a:p>
            <a:r>
              <a:rPr lang="en-US" dirty="0"/>
              <a:t>Select Hold Initial Allocation measure and review the values. Verify that </a:t>
            </a:r>
            <a:r>
              <a:rPr lang="en-US" dirty="0" smtClean="0"/>
              <a:t> some</a:t>
            </a:r>
          </a:p>
          <a:p>
            <a:pPr marL="0" indent="0">
              <a:buNone/>
            </a:pPr>
            <a:r>
              <a:rPr lang="en-US" dirty="0" smtClean="0"/>
              <a:t>stores are </a:t>
            </a:r>
            <a:r>
              <a:rPr lang="en-US" dirty="0"/>
              <a:t>held back in </a:t>
            </a:r>
            <a:r>
              <a:rPr lang="en-US" dirty="0" smtClean="0"/>
              <a:t>RDC. For example, inspect the figure below.</a:t>
            </a:r>
          </a:p>
          <a:p>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1960" y="1630363"/>
            <a:ext cx="1560852" cy="267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2897187"/>
            <a:ext cx="5105400" cy="441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9706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dc delayed stores</a:t>
            </a:r>
            <a:endParaRPr lang="en-US" dirty="0"/>
          </a:p>
        </p:txBody>
      </p:sp>
      <p:sp>
        <p:nvSpPr>
          <p:cNvPr id="3" name="Content Placeholder 2"/>
          <p:cNvSpPr>
            <a:spLocks noGrp="1"/>
          </p:cNvSpPr>
          <p:nvPr>
            <p:ph sz="quarter" idx="10"/>
          </p:nvPr>
        </p:nvSpPr>
        <p:spPr/>
        <p:txBody>
          <a:bodyPr/>
          <a:lstStyle/>
          <a:p>
            <a:r>
              <a:rPr lang="en-US" dirty="0"/>
              <a:t>Release </a:t>
            </a:r>
            <a:r>
              <a:rPr lang="en-US" dirty="0" smtClean="0"/>
              <a:t>RDC </a:t>
            </a:r>
            <a:r>
              <a:rPr lang="en-US" dirty="0"/>
              <a:t>Delayed Store</a:t>
            </a:r>
          </a:p>
          <a:p>
            <a:endParaRPr lang="en-US" dirty="0"/>
          </a:p>
        </p:txBody>
      </p:sp>
      <p:sp>
        <p:nvSpPr>
          <p:cNvPr id="4" name="Content Placeholder 3"/>
          <p:cNvSpPr>
            <a:spLocks noGrp="1"/>
          </p:cNvSpPr>
          <p:nvPr>
            <p:ph sz="quarter" idx="11"/>
          </p:nvPr>
        </p:nvSpPr>
        <p:spPr/>
        <p:txBody>
          <a:bodyPr/>
          <a:lstStyle/>
          <a:p>
            <a:r>
              <a:rPr lang="en-US" dirty="0"/>
              <a:t>Select </a:t>
            </a:r>
            <a:r>
              <a:rPr lang="en-US" dirty="0" smtClean="0"/>
              <a:t>one of the stores that are held back in RDC and </a:t>
            </a:r>
            <a:r>
              <a:rPr lang="en-US" dirty="0"/>
              <a:t>change the value of </a:t>
            </a:r>
            <a:r>
              <a:rPr lang="en-US" dirty="0" smtClean="0"/>
              <a:t>“Hold </a:t>
            </a:r>
            <a:r>
              <a:rPr lang="en-US" dirty="0"/>
              <a:t>Initial </a:t>
            </a:r>
            <a:r>
              <a:rPr lang="en-US" dirty="0" smtClean="0"/>
              <a:t>Allocation” </a:t>
            </a:r>
            <a:r>
              <a:rPr lang="en-US" dirty="0"/>
              <a:t>measure to </a:t>
            </a:r>
            <a:r>
              <a:rPr lang="en-US" dirty="0" smtClean="0"/>
              <a:t>“Do </a:t>
            </a:r>
            <a:r>
              <a:rPr lang="en-US" dirty="0"/>
              <a:t>Not </a:t>
            </a:r>
            <a:r>
              <a:rPr lang="en-US" dirty="0" smtClean="0"/>
              <a:t>Hold” </a:t>
            </a:r>
            <a:r>
              <a:rPr lang="en-US" dirty="0"/>
              <a:t>in order to release the Delayed </a:t>
            </a:r>
            <a:r>
              <a:rPr lang="en-US" dirty="0" smtClean="0"/>
              <a:t>Store. </a:t>
            </a:r>
            <a:r>
              <a:rPr lang="en-US" dirty="0"/>
              <a:t>Click “Calculate”. </a:t>
            </a:r>
            <a:r>
              <a:rPr lang="en-US" dirty="0" smtClean="0"/>
              <a:t>“Hold </a:t>
            </a:r>
            <a:r>
              <a:rPr lang="en-US" dirty="0"/>
              <a:t>Initial </a:t>
            </a:r>
            <a:r>
              <a:rPr lang="en-US" dirty="0" smtClean="0"/>
              <a:t>Allocation” </a:t>
            </a:r>
            <a:r>
              <a:rPr lang="en-US" dirty="0"/>
              <a:t>values should be </a:t>
            </a:r>
            <a:r>
              <a:rPr lang="en-US" dirty="0" smtClean="0"/>
              <a:t>updated. </a:t>
            </a:r>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2461845"/>
            <a:ext cx="4857750" cy="4706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85725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dc delayed stores</a:t>
            </a:r>
            <a:endParaRPr lang="en-US" dirty="0"/>
          </a:p>
        </p:txBody>
      </p:sp>
      <p:sp>
        <p:nvSpPr>
          <p:cNvPr id="3" name="Content Placeholder 2"/>
          <p:cNvSpPr>
            <a:spLocks noGrp="1"/>
          </p:cNvSpPr>
          <p:nvPr>
            <p:ph sz="quarter" idx="10"/>
          </p:nvPr>
        </p:nvSpPr>
        <p:spPr/>
        <p:txBody>
          <a:bodyPr/>
          <a:lstStyle/>
          <a:p>
            <a:r>
              <a:rPr lang="en-US" dirty="0"/>
              <a:t>Release </a:t>
            </a:r>
            <a:r>
              <a:rPr lang="en-US" dirty="0" smtClean="0"/>
              <a:t>RDC </a:t>
            </a:r>
            <a:r>
              <a:rPr lang="en-US" dirty="0"/>
              <a:t>Delayed Store</a:t>
            </a:r>
          </a:p>
          <a:p>
            <a:endParaRPr lang="en-US" dirty="0"/>
          </a:p>
        </p:txBody>
      </p:sp>
      <p:sp>
        <p:nvSpPr>
          <p:cNvPr id="4" name="Content Placeholder 3"/>
          <p:cNvSpPr>
            <a:spLocks noGrp="1"/>
          </p:cNvSpPr>
          <p:nvPr>
            <p:ph sz="quarter" idx="11"/>
          </p:nvPr>
        </p:nvSpPr>
        <p:spPr/>
        <p:txBody>
          <a:bodyPr/>
          <a:lstStyle/>
          <a:p>
            <a:r>
              <a:rPr lang="en-US" dirty="0"/>
              <a:t>Return to </a:t>
            </a:r>
            <a:r>
              <a:rPr lang="en-US" dirty="0" smtClean="0"/>
              <a:t>“Pack </a:t>
            </a:r>
            <a:r>
              <a:rPr lang="en-US" dirty="0"/>
              <a:t>Initial </a:t>
            </a:r>
            <a:r>
              <a:rPr lang="en-US" dirty="0" smtClean="0"/>
              <a:t>Allocation” Worksheet. Select “Window” </a:t>
            </a:r>
            <a:r>
              <a:rPr lang="en-US" dirty="0"/>
              <a:t>→ </a:t>
            </a:r>
            <a:r>
              <a:rPr lang="en-US" dirty="0" smtClean="0"/>
              <a:t>“1</a:t>
            </a:r>
            <a:r>
              <a:rPr lang="en-US" dirty="0"/>
              <a:t>. Pack Initial Allocation”. Pack Initial Allocation worksheet is </a:t>
            </a:r>
            <a:r>
              <a:rPr lang="en-US" dirty="0" smtClean="0"/>
              <a:t>shown.</a:t>
            </a:r>
          </a:p>
          <a:p>
            <a:r>
              <a:rPr lang="en-US" dirty="0" smtClean="0"/>
              <a:t>Navigate </a:t>
            </a:r>
            <a:r>
              <a:rPr lang="en-US" dirty="0"/>
              <a:t>to </a:t>
            </a:r>
            <a:r>
              <a:rPr lang="en-US" dirty="0" smtClean="0"/>
              <a:t>the newly released store. Select “Actions” </a:t>
            </a:r>
            <a:r>
              <a:rPr lang="en-US" dirty="0"/>
              <a:t>→ </a:t>
            </a:r>
            <a:r>
              <a:rPr lang="en-US" dirty="0" smtClean="0"/>
              <a:t>“Recommend Orders” </a:t>
            </a:r>
            <a:r>
              <a:rPr lang="en-US" dirty="0"/>
              <a:t>from the Menu in order to update </a:t>
            </a:r>
            <a:r>
              <a:rPr lang="en-US" dirty="0" smtClean="0"/>
              <a:t>“Recommended </a:t>
            </a:r>
            <a:r>
              <a:rPr lang="en-US" dirty="0"/>
              <a:t>Order Quantity </a:t>
            </a:r>
            <a:r>
              <a:rPr lang="en-US" dirty="0" smtClean="0"/>
              <a:t>(OH </a:t>
            </a:r>
            <a:r>
              <a:rPr lang="en-US" dirty="0"/>
              <a:t>- </a:t>
            </a:r>
            <a:r>
              <a:rPr lang="en-US" dirty="0" smtClean="0"/>
              <a:t>Packed units)”</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enter </a:t>
            </a:r>
            <a:r>
              <a:rPr lang="en-US" dirty="0"/>
              <a:t>values for the delayed store.</a:t>
            </a:r>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816" y="2918457"/>
            <a:ext cx="1619059" cy="81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075" y="4749367"/>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6466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dc delayed stores</a:t>
            </a:r>
            <a:endParaRPr lang="en-US" dirty="0"/>
          </a:p>
        </p:txBody>
      </p:sp>
      <p:sp>
        <p:nvSpPr>
          <p:cNvPr id="3" name="Content Placeholder 2"/>
          <p:cNvSpPr>
            <a:spLocks noGrp="1"/>
          </p:cNvSpPr>
          <p:nvPr>
            <p:ph sz="quarter" idx="10"/>
          </p:nvPr>
        </p:nvSpPr>
        <p:spPr>
          <a:xfrm>
            <a:off x="297816" y="843991"/>
            <a:ext cx="9505647" cy="363700"/>
          </a:xfrm>
        </p:spPr>
        <p:txBody>
          <a:bodyPr/>
          <a:lstStyle/>
          <a:p>
            <a:r>
              <a:rPr lang="en-US" dirty="0"/>
              <a:t>Release </a:t>
            </a:r>
            <a:r>
              <a:rPr lang="en-US" dirty="0" smtClean="0"/>
              <a:t>RDC </a:t>
            </a:r>
            <a:r>
              <a:rPr lang="en-US" dirty="0"/>
              <a:t>Delayed Store</a:t>
            </a:r>
          </a:p>
          <a:p>
            <a:endParaRPr lang="en-US" dirty="0"/>
          </a:p>
        </p:txBody>
      </p:sp>
      <p:sp>
        <p:nvSpPr>
          <p:cNvPr id="4" name="Content Placeholder 3"/>
          <p:cNvSpPr>
            <a:spLocks noGrp="1"/>
          </p:cNvSpPr>
          <p:nvPr>
            <p:ph sz="quarter" idx="11"/>
          </p:nvPr>
        </p:nvSpPr>
        <p:spPr>
          <a:xfrm>
            <a:off x="297513" y="1322341"/>
            <a:ext cx="9505950" cy="5241925"/>
          </a:xfrm>
        </p:spPr>
        <p:txBody>
          <a:bodyPr/>
          <a:lstStyle/>
          <a:p>
            <a:pPr marL="0" indent="0">
              <a:buNone/>
            </a:pPr>
            <a:r>
              <a:rPr lang="en-US" dirty="0" smtClean="0"/>
              <a:t>Review values in the screen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Proceed </a:t>
            </a:r>
            <a:r>
              <a:rPr lang="en-US" dirty="0"/>
              <a:t>as described in the </a:t>
            </a:r>
            <a:r>
              <a:rPr lang="en-US" dirty="0" smtClean="0"/>
              <a:t>previous </a:t>
            </a:r>
            <a:r>
              <a:rPr lang="en-US" dirty="0"/>
              <a:t>scenarios (Review ASN, create cross docking initial allocation and approve it/Review OH stock, create allocation order from SOH), excluding the cancelled Store from your desired Allocation distribution. </a:t>
            </a:r>
          </a:p>
          <a:p>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6" y="1712820"/>
            <a:ext cx="9264650" cy="4156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545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91434" tIns="45717" rIns="91434" bIns="45717" rtlCol="0">
        <a:spAutoFit/>
      </a:bodyPr>
      <a:lstStyle>
        <a:defPPr>
          <a:defRPr sz="1700"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6389</TotalTime>
  <Words>6499</Words>
  <Application>Microsoft Office PowerPoint</Application>
  <PresentationFormat>Custom</PresentationFormat>
  <Paragraphs>1035</Paragraphs>
  <Slides>99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99</vt:i4>
      </vt:variant>
    </vt:vector>
  </HeadingPairs>
  <TitlesOfParts>
    <vt:vector size="102" baseType="lpstr">
      <vt:lpstr>Arial</vt:lpstr>
      <vt:lpstr>Calibri</vt:lpstr>
      <vt:lpstr>Office Theme</vt:lpstr>
      <vt:lpstr>Apx Initial allocation</vt:lpstr>
      <vt:lpstr>PROJECT FLOW</vt:lpstr>
      <vt:lpstr>Initial allocation</vt:lpstr>
      <vt:lpstr>introduction</vt:lpstr>
      <vt:lpstr>introduction</vt:lpstr>
      <vt:lpstr>introduction</vt:lpstr>
      <vt:lpstr>introduction</vt:lpstr>
      <vt:lpstr>introduction</vt:lpstr>
      <vt:lpstr>introduction</vt:lpstr>
      <vt:lpstr>Initial allocation</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AP initial allocation review</vt:lpstr>
      <vt:lpstr>Initial allocation review</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Cross-docking initial allocation</vt:lpstr>
      <vt:lpstr>Initial allocation review</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On-hand initial allocation</vt:lpstr>
      <vt:lpstr>Initial allocation review</vt:lpstr>
      <vt:lpstr>Reference – other worksheets</vt:lpstr>
      <vt:lpstr>Reference – other worksheets</vt:lpstr>
      <vt:lpstr>Reference – other worksheets</vt:lpstr>
      <vt:lpstr>Reference – other worksheets</vt:lpstr>
      <vt:lpstr>Reference – other worksheets</vt:lpstr>
      <vt:lpstr>Reference – other worksheets</vt:lpstr>
      <vt:lpstr>Reference – other worksheets</vt:lpstr>
      <vt:lpstr>Initial allocation review </vt:lpstr>
      <vt:lpstr>Delayed store cancellation</vt:lpstr>
      <vt:lpstr>Delayed store cancellation</vt:lpstr>
      <vt:lpstr>Delayed store cancellation</vt:lpstr>
      <vt:lpstr>Delayed store cancellation</vt:lpstr>
      <vt:lpstr>Delayed store cancellation</vt:lpstr>
      <vt:lpstr>Delayed store cancellation</vt:lpstr>
      <vt:lpstr>Delayed store cancellation</vt:lpstr>
      <vt:lpstr>Initial allocation review</vt:lpstr>
      <vt:lpstr>Cdc delayed stores</vt:lpstr>
      <vt:lpstr>Cdc delayed stores</vt:lpstr>
      <vt:lpstr>Cdc delayed stores</vt:lpstr>
      <vt:lpstr>Cdc delayed stores</vt:lpstr>
      <vt:lpstr>Cdc delayed stores</vt:lpstr>
      <vt:lpstr>Initial allocation review</vt:lpstr>
      <vt:lpstr>Rdc delayed stores</vt:lpstr>
      <vt:lpstr>Rdc delayed stores</vt:lpstr>
      <vt:lpstr>Rdc delayed stores</vt:lpstr>
      <vt:lpstr>Rdc delayed stores</vt:lpstr>
      <vt:lpstr>Rdc delayed stores</vt:lpstr>
      <vt:lpstr>Rdc delayed stores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Apx Initial allocation</dc:title>
  <dc:creator>Subramanian Rajendiran</dc:creator>
  <cp:lastModifiedBy>Kalaiyarasan  V</cp:lastModifiedBy>
  <cp:revision>73</cp:revision>
  <dcterms:created xsi:type="dcterms:W3CDTF">2013-02-04T19:01:08Z</dcterms:created>
  <dcterms:modified xsi:type="dcterms:W3CDTF">2018-08-02T07:40:45Z</dcterms:modified>
</cp:coreProperties>
</file>