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7" r:id="rId5"/>
    <p:sldId id="289" r:id="rId6"/>
    <p:sldId id="260"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80" r:id="rId23"/>
    <p:sldId id="281" r:id="rId24"/>
    <p:sldId id="278" r:id="rId25"/>
    <p:sldId id="282" r:id="rId26"/>
    <p:sldId id="285" r:id="rId27"/>
    <p:sldId id="284" r:id="rId28"/>
    <p:sldId id="286"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4660"/>
  </p:normalViewPr>
  <p:slideViewPr>
    <p:cSldViewPr snapToGrid="0">
      <p:cViewPr varScale="1">
        <p:scale>
          <a:sx n="74" d="100"/>
          <a:sy n="74" d="100"/>
        </p:scale>
        <p:origin x="3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2FA95-A81E-4DE6-8CA3-0E8698EACDF6}" type="doc">
      <dgm:prSet loTypeId="urn:microsoft.com/office/officeart/2005/8/layout/hProcess9" loCatId="process" qsTypeId="urn:microsoft.com/office/officeart/2005/8/quickstyle/simple1" qsCatId="simple" csTypeId="urn:microsoft.com/office/officeart/2005/8/colors/accent1_2" csCatId="accent1" phldr="1"/>
      <dgm:spPr/>
    </dgm:pt>
    <dgm:pt modelId="{DD7F9A37-43B2-4C76-ABF5-A89635E18F29}">
      <dgm:prSet phldrT="[Text]" custT="1"/>
      <dgm:spPr/>
      <dgm:t>
        <a:bodyPr/>
        <a:lstStyle/>
        <a:p>
          <a:pPr lvl="0" algn="ctr" defTabSz="533400"/>
          <a:endParaRPr lang="en-US" sz="1800" b="1" kern="1200" dirty="0" smtClean="0">
            <a:solidFill>
              <a:schemeClr val="bg1"/>
            </a:solidFill>
            <a:latin typeface="+mn-lt"/>
            <a:ea typeface="+mn-ea"/>
            <a:cs typeface="+mn-cs"/>
          </a:endParaRPr>
        </a:p>
        <a:p>
          <a:pPr lvl="0" algn="ctr" defTabSz="533400"/>
          <a:r>
            <a:rPr lang="en-US" sz="1800" b="1" kern="1200" dirty="0" smtClean="0">
              <a:solidFill>
                <a:schemeClr val="bg1"/>
              </a:solidFill>
              <a:latin typeface="+mn-lt"/>
              <a:ea typeface="+mn-ea"/>
              <a:cs typeface="+mn-cs"/>
            </a:rPr>
            <a:t>Reconciliation</a:t>
          </a:r>
        </a:p>
        <a:p>
          <a:pPr marL="171450" lvl="0" indent="-171450" algn="l" defTabSz="914400" rtl="0" eaLnBrk="1" latinLnBrk="0" hangingPunct="1">
            <a:buFont typeface="Arial" panose="020B0604020202020204" pitchFamily="34" charset="0"/>
            <a:buChar char="•"/>
          </a:pPr>
          <a:r>
            <a:rPr lang="en-US" sz="1200" kern="1200" dirty="0" smtClean="0">
              <a:solidFill>
                <a:schemeClr val="bg1"/>
              </a:solidFill>
              <a:latin typeface="+mn-lt"/>
              <a:ea typeface="+mn-ea"/>
              <a:cs typeface="+mn-cs"/>
            </a:rPr>
            <a:t>IA quantity at Option/Store level is adjusted to underlying </a:t>
          </a:r>
          <a:r>
            <a:rPr lang="en-US" sz="1200" kern="1200" dirty="0" err="1" smtClean="0">
              <a:solidFill>
                <a:schemeClr val="bg1"/>
              </a:solidFill>
              <a:latin typeface="+mn-lt"/>
              <a:ea typeface="+mn-ea"/>
              <a:cs typeface="+mn-cs"/>
            </a:rPr>
            <a:t>sku</a:t>
          </a:r>
          <a:r>
            <a:rPr lang="en-US" sz="1200" kern="1200" dirty="0" smtClean="0">
              <a:solidFill>
                <a:schemeClr val="bg1"/>
              </a:solidFill>
              <a:latin typeface="+mn-lt"/>
              <a:ea typeface="+mn-ea"/>
              <a:cs typeface="+mn-cs"/>
            </a:rPr>
            <a:t> based on DC PO Ratio.</a:t>
          </a:r>
        </a:p>
        <a:p>
          <a:pPr marL="171450" lvl="0" indent="-171450" algn="l" defTabSz="914400" rtl="0" eaLnBrk="1" latinLnBrk="0" hangingPunct="1">
            <a:buFont typeface="Arial" panose="020B0604020202020204" pitchFamily="34" charset="0"/>
            <a:buChar char="•"/>
          </a:pPr>
          <a:r>
            <a:rPr lang="en-US" sz="1200" kern="1200" dirty="0" smtClean="0">
              <a:solidFill>
                <a:schemeClr val="bg1"/>
              </a:solidFill>
              <a:latin typeface="+mn-lt"/>
              <a:ea typeface="+mn-ea"/>
              <a:cs typeface="+mn-cs"/>
            </a:rPr>
            <a:t>Best Fit Pack Selected from PO</a:t>
          </a:r>
        </a:p>
        <a:p>
          <a:pPr marL="171450" lvl="0" indent="-171450" algn="l" defTabSz="914400" rtl="0" eaLnBrk="1" latinLnBrk="0" hangingPunct="1">
            <a:buFont typeface="Arial" panose="020B0604020202020204" pitchFamily="34" charset="0"/>
            <a:buChar char="•"/>
          </a:pPr>
          <a:r>
            <a:rPr lang="en-US" sz="1200" kern="1200" dirty="0" smtClean="0">
              <a:solidFill>
                <a:schemeClr val="bg1"/>
              </a:solidFill>
              <a:latin typeface="+mn-lt"/>
              <a:ea typeface="+mn-ea"/>
              <a:cs typeface="+mn-cs"/>
            </a:rPr>
            <a:t>Eligible/Non Eligible Packs Considered</a:t>
          </a:r>
        </a:p>
        <a:p>
          <a:pPr marL="171450" lvl="0" indent="-171450" algn="l" defTabSz="914400" rtl="0" eaLnBrk="1" latinLnBrk="0" hangingPunct="1">
            <a:buFont typeface="Arial" panose="020B0604020202020204" pitchFamily="34" charset="0"/>
            <a:buChar char="•"/>
          </a:pPr>
          <a:endParaRPr lang="en-US" sz="1200" kern="1200" dirty="0" smtClean="0">
            <a:solidFill>
              <a:schemeClr val="bg1"/>
            </a:solidFill>
            <a:latin typeface="+mn-lt"/>
            <a:ea typeface="+mn-ea"/>
            <a:cs typeface="+mn-cs"/>
          </a:endParaRPr>
        </a:p>
      </dgm:t>
    </dgm:pt>
    <dgm:pt modelId="{2EB8B6A2-1732-417A-A03B-75C7B9505288}" type="parTrans" cxnId="{F17A1163-047F-447F-9FC2-C31C9273BB74}">
      <dgm:prSet/>
      <dgm:spPr/>
      <dgm:t>
        <a:bodyPr/>
        <a:lstStyle/>
        <a:p>
          <a:endParaRPr lang="en-US"/>
        </a:p>
      </dgm:t>
    </dgm:pt>
    <dgm:pt modelId="{87A51F8D-773A-4038-B047-1401BA31984C}" type="sibTrans" cxnId="{F17A1163-047F-447F-9FC2-C31C9273BB74}">
      <dgm:prSet/>
      <dgm:spPr/>
      <dgm:t>
        <a:bodyPr/>
        <a:lstStyle/>
        <a:p>
          <a:endParaRPr lang="en-US"/>
        </a:p>
      </dgm:t>
    </dgm:pt>
    <dgm:pt modelId="{16EAA7AC-94D3-4509-BBD0-0D36C7BDF650}">
      <dgm:prSet phldrT="[Text]" custT="1"/>
      <dgm:spPr/>
      <dgm:t>
        <a:bodyPr/>
        <a:lstStyle/>
        <a:p>
          <a:pPr lvl="0" algn="ctr" defTabSz="800100"/>
          <a:endParaRPr lang="en-US" sz="1800" b="1" kern="1200" dirty="0" smtClean="0">
            <a:solidFill>
              <a:schemeClr val="bg1"/>
            </a:solidFill>
            <a:latin typeface="+mn-lt"/>
            <a:ea typeface="+mn-ea"/>
            <a:cs typeface="+mn-cs"/>
          </a:endParaRPr>
        </a:p>
        <a:p>
          <a:pPr lvl="0" algn="ctr" defTabSz="800100"/>
          <a:endParaRPr lang="en-US" sz="1800" b="1" kern="1200" dirty="0" smtClean="0">
            <a:solidFill>
              <a:schemeClr val="bg1"/>
            </a:solidFill>
            <a:latin typeface="+mn-lt"/>
            <a:ea typeface="+mn-ea"/>
            <a:cs typeface="+mn-cs"/>
          </a:endParaRPr>
        </a:p>
        <a:p>
          <a:pPr lvl="0" algn="ctr" defTabSz="800100"/>
          <a:r>
            <a:rPr lang="en-US" sz="1800" b="1" kern="1200" dirty="0" smtClean="0">
              <a:solidFill>
                <a:schemeClr val="bg1"/>
              </a:solidFill>
              <a:latin typeface="+mn-lt"/>
              <a:ea typeface="+mn-ea"/>
              <a:cs typeface="+mn-cs"/>
            </a:rPr>
            <a:t>Recommendation</a:t>
          </a:r>
        </a:p>
        <a:p>
          <a:pPr marL="171450" lvl="0" indent="-171450" algn="l" defTabSz="914400" rtl="0" eaLnBrk="1" latinLnBrk="0" hangingPunct="1">
            <a:buFont typeface="Arial" panose="020B0604020202020204" pitchFamily="34" charset="0"/>
            <a:buChar char="•"/>
          </a:pPr>
          <a:r>
            <a:rPr lang="en-US" sz="1200" kern="1200" dirty="0" smtClean="0">
              <a:solidFill>
                <a:schemeClr val="bg1"/>
              </a:solidFill>
              <a:latin typeface="+mn-lt"/>
              <a:ea typeface="+mn-ea"/>
              <a:cs typeface="+mn-cs"/>
            </a:rPr>
            <a:t>APX recommends the quantities based on Active ASN/Stock On Hand for the PO.</a:t>
          </a:r>
        </a:p>
        <a:p>
          <a:pPr marL="171450" lvl="0" indent="-171450" algn="l" defTabSz="914400" rtl="0" eaLnBrk="1" latinLnBrk="0" hangingPunct="1">
            <a:buFont typeface="Arial" panose="020B0604020202020204" pitchFamily="34" charset="0"/>
            <a:buChar char="•"/>
          </a:pPr>
          <a:r>
            <a:rPr lang="en-US" sz="1200" kern="1200" dirty="0" smtClean="0">
              <a:solidFill>
                <a:schemeClr val="bg1"/>
              </a:solidFill>
              <a:latin typeface="+mn-lt"/>
              <a:ea typeface="+mn-ea"/>
              <a:cs typeface="+mn-cs"/>
            </a:rPr>
            <a:t>Quantities are recommended based on Reconciliation or Changed Plan</a:t>
          </a:r>
        </a:p>
        <a:p>
          <a:pPr lvl="0" algn="l" defTabSz="800100"/>
          <a:endParaRPr lang="en-US" sz="1200" kern="1200" dirty="0" smtClean="0">
            <a:solidFill>
              <a:schemeClr val="bg1"/>
            </a:solidFill>
            <a:latin typeface="+mn-lt"/>
            <a:ea typeface="+mn-ea"/>
            <a:cs typeface="+mn-cs"/>
          </a:endParaRPr>
        </a:p>
        <a:p>
          <a:pPr lvl="0" algn="l" defTabSz="800100"/>
          <a:endParaRPr lang="en-US" sz="1200" kern="1200" dirty="0" smtClean="0">
            <a:solidFill>
              <a:schemeClr val="bg1"/>
            </a:solidFill>
            <a:latin typeface="+mn-lt"/>
            <a:ea typeface="+mn-ea"/>
            <a:cs typeface="+mn-cs"/>
          </a:endParaRPr>
        </a:p>
      </dgm:t>
    </dgm:pt>
    <dgm:pt modelId="{DCAE9A1A-2C49-42B6-A553-95EC807DF0E3}" type="parTrans" cxnId="{83410C00-F6CF-4F2D-9179-9744775C3376}">
      <dgm:prSet/>
      <dgm:spPr/>
      <dgm:t>
        <a:bodyPr/>
        <a:lstStyle/>
        <a:p>
          <a:endParaRPr lang="en-US"/>
        </a:p>
      </dgm:t>
    </dgm:pt>
    <dgm:pt modelId="{7AED8207-F971-413F-ACAE-B9144FA1EDB4}" type="sibTrans" cxnId="{83410C00-F6CF-4F2D-9179-9744775C3376}">
      <dgm:prSet/>
      <dgm:spPr/>
      <dgm:t>
        <a:bodyPr/>
        <a:lstStyle/>
        <a:p>
          <a:endParaRPr lang="en-US"/>
        </a:p>
      </dgm:t>
    </dgm:pt>
    <dgm:pt modelId="{C8F4AD92-80D0-487A-ACF8-49922F92F220}">
      <dgm:prSet phldrT="[Text]" custT="1"/>
      <dgm:spPr/>
      <dgm:t>
        <a:bodyPr/>
        <a:lstStyle/>
        <a:p>
          <a:pPr algn="ctr"/>
          <a:endParaRPr lang="en-US" sz="1300" kern="1200" dirty="0" smtClean="0">
            <a:solidFill>
              <a:schemeClr val="bg1"/>
            </a:solidFill>
            <a:latin typeface="+mn-lt"/>
            <a:ea typeface="+mn-ea"/>
            <a:cs typeface="+mn-cs"/>
          </a:endParaRPr>
        </a:p>
      </dgm:t>
    </dgm:pt>
    <dgm:pt modelId="{9FFCD141-C3F1-4739-AA94-838EB489102C}" type="parTrans" cxnId="{DCD5752F-5D3E-44EA-968E-B043ABD7A1CF}">
      <dgm:prSet/>
      <dgm:spPr/>
      <dgm:t>
        <a:bodyPr/>
        <a:lstStyle/>
        <a:p>
          <a:endParaRPr lang="en-US"/>
        </a:p>
      </dgm:t>
    </dgm:pt>
    <dgm:pt modelId="{471404FD-7432-4E9D-B1A7-FB414D82C555}" type="sibTrans" cxnId="{DCD5752F-5D3E-44EA-968E-B043ABD7A1CF}">
      <dgm:prSet/>
      <dgm:spPr/>
      <dgm:t>
        <a:bodyPr/>
        <a:lstStyle/>
        <a:p>
          <a:endParaRPr lang="en-US"/>
        </a:p>
      </dgm:t>
    </dgm:pt>
    <dgm:pt modelId="{8220F8AF-81CC-4B52-B6FF-522BA8EA0874}">
      <dgm:prSet custT="1"/>
      <dgm:spPr/>
      <dgm:t>
        <a:bodyPr/>
        <a:lstStyle/>
        <a:p>
          <a:endParaRPr lang="en-US" sz="1600" dirty="0"/>
        </a:p>
      </dgm:t>
    </dgm:pt>
    <dgm:pt modelId="{8A20B8FD-4A5C-40EF-BBD4-7D94CF83083A}" type="sibTrans" cxnId="{5C215B58-C9ED-4882-A83B-9AB14A67D5A4}">
      <dgm:prSet/>
      <dgm:spPr/>
      <dgm:t>
        <a:bodyPr/>
        <a:lstStyle/>
        <a:p>
          <a:endParaRPr lang="en-US"/>
        </a:p>
      </dgm:t>
    </dgm:pt>
    <dgm:pt modelId="{D1EE7983-49C7-49B3-ABA4-54F69817B885}" type="parTrans" cxnId="{5C215B58-C9ED-4882-A83B-9AB14A67D5A4}">
      <dgm:prSet/>
      <dgm:spPr/>
      <dgm:t>
        <a:bodyPr/>
        <a:lstStyle/>
        <a:p>
          <a:endParaRPr lang="en-US"/>
        </a:p>
      </dgm:t>
    </dgm:pt>
    <dgm:pt modelId="{199BE076-B8ED-4B25-A454-C664692CA75A}">
      <dgm:prSet/>
      <dgm:spPr/>
      <dgm:t>
        <a:bodyPr/>
        <a:lstStyle/>
        <a:p>
          <a:endParaRPr lang="en-US"/>
        </a:p>
      </dgm:t>
    </dgm:pt>
    <dgm:pt modelId="{0C2B0B8C-E8D8-4A45-B7DF-EACE0EB5F943}" type="sibTrans" cxnId="{4AF6E7AE-C947-4F55-A0C4-A79325B096B5}">
      <dgm:prSet/>
      <dgm:spPr/>
      <dgm:t>
        <a:bodyPr/>
        <a:lstStyle/>
        <a:p>
          <a:endParaRPr lang="en-US"/>
        </a:p>
      </dgm:t>
    </dgm:pt>
    <dgm:pt modelId="{7D5367A8-E194-495A-B398-FA0A1ADF4878}" type="parTrans" cxnId="{4AF6E7AE-C947-4F55-A0C4-A79325B096B5}">
      <dgm:prSet/>
      <dgm:spPr/>
      <dgm:t>
        <a:bodyPr/>
        <a:lstStyle/>
        <a:p>
          <a:endParaRPr lang="en-US"/>
        </a:p>
      </dgm:t>
    </dgm:pt>
    <dgm:pt modelId="{8837DEC6-AEDF-4710-9578-8949465C338E}" type="pres">
      <dgm:prSet presAssocID="{79B2FA95-A81E-4DE6-8CA3-0E8698EACDF6}" presName="CompostProcess" presStyleCnt="0">
        <dgm:presLayoutVars>
          <dgm:dir/>
          <dgm:resizeHandles val="exact"/>
        </dgm:presLayoutVars>
      </dgm:prSet>
      <dgm:spPr/>
    </dgm:pt>
    <dgm:pt modelId="{C912A07E-9661-462E-884E-DF1C0EEF791D}" type="pres">
      <dgm:prSet presAssocID="{79B2FA95-A81E-4DE6-8CA3-0E8698EACDF6}" presName="arrow" presStyleLbl="bgShp" presStyleIdx="0" presStyleCnt="1" custScaleX="117647"/>
      <dgm:spPr/>
    </dgm:pt>
    <dgm:pt modelId="{EB79F4E5-05FF-4CC9-A6E2-D5ABEE00AFB1}" type="pres">
      <dgm:prSet presAssocID="{79B2FA95-A81E-4DE6-8CA3-0E8698EACDF6}" presName="linearProcess" presStyleCnt="0"/>
      <dgm:spPr/>
    </dgm:pt>
    <dgm:pt modelId="{474FF14E-328E-4D80-938B-54286C2030E1}" type="pres">
      <dgm:prSet presAssocID="{8220F8AF-81CC-4B52-B6FF-522BA8EA0874}" presName="textNode" presStyleLbl="node1" presStyleIdx="0" presStyleCnt="5" custScaleX="111035" custScaleY="118662">
        <dgm:presLayoutVars>
          <dgm:bulletEnabled val="1"/>
        </dgm:presLayoutVars>
      </dgm:prSet>
      <dgm:spPr/>
      <dgm:t>
        <a:bodyPr/>
        <a:lstStyle/>
        <a:p>
          <a:endParaRPr lang="en-US"/>
        </a:p>
      </dgm:t>
    </dgm:pt>
    <dgm:pt modelId="{5D39F468-E2AC-4854-9175-7F46E586E4B7}" type="pres">
      <dgm:prSet presAssocID="{8A20B8FD-4A5C-40EF-BBD4-7D94CF83083A}" presName="sibTrans" presStyleCnt="0"/>
      <dgm:spPr/>
    </dgm:pt>
    <dgm:pt modelId="{AB0E63DC-036E-4B3B-81E6-2A34F4B97DFB}" type="pres">
      <dgm:prSet presAssocID="{DD7F9A37-43B2-4C76-ABF5-A89635E18F29}" presName="textNode" presStyleLbl="node1" presStyleIdx="1" presStyleCnt="5" custScaleX="121798" custScaleY="118799" custLinFactNeighborY="1449">
        <dgm:presLayoutVars>
          <dgm:bulletEnabled val="1"/>
        </dgm:presLayoutVars>
      </dgm:prSet>
      <dgm:spPr/>
      <dgm:t>
        <a:bodyPr/>
        <a:lstStyle/>
        <a:p>
          <a:endParaRPr lang="en-US"/>
        </a:p>
      </dgm:t>
    </dgm:pt>
    <dgm:pt modelId="{8FC1AAAE-5A42-408F-8212-BBA35E0A6E63}" type="pres">
      <dgm:prSet presAssocID="{87A51F8D-773A-4038-B047-1401BA31984C}" presName="sibTrans" presStyleCnt="0"/>
      <dgm:spPr/>
    </dgm:pt>
    <dgm:pt modelId="{A729CD95-CC06-42DD-92E4-D9E7D4CB13CA}" type="pres">
      <dgm:prSet presAssocID="{16EAA7AC-94D3-4509-BBD0-0D36C7BDF650}" presName="textNode" presStyleLbl="node1" presStyleIdx="2" presStyleCnt="5" custScaleX="116067" custScaleY="117418" custLinFactNeighborY="759">
        <dgm:presLayoutVars>
          <dgm:bulletEnabled val="1"/>
        </dgm:presLayoutVars>
      </dgm:prSet>
      <dgm:spPr/>
      <dgm:t>
        <a:bodyPr/>
        <a:lstStyle/>
        <a:p>
          <a:endParaRPr lang="en-US"/>
        </a:p>
      </dgm:t>
    </dgm:pt>
    <dgm:pt modelId="{B85482C0-2349-40E2-A1B0-36C8065B53A0}" type="pres">
      <dgm:prSet presAssocID="{7AED8207-F971-413F-ACAE-B9144FA1EDB4}" presName="sibTrans" presStyleCnt="0"/>
      <dgm:spPr/>
    </dgm:pt>
    <dgm:pt modelId="{9A29F450-E965-475B-8EC8-009A2CB7A450}" type="pres">
      <dgm:prSet presAssocID="{C8F4AD92-80D0-487A-ACF8-49922F92F220}" presName="textNode" presStyleLbl="node1" presStyleIdx="3" presStyleCnt="5" custScaleX="110241" custScaleY="120180" custLinFactNeighborY="759">
        <dgm:presLayoutVars>
          <dgm:bulletEnabled val="1"/>
        </dgm:presLayoutVars>
      </dgm:prSet>
      <dgm:spPr/>
      <dgm:t>
        <a:bodyPr/>
        <a:lstStyle/>
        <a:p>
          <a:endParaRPr lang="en-US"/>
        </a:p>
      </dgm:t>
    </dgm:pt>
    <dgm:pt modelId="{D9733C1A-88FA-441E-9535-BD61E58A301C}" type="pres">
      <dgm:prSet presAssocID="{471404FD-7432-4E9D-B1A7-FB414D82C555}" presName="sibTrans" presStyleCnt="0"/>
      <dgm:spPr/>
    </dgm:pt>
    <dgm:pt modelId="{9C87C96A-18B6-4375-9DFD-FBC274C84505}" type="pres">
      <dgm:prSet presAssocID="{199BE076-B8ED-4B25-A454-C664692CA75A}" presName="textNode" presStyleLbl="node1" presStyleIdx="4" presStyleCnt="5" custScaleX="111843" custScaleY="115900">
        <dgm:presLayoutVars>
          <dgm:bulletEnabled val="1"/>
        </dgm:presLayoutVars>
      </dgm:prSet>
      <dgm:spPr/>
      <dgm:t>
        <a:bodyPr/>
        <a:lstStyle/>
        <a:p>
          <a:endParaRPr lang="en-US"/>
        </a:p>
      </dgm:t>
    </dgm:pt>
  </dgm:ptLst>
  <dgm:cxnLst>
    <dgm:cxn modelId="{F17A1163-047F-447F-9FC2-C31C9273BB74}" srcId="{79B2FA95-A81E-4DE6-8CA3-0E8698EACDF6}" destId="{DD7F9A37-43B2-4C76-ABF5-A89635E18F29}" srcOrd="1" destOrd="0" parTransId="{2EB8B6A2-1732-417A-A03B-75C7B9505288}" sibTransId="{87A51F8D-773A-4038-B047-1401BA31984C}"/>
    <dgm:cxn modelId="{475F93B7-64CD-47E9-9AD1-25800A9840D6}" type="presOf" srcId="{199BE076-B8ED-4B25-A454-C664692CA75A}" destId="{9C87C96A-18B6-4375-9DFD-FBC274C84505}" srcOrd="0" destOrd="0" presId="urn:microsoft.com/office/officeart/2005/8/layout/hProcess9"/>
    <dgm:cxn modelId="{33C247A5-88D7-45C4-8669-EA2DFF7E459E}" type="presOf" srcId="{C8F4AD92-80D0-487A-ACF8-49922F92F220}" destId="{9A29F450-E965-475B-8EC8-009A2CB7A450}" srcOrd="0" destOrd="0" presId="urn:microsoft.com/office/officeart/2005/8/layout/hProcess9"/>
    <dgm:cxn modelId="{83410C00-F6CF-4F2D-9179-9744775C3376}" srcId="{79B2FA95-A81E-4DE6-8CA3-0E8698EACDF6}" destId="{16EAA7AC-94D3-4509-BBD0-0D36C7BDF650}" srcOrd="2" destOrd="0" parTransId="{DCAE9A1A-2C49-42B6-A553-95EC807DF0E3}" sibTransId="{7AED8207-F971-413F-ACAE-B9144FA1EDB4}"/>
    <dgm:cxn modelId="{34A1B6E4-3BAE-4F24-9EC0-930A35191A4C}" type="presOf" srcId="{16EAA7AC-94D3-4509-BBD0-0D36C7BDF650}" destId="{A729CD95-CC06-42DD-92E4-D9E7D4CB13CA}" srcOrd="0" destOrd="0" presId="urn:microsoft.com/office/officeart/2005/8/layout/hProcess9"/>
    <dgm:cxn modelId="{4AF6E7AE-C947-4F55-A0C4-A79325B096B5}" srcId="{79B2FA95-A81E-4DE6-8CA3-0E8698EACDF6}" destId="{199BE076-B8ED-4B25-A454-C664692CA75A}" srcOrd="4" destOrd="0" parTransId="{7D5367A8-E194-495A-B398-FA0A1ADF4878}" sibTransId="{0C2B0B8C-E8D8-4A45-B7DF-EACE0EB5F943}"/>
    <dgm:cxn modelId="{9EC74CD5-D77D-45F6-9F21-EEC26C5CA4A1}" type="presOf" srcId="{DD7F9A37-43B2-4C76-ABF5-A89635E18F29}" destId="{AB0E63DC-036E-4B3B-81E6-2A34F4B97DFB}" srcOrd="0" destOrd="0" presId="urn:microsoft.com/office/officeart/2005/8/layout/hProcess9"/>
    <dgm:cxn modelId="{DCD5752F-5D3E-44EA-968E-B043ABD7A1CF}" srcId="{79B2FA95-A81E-4DE6-8CA3-0E8698EACDF6}" destId="{C8F4AD92-80D0-487A-ACF8-49922F92F220}" srcOrd="3" destOrd="0" parTransId="{9FFCD141-C3F1-4739-AA94-838EB489102C}" sibTransId="{471404FD-7432-4E9D-B1A7-FB414D82C555}"/>
    <dgm:cxn modelId="{EAA26C09-5389-48E0-A04F-926E0735DD52}" type="presOf" srcId="{8220F8AF-81CC-4B52-B6FF-522BA8EA0874}" destId="{474FF14E-328E-4D80-938B-54286C2030E1}" srcOrd="0" destOrd="0" presId="urn:microsoft.com/office/officeart/2005/8/layout/hProcess9"/>
    <dgm:cxn modelId="{5C215B58-C9ED-4882-A83B-9AB14A67D5A4}" srcId="{79B2FA95-A81E-4DE6-8CA3-0E8698EACDF6}" destId="{8220F8AF-81CC-4B52-B6FF-522BA8EA0874}" srcOrd="0" destOrd="0" parTransId="{D1EE7983-49C7-49B3-ABA4-54F69817B885}" sibTransId="{8A20B8FD-4A5C-40EF-BBD4-7D94CF83083A}"/>
    <dgm:cxn modelId="{B96B0A7C-126D-4CA9-8E21-94148BD6FDB4}" type="presOf" srcId="{79B2FA95-A81E-4DE6-8CA3-0E8698EACDF6}" destId="{8837DEC6-AEDF-4710-9578-8949465C338E}" srcOrd="0" destOrd="0" presId="urn:microsoft.com/office/officeart/2005/8/layout/hProcess9"/>
    <dgm:cxn modelId="{B8C30AC4-0CC6-415E-A156-D7F827059CD9}" type="presParOf" srcId="{8837DEC6-AEDF-4710-9578-8949465C338E}" destId="{C912A07E-9661-462E-884E-DF1C0EEF791D}" srcOrd="0" destOrd="0" presId="urn:microsoft.com/office/officeart/2005/8/layout/hProcess9"/>
    <dgm:cxn modelId="{BE1621AD-63A8-41B5-A640-0C5D25ED5BB5}" type="presParOf" srcId="{8837DEC6-AEDF-4710-9578-8949465C338E}" destId="{EB79F4E5-05FF-4CC9-A6E2-D5ABEE00AFB1}" srcOrd="1" destOrd="0" presId="urn:microsoft.com/office/officeart/2005/8/layout/hProcess9"/>
    <dgm:cxn modelId="{AE7C5628-8D01-4DE9-B645-951E1348CF23}" type="presParOf" srcId="{EB79F4E5-05FF-4CC9-A6E2-D5ABEE00AFB1}" destId="{474FF14E-328E-4D80-938B-54286C2030E1}" srcOrd="0" destOrd="0" presId="urn:microsoft.com/office/officeart/2005/8/layout/hProcess9"/>
    <dgm:cxn modelId="{F594F3A7-2B68-4B1D-A457-A5D233B27398}" type="presParOf" srcId="{EB79F4E5-05FF-4CC9-A6E2-D5ABEE00AFB1}" destId="{5D39F468-E2AC-4854-9175-7F46E586E4B7}" srcOrd="1" destOrd="0" presId="urn:microsoft.com/office/officeart/2005/8/layout/hProcess9"/>
    <dgm:cxn modelId="{2FCC1CA7-13E1-444D-951C-113220B275AF}" type="presParOf" srcId="{EB79F4E5-05FF-4CC9-A6E2-D5ABEE00AFB1}" destId="{AB0E63DC-036E-4B3B-81E6-2A34F4B97DFB}" srcOrd="2" destOrd="0" presId="urn:microsoft.com/office/officeart/2005/8/layout/hProcess9"/>
    <dgm:cxn modelId="{7A1A08D0-E07C-4402-B40A-79538F54D6EF}" type="presParOf" srcId="{EB79F4E5-05FF-4CC9-A6E2-D5ABEE00AFB1}" destId="{8FC1AAAE-5A42-408F-8212-BBA35E0A6E63}" srcOrd="3" destOrd="0" presId="urn:microsoft.com/office/officeart/2005/8/layout/hProcess9"/>
    <dgm:cxn modelId="{D4A8CF94-ED94-40C1-9543-5E852FCF507C}" type="presParOf" srcId="{EB79F4E5-05FF-4CC9-A6E2-D5ABEE00AFB1}" destId="{A729CD95-CC06-42DD-92E4-D9E7D4CB13CA}" srcOrd="4" destOrd="0" presId="urn:microsoft.com/office/officeart/2005/8/layout/hProcess9"/>
    <dgm:cxn modelId="{48232C0B-C609-46FD-93DC-635C3CC0D0BC}" type="presParOf" srcId="{EB79F4E5-05FF-4CC9-A6E2-D5ABEE00AFB1}" destId="{B85482C0-2349-40E2-A1B0-36C8065B53A0}" srcOrd="5" destOrd="0" presId="urn:microsoft.com/office/officeart/2005/8/layout/hProcess9"/>
    <dgm:cxn modelId="{DD35C5F3-4F39-4382-94C4-D904A991A8CD}" type="presParOf" srcId="{EB79F4E5-05FF-4CC9-A6E2-D5ABEE00AFB1}" destId="{9A29F450-E965-475B-8EC8-009A2CB7A450}" srcOrd="6" destOrd="0" presId="urn:microsoft.com/office/officeart/2005/8/layout/hProcess9"/>
    <dgm:cxn modelId="{A9F69658-3D34-4CFE-A536-D3D5FEEA91CC}" type="presParOf" srcId="{EB79F4E5-05FF-4CC9-A6E2-D5ABEE00AFB1}" destId="{D9733C1A-88FA-441E-9535-BD61E58A301C}" srcOrd="7" destOrd="0" presId="urn:microsoft.com/office/officeart/2005/8/layout/hProcess9"/>
    <dgm:cxn modelId="{2176CE4C-2176-4220-90D5-174D83FDB16D}" type="presParOf" srcId="{EB79F4E5-05FF-4CC9-A6E2-D5ABEE00AFB1}" destId="{9C87C96A-18B6-4375-9DFD-FBC274C8450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2A07E-9661-462E-884E-DF1C0EEF791D}">
      <dsp:nvSpPr>
        <dsp:cNvPr id="0" name=""/>
        <dsp:cNvSpPr/>
      </dsp:nvSpPr>
      <dsp:spPr>
        <a:xfrm>
          <a:off x="2" y="0"/>
          <a:ext cx="11835678" cy="466370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4FF14E-328E-4D80-938B-54286C2030E1}">
      <dsp:nvSpPr>
        <dsp:cNvPr id="0" name=""/>
        <dsp:cNvSpPr/>
      </dsp:nvSpPr>
      <dsp:spPr>
        <a:xfrm>
          <a:off x="157676" y="1225042"/>
          <a:ext cx="2084959" cy="22136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dirty="0"/>
        </a:p>
      </dsp:txBody>
      <dsp:txXfrm>
        <a:off x="259455" y="1326821"/>
        <a:ext cx="1881401" cy="2010059"/>
      </dsp:txXfrm>
    </dsp:sp>
    <dsp:sp modelId="{AB0E63DC-036E-4B3B-81E6-2A34F4B97DFB}">
      <dsp:nvSpPr>
        <dsp:cNvPr id="0" name=""/>
        <dsp:cNvSpPr/>
      </dsp:nvSpPr>
      <dsp:spPr>
        <a:xfrm>
          <a:off x="2442306" y="1250795"/>
          <a:ext cx="2287062" cy="22161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533400">
            <a:lnSpc>
              <a:spcPct val="90000"/>
            </a:lnSpc>
            <a:spcBef>
              <a:spcPct val="0"/>
            </a:spcBef>
            <a:spcAft>
              <a:spcPct val="35000"/>
            </a:spcAft>
          </a:pPr>
          <a:endParaRPr lang="en-US" sz="1800" b="1" kern="1200" dirty="0" smtClean="0">
            <a:solidFill>
              <a:schemeClr val="bg1"/>
            </a:solidFill>
            <a:latin typeface="+mn-lt"/>
            <a:ea typeface="+mn-ea"/>
            <a:cs typeface="+mn-cs"/>
          </a:endParaRPr>
        </a:p>
        <a:p>
          <a:pPr lvl="0" algn="ctr" defTabSz="533400">
            <a:lnSpc>
              <a:spcPct val="90000"/>
            </a:lnSpc>
            <a:spcBef>
              <a:spcPct val="0"/>
            </a:spcBef>
            <a:spcAft>
              <a:spcPct val="35000"/>
            </a:spcAft>
          </a:pPr>
          <a:r>
            <a:rPr lang="en-US" sz="1800" b="1" kern="1200" dirty="0" smtClean="0">
              <a:solidFill>
                <a:schemeClr val="bg1"/>
              </a:solidFill>
              <a:latin typeface="+mn-lt"/>
              <a:ea typeface="+mn-ea"/>
              <a:cs typeface="+mn-cs"/>
            </a:rPr>
            <a:t>Reconciliation</a:t>
          </a:r>
        </a:p>
        <a:p>
          <a:pPr marL="171450" lvl="0" indent="-171450" algn="l" defTabSz="914400" rtl="0" eaLnBrk="1" latinLnBrk="0" hangingPunct="1">
            <a:lnSpc>
              <a:spcPct val="90000"/>
            </a:lnSpc>
            <a:spcBef>
              <a:spcPct val="0"/>
            </a:spcBef>
            <a:spcAft>
              <a:spcPct val="35000"/>
            </a:spcAft>
            <a:buFont typeface="Arial" panose="020B0604020202020204" pitchFamily="34" charset="0"/>
            <a:buChar char="•"/>
          </a:pPr>
          <a:r>
            <a:rPr lang="en-US" sz="1200" kern="1200" dirty="0" smtClean="0">
              <a:solidFill>
                <a:schemeClr val="bg1"/>
              </a:solidFill>
              <a:latin typeface="+mn-lt"/>
              <a:ea typeface="+mn-ea"/>
              <a:cs typeface="+mn-cs"/>
            </a:rPr>
            <a:t>IA quantity at Option/Store level is adjusted to underlying </a:t>
          </a:r>
          <a:r>
            <a:rPr lang="en-US" sz="1200" kern="1200" dirty="0" err="1" smtClean="0">
              <a:solidFill>
                <a:schemeClr val="bg1"/>
              </a:solidFill>
              <a:latin typeface="+mn-lt"/>
              <a:ea typeface="+mn-ea"/>
              <a:cs typeface="+mn-cs"/>
            </a:rPr>
            <a:t>sku</a:t>
          </a:r>
          <a:r>
            <a:rPr lang="en-US" sz="1200" kern="1200" dirty="0" smtClean="0">
              <a:solidFill>
                <a:schemeClr val="bg1"/>
              </a:solidFill>
              <a:latin typeface="+mn-lt"/>
              <a:ea typeface="+mn-ea"/>
              <a:cs typeface="+mn-cs"/>
            </a:rPr>
            <a:t> based on DC PO Ratio.</a:t>
          </a:r>
        </a:p>
        <a:p>
          <a:pPr marL="171450" lvl="0" indent="-171450" algn="l" defTabSz="914400" rtl="0" eaLnBrk="1" latinLnBrk="0" hangingPunct="1">
            <a:lnSpc>
              <a:spcPct val="90000"/>
            </a:lnSpc>
            <a:spcBef>
              <a:spcPct val="0"/>
            </a:spcBef>
            <a:spcAft>
              <a:spcPct val="35000"/>
            </a:spcAft>
            <a:buFont typeface="Arial" panose="020B0604020202020204" pitchFamily="34" charset="0"/>
            <a:buChar char="•"/>
          </a:pPr>
          <a:r>
            <a:rPr lang="en-US" sz="1200" kern="1200" dirty="0" smtClean="0">
              <a:solidFill>
                <a:schemeClr val="bg1"/>
              </a:solidFill>
              <a:latin typeface="+mn-lt"/>
              <a:ea typeface="+mn-ea"/>
              <a:cs typeface="+mn-cs"/>
            </a:rPr>
            <a:t>Best Fit Pack Selected from PO</a:t>
          </a:r>
        </a:p>
        <a:p>
          <a:pPr marL="171450" lvl="0" indent="-171450" algn="l" defTabSz="914400" rtl="0" eaLnBrk="1" latinLnBrk="0" hangingPunct="1">
            <a:lnSpc>
              <a:spcPct val="90000"/>
            </a:lnSpc>
            <a:spcBef>
              <a:spcPct val="0"/>
            </a:spcBef>
            <a:spcAft>
              <a:spcPct val="35000"/>
            </a:spcAft>
            <a:buFont typeface="Arial" panose="020B0604020202020204" pitchFamily="34" charset="0"/>
            <a:buChar char="•"/>
          </a:pPr>
          <a:r>
            <a:rPr lang="en-US" sz="1200" kern="1200" dirty="0" smtClean="0">
              <a:solidFill>
                <a:schemeClr val="bg1"/>
              </a:solidFill>
              <a:latin typeface="+mn-lt"/>
              <a:ea typeface="+mn-ea"/>
              <a:cs typeface="+mn-cs"/>
            </a:rPr>
            <a:t>Eligible/Non Eligible Packs Considered</a:t>
          </a:r>
        </a:p>
        <a:p>
          <a:pPr marL="171450" lvl="0" indent="-171450" algn="l" defTabSz="914400" rtl="0" eaLnBrk="1" latinLnBrk="0" hangingPunct="1">
            <a:lnSpc>
              <a:spcPct val="90000"/>
            </a:lnSpc>
            <a:spcBef>
              <a:spcPct val="0"/>
            </a:spcBef>
            <a:spcAft>
              <a:spcPct val="35000"/>
            </a:spcAft>
            <a:buFont typeface="Arial" panose="020B0604020202020204" pitchFamily="34" charset="0"/>
            <a:buChar char="•"/>
          </a:pPr>
          <a:endParaRPr lang="en-US" sz="1200" kern="1200" dirty="0" smtClean="0">
            <a:solidFill>
              <a:schemeClr val="bg1"/>
            </a:solidFill>
            <a:latin typeface="+mn-lt"/>
            <a:ea typeface="+mn-ea"/>
            <a:cs typeface="+mn-cs"/>
          </a:endParaRPr>
        </a:p>
      </dsp:txBody>
      <dsp:txXfrm>
        <a:off x="2550491" y="1358980"/>
        <a:ext cx="2070692" cy="1999803"/>
      </dsp:txXfrm>
    </dsp:sp>
    <dsp:sp modelId="{A729CD95-CC06-42DD-92E4-D9E7D4CB13CA}">
      <dsp:nvSpPr>
        <dsp:cNvPr id="0" name=""/>
        <dsp:cNvSpPr/>
      </dsp:nvSpPr>
      <dsp:spPr>
        <a:xfrm>
          <a:off x="4929037" y="1250805"/>
          <a:ext cx="2179448" cy="21904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b="1" kern="1200" dirty="0" smtClean="0">
            <a:solidFill>
              <a:schemeClr val="bg1"/>
            </a:solidFill>
            <a:latin typeface="+mn-lt"/>
            <a:ea typeface="+mn-ea"/>
            <a:cs typeface="+mn-cs"/>
          </a:endParaRPr>
        </a:p>
        <a:p>
          <a:pPr lvl="0" algn="ctr" defTabSz="800100">
            <a:lnSpc>
              <a:spcPct val="90000"/>
            </a:lnSpc>
            <a:spcBef>
              <a:spcPct val="0"/>
            </a:spcBef>
            <a:spcAft>
              <a:spcPct val="35000"/>
            </a:spcAft>
          </a:pPr>
          <a:endParaRPr lang="en-US" sz="1800" b="1" kern="1200" dirty="0" smtClean="0">
            <a:solidFill>
              <a:schemeClr val="bg1"/>
            </a:solidFill>
            <a:latin typeface="+mn-lt"/>
            <a:ea typeface="+mn-ea"/>
            <a:cs typeface="+mn-cs"/>
          </a:endParaRPr>
        </a:p>
        <a:p>
          <a:pPr lvl="0" algn="ctr" defTabSz="800100">
            <a:lnSpc>
              <a:spcPct val="90000"/>
            </a:lnSpc>
            <a:spcBef>
              <a:spcPct val="0"/>
            </a:spcBef>
            <a:spcAft>
              <a:spcPct val="35000"/>
            </a:spcAft>
          </a:pPr>
          <a:r>
            <a:rPr lang="en-US" sz="1800" b="1" kern="1200" dirty="0" smtClean="0">
              <a:solidFill>
                <a:schemeClr val="bg1"/>
              </a:solidFill>
              <a:latin typeface="+mn-lt"/>
              <a:ea typeface="+mn-ea"/>
              <a:cs typeface="+mn-cs"/>
            </a:rPr>
            <a:t>Recommendation</a:t>
          </a:r>
        </a:p>
        <a:p>
          <a:pPr marL="171450" lvl="0" indent="-171450" algn="l" defTabSz="914400" rtl="0" eaLnBrk="1" latinLnBrk="0" hangingPunct="1">
            <a:lnSpc>
              <a:spcPct val="90000"/>
            </a:lnSpc>
            <a:spcBef>
              <a:spcPct val="0"/>
            </a:spcBef>
            <a:spcAft>
              <a:spcPct val="35000"/>
            </a:spcAft>
            <a:buFont typeface="Arial" panose="020B0604020202020204" pitchFamily="34" charset="0"/>
            <a:buChar char="•"/>
          </a:pPr>
          <a:r>
            <a:rPr lang="en-US" sz="1200" kern="1200" dirty="0" smtClean="0">
              <a:solidFill>
                <a:schemeClr val="bg1"/>
              </a:solidFill>
              <a:latin typeface="+mn-lt"/>
              <a:ea typeface="+mn-ea"/>
              <a:cs typeface="+mn-cs"/>
            </a:rPr>
            <a:t>APX recommends the quantities based on Active ASN/Stock On Hand for the PO.</a:t>
          </a:r>
        </a:p>
        <a:p>
          <a:pPr marL="171450" lvl="0" indent="-171450" algn="l" defTabSz="914400" rtl="0" eaLnBrk="1" latinLnBrk="0" hangingPunct="1">
            <a:lnSpc>
              <a:spcPct val="90000"/>
            </a:lnSpc>
            <a:spcBef>
              <a:spcPct val="0"/>
            </a:spcBef>
            <a:spcAft>
              <a:spcPct val="35000"/>
            </a:spcAft>
            <a:buFont typeface="Arial" panose="020B0604020202020204" pitchFamily="34" charset="0"/>
            <a:buChar char="•"/>
          </a:pPr>
          <a:r>
            <a:rPr lang="en-US" sz="1200" kern="1200" dirty="0" smtClean="0">
              <a:solidFill>
                <a:schemeClr val="bg1"/>
              </a:solidFill>
              <a:latin typeface="+mn-lt"/>
              <a:ea typeface="+mn-ea"/>
              <a:cs typeface="+mn-cs"/>
            </a:rPr>
            <a:t>Quantities are recommended based on Reconciliation or Changed Plan</a:t>
          </a:r>
        </a:p>
        <a:p>
          <a:pPr lvl="0" algn="l" defTabSz="800100">
            <a:lnSpc>
              <a:spcPct val="90000"/>
            </a:lnSpc>
            <a:spcBef>
              <a:spcPct val="0"/>
            </a:spcBef>
            <a:spcAft>
              <a:spcPct val="35000"/>
            </a:spcAft>
          </a:pPr>
          <a:endParaRPr lang="en-US" sz="1200" kern="1200" dirty="0" smtClean="0">
            <a:solidFill>
              <a:schemeClr val="bg1"/>
            </a:solidFill>
            <a:latin typeface="+mn-lt"/>
            <a:ea typeface="+mn-ea"/>
            <a:cs typeface="+mn-cs"/>
          </a:endParaRPr>
        </a:p>
        <a:p>
          <a:pPr lvl="0" algn="l" defTabSz="800100">
            <a:lnSpc>
              <a:spcPct val="90000"/>
            </a:lnSpc>
            <a:spcBef>
              <a:spcPct val="0"/>
            </a:spcBef>
            <a:spcAft>
              <a:spcPct val="35000"/>
            </a:spcAft>
          </a:pPr>
          <a:endParaRPr lang="en-US" sz="1200" kern="1200" dirty="0" smtClean="0">
            <a:solidFill>
              <a:schemeClr val="bg1"/>
            </a:solidFill>
            <a:latin typeface="+mn-lt"/>
            <a:ea typeface="+mn-ea"/>
            <a:cs typeface="+mn-cs"/>
          </a:endParaRPr>
        </a:p>
      </dsp:txBody>
      <dsp:txXfrm>
        <a:off x="5035429" y="1357197"/>
        <a:ext cx="1966664" cy="1977626"/>
      </dsp:txXfrm>
    </dsp:sp>
    <dsp:sp modelId="{9A29F450-E965-475B-8EC8-009A2CB7A450}">
      <dsp:nvSpPr>
        <dsp:cNvPr id="0" name=""/>
        <dsp:cNvSpPr/>
      </dsp:nvSpPr>
      <dsp:spPr>
        <a:xfrm>
          <a:off x="7308155" y="1225042"/>
          <a:ext cx="2070050" cy="224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US" sz="1300" kern="1200" dirty="0" smtClean="0">
            <a:solidFill>
              <a:schemeClr val="bg1"/>
            </a:solidFill>
            <a:latin typeface="+mn-lt"/>
            <a:ea typeface="+mn-ea"/>
            <a:cs typeface="+mn-cs"/>
          </a:endParaRPr>
        </a:p>
      </dsp:txBody>
      <dsp:txXfrm>
        <a:off x="7409207" y="1326094"/>
        <a:ext cx="1867946" cy="2039831"/>
      </dsp:txXfrm>
    </dsp:sp>
    <dsp:sp modelId="{9C87C96A-18B6-4375-9DFD-FBC274C84505}">
      <dsp:nvSpPr>
        <dsp:cNvPr id="0" name=""/>
        <dsp:cNvSpPr/>
      </dsp:nvSpPr>
      <dsp:spPr>
        <a:xfrm>
          <a:off x="9577875" y="1250805"/>
          <a:ext cx="2100132" cy="2162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a:p>
      </dsp:txBody>
      <dsp:txXfrm>
        <a:off x="9680395" y="1353325"/>
        <a:ext cx="1895092" cy="19570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FAE8FF-3D1C-4F9C-8378-095D6BAE0F96}"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170957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AE8FF-3D1C-4F9C-8378-095D6BAE0F96}"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361052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AE8FF-3D1C-4F9C-8378-095D6BAE0F96}"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19824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AE8FF-3D1C-4F9C-8378-095D6BAE0F96}"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147848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AE8FF-3D1C-4F9C-8378-095D6BAE0F96}"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382728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FAE8FF-3D1C-4F9C-8378-095D6BAE0F96}"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65850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FAE8FF-3D1C-4F9C-8378-095D6BAE0F96}" type="datetimeFigureOut">
              <a:rPr lang="en-US" smtClean="0"/>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35235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FAE8FF-3D1C-4F9C-8378-095D6BAE0F96}" type="datetimeFigureOut">
              <a:rPr lang="en-US" smtClean="0"/>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233649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AE8FF-3D1C-4F9C-8378-095D6BAE0F96}" type="datetimeFigureOut">
              <a:rPr lang="en-US" smtClean="0"/>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424205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AE8FF-3D1C-4F9C-8378-095D6BAE0F96}"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207066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AE8FF-3D1C-4F9C-8378-095D6BAE0F96}"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61427-4B7E-4237-B477-CFDADDF0056A}" type="slidenum">
              <a:rPr lang="en-US" smtClean="0"/>
              <a:t>‹#›</a:t>
            </a:fld>
            <a:endParaRPr lang="en-US"/>
          </a:p>
        </p:txBody>
      </p:sp>
    </p:spTree>
    <p:extLst>
      <p:ext uri="{BB962C8B-B14F-4D97-AF65-F5344CB8AC3E}">
        <p14:creationId xmlns:p14="http://schemas.microsoft.com/office/powerpoint/2010/main" val="3592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AE8FF-3D1C-4F9C-8378-095D6BAE0F96}" type="datetimeFigureOut">
              <a:rPr lang="en-US" smtClean="0"/>
              <a:t>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61427-4B7E-4237-B477-CFDADDF0056A}" type="slidenum">
              <a:rPr lang="en-US" smtClean="0"/>
              <a:t>‹#›</a:t>
            </a:fld>
            <a:endParaRPr lang="en-US"/>
          </a:p>
        </p:txBody>
      </p:sp>
    </p:spTree>
    <p:extLst>
      <p:ext uri="{BB962C8B-B14F-4D97-AF65-F5344CB8AC3E}">
        <p14:creationId xmlns:p14="http://schemas.microsoft.com/office/powerpoint/2010/main" val="2561259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Microsoft_Excel_97-2003_Worksheet1.xls"/><Relationship Id="rId13"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package" Target="../embeddings/Microsoft_Excel_Macro-Enabled_Worksheet1.xlsm"/><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image" Target="../media/image3.wmf"/><Relationship Id="rId5" Type="http://schemas.openxmlformats.org/officeDocument/2006/relationships/diagramQuickStyle" Target="../diagrams/quickStyle1.xml"/><Relationship Id="rId10" Type="http://schemas.openxmlformats.org/officeDocument/2006/relationships/oleObject" Target="../embeddings/oleObject1.bin"/><Relationship Id="rId4" Type="http://schemas.openxmlformats.org/officeDocument/2006/relationships/diagramLayout" Target="../diagrams/layout1.xml"/><Relationship Id="rId9"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147" y="2320098"/>
            <a:ext cx="9144000" cy="2387600"/>
          </a:xfrm>
        </p:spPr>
        <p:txBody>
          <a:bodyPr>
            <a:normAutofit/>
          </a:bodyPr>
          <a:lstStyle/>
          <a:p>
            <a:pPr algn="l"/>
            <a:r>
              <a:rPr lang="en-US" sz="7200" b="1" cap="all" dirty="0">
                <a:solidFill>
                  <a:schemeClr val="bg1">
                    <a:lumMod val="50000"/>
                  </a:schemeClr>
                </a:solidFill>
              </a:rPr>
              <a:t>APX</a:t>
            </a:r>
            <a:r>
              <a:rPr lang="en-US" dirty="0" smtClean="0">
                <a:solidFill>
                  <a:schemeClr val="bg1">
                    <a:lumMod val="50000"/>
                  </a:schemeClr>
                </a:solidFill>
              </a:rPr>
              <a:t/>
            </a:r>
            <a:br>
              <a:rPr lang="en-US" dirty="0" smtClean="0">
                <a:solidFill>
                  <a:schemeClr val="bg1">
                    <a:lumMod val="50000"/>
                  </a:schemeClr>
                </a:solidFill>
              </a:rPr>
            </a:br>
            <a:r>
              <a:rPr lang="en-US" sz="3500" b="1" cap="all" dirty="0">
                <a:solidFill>
                  <a:schemeClr val="bg1">
                    <a:lumMod val="50000"/>
                  </a:schemeClr>
                </a:solidFill>
              </a:rPr>
              <a:t>Allocation &amp; Replenishment Overview</a:t>
            </a:r>
          </a:p>
        </p:txBody>
      </p:sp>
      <p:cxnSp>
        <p:nvCxnSpPr>
          <p:cNvPr id="5" name="Straight Connector 4"/>
          <p:cNvCxnSpPr/>
          <p:nvPr/>
        </p:nvCxnSpPr>
        <p:spPr>
          <a:xfrm flipV="1">
            <a:off x="669700" y="4707444"/>
            <a:ext cx="1075386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04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(RDF)–demand Forecasting Approach</a:t>
            </a:r>
            <a:endParaRPr lang="en-US" sz="3500" b="1" cap="all" dirty="0">
              <a:solidFill>
                <a:srgbClr val="0F80AF"/>
              </a:solidFill>
            </a:endParaRPr>
          </a:p>
        </p:txBody>
      </p:sp>
      <p:sp>
        <p:nvSpPr>
          <p:cNvPr id="2" name="TextBox 1"/>
          <p:cNvSpPr txBox="1"/>
          <p:nvPr/>
        </p:nvSpPr>
        <p:spPr>
          <a:xfrm>
            <a:off x="749784" y="916735"/>
            <a:ext cx="10515600" cy="6001643"/>
          </a:xfrm>
          <a:prstGeom prst="rect">
            <a:avLst/>
          </a:prstGeom>
          <a:noFill/>
        </p:spPr>
        <p:txBody>
          <a:bodyPr wrap="square" rtlCol="0">
            <a:spAutoFit/>
          </a:bodyPr>
          <a:lstStyle/>
          <a:p>
            <a:r>
              <a:rPr lang="en-US" dirty="0" smtClean="0"/>
              <a:t>In APX, forecasting </a:t>
            </a:r>
            <a:r>
              <a:rPr lang="en-US" dirty="0"/>
              <a:t>approach differentiates between</a:t>
            </a:r>
            <a:r>
              <a:rPr lang="en-US" dirty="0" smtClean="0"/>
              <a:t>:</a:t>
            </a:r>
            <a:endParaRPr lang="en-US" dirty="0"/>
          </a:p>
          <a:p>
            <a:pPr marL="742950" lvl="1" indent="-285750">
              <a:buFont typeface="Wingdings" panose="05000000000000000000" pitchFamily="2" charset="2"/>
              <a:buChar char="ü"/>
            </a:pPr>
            <a:r>
              <a:rPr lang="en-US" dirty="0"/>
              <a:t>Basic (365) items</a:t>
            </a:r>
          </a:p>
          <a:p>
            <a:pPr marL="742950" lvl="1" indent="-285750">
              <a:buFont typeface="Wingdings" panose="05000000000000000000" pitchFamily="2" charset="2"/>
              <a:buChar char="ü"/>
            </a:pPr>
            <a:r>
              <a:rPr lang="en-US" dirty="0"/>
              <a:t>Fashion items </a:t>
            </a:r>
          </a:p>
          <a:p>
            <a:pPr marL="742950" lvl="1" indent="-285750">
              <a:buFont typeface="Wingdings" panose="05000000000000000000" pitchFamily="2" charset="2"/>
              <a:buChar char="ü"/>
            </a:pPr>
            <a:r>
              <a:rPr lang="en-US" dirty="0"/>
              <a:t>Seasonal Basic </a:t>
            </a:r>
            <a:r>
              <a:rPr lang="en-US" dirty="0" smtClean="0"/>
              <a:t>items</a:t>
            </a:r>
          </a:p>
          <a:p>
            <a:endParaRPr lang="en-US" dirty="0" smtClean="0"/>
          </a:p>
          <a:p>
            <a:r>
              <a:rPr lang="en-US" dirty="0"/>
              <a:t>Oracle RDF splits the calculation in various levels</a:t>
            </a:r>
            <a:r>
              <a:rPr lang="en-US" dirty="0" smtClean="0"/>
              <a:t>.</a:t>
            </a:r>
            <a:endParaRPr lang="en-US" dirty="0"/>
          </a:p>
          <a:p>
            <a:r>
              <a:rPr lang="en-US" sz="2000" b="1" dirty="0" smtClean="0"/>
              <a:t>Level 1: Baseline Forecast</a:t>
            </a:r>
          </a:p>
          <a:p>
            <a:r>
              <a:rPr lang="en-US" dirty="0" smtClean="0"/>
              <a:t>Baseline </a:t>
            </a:r>
            <a:r>
              <a:rPr lang="en-US" dirty="0"/>
              <a:t>Demand that reflects the underlying consumer demand for a product in the absence of external factors (such as promotions, or temporary events) </a:t>
            </a:r>
            <a:endParaRPr lang="en-US" dirty="0" smtClean="0"/>
          </a:p>
          <a:p>
            <a:pPr marL="742950" lvl="1" indent="-285750">
              <a:buFont typeface="Wingdings" panose="05000000000000000000" pitchFamily="2" charset="2"/>
              <a:buChar char="ü"/>
            </a:pPr>
            <a:r>
              <a:rPr lang="en-US" b="1" dirty="0" smtClean="0"/>
              <a:t>Basic-</a:t>
            </a:r>
            <a:r>
              <a:rPr lang="en-US" dirty="0" smtClean="0"/>
              <a:t> Automatic Seasonality</a:t>
            </a:r>
          </a:p>
          <a:p>
            <a:pPr marL="742950" lvl="1" indent="-285750">
              <a:buFont typeface="Wingdings" panose="05000000000000000000" pitchFamily="2" charset="2"/>
              <a:buChar char="ü"/>
            </a:pPr>
            <a:r>
              <a:rPr lang="en-US" b="1" dirty="0" smtClean="0"/>
              <a:t>Fashion/Seasonal Basics- </a:t>
            </a:r>
            <a:r>
              <a:rPr lang="en-US" dirty="0" smtClean="0"/>
              <a:t>AP Buying Plan @ SKU/Store/Week</a:t>
            </a:r>
          </a:p>
          <a:p>
            <a:pPr lvl="1"/>
            <a:endParaRPr lang="en-US" dirty="0" smtClean="0"/>
          </a:p>
          <a:p>
            <a:pPr marL="0" lvl="1"/>
            <a:r>
              <a:rPr lang="en-US" sz="2000" b="1" dirty="0"/>
              <a:t>Level 2: Causal Forecast</a:t>
            </a:r>
          </a:p>
          <a:p>
            <a:pPr marL="0" lvl="1"/>
            <a:r>
              <a:rPr lang="en-US" dirty="0" smtClean="0"/>
              <a:t>Causal </a:t>
            </a:r>
            <a:r>
              <a:rPr lang="en-US" dirty="0"/>
              <a:t>Uplifts which reflect the incremental demand caused </a:t>
            </a:r>
            <a:r>
              <a:rPr lang="en-US" dirty="0" smtClean="0"/>
              <a:t>by external factors.</a:t>
            </a:r>
          </a:p>
          <a:p>
            <a:pPr marL="742950" lvl="1" indent="-285750">
              <a:buFont typeface="Wingdings" panose="05000000000000000000" pitchFamily="2" charset="2"/>
              <a:buChar char="ü"/>
            </a:pPr>
            <a:r>
              <a:rPr lang="en-US" dirty="0"/>
              <a:t>Promotions</a:t>
            </a:r>
          </a:p>
          <a:p>
            <a:pPr marL="742950" lvl="1" indent="-285750">
              <a:buFont typeface="Wingdings" panose="05000000000000000000" pitchFamily="2" charset="2"/>
              <a:buChar char="ü"/>
            </a:pPr>
            <a:r>
              <a:rPr lang="en-US" dirty="0"/>
              <a:t>Pricing changes</a:t>
            </a:r>
          </a:p>
          <a:p>
            <a:pPr marL="742950" lvl="1" indent="-285750">
              <a:buFont typeface="Wingdings" panose="05000000000000000000" pitchFamily="2" charset="2"/>
              <a:buChar char="ü"/>
            </a:pPr>
            <a:r>
              <a:rPr lang="en-US" dirty="0"/>
              <a:t>Day </a:t>
            </a:r>
            <a:r>
              <a:rPr lang="en-US" dirty="0" smtClean="0"/>
              <a:t>Events</a:t>
            </a:r>
          </a:p>
          <a:p>
            <a:pPr marL="742950" lvl="1" indent="-285750">
              <a:buFont typeface="Arial" panose="020B0604020202020204" pitchFamily="34" charset="0"/>
              <a:buChar char="•"/>
            </a:pPr>
            <a:endParaRPr lang="en-US" dirty="0"/>
          </a:p>
          <a:p>
            <a:pPr marL="0" lvl="1"/>
            <a:r>
              <a:rPr lang="en-US" sz="2000" b="1" dirty="0"/>
              <a:t>Level 3- Bayesian Forecast</a:t>
            </a:r>
          </a:p>
          <a:p>
            <a:pPr marL="0" lvl="1"/>
            <a:r>
              <a:rPr lang="en-US" dirty="0" smtClean="0"/>
              <a:t>Reactive </a:t>
            </a:r>
            <a:r>
              <a:rPr lang="en-US" dirty="0"/>
              <a:t>Forecasting </a:t>
            </a:r>
            <a:r>
              <a:rPr lang="en-US" dirty="0" smtClean="0"/>
              <a:t>adjusts </a:t>
            </a:r>
            <a:r>
              <a:rPr lang="en-US" dirty="0"/>
              <a:t>the statistical forecast to account for short term variability in demand.  </a:t>
            </a:r>
          </a:p>
          <a:p>
            <a:endParaRPr lang="en-US" dirty="0"/>
          </a:p>
        </p:txBody>
      </p:sp>
    </p:spTree>
    <p:extLst>
      <p:ext uri="{BB962C8B-B14F-4D97-AF65-F5344CB8AC3E}">
        <p14:creationId xmlns:p14="http://schemas.microsoft.com/office/powerpoint/2010/main" val="3368696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(RDF)–demand Forecasting Approach</a:t>
            </a:r>
            <a:endParaRPr lang="en-US" sz="3500" b="1" cap="all" dirty="0">
              <a:solidFill>
                <a:srgbClr val="0F80AF"/>
              </a:solidFill>
            </a:endParaRPr>
          </a:p>
        </p:txBody>
      </p:sp>
      <p:sp>
        <p:nvSpPr>
          <p:cNvPr id="2" name="TextBox 1"/>
          <p:cNvSpPr txBox="1"/>
          <p:nvPr/>
        </p:nvSpPr>
        <p:spPr>
          <a:xfrm>
            <a:off x="749784" y="916735"/>
            <a:ext cx="10515600" cy="6001643"/>
          </a:xfrm>
          <a:prstGeom prst="rect">
            <a:avLst/>
          </a:prstGeom>
          <a:noFill/>
        </p:spPr>
        <p:txBody>
          <a:bodyPr wrap="square" rtlCol="0">
            <a:spAutoFit/>
          </a:bodyPr>
          <a:lstStyle/>
          <a:p>
            <a:r>
              <a:rPr lang="en-US" dirty="0" smtClean="0"/>
              <a:t>In APX, forecasting </a:t>
            </a:r>
            <a:r>
              <a:rPr lang="en-US" dirty="0"/>
              <a:t>approach differentiates between</a:t>
            </a:r>
            <a:r>
              <a:rPr lang="en-US" dirty="0" smtClean="0"/>
              <a:t>:</a:t>
            </a:r>
            <a:endParaRPr lang="en-US" dirty="0"/>
          </a:p>
          <a:p>
            <a:pPr marL="742950" lvl="1" indent="-285750">
              <a:buFont typeface="Wingdings" panose="05000000000000000000" pitchFamily="2" charset="2"/>
              <a:buChar char="ü"/>
            </a:pPr>
            <a:r>
              <a:rPr lang="en-US" dirty="0"/>
              <a:t>Basic (365) items</a:t>
            </a:r>
          </a:p>
          <a:p>
            <a:pPr marL="742950" lvl="1" indent="-285750">
              <a:buFont typeface="Wingdings" panose="05000000000000000000" pitchFamily="2" charset="2"/>
              <a:buChar char="ü"/>
            </a:pPr>
            <a:r>
              <a:rPr lang="en-US" dirty="0"/>
              <a:t>Fashion items </a:t>
            </a:r>
          </a:p>
          <a:p>
            <a:pPr marL="742950" lvl="1" indent="-285750">
              <a:buFont typeface="Wingdings" panose="05000000000000000000" pitchFamily="2" charset="2"/>
              <a:buChar char="ü"/>
            </a:pPr>
            <a:r>
              <a:rPr lang="en-US" dirty="0"/>
              <a:t>Seasonal Basic </a:t>
            </a:r>
            <a:r>
              <a:rPr lang="en-US" dirty="0" smtClean="0"/>
              <a:t>items</a:t>
            </a:r>
          </a:p>
          <a:p>
            <a:endParaRPr lang="en-US" dirty="0" smtClean="0"/>
          </a:p>
          <a:p>
            <a:r>
              <a:rPr lang="en-US" dirty="0"/>
              <a:t>Oracle RDF splits the calculation in various levels</a:t>
            </a:r>
            <a:r>
              <a:rPr lang="en-US" dirty="0" smtClean="0"/>
              <a:t>.</a:t>
            </a:r>
            <a:endParaRPr lang="en-US" dirty="0"/>
          </a:p>
          <a:p>
            <a:r>
              <a:rPr lang="en-US" sz="2000" b="1" dirty="0" smtClean="0"/>
              <a:t>Level 1: Baseline Forecast</a:t>
            </a:r>
          </a:p>
          <a:p>
            <a:r>
              <a:rPr lang="en-US" dirty="0" smtClean="0"/>
              <a:t>Baseline </a:t>
            </a:r>
            <a:r>
              <a:rPr lang="en-US" dirty="0"/>
              <a:t>Demand that reflects the underlying consumer demand for a product in the absence of external factors (such as promotions, or temporary events) </a:t>
            </a:r>
            <a:endParaRPr lang="en-US" dirty="0" smtClean="0"/>
          </a:p>
          <a:p>
            <a:pPr marL="742950" lvl="1" indent="-285750">
              <a:buFont typeface="Wingdings" panose="05000000000000000000" pitchFamily="2" charset="2"/>
              <a:buChar char="ü"/>
            </a:pPr>
            <a:r>
              <a:rPr lang="en-US" b="1" dirty="0" smtClean="0"/>
              <a:t>Basic-</a:t>
            </a:r>
            <a:r>
              <a:rPr lang="en-US" dirty="0" smtClean="0"/>
              <a:t> Automatic Seasonality</a:t>
            </a:r>
          </a:p>
          <a:p>
            <a:pPr marL="742950" lvl="1" indent="-285750">
              <a:buFont typeface="Wingdings" panose="05000000000000000000" pitchFamily="2" charset="2"/>
              <a:buChar char="ü"/>
            </a:pPr>
            <a:r>
              <a:rPr lang="en-US" b="1" dirty="0" smtClean="0"/>
              <a:t>Fashion/Seasonal Basics- </a:t>
            </a:r>
            <a:r>
              <a:rPr lang="en-US" dirty="0" smtClean="0"/>
              <a:t>AP Buying Plan @ SKU/Store/Week</a:t>
            </a:r>
          </a:p>
          <a:p>
            <a:pPr lvl="1"/>
            <a:endParaRPr lang="en-US" dirty="0" smtClean="0"/>
          </a:p>
          <a:p>
            <a:pPr marL="0" lvl="1"/>
            <a:r>
              <a:rPr lang="en-US" sz="2000" b="1" dirty="0"/>
              <a:t>Level 2: Causal Forecast</a:t>
            </a:r>
          </a:p>
          <a:p>
            <a:pPr marL="0" lvl="1"/>
            <a:r>
              <a:rPr lang="en-US" dirty="0" smtClean="0"/>
              <a:t>Causal </a:t>
            </a:r>
            <a:r>
              <a:rPr lang="en-US" dirty="0"/>
              <a:t>Uplifts which reflect the incremental demand caused </a:t>
            </a:r>
            <a:r>
              <a:rPr lang="en-US" dirty="0" smtClean="0"/>
              <a:t>by external factors.</a:t>
            </a:r>
          </a:p>
          <a:p>
            <a:pPr marL="742950" lvl="1" indent="-285750">
              <a:buFont typeface="Wingdings" panose="05000000000000000000" pitchFamily="2" charset="2"/>
              <a:buChar char="ü"/>
            </a:pPr>
            <a:r>
              <a:rPr lang="en-US" dirty="0"/>
              <a:t>Promotions</a:t>
            </a:r>
          </a:p>
          <a:p>
            <a:pPr marL="742950" lvl="1" indent="-285750">
              <a:buFont typeface="Wingdings" panose="05000000000000000000" pitchFamily="2" charset="2"/>
              <a:buChar char="ü"/>
            </a:pPr>
            <a:r>
              <a:rPr lang="en-US" dirty="0"/>
              <a:t>Pricing changes</a:t>
            </a:r>
          </a:p>
          <a:p>
            <a:pPr marL="742950" lvl="1" indent="-285750">
              <a:buFont typeface="Wingdings" panose="05000000000000000000" pitchFamily="2" charset="2"/>
              <a:buChar char="ü"/>
            </a:pPr>
            <a:r>
              <a:rPr lang="en-US" dirty="0"/>
              <a:t>Day </a:t>
            </a:r>
            <a:r>
              <a:rPr lang="en-US" dirty="0" smtClean="0"/>
              <a:t>Events</a:t>
            </a:r>
          </a:p>
          <a:p>
            <a:pPr marL="742950" lvl="1" indent="-285750">
              <a:buFont typeface="Arial" panose="020B0604020202020204" pitchFamily="34" charset="0"/>
              <a:buChar char="•"/>
            </a:pPr>
            <a:endParaRPr lang="en-US" dirty="0"/>
          </a:p>
          <a:p>
            <a:pPr marL="0" lvl="1"/>
            <a:r>
              <a:rPr lang="en-US" sz="2000" b="1" dirty="0"/>
              <a:t>Level 3- Bayesian Forecast</a:t>
            </a:r>
          </a:p>
          <a:p>
            <a:pPr marL="0" lvl="1"/>
            <a:r>
              <a:rPr lang="en-US" dirty="0" smtClean="0"/>
              <a:t>Reactive </a:t>
            </a:r>
            <a:r>
              <a:rPr lang="en-US" dirty="0"/>
              <a:t>Forecasting </a:t>
            </a:r>
            <a:r>
              <a:rPr lang="en-US" dirty="0" smtClean="0"/>
              <a:t>adjusts </a:t>
            </a:r>
            <a:r>
              <a:rPr lang="en-US" dirty="0"/>
              <a:t>the statistical forecast to account for short term variability in demand.  </a:t>
            </a:r>
          </a:p>
          <a:p>
            <a:endParaRPr lang="en-US" dirty="0"/>
          </a:p>
        </p:txBody>
      </p:sp>
    </p:spTree>
    <p:extLst>
      <p:ext uri="{BB962C8B-B14F-4D97-AF65-F5344CB8AC3E}">
        <p14:creationId xmlns:p14="http://schemas.microsoft.com/office/powerpoint/2010/main" val="2767937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APX–RDF Preprocessing </a:t>
            </a:r>
            <a:endParaRPr lang="en-US" sz="3500" b="1" cap="all" dirty="0">
              <a:solidFill>
                <a:srgbClr val="0F80AF"/>
              </a:solidFill>
            </a:endParaRPr>
          </a:p>
        </p:txBody>
      </p:sp>
      <p:sp>
        <p:nvSpPr>
          <p:cNvPr id="2" name="TextBox 1"/>
          <p:cNvSpPr txBox="1"/>
          <p:nvPr/>
        </p:nvSpPr>
        <p:spPr>
          <a:xfrm>
            <a:off x="749784" y="1061114"/>
            <a:ext cx="10515600" cy="3970318"/>
          </a:xfrm>
          <a:prstGeom prst="rect">
            <a:avLst/>
          </a:prstGeom>
          <a:noFill/>
        </p:spPr>
        <p:txBody>
          <a:bodyPr wrap="square" rtlCol="0">
            <a:spAutoFit/>
          </a:bodyPr>
          <a:lstStyle/>
          <a:p>
            <a:r>
              <a:rPr lang="en-US" b="1" dirty="0"/>
              <a:t>Preprocessing</a:t>
            </a:r>
            <a:r>
              <a:rPr lang="en-US" dirty="0"/>
              <a:t> module tries to calculate the actual historical consumer demand, based on sales data. </a:t>
            </a:r>
            <a:endParaRPr lang="en-US" dirty="0" smtClean="0"/>
          </a:p>
          <a:p>
            <a:endParaRPr lang="en-US" dirty="0"/>
          </a:p>
          <a:p>
            <a:r>
              <a:rPr lang="en-US" dirty="0"/>
              <a:t>Preprocessing will adjust historical data upward to account for sales that may have been lost to e.g. out-of-stock conditions, or it may bring down historical sales to remove one-off peaks caused, e.g. by weather or bulk-buys.</a:t>
            </a:r>
          </a:p>
          <a:p>
            <a:endParaRPr lang="en-US" dirty="0"/>
          </a:p>
          <a:p>
            <a:r>
              <a:rPr lang="en-US" dirty="0" smtClean="0"/>
              <a:t>LMG </a:t>
            </a:r>
            <a:r>
              <a:rPr lang="en-US" dirty="0"/>
              <a:t>RDF implementation historical data are preprocessed in  four separate steps, each enhancing the results of the previous step:</a:t>
            </a:r>
          </a:p>
          <a:p>
            <a:endParaRPr lang="en-US" dirty="0"/>
          </a:p>
          <a:p>
            <a:pPr marL="285750" lvl="0" indent="-285750">
              <a:lnSpc>
                <a:spcPct val="100000"/>
              </a:lnSpc>
              <a:spcBef>
                <a:spcPts val="0"/>
              </a:spcBef>
              <a:buFont typeface="Wingdings" panose="05000000000000000000" pitchFamily="2" charset="2"/>
              <a:buChar char="ü"/>
            </a:pPr>
            <a:r>
              <a:rPr lang="en-US" dirty="0"/>
              <a:t>Non-Typical Events (PP1</a:t>
            </a:r>
            <a:r>
              <a:rPr lang="en-US" dirty="0" smtClean="0"/>
              <a:t>)</a:t>
            </a:r>
            <a:endParaRPr lang="en-US" dirty="0"/>
          </a:p>
          <a:p>
            <a:pPr marL="285750" lvl="0" indent="-285750">
              <a:lnSpc>
                <a:spcPct val="100000"/>
              </a:lnSpc>
              <a:spcBef>
                <a:spcPts val="0"/>
              </a:spcBef>
              <a:buFont typeface="Wingdings" panose="05000000000000000000" pitchFamily="2" charset="2"/>
              <a:buChar char="ü"/>
            </a:pPr>
            <a:r>
              <a:rPr lang="en-US" dirty="0"/>
              <a:t>Outliers (PP2</a:t>
            </a:r>
            <a:r>
              <a:rPr lang="en-US" dirty="0" smtClean="0"/>
              <a:t>) </a:t>
            </a:r>
            <a:endParaRPr lang="en-US" dirty="0"/>
          </a:p>
          <a:p>
            <a:pPr marL="285750" lvl="0" indent="-285750">
              <a:lnSpc>
                <a:spcPct val="100000"/>
              </a:lnSpc>
              <a:spcBef>
                <a:spcPts val="0"/>
              </a:spcBef>
              <a:buFont typeface="Wingdings" panose="05000000000000000000" pitchFamily="2" charset="2"/>
              <a:buChar char="ü"/>
            </a:pPr>
            <a:r>
              <a:rPr lang="en-US" dirty="0"/>
              <a:t>Lost Sales (PP3</a:t>
            </a:r>
            <a:r>
              <a:rPr lang="en-US" dirty="0" smtClean="0"/>
              <a:t>) </a:t>
            </a:r>
            <a:endParaRPr lang="en-US" dirty="0"/>
          </a:p>
          <a:p>
            <a:pPr marL="285750" lvl="0" indent="-285750">
              <a:lnSpc>
                <a:spcPct val="100000"/>
              </a:lnSpc>
              <a:spcBef>
                <a:spcPts val="0"/>
              </a:spcBef>
              <a:buFont typeface="Wingdings" panose="05000000000000000000" pitchFamily="2" charset="2"/>
              <a:buChar char="ü"/>
            </a:pPr>
            <a:r>
              <a:rPr lang="en-US" dirty="0"/>
              <a:t>For Seasonal Basics and Short Lifecycle Products only (PP4)</a:t>
            </a:r>
          </a:p>
          <a:p>
            <a:endParaRPr lang="en-US" dirty="0"/>
          </a:p>
        </p:txBody>
      </p:sp>
    </p:spTree>
    <p:extLst>
      <p:ext uri="{BB962C8B-B14F-4D97-AF65-F5344CB8AC3E}">
        <p14:creationId xmlns:p14="http://schemas.microsoft.com/office/powerpoint/2010/main" val="1539152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APX–RDF Cloning</a:t>
            </a:r>
            <a:endParaRPr lang="en-US" sz="3500" b="1" cap="all" dirty="0">
              <a:solidFill>
                <a:srgbClr val="0F80AF"/>
              </a:solidFill>
            </a:endParaRPr>
          </a:p>
        </p:txBody>
      </p:sp>
      <p:sp>
        <p:nvSpPr>
          <p:cNvPr id="2" name="TextBox 1"/>
          <p:cNvSpPr txBox="1"/>
          <p:nvPr/>
        </p:nvSpPr>
        <p:spPr>
          <a:xfrm>
            <a:off x="749784" y="1061114"/>
            <a:ext cx="10515600" cy="4801314"/>
          </a:xfrm>
          <a:prstGeom prst="rect">
            <a:avLst/>
          </a:prstGeom>
          <a:noFill/>
        </p:spPr>
        <p:txBody>
          <a:bodyPr wrap="square" rtlCol="0">
            <a:spAutoFit/>
          </a:bodyPr>
          <a:lstStyle/>
          <a:p>
            <a:r>
              <a:rPr lang="en-US" dirty="0"/>
              <a:t>Cloning </a:t>
            </a:r>
            <a:r>
              <a:rPr lang="en-US" dirty="0" smtClean="0"/>
              <a:t>allows </a:t>
            </a:r>
            <a:r>
              <a:rPr lang="en-US" dirty="0"/>
              <a:t>users to specify parameters to clone or copy history for new items or locations from existing items and locations. </a:t>
            </a:r>
            <a:r>
              <a:rPr lang="en-US" dirty="0" smtClean="0"/>
              <a:t>Since </a:t>
            </a:r>
            <a:r>
              <a:rPr lang="en-US" dirty="0"/>
              <a:t>RDF needs history for forecasting, this functionality allows users to specify clone items and clone stores for these new Product/Locations</a:t>
            </a:r>
            <a:r>
              <a:rPr lang="en-US" dirty="0" smtClean="0"/>
              <a:t>.</a:t>
            </a:r>
          </a:p>
          <a:p>
            <a:endParaRPr lang="en-US" dirty="0"/>
          </a:p>
          <a:p>
            <a:r>
              <a:rPr lang="en-US" b="1" dirty="0"/>
              <a:t>For each Parent Item, you can assign a different contribution</a:t>
            </a:r>
            <a:r>
              <a:rPr lang="en-US" b="1" dirty="0" smtClean="0"/>
              <a:t>.</a:t>
            </a:r>
          </a:p>
          <a:p>
            <a:endParaRPr lang="en-US" b="1" dirty="0"/>
          </a:p>
          <a:p>
            <a:r>
              <a:rPr lang="en-US" dirty="0"/>
              <a:t>Sales (New Item) = Sales (Product Clone 1) × Product Clone 1 Contribution + Sales (Product Clone 2) × Product Clone 2 Contribution + Sales (Product Clone 3) × Product Clone 3 </a:t>
            </a:r>
            <a:r>
              <a:rPr lang="en-US" dirty="0" smtClean="0"/>
              <a:t>Contribution</a:t>
            </a:r>
          </a:p>
          <a:p>
            <a:endParaRPr lang="en-US" dirty="0"/>
          </a:p>
          <a:p>
            <a:r>
              <a:rPr lang="en-US" b="1" dirty="0"/>
              <a:t>For each Parent Store, you can assign a different contribution</a:t>
            </a:r>
            <a:r>
              <a:rPr lang="en-US" b="1" dirty="0" smtClean="0"/>
              <a:t>.</a:t>
            </a:r>
          </a:p>
          <a:p>
            <a:endParaRPr lang="en-US" b="1" dirty="0"/>
          </a:p>
          <a:p>
            <a:r>
              <a:rPr lang="en-US" dirty="0"/>
              <a:t>Sales (New Store) = Sales (Location Clone 1) × Location Clone 1 Contribution + Sales (Location Clone 2) × Location Clone 2 Contribution + Sales (Location Clone 3) × Location Clone 3 </a:t>
            </a:r>
            <a:r>
              <a:rPr lang="en-US" dirty="0" smtClean="0"/>
              <a:t>Contribution</a:t>
            </a:r>
          </a:p>
          <a:p>
            <a:endParaRPr lang="en-US" dirty="0"/>
          </a:p>
          <a:p>
            <a:r>
              <a:rPr lang="en-US" b="1" dirty="0"/>
              <a:t>Clone </a:t>
            </a:r>
            <a:r>
              <a:rPr lang="en-US" b="1" dirty="0" smtClean="0"/>
              <a:t>Adjustment </a:t>
            </a:r>
            <a:r>
              <a:rPr lang="en-US" b="1" dirty="0"/>
              <a:t>Ratio: </a:t>
            </a:r>
            <a:r>
              <a:rPr lang="en-US" dirty="0" smtClean="0"/>
              <a:t>An Adjustment </a:t>
            </a:r>
            <a:r>
              <a:rPr lang="en-US" dirty="0"/>
              <a:t>Ratio </a:t>
            </a:r>
            <a:r>
              <a:rPr lang="en-US" dirty="0" smtClean="0"/>
              <a:t>can be  applied </a:t>
            </a:r>
            <a:r>
              <a:rPr lang="en-US" dirty="0"/>
              <a:t>to the cloned history of the new </a:t>
            </a:r>
            <a:r>
              <a:rPr lang="en-US" dirty="0" smtClean="0"/>
              <a:t>location</a:t>
            </a:r>
            <a:endParaRPr lang="en-US" dirty="0"/>
          </a:p>
          <a:p>
            <a:endParaRPr lang="en-US" dirty="0"/>
          </a:p>
          <a:p>
            <a:endParaRPr lang="en-US" dirty="0"/>
          </a:p>
        </p:txBody>
      </p:sp>
    </p:spTree>
    <p:extLst>
      <p:ext uri="{BB962C8B-B14F-4D97-AF65-F5344CB8AC3E}">
        <p14:creationId xmlns:p14="http://schemas.microsoft.com/office/powerpoint/2010/main" val="39364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RDC</a:t>
            </a:r>
            <a:r>
              <a:rPr lang="en-US" sz="3500" b="1" cap="all" dirty="0" smtClean="0">
                <a:solidFill>
                  <a:srgbClr val="0F80AF"/>
                </a:solidFill>
                <a:sym typeface="Wingdings" panose="05000000000000000000" pitchFamily="2" charset="2"/>
              </a:rPr>
              <a:t>/Store Replenishment</a:t>
            </a:r>
            <a:endParaRPr lang="en-US" sz="3500" b="1" cap="all" dirty="0">
              <a:solidFill>
                <a:srgbClr val="0F80AF"/>
              </a:solidFill>
            </a:endParaRPr>
          </a:p>
        </p:txBody>
      </p:sp>
      <p:sp>
        <p:nvSpPr>
          <p:cNvPr id="3" name="TextBox 2"/>
          <p:cNvSpPr txBox="1"/>
          <p:nvPr/>
        </p:nvSpPr>
        <p:spPr>
          <a:xfrm>
            <a:off x="749785" y="788399"/>
            <a:ext cx="10896784" cy="6432530"/>
          </a:xfrm>
          <a:prstGeom prst="rect">
            <a:avLst/>
          </a:prstGeom>
          <a:noFill/>
        </p:spPr>
        <p:txBody>
          <a:bodyPr wrap="square" rtlCol="0">
            <a:spAutoFit/>
          </a:bodyPr>
          <a:lstStyle/>
          <a:p>
            <a:pPr defTabSz="496348"/>
            <a:r>
              <a:rPr lang="en-US" dirty="0" smtClean="0"/>
              <a:t>APX will </a:t>
            </a:r>
            <a:r>
              <a:rPr lang="en-US" dirty="0"/>
              <a:t>suggest distribution quantities for the percentage of the PO quantity received in the CDC/RDC used for replenishment. </a:t>
            </a:r>
          </a:p>
          <a:p>
            <a:pPr defTabSz="496348"/>
            <a:r>
              <a:rPr lang="en-US" dirty="0"/>
              <a:t>The replenishment stock will be split among the RDCs/Stores served by the corresponding CDC/RDC </a:t>
            </a:r>
            <a:endParaRPr lang="en-US" dirty="0" smtClean="0"/>
          </a:p>
          <a:p>
            <a:pPr defTabSz="496348"/>
            <a:r>
              <a:rPr lang="en-US" dirty="0"/>
              <a:t>B</a:t>
            </a:r>
            <a:r>
              <a:rPr lang="en-US" dirty="0" smtClean="0"/>
              <a:t>ased </a:t>
            </a:r>
            <a:r>
              <a:rPr lang="en-US" dirty="0"/>
              <a:t>on </a:t>
            </a:r>
            <a:r>
              <a:rPr lang="en-US" dirty="0" smtClean="0"/>
              <a:t>,</a:t>
            </a:r>
          </a:p>
          <a:p>
            <a:pPr lvl="1" defTabSz="496348"/>
            <a:r>
              <a:rPr lang="en-US" dirty="0"/>
              <a:t>T</a:t>
            </a:r>
            <a:r>
              <a:rPr lang="en-US" dirty="0" smtClean="0"/>
              <a:t>he </a:t>
            </a:r>
            <a:r>
              <a:rPr lang="en-US" dirty="0"/>
              <a:t>Store Need for CDC</a:t>
            </a:r>
            <a:r>
              <a:rPr lang="en-US" dirty="0">
                <a:sym typeface="Wingdings"/>
              </a:rPr>
              <a:t></a:t>
            </a:r>
            <a:r>
              <a:rPr lang="en-US" dirty="0"/>
              <a:t>RDC replenishment </a:t>
            </a:r>
          </a:p>
          <a:p>
            <a:pPr lvl="1" defTabSz="496348"/>
            <a:r>
              <a:rPr lang="en-US" dirty="0"/>
              <a:t>      Or</a:t>
            </a:r>
          </a:p>
          <a:p>
            <a:pPr lvl="1" defTabSz="496348"/>
            <a:r>
              <a:rPr lang="en-US" dirty="0"/>
              <a:t>The Store ROIs for the RDC</a:t>
            </a:r>
            <a:r>
              <a:rPr lang="en-US" dirty="0" smtClean="0">
                <a:sym typeface="Wingdings"/>
              </a:rPr>
              <a:t> </a:t>
            </a:r>
            <a:r>
              <a:rPr lang="en-US" dirty="0" smtClean="0"/>
              <a:t>Store replenishment.</a:t>
            </a:r>
          </a:p>
          <a:p>
            <a:pPr lvl="1" defTabSz="496348"/>
            <a:endParaRPr lang="en-US" dirty="0"/>
          </a:p>
          <a:p>
            <a:r>
              <a:rPr lang="en-US" dirty="0" smtClean="0"/>
              <a:t>APX </a:t>
            </a:r>
            <a:r>
              <a:rPr lang="en-US" dirty="0"/>
              <a:t>will use two processing rounds to calculate the distribution of quantities to competing locations.</a:t>
            </a:r>
          </a:p>
          <a:p>
            <a:pPr marL="742950" lvl="1" indent="-285750">
              <a:buFont typeface="Wingdings" panose="05000000000000000000" pitchFamily="2" charset="2"/>
              <a:buChar char="ü"/>
            </a:pPr>
            <a:r>
              <a:rPr lang="en-US" b="1" dirty="0"/>
              <a:t>Need</a:t>
            </a:r>
            <a:r>
              <a:rPr lang="en-US" dirty="0"/>
              <a:t> (Order Point – Net Inventory) Cover round</a:t>
            </a:r>
          </a:p>
          <a:p>
            <a:pPr marL="742950" lvl="1" indent="-285750">
              <a:buFont typeface="Wingdings" panose="05000000000000000000" pitchFamily="2" charset="2"/>
              <a:buChar char="ü"/>
            </a:pPr>
            <a:r>
              <a:rPr lang="en-US" b="1" dirty="0"/>
              <a:t>Request</a:t>
            </a:r>
            <a:r>
              <a:rPr lang="en-US" dirty="0"/>
              <a:t> (Order up to Level – Net Inventory) Cover round</a:t>
            </a:r>
          </a:p>
          <a:p>
            <a:endParaRPr lang="en-US" dirty="0"/>
          </a:p>
          <a:p>
            <a:r>
              <a:rPr lang="en-US" dirty="0"/>
              <a:t>For each round, for each pack to-be allocated CPR will</a:t>
            </a:r>
          </a:p>
          <a:p>
            <a:endParaRPr lang="en-US" dirty="0"/>
          </a:p>
          <a:p>
            <a:pPr lvl="0"/>
            <a:r>
              <a:rPr lang="en-US" dirty="0"/>
              <a:t>Create a candidate store list based on</a:t>
            </a:r>
          </a:p>
          <a:p>
            <a:pPr marL="742950" lvl="1" indent="-285750">
              <a:buFont typeface="Wingdings" panose="05000000000000000000" pitchFamily="2" charset="2"/>
              <a:buChar char="ü"/>
            </a:pPr>
            <a:r>
              <a:rPr lang="en-US" dirty="0"/>
              <a:t>Best fit Pack Type selection </a:t>
            </a:r>
          </a:p>
          <a:p>
            <a:pPr lvl="1"/>
            <a:endParaRPr lang="en-US" dirty="0"/>
          </a:p>
          <a:p>
            <a:r>
              <a:rPr lang="en-US" dirty="0"/>
              <a:t>Select champion store based </a:t>
            </a:r>
            <a:r>
              <a:rPr lang="en-US" dirty="0" smtClean="0"/>
              <a:t>on</a:t>
            </a:r>
          </a:p>
          <a:p>
            <a:pPr marL="742950" lvl="1" indent="-285750">
              <a:buFont typeface="Wingdings" panose="05000000000000000000" pitchFamily="2" charset="2"/>
              <a:buChar char="ü"/>
            </a:pPr>
            <a:r>
              <a:rPr lang="en-US" dirty="0"/>
              <a:t>Return On </a:t>
            </a:r>
            <a:r>
              <a:rPr lang="en-US" dirty="0" smtClean="0"/>
              <a:t>Investment</a:t>
            </a:r>
            <a:endParaRPr lang="en-US" dirty="0" smtClean="0"/>
          </a:p>
          <a:p>
            <a:pPr marL="742950" lvl="1" indent="-285750">
              <a:buFont typeface="Wingdings" panose="05000000000000000000" pitchFamily="2" charset="2"/>
              <a:buChar char="ü"/>
            </a:pPr>
            <a:r>
              <a:rPr lang="en-US" dirty="0" smtClean="0"/>
              <a:t>Need </a:t>
            </a:r>
            <a:r>
              <a:rPr lang="en-US" dirty="0"/>
              <a:t>/ Inventory Ratio</a:t>
            </a:r>
          </a:p>
          <a:p>
            <a:pPr marL="246451" indent="-246451" defTabSz="496348">
              <a:buFont typeface="Arial"/>
              <a:buChar char="•"/>
            </a:pPr>
            <a:endParaRPr lang="en-US" sz="1600" dirty="0"/>
          </a:p>
          <a:p>
            <a:pPr lvl="1" defTabSz="496348"/>
            <a:endParaRPr lang="en-US" dirty="0"/>
          </a:p>
          <a:p>
            <a:endParaRPr lang="en-US" dirty="0"/>
          </a:p>
        </p:txBody>
      </p:sp>
    </p:spTree>
    <p:extLst>
      <p:ext uri="{BB962C8B-B14F-4D97-AF65-F5344CB8AC3E}">
        <p14:creationId xmlns:p14="http://schemas.microsoft.com/office/powerpoint/2010/main" val="136085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Parameters</a:t>
            </a:r>
            <a:endParaRPr lang="en-US" sz="3500" b="1" cap="all" dirty="0">
              <a:solidFill>
                <a:srgbClr val="0F80AF"/>
              </a:solidFill>
            </a:endParaRPr>
          </a:p>
        </p:txBody>
      </p:sp>
      <p:sp>
        <p:nvSpPr>
          <p:cNvPr id="3" name="TextBox 2"/>
          <p:cNvSpPr txBox="1"/>
          <p:nvPr/>
        </p:nvSpPr>
        <p:spPr>
          <a:xfrm>
            <a:off x="749784" y="916735"/>
            <a:ext cx="10896784" cy="6543330"/>
          </a:xfrm>
          <a:prstGeom prst="rect">
            <a:avLst/>
          </a:prstGeom>
          <a:noFill/>
        </p:spPr>
        <p:txBody>
          <a:bodyPr wrap="square" rtlCol="0">
            <a:spAutoFit/>
          </a:bodyPr>
          <a:lstStyle/>
          <a:p>
            <a:pPr defTabSz="496348">
              <a:lnSpc>
                <a:spcPct val="80000"/>
              </a:lnSpc>
            </a:pPr>
            <a:r>
              <a:rPr lang="en-US" b="1" dirty="0"/>
              <a:t>Logistics </a:t>
            </a:r>
            <a:r>
              <a:rPr lang="en-US" b="1" dirty="0" smtClean="0"/>
              <a:t>Parameters</a:t>
            </a:r>
          </a:p>
          <a:p>
            <a:pPr defTabSz="496348">
              <a:lnSpc>
                <a:spcPct val="80000"/>
              </a:lnSpc>
            </a:pPr>
            <a:endParaRPr lang="en-US" b="1" dirty="0"/>
          </a:p>
          <a:p>
            <a:pPr marL="742950" lvl="1" indent="-285750">
              <a:buFont typeface="Wingdings" panose="05000000000000000000" pitchFamily="2" charset="2"/>
              <a:buChar char="ü"/>
            </a:pPr>
            <a:r>
              <a:rPr lang="en-US" dirty="0" smtClean="0"/>
              <a:t>CDC to RDC Lead Time</a:t>
            </a:r>
          </a:p>
          <a:p>
            <a:pPr marL="742950" lvl="1" indent="-285750">
              <a:buFont typeface="Wingdings" panose="05000000000000000000" pitchFamily="2" charset="2"/>
              <a:buChar char="ü"/>
            </a:pPr>
            <a:r>
              <a:rPr lang="en-US" dirty="0" smtClean="0"/>
              <a:t>RDC to Store Lead Time</a:t>
            </a:r>
          </a:p>
          <a:p>
            <a:pPr marL="742950" lvl="1" indent="-285750">
              <a:buFont typeface="Wingdings" panose="05000000000000000000" pitchFamily="2" charset="2"/>
              <a:buChar char="ü"/>
            </a:pPr>
            <a:r>
              <a:rPr lang="en-US" dirty="0" smtClean="0"/>
              <a:t>CDC Not Able to Ship</a:t>
            </a:r>
          </a:p>
          <a:p>
            <a:pPr marL="742950" lvl="1" indent="-285750">
              <a:buFont typeface="Wingdings" panose="05000000000000000000" pitchFamily="2" charset="2"/>
              <a:buChar char="ü"/>
            </a:pPr>
            <a:r>
              <a:rPr lang="en-US" dirty="0" smtClean="0"/>
              <a:t>RDC Not Able to Receive – Ship</a:t>
            </a:r>
          </a:p>
          <a:p>
            <a:pPr marL="742950" lvl="1" indent="-285750">
              <a:buFont typeface="Wingdings" panose="05000000000000000000" pitchFamily="2" charset="2"/>
              <a:buChar char="ü"/>
            </a:pPr>
            <a:r>
              <a:rPr lang="en-US" dirty="0" smtClean="0"/>
              <a:t>Store Not Able to Receive</a:t>
            </a:r>
          </a:p>
          <a:p>
            <a:pPr marL="742950" lvl="1" indent="-285750">
              <a:buFont typeface="Wingdings" panose="05000000000000000000" pitchFamily="2" charset="2"/>
              <a:buChar char="ü"/>
            </a:pPr>
            <a:r>
              <a:rPr lang="en-US" dirty="0" smtClean="0"/>
              <a:t>Min – Max and Cover Method</a:t>
            </a:r>
          </a:p>
          <a:p>
            <a:pPr marL="742950" lvl="1" indent="-285750">
              <a:buFont typeface="Wingdings" panose="05000000000000000000" pitchFamily="2" charset="2"/>
              <a:buChar char="ü"/>
            </a:pPr>
            <a:r>
              <a:rPr lang="en-US" dirty="0" smtClean="0"/>
              <a:t>Pack Eligibility</a:t>
            </a:r>
          </a:p>
          <a:p>
            <a:pPr marL="742950" lvl="1" indent="-285750">
              <a:buFont typeface="Wingdings" panose="05000000000000000000" pitchFamily="2" charset="2"/>
              <a:buChar char="ü"/>
            </a:pPr>
            <a:r>
              <a:rPr lang="en-US" dirty="0" smtClean="0"/>
              <a:t>Allocation Start and Store Open – Close Dates</a:t>
            </a:r>
          </a:p>
          <a:p>
            <a:pPr marL="742950" lvl="1" indent="-285750">
              <a:buFont typeface="Wingdings" panose="05000000000000000000" pitchFamily="2" charset="2"/>
              <a:buChar char="ü"/>
            </a:pPr>
            <a:r>
              <a:rPr lang="en-US" dirty="0" smtClean="0"/>
              <a:t>CDC Ranking (Primary, Secondary &amp; Tertiary CDC)</a:t>
            </a:r>
          </a:p>
          <a:p>
            <a:pPr lvl="1"/>
            <a:endParaRPr lang="en-US" dirty="0" smtClean="0"/>
          </a:p>
          <a:p>
            <a:pPr defTabSz="496348">
              <a:lnSpc>
                <a:spcPct val="80000"/>
              </a:lnSpc>
            </a:pPr>
            <a:endParaRPr lang="en-US" dirty="0"/>
          </a:p>
          <a:p>
            <a:pPr defTabSz="496348">
              <a:lnSpc>
                <a:spcPct val="80000"/>
              </a:lnSpc>
            </a:pPr>
            <a:r>
              <a:rPr lang="en-US" b="1" dirty="0"/>
              <a:t>Replenishment Parameters ( Based on Order </a:t>
            </a:r>
            <a:r>
              <a:rPr lang="en-US" b="1" dirty="0" smtClean="0"/>
              <a:t>Methods)</a:t>
            </a:r>
            <a:endParaRPr lang="en-US" b="1" dirty="0"/>
          </a:p>
          <a:p>
            <a:pPr lvl="1" indent="-342900" defTabSz="496348">
              <a:lnSpc>
                <a:spcPct val="80000"/>
              </a:lnSpc>
              <a:buFont typeface="Wingdings" panose="05000000000000000000" pitchFamily="2" charset="2"/>
              <a:buChar char="ü"/>
            </a:pPr>
            <a:r>
              <a:rPr lang="en-US" dirty="0"/>
              <a:t>Min/Max</a:t>
            </a:r>
          </a:p>
          <a:p>
            <a:pPr lvl="1" indent="-342900" defTabSz="496348">
              <a:lnSpc>
                <a:spcPct val="80000"/>
              </a:lnSpc>
              <a:buFont typeface="Wingdings" panose="05000000000000000000" pitchFamily="2" charset="2"/>
              <a:buChar char="ü"/>
            </a:pPr>
            <a:r>
              <a:rPr lang="en-US" dirty="0"/>
              <a:t>Hybrid</a:t>
            </a:r>
          </a:p>
          <a:p>
            <a:pPr lvl="1" indent="-342900" defTabSz="496348">
              <a:lnSpc>
                <a:spcPct val="80000"/>
              </a:lnSpc>
              <a:buFont typeface="Wingdings" panose="05000000000000000000" pitchFamily="2" charset="2"/>
              <a:buChar char="ü"/>
            </a:pPr>
            <a:r>
              <a:rPr lang="en-US" dirty="0"/>
              <a:t>Time-Supply</a:t>
            </a:r>
          </a:p>
          <a:p>
            <a:pPr lvl="1" indent="-342900" defTabSz="496348">
              <a:lnSpc>
                <a:spcPct val="80000"/>
              </a:lnSpc>
              <a:buFont typeface="Wingdings" panose="05000000000000000000" pitchFamily="2" charset="2"/>
              <a:buChar char="ü"/>
            </a:pPr>
            <a:r>
              <a:rPr lang="en-US" dirty="0" smtClean="0"/>
              <a:t>Dynamic</a:t>
            </a:r>
          </a:p>
          <a:p>
            <a:pPr marL="114300" lvl="1" defTabSz="496348">
              <a:lnSpc>
                <a:spcPct val="80000"/>
              </a:lnSpc>
            </a:pPr>
            <a:endParaRPr lang="en-US" dirty="0" smtClean="0"/>
          </a:p>
          <a:p>
            <a:pPr marL="114300" lvl="1" defTabSz="496348">
              <a:lnSpc>
                <a:spcPct val="80000"/>
              </a:lnSpc>
            </a:pPr>
            <a:r>
              <a:rPr lang="en-US" dirty="0" smtClean="0"/>
              <a:t>Note- Default @ Subclass/Territory, Override @ SKU/STORE</a:t>
            </a:r>
            <a:endParaRPr lang="en-US" dirty="0"/>
          </a:p>
          <a:p>
            <a:pPr marL="400050" lvl="1" indent="0" defTabSz="496348">
              <a:lnSpc>
                <a:spcPct val="80000"/>
              </a:lnSpc>
              <a:buNone/>
            </a:pPr>
            <a:endParaRPr lang="en-US" dirty="0"/>
          </a:p>
          <a:p>
            <a:pPr defTabSz="496348">
              <a:lnSpc>
                <a:spcPct val="80000"/>
              </a:lnSpc>
            </a:pPr>
            <a:r>
              <a:rPr lang="en-US" b="1" dirty="0"/>
              <a:t>Alert </a:t>
            </a:r>
            <a:r>
              <a:rPr lang="en-US" b="1" dirty="0" smtClean="0"/>
              <a:t>Parameters</a:t>
            </a:r>
            <a:endParaRPr lang="en-US" dirty="0"/>
          </a:p>
          <a:p>
            <a:pPr lvl="1" indent="-342900" defTabSz="496348">
              <a:lnSpc>
                <a:spcPct val="80000"/>
              </a:lnSpc>
              <a:buFont typeface="Wingdings" panose="05000000000000000000" pitchFamily="2" charset="2"/>
              <a:buChar char="ü"/>
            </a:pPr>
            <a:r>
              <a:rPr lang="en-US" dirty="0" smtClean="0"/>
              <a:t>Order Threshold (Option level)</a:t>
            </a:r>
            <a:endParaRPr lang="en-US" dirty="0"/>
          </a:p>
          <a:p>
            <a:pPr defTabSz="496348"/>
            <a:endParaRPr lang="en-US" sz="1600" dirty="0"/>
          </a:p>
          <a:p>
            <a:pPr lvl="1" defTabSz="496348"/>
            <a:endParaRPr lang="en-US" dirty="0"/>
          </a:p>
          <a:p>
            <a:endParaRPr lang="en-US" dirty="0"/>
          </a:p>
        </p:txBody>
      </p:sp>
    </p:spTree>
    <p:extLst>
      <p:ext uri="{BB962C8B-B14F-4D97-AF65-F5344CB8AC3E}">
        <p14:creationId xmlns:p14="http://schemas.microsoft.com/office/powerpoint/2010/main" val="891018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Replenishment Order Methods</a:t>
            </a:r>
            <a:endParaRPr lang="en-US" sz="3500" b="1" cap="all" dirty="0">
              <a:solidFill>
                <a:srgbClr val="0F80AF"/>
              </a:solidFill>
            </a:endParaRPr>
          </a:p>
        </p:txBody>
      </p:sp>
      <p:sp>
        <p:nvSpPr>
          <p:cNvPr id="5" name="Content Placeholder 2"/>
          <p:cNvSpPr>
            <a:spLocks noGrp="1"/>
          </p:cNvSpPr>
          <p:nvPr>
            <p:ph idx="1"/>
          </p:nvPr>
        </p:nvSpPr>
        <p:spPr>
          <a:xfrm>
            <a:off x="749784" y="916735"/>
            <a:ext cx="10515600" cy="5273842"/>
          </a:xfrm>
        </p:spPr>
        <p:txBody>
          <a:bodyPr>
            <a:normAutofit/>
          </a:bodyPr>
          <a:lstStyle/>
          <a:p>
            <a:pPr marL="315789" indent="-315789" algn="just">
              <a:buFont typeface="+mj-lt"/>
              <a:buAutoNum type="arabicPeriod"/>
            </a:pPr>
            <a:r>
              <a:rPr lang="en-US" sz="1800" b="1" dirty="0"/>
              <a:t>Min/Max </a:t>
            </a:r>
            <a:r>
              <a:rPr lang="en-US" sz="1800" dirty="0"/>
              <a:t>is a simple, non-forecast-based replenishment method. Inventory is maintained based on set minimum and maximum quantities.</a:t>
            </a:r>
          </a:p>
          <a:p>
            <a:pPr marL="315789" indent="-315789" algn="just">
              <a:buFont typeface="+mj-lt"/>
              <a:buAutoNum type="arabicPeriod"/>
            </a:pPr>
            <a:r>
              <a:rPr lang="en-US" sz="1800" b="1" dirty="0"/>
              <a:t>Time Supply </a:t>
            </a:r>
            <a:r>
              <a:rPr lang="en-US" sz="1800" dirty="0"/>
              <a:t>allows the user to maintain a minimum and maximum amount of stock in terms of days of supply. </a:t>
            </a:r>
          </a:p>
          <a:p>
            <a:pPr marL="315789" indent="-315789" algn="just">
              <a:buFont typeface="+mj-lt"/>
              <a:buAutoNum type="arabicPeriod"/>
            </a:pPr>
            <a:r>
              <a:rPr lang="en-US" sz="1800" b="1" dirty="0"/>
              <a:t>Dynamic: </a:t>
            </a:r>
            <a:r>
              <a:rPr lang="en-US" sz="1800" dirty="0"/>
              <a:t>The goal of the Dynamic replenishment method is to replenish  the quantity required to cover forecast demand over review time and meet user specified customer service level. It is a statistical method that calculates safety stock based on service level target and forecast standard deviation. (It assumes the demand observes a normal distribution.) </a:t>
            </a:r>
            <a:endParaRPr lang="en-US" sz="1800" dirty="0" smtClean="0"/>
          </a:p>
          <a:p>
            <a:pPr marL="315789" indent="-315789" algn="just">
              <a:buFont typeface="+mj-lt"/>
              <a:buAutoNum type="arabicPeriod"/>
            </a:pPr>
            <a:r>
              <a:rPr lang="en-US" sz="1800" b="1" dirty="0"/>
              <a:t>H</a:t>
            </a:r>
            <a:r>
              <a:rPr lang="en-US" sz="1800" b="1" dirty="0" smtClean="0"/>
              <a:t>ybrid</a:t>
            </a:r>
            <a:r>
              <a:rPr lang="en-US" sz="1800" dirty="0" smtClean="0"/>
              <a:t> </a:t>
            </a:r>
            <a:r>
              <a:rPr lang="en-US" sz="1800" dirty="0"/>
              <a:t>is a combination of Dynamic and Time Supply replenishment methods. The main difference between the Hybrid and Dynamic methods is the calculation of safety stock. In the Hybrid method, the safety stock is calculated using days of supply based on forecast. </a:t>
            </a:r>
          </a:p>
          <a:p>
            <a:pPr marL="0" indent="0">
              <a:buNone/>
            </a:pP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369" y="4165934"/>
            <a:ext cx="6134100" cy="2308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709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379" y="1066800"/>
            <a:ext cx="8229600" cy="4525963"/>
          </a:xfrm>
        </p:spPr>
        <p:txBody>
          <a:bodyPr>
            <a:normAutofit/>
          </a:bodyPr>
          <a:lstStyle/>
          <a:p>
            <a:pPr marL="360" indent="0">
              <a:lnSpc>
                <a:spcPct val="100000"/>
              </a:lnSpc>
              <a:buNone/>
            </a:pPr>
            <a:r>
              <a:rPr lang="en-US" sz="1800" b="1" spc="-1" dirty="0">
                <a:solidFill>
                  <a:srgbClr val="000000"/>
                </a:solidFill>
                <a:uFill>
                  <a:solidFill>
                    <a:srgbClr val="FFFFFF"/>
                  </a:solidFill>
                </a:uFill>
              </a:rPr>
              <a:t>Order Point: </a:t>
            </a:r>
            <a:r>
              <a:rPr lang="en-US" sz="1800" spc="-1" dirty="0">
                <a:solidFill>
                  <a:srgbClr val="000000"/>
                </a:solidFill>
                <a:uFill>
                  <a:solidFill>
                    <a:srgbClr val="FFFFFF"/>
                  </a:solidFill>
                </a:uFill>
              </a:rPr>
              <a:t>Presentation Stock + Min Stock </a:t>
            </a:r>
            <a:endParaRPr lang="en-US" sz="1800" dirty="0"/>
          </a:p>
          <a:p>
            <a:pPr marL="360" indent="0">
              <a:lnSpc>
                <a:spcPct val="100000"/>
              </a:lnSpc>
              <a:buNone/>
            </a:pPr>
            <a:r>
              <a:rPr lang="en-US" sz="1800" b="1" spc="-1" dirty="0">
                <a:solidFill>
                  <a:srgbClr val="000000"/>
                </a:solidFill>
                <a:uFill>
                  <a:solidFill>
                    <a:srgbClr val="FFFFFF"/>
                  </a:solidFill>
                </a:uFill>
              </a:rPr>
              <a:t>Order Up To Level: </a:t>
            </a:r>
            <a:r>
              <a:rPr lang="en-US" sz="1800" spc="-1" dirty="0">
                <a:solidFill>
                  <a:srgbClr val="000000"/>
                </a:solidFill>
                <a:uFill>
                  <a:solidFill>
                    <a:srgbClr val="FFFFFF"/>
                  </a:solidFill>
                </a:uFill>
              </a:rPr>
              <a:t>Presentation Stock + Max Stock </a:t>
            </a:r>
            <a:endParaRPr lang="en-US" sz="1800" dirty="0"/>
          </a:p>
          <a:p>
            <a:pPr>
              <a:lnSpc>
                <a:spcPct val="100000"/>
              </a:lnSpc>
            </a:pPr>
            <a:endParaRPr lang="en-US" sz="1800" dirty="0"/>
          </a:p>
          <a:p>
            <a:endParaRPr lang="en-US" sz="1800" dirty="0"/>
          </a:p>
        </p:txBody>
      </p:sp>
      <p:sp>
        <p:nvSpPr>
          <p:cNvPr id="4" name="Title 1"/>
          <p:cNvSpPr>
            <a:spLocks noGrp="1"/>
          </p:cNvSpPr>
          <p:nvPr>
            <p:ph type="title"/>
          </p:nvPr>
        </p:nvSpPr>
        <p:spPr>
          <a:xfrm>
            <a:off x="525379" y="112295"/>
            <a:ext cx="10134600" cy="762000"/>
          </a:xfrm>
        </p:spPr>
        <p:txBody>
          <a:bodyPr>
            <a:normAutofit/>
          </a:bodyPr>
          <a:lstStyle/>
          <a:p>
            <a:r>
              <a:rPr lang="en-US" sz="3500" b="1" cap="all" dirty="0" smtClean="0">
                <a:solidFill>
                  <a:srgbClr val="0F80AF"/>
                </a:solidFill>
              </a:rPr>
              <a:t>APX - Order </a:t>
            </a:r>
            <a:r>
              <a:rPr lang="en-US" sz="3500" b="1" cap="all" dirty="0">
                <a:solidFill>
                  <a:srgbClr val="0F80AF"/>
                </a:solidFill>
              </a:rPr>
              <a:t>Method </a:t>
            </a:r>
            <a:r>
              <a:rPr lang="en-US" sz="3500" b="1" cap="all" dirty="0" smtClean="0">
                <a:solidFill>
                  <a:srgbClr val="0F80AF"/>
                </a:solidFill>
              </a:rPr>
              <a:t>Min-Max</a:t>
            </a:r>
            <a:endParaRPr lang="en-US" sz="3500" b="1" cap="all" dirty="0">
              <a:solidFill>
                <a:srgbClr val="0F80AF"/>
              </a:solidFill>
            </a:endParaRPr>
          </a:p>
        </p:txBody>
      </p:sp>
    </p:spTree>
    <p:extLst>
      <p:ext uri="{BB962C8B-B14F-4D97-AF65-F5344CB8AC3E}">
        <p14:creationId xmlns:p14="http://schemas.microsoft.com/office/powerpoint/2010/main" val="2209042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674" y="914400"/>
            <a:ext cx="10960768" cy="5410200"/>
          </a:xfrm>
        </p:spPr>
        <p:txBody>
          <a:bodyPr>
            <a:noAutofit/>
          </a:bodyPr>
          <a:lstStyle/>
          <a:p>
            <a:pPr marL="0" indent="0">
              <a:lnSpc>
                <a:spcPct val="100000"/>
              </a:lnSpc>
              <a:buNone/>
            </a:pPr>
            <a:r>
              <a:rPr lang="en-US" sz="2000" b="1" spc="-1" dirty="0">
                <a:solidFill>
                  <a:srgbClr val="000000"/>
                </a:solidFill>
                <a:uFill>
                  <a:solidFill>
                    <a:srgbClr val="FFFFFF"/>
                  </a:solidFill>
                </a:uFill>
              </a:rPr>
              <a:t>Order Point: </a:t>
            </a:r>
            <a:endParaRPr lang="en-US" sz="2000" b="1" spc="-1" dirty="0" smtClean="0">
              <a:solidFill>
                <a:srgbClr val="000000"/>
              </a:solidFill>
              <a:uFill>
                <a:solidFill>
                  <a:srgbClr val="FFFFFF"/>
                </a:solidFill>
              </a:uFill>
            </a:endParaRPr>
          </a:p>
          <a:p>
            <a:pPr marL="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(Minimum TS Days * Sum of Forecast For TS Horizon / TS Horizon</a:t>
            </a:r>
            <a:r>
              <a:rPr lang="en-US" sz="1800" spc="-1" dirty="0" smtClean="0">
                <a:solidFill>
                  <a:srgbClr val="000000"/>
                </a:solidFill>
                <a:uFill>
                  <a:solidFill>
                    <a:srgbClr val="FFFFFF"/>
                  </a:solidFill>
                </a:uFill>
              </a:rPr>
              <a:t>)</a:t>
            </a:r>
            <a:endParaRPr lang="en-US" sz="1800" dirty="0"/>
          </a:p>
          <a:p>
            <a:pPr marL="0" indent="0">
              <a:lnSpc>
                <a:spcPct val="100000"/>
              </a:lnSpc>
              <a:buNone/>
            </a:pPr>
            <a:r>
              <a:rPr lang="en-US" sz="1800" spc="-1" dirty="0">
                <a:solidFill>
                  <a:srgbClr val="000000"/>
                </a:solidFill>
                <a:uFill>
                  <a:solidFill>
                    <a:srgbClr val="FFFFFF"/>
                  </a:solidFill>
                </a:uFill>
              </a:rPr>
              <a:t> </a:t>
            </a:r>
            <a:r>
              <a:rPr lang="en-US" sz="1800" b="1" spc="-1" dirty="0">
                <a:solidFill>
                  <a:srgbClr val="000000"/>
                </a:solidFill>
                <a:uFill>
                  <a:solidFill>
                    <a:srgbClr val="FFFFFF"/>
                  </a:solidFill>
                </a:uFill>
              </a:rPr>
              <a:t>OR </a:t>
            </a:r>
            <a:r>
              <a:rPr lang="en-US" sz="1800" spc="-1" dirty="0">
                <a:solidFill>
                  <a:srgbClr val="000000"/>
                </a:solidFill>
                <a:uFill>
                  <a:solidFill>
                    <a:srgbClr val="FFFFFF"/>
                  </a:solidFill>
                </a:uFill>
              </a:rPr>
              <a:t>if TS Horizon is not </a:t>
            </a:r>
            <a:r>
              <a:rPr lang="en-US" sz="1800" spc="-1" dirty="0" smtClean="0">
                <a:solidFill>
                  <a:srgbClr val="000000"/>
                </a:solidFill>
                <a:uFill>
                  <a:solidFill>
                    <a:srgbClr val="FFFFFF"/>
                  </a:solidFill>
                </a:uFill>
              </a:rPr>
              <a:t>specified</a:t>
            </a:r>
            <a:endParaRPr lang="en-US" sz="1800" dirty="0"/>
          </a:p>
          <a:p>
            <a:pPr marL="360" indent="0">
              <a:lnSpc>
                <a:spcPct val="100000"/>
              </a:lnSpc>
              <a:buNone/>
            </a:pPr>
            <a:r>
              <a:rPr lang="en-US" sz="1800" spc="-1" dirty="0">
                <a:solidFill>
                  <a:srgbClr val="000000"/>
                </a:solidFill>
                <a:uFill>
                  <a:solidFill>
                    <a:srgbClr val="FFFFFF"/>
                  </a:solidFill>
                </a:uFill>
              </a:rPr>
              <a:t>Presentation 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Sum of Forecast over Minimum TS Days</a:t>
            </a:r>
            <a:endParaRPr lang="en-US" sz="1800" dirty="0"/>
          </a:p>
          <a:p>
            <a:pPr>
              <a:lnSpc>
                <a:spcPct val="100000"/>
              </a:lnSpc>
            </a:pPr>
            <a:endParaRPr lang="en-US" sz="1800" dirty="0"/>
          </a:p>
          <a:p>
            <a:pPr marL="0" indent="0">
              <a:lnSpc>
                <a:spcPct val="100000"/>
              </a:lnSpc>
              <a:buNone/>
            </a:pPr>
            <a:r>
              <a:rPr lang="en-US" sz="2000" b="1" spc="-1" dirty="0">
                <a:solidFill>
                  <a:srgbClr val="000000"/>
                </a:solidFill>
                <a:uFill>
                  <a:solidFill>
                    <a:srgbClr val="FFFFFF"/>
                  </a:solidFill>
                </a:uFill>
              </a:rPr>
              <a:t>Order Up To Level: </a:t>
            </a:r>
          </a:p>
          <a:p>
            <a:pPr marL="360" indent="0">
              <a:lnSpc>
                <a:spcPct val="100000"/>
              </a:lnSpc>
              <a:buNone/>
            </a:pPr>
            <a:r>
              <a:rPr lang="en-US" sz="1800" spc="-1" dirty="0">
                <a:solidFill>
                  <a:srgbClr val="000000"/>
                </a:solidFill>
                <a:uFill>
                  <a:solidFill>
                    <a:srgbClr val="FFFFFF"/>
                  </a:solidFill>
                </a:uFill>
              </a:rPr>
              <a:t>Presentation 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(Maximum TS Days * Sum of Forecast For TS Horizon / TS Horizon) </a:t>
            </a:r>
            <a:endParaRPr lang="en-US" sz="1800" dirty="0"/>
          </a:p>
          <a:p>
            <a:pPr marL="0" indent="0">
              <a:lnSpc>
                <a:spcPct val="100000"/>
              </a:lnSpc>
              <a:buNone/>
            </a:pPr>
            <a:r>
              <a:rPr lang="en-US" sz="1800" b="1" spc="-1" dirty="0" smtClean="0">
                <a:solidFill>
                  <a:srgbClr val="000000"/>
                </a:solidFill>
                <a:uFill>
                  <a:solidFill>
                    <a:srgbClr val="FFFFFF"/>
                  </a:solidFill>
                </a:uFill>
              </a:rPr>
              <a:t>OR </a:t>
            </a:r>
            <a:r>
              <a:rPr lang="en-US" sz="1800" spc="-1" dirty="0">
                <a:solidFill>
                  <a:srgbClr val="000000"/>
                </a:solidFill>
                <a:uFill>
                  <a:solidFill>
                    <a:srgbClr val="FFFFFF"/>
                  </a:solidFill>
                </a:uFill>
              </a:rPr>
              <a:t>if TS Horizon is not specified</a:t>
            </a:r>
            <a:endParaRPr lang="en-US" sz="1800" dirty="0"/>
          </a:p>
          <a:p>
            <a:pPr marL="36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Sum of Forecast over Maximum Days of Supply</a:t>
            </a:r>
            <a:endParaRPr lang="en-US" sz="1800" dirty="0"/>
          </a:p>
          <a:p>
            <a:pPr>
              <a:lnSpc>
                <a:spcPct val="100000"/>
              </a:lnSpc>
            </a:pPr>
            <a:endParaRPr lang="en-US" sz="1800" dirty="0"/>
          </a:p>
          <a:p>
            <a:pPr marL="0" indent="0">
              <a:lnSpc>
                <a:spcPct val="100000"/>
              </a:lnSpc>
              <a:buNone/>
            </a:pPr>
            <a:r>
              <a:rPr lang="en-US" sz="1800" spc="-1" dirty="0" smtClean="0">
                <a:solidFill>
                  <a:srgbClr val="000000"/>
                </a:solidFill>
                <a:uFill>
                  <a:solidFill>
                    <a:srgbClr val="FFFFFF"/>
                  </a:solidFill>
                </a:uFill>
              </a:rPr>
              <a:t>** </a:t>
            </a:r>
            <a:r>
              <a:rPr lang="en-US" sz="1800" spc="-1" dirty="0">
                <a:solidFill>
                  <a:srgbClr val="000000"/>
                </a:solidFill>
                <a:uFill>
                  <a:solidFill>
                    <a:srgbClr val="FFFFFF"/>
                  </a:solidFill>
                </a:uFill>
              </a:rPr>
              <a:t>TS Horizon, Minimum and Maximum TS Days start at (today + lead time)</a:t>
            </a:r>
            <a:endParaRPr lang="en-US" sz="1800" dirty="0"/>
          </a:p>
        </p:txBody>
      </p:sp>
      <p:sp>
        <p:nvSpPr>
          <p:cNvPr id="4" name="Title 1"/>
          <p:cNvSpPr>
            <a:spLocks noGrp="1"/>
          </p:cNvSpPr>
          <p:nvPr>
            <p:ph type="title"/>
          </p:nvPr>
        </p:nvSpPr>
        <p:spPr>
          <a:xfrm>
            <a:off x="637674" y="152400"/>
            <a:ext cx="10134600" cy="762000"/>
          </a:xfrm>
        </p:spPr>
        <p:txBody>
          <a:bodyPr>
            <a:normAutofit/>
          </a:bodyPr>
          <a:lstStyle/>
          <a:p>
            <a:r>
              <a:rPr lang="en-US" sz="3600" b="1" cap="all" dirty="0">
                <a:solidFill>
                  <a:srgbClr val="0F80AF"/>
                </a:solidFill>
              </a:rPr>
              <a:t>APX - </a:t>
            </a:r>
            <a:r>
              <a:rPr lang="en-US" sz="3600" b="1" cap="all" dirty="0" smtClean="0">
                <a:solidFill>
                  <a:srgbClr val="0F80AF"/>
                </a:solidFill>
              </a:rPr>
              <a:t>Order </a:t>
            </a:r>
            <a:r>
              <a:rPr lang="en-US" sz="3600" b="1" cap="all" dirty="0">
                <a:solidFill>
                  <a:srgbClr val="0F80AF"/>
                </a:solidFill>
              </a:rPr>
              <a:t>Method </a:t>
            </a:r>
            <a:r>
              <a:rPr lang="en-US" sz="3600" b="1" cap="all" dirty="0" smtClean="0">
                <a:solidFill>
                  <a:srgbClr val="0F80AF"/>
                </a:solidFill>
              </a:rPr>
              <a:t>Time supply</a:t>
            </a:r>
            <a:endParaRPr lang="en-US" sz="3600" dirty="0"/>
          </a:p>
        </p:txBody>
      </p:sp>
    </p:spTree>
    <p:extLst>
      <p:ext uri="{BB962C8B-B14F-4D97-AF65-F5344CB8AC3E}">
        <p14:creationId xmlns:p14="http://schemas.microsoft.com/office/powerpoint/2010/main" val="3111979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589" y="922421"/>
            <a:ext cx="10730164" cy="5494421"/>
          </a:xfrm>
        </p:spPr>
        <p:txBody>
          <a:bodyPr>
            <a:noAutofit/>
          </a:bodyPr>
          <a:lstStyle/>
          <a:p>
            <a:pPr marL="0" indent="0">
              <a:lnSpc>
                <a:spcPct val="100000"/>
              </a:lnSpc>
              <a:buNone/>
            </a:pPr>
            <a:r>
              <a:rPr lang="en-US" sz="2000" b="1" spc="-1" dirty="0">
                <a:solidFill>
                  <a:srgbClr val="000000"/>
                </a:solidFill>
                <a:uFill>
                  <a:solidFill>
                    <a:srgbClr val="FFFFFF"/>
                  </a:solidFill>
                </a:uFill>
              </a:rPr>
              <a:t>Order Point: </a:t>
            </a:r>
          </a:p>
          <a:p>
            <a:pPr marL="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a:t>
            </a:r>
            <a:r>
              <a:rPr lang="en-US" sz="1800" spc="-1" dirty="0" smtClean="0">
                <a:solidFill>
                  <a:srgbClr val="000000"/>
                </a:solidFill>
                <a:uFill>
                  <a:solidFill>
                    <a:srgbClr val="FFFFFF"/>
                  </a:solidFill>
                </a:uFill>
              </a:rPr>
              <a:t> </a:t>
            </a:r>
            <a:r>
              <a:rPr lang="en-US" sz="1800" spc="-1" dirty="0">
                <a:solidFill>
                  <a:srgbClr val="000000"/>
                </a:solidFill>
                <a:uFill>
                  <a:solidFill>
                    <a:srgbClr val="FFFFFF"/>
                  </a:solidFill>
                </a:uFill>
              </a:rPr>
              <a:t>Forecast 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Sum of Forecast over Review Time + Safety Stock</a:t>
            </a:r>
          </a:p>
          <a:p>
            <a:pPr>
              <a:lnSpc>
                <a:spcPct val="100000"/>
              </a:lnSpc>
            </a:pPr>
            <a:endParaRPr lang="en-US" sz="1800" spc="-1" dirty="0">
              <a:solidFill>
                <a:srgbClr val="000000"/>
              </a:solidFill>
              <a:uFill>
                <a:solidFill>
                  <a:srgbClr val="FFFFFF"/>
                </a:solidFill>
              </a:uFill>
            </a:endParaRPr>
          </a:p>
          <a:p>
            <a:pPr marL="0" indent="0">
              <a:lnSpc>
                <a:spcPct val="100000"/>
              </a:lnSpc>
              <a:buNone/>
            </a:pPr>
            <a:r>
              <a:rPr lang="en-US" sz="2000" b="1" spc="-1" dirty="0">
                <a:solidFill>
                  <a:srgbClr val="000000"/>
                </a:solidFill>
                <a:uFill>
                  <a:solidFill>
                    <a:srgbClr val="FFFFFF"/>
                  </a:solidFill>
                </a:uFill>
              </a:rPr>
              <a:t>Order Up To Level: </a:t>
            </a:r>
          </a:p>
          <a:p>
            <a:pPr marL="36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Forecast over Max(Review Time, ISD) + Safety </a:t>
            </a:r>
            <a:r>
              <a:rPr lang="en-US" sz="1800" spc="-1" dirty="0" smtClean="0">
                <a:solidFill>
                  <a:srgbClr val="000000"/>
                </a:solidFill>
                <a:uFill>
                  <a:solidFill>
                    <a:srgbClr val="FFFFFF"/>
                  </a:solidFill>
                </a:uFill>
              </a:rPr>
              <a:t>Stock</a:t>
            </a:r>
            <a:br>
              <a:rPr lang="en-US" sz="1800" spc="-1" dirty="0" smtClean="0">
                <a:solidFill>
                  <a:srgbClr val="000000"/>
                </a:solidFill>
                <a:uFill>
                  <a:solidFill>
                    <a:srgbClr val="FFFFFF"/>
                  </a:solidFill>
                </a:uFill>
              </a:rPr>
            </a:br>
            <a:endParaRPr lang="en-US" sz="1800" spc="-1" dirty="0">
              <a:solidFill>
                <a:srgbClr val="000000"/>
              </a:solidFill>
              <a:uFill>
                <a:solidFill>
                  <a:srgbClr val="FFFFFF"/>
                </a:solidFill>
              </a:uFill>
            </a:endParaRPr>
          </a:p>
          <a:p>
            <a:pPr marL="0" indent="0">
              <a:lnSpc>
                <a:spcPct val="100000"/>
              </a:lnSpc>
              <a:buNone/>
            </a:pPr>
            <a:r>
              <a:rPr lang="en-US" sz="2000" b="1" spc="-1" dirty="0">
                <a:solidFill>
                  <a:srgbClr val="000000"/>
                </a:solidFill>
                <a:uFill>
                  <a:solidFill>
                    <a:srgbClr val="FFFFFF"/>
                  </a:solidFill>
                </a:uFill>
              </a:rPr>
              <a:t>Safety Stock:</a:t>
            </a:r>
          </a:p>
          <a:p>
            <a:pPr marL="360" indent="0">
              <a:lnSpc>
                <a:spcPct val="100000"/>
              </a:lnSpc>
              <a:buNone/>
            </a:pPr>
            <a:r>
              <a:rPr lang="en-US" sz="1800" spc="-1" dirty="0" smtClean="0">
                <a:solidFill>
                  <a:srgbClr val="000000"/>
                </a:solidFill>
                <a:uFill>
                  <a:solidFill>
                    <a:srgbClr val="FFFFFF"/>
                  </a:solidFill>
                </a:uFill>
              </a:rPr>
              <a:t>Z*Cumulative </a:t>
            </a:r>
            <a:r>
              <a:rPr lang="en-US" sz="1800" spc="-1" dirty="0">
                <a:solidFill>
                  <a:srgbClr val="000000"/>
                </a:solidFill>
                <a:uFill>
                  <a:solidFill>
                    <a:srgbClr val="FFFFFF"/>
                  </a:solidFill>
                </a:uFill>
              </a:rPr>
              <a:t>Standard Deviation of Forecast over Lead and Review Time</a:t>
            </a:r>
          </a:p>
          <a:p>
            <a:pPr marL="0" indent="0">
              <a:lnSpc>
                <a:spcPct val="100000"/>
              </a:lnSpc>
              <a:buNone/>
            </a:pPr>
            <a:r>
              <a:rPr lang="en-US" sz="1800" spc="-1" dirty="0" smtClean="0">
                <a:solidFill>
                  <a:srgbClr val="000000"/>
                </a:solidFill>
                <a:uFill>
                  <a:solidFill>
                    <a:srgbClr val="FFFFFF"/>
                  </a:solidFill>
                </a:uFill>
              </a:rPr>
              <a:t>Where Z </a:t>
            </a:r>
            <a:r>
              <a:rPr lang="en-US" sz="1800" spc="-1" dirty="0">
                <a:solidFill>
                  <a:srgbClr val="000000"/>
                </a:solidFill>
                <a:uFill>
                  <a:solidFill>
                    <a:srgbClr val="FFFFFF"/>
                  </a:solidFill>
                </a:uFill>
              </a:rPr>
              <a:t>= lookup(((1-Service Level)*Forecast over review time)/Cumulative Standard Deviation of Forecast over Lead and Review Time)</a:t>
            </a:r>
          </a:p>
          <a:p>
            <a:pPr marL="0" indent="0">
              <a:lnSpc>
                <a:spcPct val="100000"/>
              </a:lnSpc>
              <a:buNone/>
            </a:pPr>
            <a:r>
              <a:rPr lang="en-US" sz="1800" spc="-1" dirty="0">
                <a:solidFill>
                  <a:srgbClr val="000000"/>
                </a:solidFill>
                <a:uFill>
                  <a:solidFill>
                    <a:srgbClr val="FFFFFF"/>
                  </a:solidFill>
                </a:uFill>
              </a:rPr>
              <a:t>*</a:t>
            </a:r>
            <a:r>
              <a:rPr lang="en-US" sz="1800" spc="-1" dirty="0" smtClean="0">
                <a:solidFill>
                  <a:srgbClr val="000000"/>
                </a:solidFill>
                <a:uFill>
                  <a:solidFill>
                    <a:srgbClr val="FFFFFF"/>
                  </a:solidFill>
                </a:uFill>
              </a:rPr>
              <a:t>*</a:t>
            </a:r>
            <a:r>
              <a:rPr lang="en-US" sz="1800" spc="-1" dirty="0">
                <a:solidFill>
                  <a:srgbClr val="000000"/>
                </a:solidFill>
                <a:uFill>
                  <a:solidFill>
                    <a:srgbClr val="FFFFFF"/>
                  </a:solidFill>
                </a:uFill>
              </a:rPr>
              <a:t>The Z  lookup function looks up a value from a lookup table that is based upon numerical integration and can be obtained from Forecasting Systems for Operations </a:t>
            </a:r>
            <a:r>
              <a:rPr lang="en-US" sz="1800" spc="-1" dirty="0" smtClean="0">
                <a:solidFill>
                  <a:srgbClr val="000000"/>
                </a:solidFill>
                <a:uFill>
                  <a:solidFill>
                    <a:srgbClr val="FFFFFF"/>
                  </a:solidFill>
                </a:uFill>
              </a:rPr>
              <a:t>Management by </a:t>
            </a:r>
            <a:r>
              <a:rPr lang="en-US" sz="1800" spc="-1" dirty="0">
                <a:solidFill>
                  <a:srgbClr val="000000"/>
                </a:solidFill>
                <a:uFill>
                  <a:solidFill>
                    <a:srgbClr val="FFFFFF"/>
                  </a:solidFill>
                </a:uFill>
              </a:rPr>
              <a:t>Stephen </a:t>
            </a:r>
            <a:r>
              <a:rPr lang="en-US" sz="1800" spc="-1" dirty="0" err="1">
                <a:solidFill>
                  <a:srgbClr val="000000"/>
                </a:solidFill>
                <a:uFill>
                  <a:solidFill>
                    <a:srgbClr val="FFFFFF"/>
                  </a:solidFill>
                </a:uFill>
              </a:rPr>
              <a:t>DeLurgio</a:t>
            </a:r>
            <a:r>
              <a:rPr lang="en-US" sz="1800" spc="-1" dirty="0">
                <a:solidFill>
                  <a:srgbClr val="000000"/>
                </a:solidFill>
                <a:uFill>
                  <a:solidFill>
                    <a:srgbClr val="FFFFFF"/>
                  </a:solidFill>
                </a:uFill>
              </a:rPr>
              <a:t> and Carl </a:t>
            </a:r>
            <a:r>
              <a:rPr lang="en-US" sz="1800" spc="-1" dirty="0" err="1">
                <a:solidFill>
                  <a:srgbClr val="000000"/>
                </a:solidFill>
                <a:uFill>
                  <a:solidFill>
                    <a:srgbClr val="FFFFFF"/>
                  </a:solidFill>
                </a:uFill>
              </a:rPr>
              <a:t>Bhame</a:t>
            </a:r>
            <a:r>
              <a:rPr lang="en-US" sz="1800" spc="-1" dirty="0">
                <a:solidFill>
                  <a:srgbClr val="000000"/>
                </a:solidFill>
                <a:uFill>
                  <a:solidFill>
                    <a:srgbClr val="FFFFFF"/>
                  </a:solidFill>
                </a:uFill>
              </a:rPr>
              <a:t>.</a:t>
            </a:r>
          </a:p>
        </p:txBody>
      </p:sp>
      <p:sp>
        <p:nvSpPr>
          <p:cNvPr id="4" name="Title 1"/>
          <p:cNvSpPr>
            <a:spLocks noGrp="1"/>
          </p:cNvSpPr>
          <p:nvPr>
            <p:ph type="title"/>
          </p:nvPr>
        </p:nvSpPr>
        <p:spPr>
          <a:xfrm>
            <a:off x="605589" y="160421"/>
            <a:ext cx="10134600" cy="762000"/>
          </a:xfrm>
        </p:spPr>
        <p:txBody>
          <a:bodyPr>
            <a:normAutofit/>
          </a:bodyPr>
          <a:lstStyle/>
          <a:p>
            <a:r>
              <a:rPr lang="en-US" sz="3600" b="1" cap="all" dirty="0">
                <a:solidFill>
                  <a:srgbClr val="0F80AF"/>
                </a:solidFill>
              </a:rPr>
              <a:t>APX - </a:t>
            </a:r>
            <a:r>
              <a:rPr lang="en-US" sz="3600" b="1" cap="all" dirty="0" smtClean="0">
                <a:solidFill>
                  <a:srgbClr val="0F80AF"/>
                </a:solidFill>
              </a:rPr>
              <a:t>Order </a:t>
            </a:r>
            <a:r>
              <a:rPr lang="en-US" sz="3600" b="1" cap="all" dirty="0">
                <a:solidFill>
                  <a:srgbClr val="0F80AF"/>
                </a:solidFill>
              </a:rPr>
              <a:t>Method </a:t>
            </a:r>
            <a:r>
              <a:rPr lang="en-US" sz="3600" b="1" cap="all" dirty="0" smtClean="0">
                <a:solidFill>
                  <a:srgbClr val="0F80AF"/>
                </a:solidFill>
              </a:rPr>
              <a:t>dynamic</a:t>
            </a:r>
            <a:endParaRPr lang="en-US" sz="3600" b="1" cap="all" dirty="0">
              <a:solidFill>
                <a:srgbClr val="0F80AF"/>
              </a:solidFill>
            </a:endParaRPr>
          </a:p>
        </p:txBody>
      </p:sp>
    </p:spTree>
    <p:extLst>
      <p:ext uri="{BB962C8B-B14F-4D97-AF65-F5344CB8AC3E}">
        <p14:creationId xmlns:p14="http://schemas.microsoft.com/office/powerpoint/2010/main" val="4211210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148" y="1068946"/>
            <a:ext cx="10515600" cy="5100034"/>
          </a:xfrm>
        </p:spPr>
        <p:txBody>
          <a:bodyPr>
            <a:normAutofit/>
          </a:bodyPr>
          <a:lstStyle/>
          <a:p>
            <a:pPr marL="0" indent="0">
              <a:buNone/>
            </a:pPr>
            <a:r>
              <a:rPr lang="en-US" sz="1800" dirty="0" smtClean="0"/>
              <a:t>The APX/CPR project aims to provide a solution for Allocation and Replenishment of both complex packs and singles throughout the Landmark supply chain. </a:t>
            </a:r>
          </a:p>
          <a:p>
            <a:pPr marL="0" indent="0">
              <a:buNone/>
            </a:pPr>
            <a:r>
              <a:rPr lang="en-US" sz="1800" dirty="0" smtClean="0"/>
              <a:t>To meet the Landmark requirements the CPR/APX has the following software solutions as a single project stream.</a:t>
            </a:r>
          </a:p>
          <a:p>
            <a:pPr marL="0" indent="0">
              <a:buNone/>
            </a:pPr>
            <a:endParaRPr lang="en-US" sz="1800" dirty="0" smtClean="0"/>
          </a:p>
          <a:p>
            <a:pPr marL="845865" lvl="1" indent="-285750"/>
            <a:r>
              <a:rPr lang="en-US" sz="1800" b="1" dirty="0" smtClean="0"/>
              <a:t>Oracle Retail Demand Forecasting (RDF):</a:t>
            </a:r>
            <a:r>
              <a:rPr lang="en-US" sz="1800" dirty="0" smtClean="0"/>
              <a:t> This standard Oracle module will be responsible for calculating lost sales based on actual sales history, determining the historical baseline demand, the effect of external factors on demand and forecasting future demand.</a:t>
            </a:r>
          </a:p>
          <a:p>
            <a:pPr marL="560115" lvl="1" indent="0">
              <a:buNone/>
            </a:pPr>
            <a:endParaRPr lang="en-US" sz="1800" dirty="0" smtClean="0"/>
          </a:p>
          <a:p>
            <a:pPr marL="845865" lvl="1" indent="-285750"/>
            <a:r>
              <a:rPr lang="en-US" sz="1800" b="1" dirty="0" smtClean="0"/>
              <a:t>Allocation, Packing and Execution (APX) </a:t>
            </a:r>
            <a:r>
              <a:rPr lang="en-US" sz="1800" dirty="0" smtClean="0"/>
              <a:t>as an add-on to the Oracle RDF configuration.  This module will add allocation and distribution functionality given specific supply chain constraints based on LMG practices as well as replenishment functionality. </a:t>
            </a:r>
            <a:endParaRPr lang="en-US" sz="1800" dirty="0" smtClean="0"/>
          </a:p>
          <a:p>
            <a:pPr marL="560115" lvl="1" indent="0">
              <a:buNone/>
            </a:pPr>
            <a:endParaRPr lang="en-US" sz="1800" dirty="0"/>
          </a:p>
        </p:txBody>
      </p:sp>
      <p:sp>
        <p:nvSpPr>
          <p:cNvPr id="4" name="Title 1"/>
          <p:cNvSpPr>
            <a:spLocks noGrp="1"/>
          </p:cNvSpPr>
          <p:nvPr>
            <p:ph type="title"/>
          </p:nvPr>
        </p:nvSpPr>
        <p:spPr>
          <a:xfrm>
            <a:off x="437148" y="365125"/>
            <a:ext cx="10515600" cy="703821"/>
          </a:xfrm>
        </p:spPr>
        <p:txBody>
          <a:bodyPr>
            <a:normAutofit/>
          </a:bodyPr>
          <a:lstStyle/>
          <a:p>
            <a:r>
              <a:rPr lang="en-US" sz="3500" b="1" cap="all" dirty="0">
                <a:solidFill>
                  <a:srgbClr val="0F80AF"/>
                </a:solidFill>
              </a:rPr>
              <a:t>Project overview</a:t>
            </a:r>
          </a:p>
        </p:txBody>
      </p:sp>
    </p:spTree>
    <p:extLst>
      <p:ext uri="{BB962C8B-B14F-4D97-AF65-F5344CB8AC3E}">
        <p14:creationId xmlns:p14="http://schemas.microsoft.com/office/powerpoint/2010/main" val="72264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589" y="922421"/>
            <a:ext cx="11024937" cy="5494421"/>
          </a:xfrm>
        </p:spPr>
        <p:txBody>
          <a:bodyPr>
            <a:noAutofit/>
          </a:bodyPr>
          <a:lstStyle/>
          <a:p>
            <a:pPr marL="360" indent="0">
              <a:lnSpc>
                <a:spcPct val="100000"/>
              </a:lnSpc>
              <a:buNone/>
            </a:pPr>
            <a:r>
              <a:rPr lang="en-US" sz="2000" b="1" spc="-1" dirty="0">
                <a:solidFill>
                  <a:srgbClr val="000000"/>
                </a:solidFill>
                <a:uFill>
                  <a:solidFill>
                    <a:srgbClr val="FFFFFF"/>
                  </a:solidFill>
                </a:uFill>
              </a:rPr>
              <a:t>Order Point</a:t>
            </a:r>
          </a:p>
          <a:p>
            <a:pPr marL="36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Forecast over Review Time + (Min Days of Safety Stock * Sum of Forecast  for TS Horizon / TS Horizon)</a:t>
            </a:r>
          </a:p>
          <a:p>
            <a:pPr marL="0" indent="0">
              <a:lnSpc>
                <a:spcPct val="100000"/>
              </a:lnSpc>
              <a:buNone/>
            </a:pPr>
            <a:r>
              <a:rPr lang="en-US" sz="1800" spc="-1" dirty="0" smtClean="0">
                <a:solidFill>
                  <a:srgbClr val="000000"/>
                </a:solidFill>
                <a:uFill>
                  <a:solidFill>
                    <a:srgbClr val="FFFFFF"/>
                  </a:solidFill>
                </a:uFill>
              </a:rPr>
              <a:t>OR </a:t>
            </a:r>
            <a:r>
              <a:rPr lang="en-US" sz="1800" spc="-1" dirty="0">
                <a:solidFill>
                  <a:srgbClr val="000000"/>
                </a:solidFill>
                <a:uFill>
                  <a:solidFill>
                    <a:srgbClr val="FFFFFF"/>
                  </a:solidFill>
                </a:uFill>
              </a:rPr>
              <a:t>if TS Horizon is not specified </a:t>
            </a:r>
            <a:r>
              <a:rPr lang="en-US" sz="1800" spc="-1" dirty="0" smtClean="0">
                <a:solidFill>
                  <a:srgbClr val="000000"/>
                </a:solidFill>
                <a:uFill>
                  <a:solidFill>
                    <a:srgbClr val="FFFFFF"/>
                  </a:solidFill>
                </a:uFill>
              </a:rPr>
              <a:t>**</a:t>
            </a:r>
            <a:endParaRPr lang="en-US" sz="1800" spc="-1" dirty="0">
              <a:solidFill>
                <a:srgbClr val="000000"/>
              </a:solidFill>
              <a:uFill>
                <a:solidFill>
                  <a:srgbClr val="FFFFFF"/>
                </a:solidFill>
              </a:uFill>
            </a:endParaRPr>
          </a:p>
          <a:p>
            <a:pPr marL="36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a:t>
            </a:r>
            <a:r>
              <a:rPr lang="en-US" sz="1800" spc="-1" dirty="0" smtClean="0">
                <a:solidFill>
                  <a:srgbClr val="000000"/>
                </a:solidFill>
                <a:uFill>
                  <a:solidFill>
                    <a:srgbClr val="FFFFFF"/>
                  </a:solidFill>
                </a:uFill>
              </a:rPr>
              <a:t>Forecast </a:t>
            </a:r>
            <a:r>
              <a:rPr lang="en-US" sz="1800" spc="-1" dirty="0">
                <a:solidFill>
                  <a:srgbClr val="000000"/>
                </a:solidFill>
                <a:uFill>
                  <a:solidFill>
                    <a:srgbClr val="FFFFFF"/>
                  </a:solidFill>
                </a:uFill>
              </a:rPr>
              <a:t>over </a:t>
            </a:r>
            <a:r>
              <a:rPr lang="en-US" sz="1800" spc="-1" dirty="0" smtClean="0">
                <a:solidFill>
                  <a:srgbClr val="000000"/>
                </a:solidFill>
                <a:uFill>
                  <a:solidFill>
                    <a:srgbClr val="FFFFFF"/>
                  </a:solidFill>
                </a:uFill>
              </a:rPr>
              <a:t>LT </a:t>
            </a:r>
            <a:r>
              <a:rPr lang="en-US" sz="1800" spc="-1" dirty="0">
                <a:solidFill>
                  <a:srgbClr val="000000"/>
                </a:solidFill>
                <a:uFill>
                  <a:solidFill>
                    <a:srgbClr val="FFFFFF"/>
                  </a:solidFill>
                </a:uFill>
              </a:rPr>
              <a:t>+ Forecast over Review Time + (Sum of Forecast over Min Days of Safety Stock</a:t>
            </a:r>
            <a:r>
              <a:rPr lang="en-US" sz="1800" spc="-1" dirty="0" smtClean="0">
                <a:solidFill>
                  <a:srgbClr val="000000"/>
                </a:solidFill>
                <a:uFill>
                  <a:solidFill>
                    <a:srgbClr val="FFFFFF"/>
                  </a:solidFill>
                </a:uFill>
              </a:rPr>
              <a:t>)</a:t>
            </a:r>
          </a:p>
          <a:p>
            <a:pPr marL="360" indent="0">
              <a:lnSpc>
                <a:spcPct val="100000"/>
              </a:lnSpc>
              <a:buNone/>
            </a:pPr>
            <a:endParaRPr lang="en-US" sz="1800" spc="-1" dirty="0">
              <a:solidFill>
                <a:srgbClr val="000000"/>
              </a:solidFill>
              <a:uFill>
                <a:solidFill>
                  <a:srgbClr val="FFFFFF"/>
                </a:solidFill>
              </a:uFill>
            </a:endParaRPr>
          </a:p>
          <a:p>
            <a:pPr marL="360" indent="0">
              <a:lnSpc>
                <a:spcPct val="100000"/>
              </a:lnSpc>
              <a:buNone/>
            </a:pPr>
            <a:r>
              <a:rPr lang="en-US" sz="2000" b="1" spc="-1" dirty="0">
                <a:solidFill>
                  <a:srgbClr val="000000"/>
                </a:solidFill>
                <a:uFill>
                  <a:solidFill>
                    <a:srgbClr val="FFFFFF"/>
                  </a:solidFill>
                </a:uFill>
              </a:rPr>
              <a:t>Order Up To Level</a:t>
            </a:r>
          </a:p>
          <a:p>
            <a:pPr marL="36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min(Net inventory, Forecast over LT)  + Forecast over Max(Review Time, ISD) + (Max Days of Safety Stock*Sum of Forecast  for TS Horizon / TS Horizon) </a:t>
            </a:r>
            <a:endParaRPr lang="en-US" sz="1800" spc="-1" dirty="0" smtClean="0">
              <a:solidFill>
                <a:srgbClr val="000000"/>
              </a:solidFill>
              <a:uFill>
                <a:solidFill>
                  <a:srgbClr val="FFFFFF"/>
                </a:solidFill>
              </a:uFill>
            </a:endParaRPr>
          </a:p>
          <a:p>
            <a:pPr marL="360" indent="0">
              <a:lnSpc>
                <a:spcPct val="100000"/>
              </a:lnSpc>
              <a:buNone/>
            </a:pPr>
            <a:r>
              <a:rPr lang="en-US" sz="1800" spc="-1" dirty="0">
                <a:solidFill>
                  <a:srgbClr val="000000"/>
                </a:solidFill>
                <a:uFill>
                  <a:solidFill>
                    <a:srgbClr val="FFFFFF"/>
                  </a:solidFill>
                </a:uFill>
              </a:rPr>
              <a:t>OR if TS Horizon is not specified </a:t>
            </a:r>
            <a:r>
              <a:rPr lang="en-US" sz="1800" spc="-1" dirty="0" smtClean="0">
                <a:solidFill>
                  <a:srgbClr val="000000"/>
                </a:solidFill>
                <a:uFill>
                  <a:solidFill>
                    <a:srgbClr val="FFFFFF"/>
                  </a:solidFill>
                </a:uFill>
              </a:rPr>
              <a:t>**</a:t>
            </a:r>
            <a:endParaRPr lang="en-US" sz="1800" spc="-1" dirty="0">
              <a:solidFill>
                <a:srgbClr val="000000"/>
              </a:solidFill>
              <a:uFill>
                <a:solidFill>
                  <a:srgbClr val="FFFFFF"/>
                </a:solidFill>
              </a:uFill>
            </a:endParaRPr>
          </a:p>
          <a:p>
            <a:pPr marL="360" indent="0">
              <a:lnSpc>
                <a:spcPct val="100000"/>
              </a:lnSpc>
              <a:buNone/>
            </a:pPr>
            <a:r>
              <a:rPr lang="en-US" sz="1800" spc="-1" dirty="0" smtClean="0">
                <a:solidFill>
                  <a:srgbClr val="000000"/>
                </a:solidFill>
                <a:uFill>
                  <a:solidFill>
                    <a:srgbClr val="FFFFFF"/>
                  </a:solidFill>
                </a:uFill>
              </a:rPr>
              <a:t>Presentation </a:t>
            </a:r>
            <a:r>
              <a:rPr lang="en-US" sz="1800" spc="-1" dirty="0">
                <a:solidFill>
                  <a:srgbClr val="000000"/>
                </a:solidFill>
                <a:uFill>
                  <a:solidFill>
                    <a:srgbClr val="FFFFFF"/>
                  </a:solidFill>
                </a:uFill>
              </a:rPr>
              <a:t>Stock + min(Net inventory, Forecast over LT)  + Forecast over Max(Review Time, ISD) + (Sum of Forecast over Max Days of Safety Stock)</a:t>
            </a:r>
          </a:p>
          <a:p>
            <a:pPr>
              <a:lnSpc>
                <a:spcPct val="100000"/>
              </a:lnSpc>
            </a:pPr>
            <a:endParaRPr lang="en-US" sz="1800" spc="-1" dirty="0">
              <a:solidFill>
                <a:srgbClr val="000000"/>
              </a:solidFill>
              <a:uFill>
                <a:solidFill>
                  <a:srgbClr val="FFFFFF"/>
                </a:solidFill>
              </a:uFill>
            </a:endParaRPr>
          </a:p>
          <a:p>
            <a:pPr marL="0" indent="0">
              <a:lnSpc>
                <a:spcPct val="100000"/>
              </a:lnSpc>
              <a:buNone/>
            </a:pPr>
            <a:r>
              <a:rPr lang="en-US" sz="1800" spc="-1" dirty="0" smtClean="0">
                <a:solidFill>
                  <a:srgbClr val="000000"/>
                </a:solidFill>
                <a:uFill>
                  <a:solidFill>
                    <a:srgbClr val="FFFFFF"/>
                  </a:solidFill>
                </a:uFill>
              </a:rPr>
              <a:t>** </a:t>
            </a:r>
            <a:r>
              <a:rPr lang="en-US" sz="1800" spc="-1" dirty="0">
                <a:solidFill>
                  <a:srgbClr val="000000"/>
                </a:solidFill>
                <a:uFill>
                  <a:solidFill>
                    <a:srgbClr val="FFFFFF"/>
                  </a:solidFill>
                </a:uFill>
              </a:rPr>
              <a:t>TS Horizon and Forecast for Min Days of Safety Stock start at (today + lead time)</a:t>
            </a:r>
          </a:p>
        </p:txBody>
      </p:sp>
      <p:sp>
        <p:nvSpPr>
          <p:cNvPr id="4" name="Title 1"/>
          <p:cNvSpPr>
            <a:spLocks noGrp="1"/>
          </p:cNvSpPr>
          <p:nvPr>
            <p:ph type="title"/>
          </p:nvPr>
        </p:nvSpPr>
        <p:spPr>
          <a:xfrm>
            <a:off x="605589" y="160421"/>
            <a:ext cx="10134600" cy="762000"/>
          </a:xfrm>
        </p:spPr>
        <p:txBody>
          <a:bodyPr>
            <a:normAutofit/>
          </a:bodyPr>
          <a:lstStyle/>
          <a:p>
            <a:r>
              <a:rPr lang="en-US" sz="3600" b="1" cap="all" dirty="0">
                <a:solidFill>
                  <a:srgbClr val="0F80AF"/>
                </a:solidFill>
              </a:rPr>
              <a:t>APX - </a:t>
            </a:r>
            <a:r>
              <a:rPr lang="en-US" sz="3600" b="1" cap="all" dirty="0" smtClean="0">
                <a:solidFill>
                  <a:srgbClr val="0F80AF"/>
                </a:solidFill>
              </a:rPr>
              <a:t>Order </a:t>
            </a:r>
            <a:r>
              <a:rPr lang="en-US" sz="3600" b="1" cap="all" dirty="0">
                <a:solidFill>
                  <a:srgbClr val="0F80AF"/>
                </a:solidFill>
              </a:rPr>
              <a:t>Method </a:t>
            </a:r>
            <a:r>
              <a:rPr lang="en-US" sz="3600" b="1" cap="all" dirty="0" smtClean="0">
                <a:solidFill>
                  <a:srgbClr val="0F80AF"/>
                </a:solidFill>
              </a:rPr>
              <a:t>dynamic</a:t>
            </a:r>
            <a:endParaRPr lang="en-US" sz="3600" b="1" cap="all" dirty="0">
              <a:solidFill>
                <a:srgbClr val="0F80AF"/>
              </a:solidFill>
            </a:endParaRPr>
          </a:p>
        </p:txBody>
      </p:sp>
    </p:spTree>
    <p:extLst>
      <p:ext uri="{BB962C8B-B14F-4D97-AF65-F5344CB8AC3E}">
        <p14:creationId xmlns:p14="http://schemas.microsoft.com/office/powerpoint/2010/main" val="2817274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589" y="922421"/>
            <a:ext cx="11345779" cy="5494421"/>
          </a:xfrm>
        </p:spPr>
        <p:txBody>
          <a:bodyPr>
            <a:noAutofit/>
          </a:bodyPr>
          <a:lstStyle/>
          <a:p>
            <a:pPr marL="0" indent="0">
              <a:buNone/>
            </a:pPr>
            <a:r>
              <a:rPr lang="en-US" sz="1800" spc="-1" dirty="0">
                <a:solidFill>
                  <a:srgbClr val="000000"/>
                </a:solidFill>
                <a:uFill>
                  <a:solidFill>
                    <a:srgbClr val="FFFFFF"/>
                  </a:solidFill>
                </a:uFill>
              </a:rPr>
              <a:t>Store Replenishment process designed as a semi – automatic operational </a:t>
            </a:r>
            <a:r>
              <a:rPr lang="en-US" sz="1800" spc="-1" dirty="0" smtClean="0">
                <a:solidFill>
                  <a:srgbClr val="000000"/>
                </a:solidFill>
                <a:uFill>
                  <a:solidFill>
                    <a:srgbClr val="FFFFFF"/>
                  </a:solidFill>
                </a:uFill>
              </a:rPr>
              <a:t>procedure</a:t>
            </a:r>
          </a:p>
          <a:p>
            <a:pPr marL="0" indent="0">
              <a:buNone/>
            </a:pPr>
            <a:r>
              <a:rPr lang="en-US" sz="1800" b="1" spc="-1" dirty="0" smtClean="0">
                <a:solidFill>
                  <a:srgbClr val="000000"/>
                </a:solidFill>
                <a:uFill>
                  <a:solidFill>
                    <a:srgbClr val="FFFFFF"/>
                  </a:solidFill>
                </a:uFill>
              </a:rPr>
              <a:t>APX BATCH</a:t>
            </a:r>
          </a:p>
          <a:p>
            <a:pPr>
              <a:buFont typeface="Wingdings" panose="05000000000000000000" pitchFamily="2" charset="2"/>
              <a:buChar char="ü"/>
            </a:pPr>
            <a:r>
              <a:rPr lang="en-US" sz="1800" spc="-1" dirty="0" smtClean="0">
                <a:solidFill>
                  <a:srgbClr val="000000"/>
                </a:solidFill>
                <a:uFill>
                  <a:solidFill>
                    <a:srgbClr val="FFFFFF"/>
                  </a:solidFill>
                </a:uFill>
              </a:rPr>
              <a:t>Initially</a:t>
            </a:r>
            <a:r>
              <a:rPr lang="en-US" sz="1800" spc="-1" dirty="0">
                <a:solidFill>
                  <a:srgbClr val="000000"/>
                </a:solidFill>
                <a:uFill>
                  <a:solidFill>
                    <a:srgbClr val="FFFFFF"/>
                  </a:solidFill>
                </a:uFill>
              </a:rPr>
              <a:t>, order quantities are calculated during the night batch. Should these quantities satisfy certain constraints (Store Order Approval Alert), these orders are automatically approved and </a:t>
            </a:r>
            <a:r>
              <a:rPr lang="en-US" sz="1800" spc="-1" dirty="0" smtClean="0">
                <a:solidFill>
                  <a:srgbClr val="000000"/>
                </a:solidFill>
                <a:uFill>
                  <a:solidFill>
                    <a:srgbClr val="FFFFFF"/>
                  </a:solidFill>
                </a:uFill>
              </a:rPr>
              <a:t>sent.</a:t>
            </a:r>
          </a:p>
          <a:p>
            <a:pPr>
              <a:buFont typeface="Wingdings" panose="05000000000000000000" pitchFamily="2" charset="2"/>
              <a:buChar char="ü"/>
            </a:pPr>
            <a:r>
              <a:rPr lang="en-US" sz="1800" spc="-1" dirty="0" smtClean="0">
                <a:solidFill>
                  <a:srgbClr val="000000"/>
                </a:solidFill>
                <a:uFill>
                  <a:solidFill>
                    <a:srgbClr val="FFFFFF"/>
                  </a:solidFill>
                </a:uFill>
              </a:rPr>
              <a:t>A </a:t>
            </a:r>
            <a:r>
              <a:rPr lang="en-US" sz="1800" spc="-1" dirty="0">
                <a:solidFill>
                  <a:srgbClr val="000000"/>
                </a:solidFill>
                <a:uFill>
                  <a:solidFill>
                    <a:srgbClr val="FFFFFF"/>
                  </a:solidFill>
                </a:uFill>
              </a:rPr>
              <a:t>second stream of order calculations takes place during the batch. Order quantities are uploaded into Store Replenishment </a:t>
            </a:r>
            <a:r>
              <a:rPr lang="en-US" sz="1800" spc="-1" dirty="0" smtClean="0">
                <a:solidFill>
                  <a:srgbClr val="000000"/>
                </a:solidFill>
                <a:uFill>
                  <a:solidFill>
                    <a:srgbClr val="FFFFFF"/>
                  </a:solidFill>
                </a:uFill>
              </a:rPr>
              <a:t>Workbook</a:t>
            </a:r>
          </a:p>
          <a:p>
            <a:pPr>
              <a:buFont typeface="Wingdings" panose="05000000000000000000" pitchFamily="2" charset="2"/>
              <a:buChar char="ü"/>
            </a:pPr>
            <a:endParaRPr lang="en-US" sz="1800" spc="-1" dirty="0" smtClean="0">
              <a:solidFill>
                <a:srgbClr val="000000"/>
              </a:solidFill>
              <a:uFill>
                <a:solidFill>
                  <a:srgbClr val="FFFFFF"/>
                </a:solidFill>
              </a:uFill>
            </a:endParaRPr>
          </a:p>
          <a:p>
            <a:pPr marL="0" indent="0">
              <a:buNone/>
            </a:pPr>
            <a:r>
              <a:rPr lang="en-US" sz="1800" b="1" spc="-1" dirty="0" smtClean="0">
                <a:solidFill>
                  <a:srgbClr val="000000"/>
                </a:solidFill>
                <a:uFill>
                  <a:solidFill>
                    <a:srgbClr val="FFFFFF"/>
                  </a:solidFill>
                </a:uFill>
              </a:rPr>
              <a:t>APX STORE </a:t>
            </a:r>
            <a:r>
              <a:rPr lang="en-US" sz="1800" b="1" spc="-1" dirty="0">
                <a:solidFill>
                  <a:srgbClr val="000000"/>
                </a:solidFill>
                <a:uFill>
                  <a:solidFill>
                    <a:srgbClr val="FFFFFF"/>
                  </a:solidFill>
                </a:uFill>
              </a:rPr>
              <a:t>REPLENISHMENT </a:t>
            </a:r>
            <a:r>
              <a:rPr lang="en-US" sz="1800" b="1" spc="-1" dirty="0" smtClean="0">
                <a:solidFill>
                  <a:srgbClr val="000000"/>
                </a:solidFill>
                <a:uFill>
                  <a:solidFill>
                    <a:srgbClr val="FFFFFF"/>
                  </a:solidFill>
                </a:uFill>
              </a:rPr>
              <a:t>WORKBOOK</a:t>
            </a:r>
          </a:p>
          <a:p>
            <a:pPr>
              <a:buFont typeface="Wingdings" panose="05000000000000000000" pitchFamily="2" charset="2"/>
              <a:buChar char="ü"/>
            </a:pPr>
            <a:r>
              <a:rPr lang="en-US" sz="1800" spc="-1" dirty="0" smtClean="0">
                <a:solidFill>
                  <a:srgbClr val="000000"/>
                </a:solidFill>
                <a:uFill>
                  <a:solidFill>
                    <a:srgbClr val="FFFFFF"/>
                  </a:solidFill>
                </a:uFill>
              </a:rPr>
              <a:t>User </a:t>
            </a:r>
            <a:r>
              <a:rPr lang="en-US" sz="1800" spc="-1" dirty="0">
                <a:solidFill>
                  <a:srgbClr val="000000"/>
                </a:solidFill>
                <a:uFill>
                  <a:solidFill>
                    <a:srgbClr val="FFFFFF"/>
                  </a:solidFill>
                </a:uFill>
              </a:rPr>
              <a:t>is able to review order quantity calculations performed during the second pass of the night </a:t>
            </a:r>
            <a:r>
              <a:rPr lang="en-US" sz="1800" spc="-1" dirty="0" smtClean="0">
                <a:solidFill>
                  <a:srgbClr val="000000"/>
                </a:solidFill>
                <a:uFill>
                  <a:solidFill>
                    <a:srgbClr val="FFFFFF"/>
                  </a:solidFill>
                </a:uFill>
              </a:rPr>
              <a:t>batch.</a:t>
            </a:r>
          </a:p>
          <a:p>
            <a:pPr>
              <a:buFont typeface="Wingdings" panose="05000000000000000000" pitchFamily="2" charset="2"/>
              <a:buChar char="ü"/>
            </a:pPr>
            <a:r>
              <a:rPr lang="en-US" sz="1800" spc="-1" dirty="0" smtClean="0">
                <a:solidFill>
                  <a:srgbClr val="000000"/>
                </a:solidFill>
                <a:uFill>
                  <a:solidFill>
                    <a:srgbClr val="FFFFFF"/>
                  </a:solidFill>
                </a:uFill>
              </a:rPr>
              <a:t>Order </a:t>
            </a:r>
            <a:r>
              <a:rPr lang="en-US" sz="1800" spc="-1" dirty="0">
                <a:solidFill>
                  <a:srgbClr val="000000"/>
                </a:solidFill>
                <a:uFill>
                  <a:solidFill>
                    <a:srgbClr val="FFFFFF"/>
                  </a:solidFill>
                </a:uFill>
              </a:rPr>
              <a:t>quantities can be overridden and re – </a:t>
            </a:r>
            <a:r>
              <a:rPr lang="en-US" sz="1800" spc="-1" dirty="0" smtClean="0">
                <a:solidFill>
                  <a:srgbClr val="000000"/>
                </a:solidFill>
                <a:uFill>
                  <a:solidFill>
                    <a:srgbClr val="FFFFFF"/>
                  </a:solidFill>
                </a:uFill>
              </a:rPr>
              <a:t>calculated.</a:t>
            </a:r>
          </a:p>
          <a:p>
            <a:pPr>
              <a:buFont typeface="Wingdings" panose="05000000000000000000" pitchFamily="2" charset="2"/>
              <a:buChar char="ü"/>
            </a:pPr>
            <a:r>
              <a:rPr lang="en-US" sz="1800" spc="-1" dirty="0" smtClean="0">
                <a:solidFill>
                  <a:srgbClr val="000000"/>
                </a:solidFill>
                <a:uFill>
                  <a:solidFill>
                    <a:srgbClr val="FFFFFF"/>
                  </a:solidFill>
                </a:uFill>
              </a:rPr>
              <a:t>Orders </a:t>
            </a:r>
            <a:r>
              <a:rPr lang="en-US" sz="1800" spc="-1" dirty="0">
                <a:solidFill>
                  <a:srgbClr val="000000"/>
                </a:solidFill>
                <a:uFill>
                  <a:solidFill>
                    <a:srgbClr val="FFFFFF"/>
                  </a:solidFill>
                </a:uFill>
              </a:rPr>
              <a:t>quantities can be </a:t>
            </a:r>
            <a:r>
              <a:rPr lang="en-US" sz="1800" spc="-1" dirty="0" smtClean="0">
                <a:solidFill>
                  <a:srgbClr val="000000"/>
                </a:solidFill>
                <a:uFill>
                  <a:solidFill>
                    <a:srgbClr val="FFFFFF"/>
                  </a:solidFill>
                </a:uFill>
              </a:rPr>
              <a:t>approved.</a:t>
            </a:r>
          </a:p>
          <a:p>
            <a:pPr>
              <a:buFont typeface="Wingdings" panose="05000000000000000000" pitchFamily="2" charset="2"/>
              <a:buChar char="ü"/>
            </a:pPr>
            <a:r>
              <a:rPr lang="en-US" sz="1800" spc="-1" dirty="0" smtClean="0">
                <a:solidFill>
                  <a:srgbClr val="000000"/>
                </a:solidFill>
                <a:uFill>
                  <a:solidFill>
                    <a:srgbClr val="FFFFFF"/>
                  </a:solidFill>
                </a:uFill>
              </a:rPr>
              <a:t>Replenishment </a:t>
            </a:r>
            <a:r>
              <a:rPr lang="en-US" sz="1800" spc="-1" dirty="0">
                <a:solidFill>
                  <a:srgbClr val="000000"/>
                </a:solidFill>
                <a:uFill>
                  <a:solidFill>
                    <a:srgbClr val="FFFFFF"/>
                  </a:solidFill>
                </a:uFill>
              </a:rPr>
              <a:t>order quantities approved by the user in the workbook will be added to the batch approved quantities </a:t>
            </a:r>
            <a:r>
              <a:rPr lang="en-US" sz="1800" spc="-1" dirty="0" smtClean="0">
                <a:solidFill>
                  <a:srgbClr val="000000"/>
                </a:solidFill>
                <a:uFill>
                  <a:solidFill>
                    <a:srgbClr val="FFFFFF"/>
                  </a:solidFill>
                </a:uFill>
              </a:rPr>
              <a:t>overnight.</a:t>
            </a:r>
          </a:p>
          <a:p>
            <a:pPr>
              <a:buFont typeface="Wingdings" panose="05000000000000000000" pitchFamily="2" charset="2"/>
              <a:buChar char="ü"/>
            </a:pPr>
            <a:r>
              <a:rPr lang="en-US" sz="1800" spc="-1" dirty="0" smtClean="0">
                <a:solidFill>
                  <a:srgbClr val="000000"/>
                </a:solidFill>
                <a:uFill>
                  <a:solidFill>
                    <a:srgbClr val="FFFFFF"/>
                  </a:solidFill>
                </a:uFill>
              </a:rPr>
              <a:t>Users </a:t>
            </a:r>
            <a:r>
              <a:rPr lang="en-US" sz="1800" spc="-1" dirty="0">
                <a:solidFill>
                  <a:srgbClr val="000000"/>
                </a:solidFill>
                <a:uFill>
                  <a:solidFill>
                    <a:srgbClr val="FFFFFF"/>
                  </a:solidFill>
                </a:uFill>
              </a:rPr>
              <a:t>can see the Batch approved quantity during first round of approval and remaining quantity  for approval (as alerts</a:t>
            </a:r>
            <a:r>
              <a:rPr lang="en-US" sz="1800" spc="-1" dirty="0" smtClean="0">
                <a:solidFill>
                  <a:srgbClr val="000000"/>
                </a:solidFill>
                <a:uFill>
                  <a:solidFill>
                    <a:srgbClr val="FFFFFF"/>
                  </a:solidFill>
                </a:uFill>
              </a:rPr>
              <a:t>).</a:t>
            </a:r>
          </a:p>
          <a:p>
            <a:pPr>
              <a:buFont typeface="Wingdings" panose="05000000000000000000" pitchFamily="2" charset="2"/>
              <a:buChar char="ü"/>
            </a:pPr>
            <a:r>
              <a:rPr lang="en-US" sz="1800" spc="-1" dirty="0" smtClean="0">
                <a:solidFill>
                  <a:srgbClr val="000000"/>
                </a:solidFill>
                <a:uFill>
                  <a:solidFill>
                    <a:srgbClr val="FFFFFF"/>
                  </a:solidFill>
                </a:uFill>
              </a:rPr>
              <a:t>Users </a:t>
            </a:r>
            <a:r>
              <a:rPr lang="en-US" sz="1800" spc="-1" dirty="0">
                <a:solidFill>
                  <a:srgbClr val="000000"/>
                </a:solidFill>
                <a:uFill>
                  <a:solidFill>
                    <a:srgbClr val="FFFFFF"/>
                  </a:solidFill>
                </a:uFill>
              </a:rPr>
              <a:t>can also see the last approved </a:t>
            </a:r>
            <a:r>
              <a:rPr lang="en-US" sz="1800" spc="-1" dirty="0" err="1">
                <a:solidFill>
                  <a:srgbClr val="000000"/>
                </a:solidFill>
                <a:uFill>
                  <a:solidFill>
                    <a:srgbClr val="FFFFFF"/>
                  </a:solidFill>
                </a:uFill>
              </a:rPr>
              <a:t>qty</a:t>
            </a:r>
            <a:r>
              <a:rPr lang="en-US" sz="1800" spc="-1" dirty="0">
                <a:solidFill>
                  <a:srgbClr val="000000"/>
                </a:solidFill>
                <a:uFill>
                  <a:solidFill>
                    <a:srgbClr val="FFFFFF"/>
                  </a:solidFill>
                </a:uFill>
              </a:rPr>
              <a:t> ( manually done by users) and date.</a:t>
            </a:r>
          </a:p>
          <a:p>
            <a:pPr marL="914400" lvl="2" indent="0">
              <a:buNone/>
            </a:pPr>
            <a:endParaRPr lang="en-US" sz="1200" dirty="0"/>
          </a:p>
          <a:p>
            <a:pPr lvl="2">
              <a:buFont typeface="Wingdings" panose="05000000000000000000" pitchFamily="2" charset="2"/>
              <a:buChar char="ü"/>
            </a:pPr>
            <a:endParaRPr lang="en-US" sz="1200" dirty="0"/>
          </a:p>
          <a:p>
            <a:pPr marL="360" indent="0">
              <a:lnSpc>
                <a:spcPct val="100000"/>
              </a:lnSpc>
              <a:buNone/>
            </a:pPr>
            <a:endParaRPr lang="en-US" sz="1800" spc="-1" dirty="0">
              <a:solidFill>
                <a:srgbClr val="000000"/>
              </a:solidFill>
              <a:uFill>
                <a:solidFill>
                  <a:srgbClr val="FFFFFF"/>
                </a:solidFill>
              </a:uFill>
            </a:endParaRPr>
          </a:p>
        </p:txBody>
      </p:sp>
      <p:sp>
        <p:nvSpPr>
          <p:cNvPr id="4" name="Title 1"/>
          <p:cNvSpPr>
            <a:spLocks noGrp="1"/>
          </p:cNvSpPr>
          <p:nvPr>
            <p:ph type="title"/>
          </p:nvPr>
        </p:nvSpPr>
        <p:spPr>
          <a:xfrm>
            <a:off x="605589" y="160421"/>
            <a:ext cx="10134600" cy="762000"/>
          </a:xfrm>
        </p:spPr>
        <p:txBody>
          <a:bodyPr>
            <a:noAutofit/>
          </a:bodyPr>
          <a:lstStyle/>
          <a:p>
            <a:r>
              <a:rPr lang="en-US" sz="3600" b="1" cap="all" dirty="0">
                <a:solidFill>
                  <a:srgbClr val="0F80AF"/>
                </a:solidFill>
              </a:rPr>
              <a:t>APX - </a:t>
            </a:r>
            <a:r>
              <a:rPr lang="en-US" sz="3600" b="1" cap="all" dirty="0" smtClean="0">
                <a:solidFill>
                  <a:srgbClr val="0F80AF"/>
                </a:solidFill>
              </a:rPr>
              <a:t>Store </a:t>
            </a:r>
            <a:r>
              <a:rPr lang="en-US" sz="3600" b="1" cap="all" dirty="0">
                <a:solidFill>
                  <a:srgbClr val="0F80AF"/>
                </a:solidFill>
              </a:rPr>
              <a:t>Replenishment </a:t>
            </a:r>
            <a:r>
              <a:rPr lang="en-US" sz="3600" b="1" cap="all" dirty="0" smtClean="0">
                <a:solidFill>
                  <a:srgbClr val="0F80AF"/>
                </a:solidFill>
              </a:rPr>
              <a:t>Process</a:t>
            </a:r>
            <a:endParaRPr lang="en-US" sz="3600" b="1" cap="all" dirty="0">
              <a:solidFill>
                <a:srgbClr val="0F80AF"/>
              </a:solidFill>
            </a:endParaRPr>
          </a:p>
        </p:txBody>
      </p:sp>
    </p:spTree>
    <p:extLst>
      <p:ext uri="{BB962C8B-B14F-4D97-AF65-F5344CB8AC3E}">
        <p14:creationId xmlns:p14="http://schemas.microsoft.com/office/powerpoint/2010/main" val="1929800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69" y="922421"/>
            <a:ext cx="11855116" cy="5494421"/>
          </a:xfrm>
        </p:spPr>
        <p:txBody>
          <a:bodyPr>
            <a:noAutofit/>
          </a:bodyPr>
          <a:lstStyle/>
          <a:p>
            <a:pPr lvl="1">
              <a:lnSpc>
                <a:spcPct val="80000"/>
              </a:lnSpc>
              <a:buFont typeface="Wingdings" panose="05000000000000000000" pitchFamily="2" charset="2"/>
              <a:buChar char="ü"/>
            </a:pPr>
            <a:r>
              <a:rPr lang="en-GB" sz="1800" b="1" spc="-1" dirty="0">
                <a:solidFill>
                  <a:srgbClr val="000000"/>
                </a:solidFill>
                <a:uFill>
                  <a:solidFill>
                    <a:srgbClr val="FFFFFF"/>
                  </a:solidFill>
                </a:uFill>
              </a:rPr>
              <a:t>Replenishment Store Order Approval Threshold Seasonal </a:t>
            </a:r>
            <a:endParaRPr lang="en-GB" sz="1800" spc="-1" dirty="0">
              <a:solidFill>
                <a:srgbClr val="000000"/>
              </a:solidFill>
              <a:uFill>
                <a:solidFill>
                  <a:srgbClr val="FFFFFF"/>
                </a:solidFill>
              </a:uFill>
            </a:endParaRPr>
          </a:p>
          <a:p>
            <a:pPr marL="457200" lvl="1" indent="0">
              <a:lnSpc>
                <a:spcPct val="80000"/>
              </a:lnSpc>
              <a:buNone/>
            </a:pPr>
            <a:r>
              <a:rPr lang="en-GB" sz="1800" spc="-1" dirty="0">
                <a:solidFill>
                  <a:srgbClr val="000000"/>
                </a:solidFill>
                <a:uFill>
                  <a:solidFill>
                    <a:srgbClr val="FFFFFF"/>
                  </a:solidFill>
                </a:uFill>
              </a:rPr>
              <a:t> </a:t>
            </a:r>
            <a:r>
              <a:rPr lang="en-GB" sz="1800" spc="-1" dirty="0" smtClean="0">
                <a:solidFill>
                  <a:srgbClr val="000000"/>
                </a:solidFill>
                <a:uFill>
                  <a:solidFill>
                    <a:srgbClr val="FFFFFF"/>
                  </a:solidFill>
                </a:uFill>
              </a:rPr>
              <a:t>    </a:t>
            </a:r>
            <a:r>
              <a:rPr lang="en-US" sz="1800" spc="-1" dirty="0" smtClean="0">
                <a:solidFill>
                  <a:srgbClr val="000000"/>
                </a:solidFill>
                <a:uFill>
                  <a:solidFill>
                    <a:srgbClr val="FFFFFF"/>
                  </a:solidFill>
                </a:uFill>
              </a:rPr>
              <a:t>For </a:t>
            </a:r>
            <a:r>
              <a:rPr lang="en-US" sz="1800" spc="-1" dirty="0">
                <a:solidFill>
                  <a:srgbClr val="000000"/>
                </a:solidFill>
                <a:uFill>
                  <a:solidFill>
                    <a:srgbClr val="FFFFFF"/>
                  </a:solidFill>
                </a:uFill>
              </a:rPr>
              <a:t>Seasonal/Fashion products, a percentage of the planned allocation quantity per Option.</a:t>
            </a:r>
          </a:p>
          <a:p>
            <a:pPr lvl="1">
              <a:lnSpc>
                <a:spcPct val="80000"/>
              </a:lnSpc>
              <a:buFont typeface="Wingdings" panose="05000000000000000000" pitchFamily="2" charset="2"/>
              <a:buChar char="ü"/>
            </a:pPr>
            <a:endParaRPr lang="en-GB" sz="1800" spc="-1" dirty="0">
              <a:solidFill>
                <a:srgbClr val="000000"/>
              </a:solidFill>
              <a:uFill>
                <a:solidFill>
                  <a:srgbClr val="FFFFFF"/>
                </a:solidFill>
              </a:uFill>
            </a:endParaRPr>
          </a:p>
          <a:p>
            <a:pPr lvl="1">
              <a:lnSpc>
                <a:spcPct val="80000"/>
              </a:lnSpc>
              <a:buFont typeface="Wingdings" panose="05000000000000000000" pitchFamily="2" charset="2"/>
              <a:buChar char="ü"/>
            </a:pPr>
            <a:r>
              <a:rPr lang="en-GB" sz="1800" b="1" spc="-1" dirty="0">
                <a:solidFill>
                  <a:srgbClr val="000000"/>
                </a:solidFill>
                <a:uFill>
                  <a:solidFill>
                    <a:srgbClr val="FFFFFF"/>
                  </a:solidFill>
                </a:uFill>
              </a:rPr>
              <a:t>Replenishment Store Order Approval Threshold Basic  </a:t>
            </a:r>
            <a:endParaRPr lang="en-GB" sz="1800" spc="-1" dirty="0">
              <a:solidFill>
                <a:srgbClr val="000000"/>
              </a:solidFill>
              <a:uFill>
                <a:solidFill>
                  <a:srgbClr val="FFFFFF"/>
                </a:solidFill>
              </a:uFill>
            </a:endParaRPr>
          </a:p>
          <a:p>
            <a:pPr marL="457200" lvl="1" indent="0">
              <a:lnSpc>
                <a:spcPct val="80000"/>
              </a:lnSpc>
              <a:buNone/>
            </a:pPr>
            <a:r>
              <a:rPr lang="en-GB" sz="1800" spc="-1" dirty="0" smtClean="0">
                <a:solidFill>
                  <a:srgbClr val="000000"/>
                </a:solidFill>
                <a:uFill>
                  <a:solidFill>
                    <a:srgbClr val="FFFFFF"/>
                  </a:solidFill>
                </a:uFill>
              </a:rPr>
              <a:t>    </a:t>
            </a:r>
            <a:r>
              <a:rPr lang="en-US" sz="1800" spc="-1" dirty="0" smtClean="0">
                <a:solidFill>
                  <a:srgbClr val="000000"/>
                </a:solidFill>
                <a:uFill>
                  <a:solidFill>
                    <a:srgbClr val="FFFFFF"/>
                  </a:solidFill>
                </a:uFill>
              </a:rPr>
              <a:t>For </a:t>
            </a:r>
            <a:r>
              <a:rPr lang="en-US" sz="1800" spc="-1" dirty="0">
                <a:solidFill>
                  <a:srgbClr val="000000"/>
                </a:solidFill>
                <a:uFill>
                  <a:solidFill>
                    <a:srgbClr val="FFFFFF"/>
                  </a:solidFill>
                </a:uFill>
              </a:rPr>
              <a:t>Basic products, a threshold for the calculated replenishment order quantity per Option.</a:t>
            </a:r>
          </a:p>
          <a:p>
            <a:pPr lvl="1">
              <a:lnSpc>
                <a:spcPct val="80000"/>
              </a:lnSpc>
              <a:buFont typeface="Wingdings" panose="05000000000000000000" pitchFamily="2" charset="2"/>
              <a:buChar char="ü"/>
            </a:pPr>
            <a:endParaRPr lang="en-US" sz="1800" spc="-1" dirty="0">
              <a:solidFill>
                <a:srgbClr val="000000"/>
              </a:solidFill>
              <a:uFill>
                <a:solidFill>
                  <a:srgbClr val="FFFFFF"/>
                </a:solidFill>
              </a:uFill>
            </a:endParaRPr>
          </a:p>
          <a:p>
            <a:pPr lvl="1">
              <a:lnSpc>
                <a:spcPct val="80000"/>
              </a:lnSpc>
              <a:buFont typeface="Wingdings" panose="05000000000000000000" pitchFamily="2" charset="2"/>
              <a:buChar char="ü"/>
            </a:pPr>
            <a:r>
              <a:rPr lang="en-US" sz="1800" b="1" spc="-1" dirty="0">
                <a:solidFill>
                  <a:srgbClr val="000000"/>
                </a:solidFill>
                <a:uFill>
                  <a:solidFill>
                    <a:srgbClr val="FFFFFF"/>
                  </a:solidFill>
                </a:uFill>
              </a:rPr>
              <a:t>Days of Store Order Approval </a:t>
            </a:r>
            <a:endParaRPr lang="en-US" sz="1800" spc="-1" dirty="0">
              <a:solidFill>
                <a:srgbClr val="000000"/>
              </a:solidFill>
              <a:uFill>
                <a:solidFill>
                  <a:srgbClr val="FFFFFF"/>
                </a:solidFill>
              </a:uFill>
            </a:endParaRPr>
          </a:p>
          <a:p>
            <a:pPr marL="457200" lvl="1" indent="0">
              <a:lnSpc>
                <a:spcPct val="80000"/>
              </a:lnSpc>
              <a:buNone/>
            </a:pPr>
            <a:r>
              <a:rPr lang="en-US" sz="1800" spc="-1" dirty="0">
                <a:solidFill>
                  <a:srgbClr val="000000"/>
                </a:solidFill>
                <a:uFill>
                  <a:solidFill>
                    <a:srgbClr val="FFFFFF"/>
                  </a:solidFill>
                </a:uFill>
              </a:rPr>
              <a:t> </a:t>
            </a:r>
            <a:r>
              <a:rPr lang="en-US" sz="1800" spc="-1" dirty="0" smtClean="0">
                <a:solidFill>
                  <a:srgbClr val="000000"/>
                </a:solidFill>
                <a:uFill>
                  <a:solidFill>
                    <a:srgbClr val="FFFFFF"/>
                  </a:solidFill>
                </a:uFill>
              </a:rPr>
              <a:t>   User </a:t>
            </a:r>
            <a:r>
              <a:rPr lang="en-US" sz="1800" spc="-1" dirty="0">
                <a:solidFill>
                  <a:srgbClr val="000000"/>
                </a:solidFill>
                <a:uFill>
                  <a:solidFill>
                    <a:srgbClr val="FFFFFF"/>
                  </a:solidFill>
                </a:uFill>
              </a:rPr>
              <a:t>enters the number of days (X) in a row, for which the warning alert can be triggered. </a:t>
            </a:r>
            <a:endParaRPr lang="en-US" sz="1800" spc="-1" dirty="0" smtClean="0">
              <a:solidFill>
                <a:srgbClr val="000000"/>
              </a:solidFill>
              <a:uFill>
                <a:solidFill>
                  <a:srgbClr val="FFFFFF"/>
                </a:solidFill>
              </a:uFill>
            </a:endParaRPr>
          </a:p>
          <a:p>
            <a:pPr marL="457200" lvl="1" indent="0">
              <a:lnSpc>
                <a:spcPct val="80000"/>
              </a:lnSpc>
              <a:buNone/>
            </a:pPr>
            <a:r>
              <a:rPr lang="en-US" sz="1800" spc="-1" dirty="0" smtClean="0">
                <a:solidFill>
                  <a:srgbClr val="000000"/>
                </a:solidFill>
                <a:uFill>
                  <a:solidFill>
                    <a:srgbClr val="FFFFFF"/>
                  </a:solidFill>
                </a:uFill>
              </a:rPr>
              <a:t>    If </a:t>
            </a:r>
            <a:r>
              <a:rPr lang="en-US" sz="1800" spc="-1" dirty="0">
                <a:solidFill>
                  <a:srgbClr val="000000"/>
                </a:solidFill>
                <a:uFill>
                  <a:solidFill>
                    <a:srgbClr val="FFFFFF"/>
                  </a:solidFill>
                </a:uFill>
              </a:rPr>
              <a:t>the warning flag is raised  </a:t>
            </a:r>
            <a:r>
              <a:rPr lang="en-US" sz="1800" spc="-1" dirty="0" smtClean="0">
                <a:solidFill>
                  <a:srgbClr val="000000"/>
                </a:solidFill>
                <a:uFill>
                  <a:solidFill>
                    <a:srgbClr val="FFFFFF"/>
                  </a:solidFill>
                </a:uFill>
              </a:rPr>
              <a:t>for </a:t>
            </a:r>
            <a:r>
              <a:rPr lang="en-US" sz="1800" spc="-1" dirty="0">
                <a:solidFill>
                  <a:srgbClr val="000000"/>
                </a:solidFill>
                <a:uFill>
                  <a:solidFill>
                    <a:srgbClr val="FFFFFF"/>
                  </a:solidFill>
                </a:uFill>
              </a:rPr>
              <a:t>these X days in a row, the Replenishment transfer orders shall be stopped</a:t>
            </a:r>
          </a:p>
          <a:p>
            <a:pPr marL="914400" lvl="2" indent="0">
              <a:buNone/>
            </a:pPr>
            <a:endParaRPr lang="en-US" sz="1200" dirty="0"/>
          </a:p>
          <a:p>
            <a:pPr lvl="2">
              <a:buFont typeface="Wingdings" panose="05000000000000000000" pitchFamily="2" charset="2"/>
              <a:buChar char="ü"/>
            </a:pPr>
            <a:endParaRPr lang="en-US" sz="1200" dirty="0"/>
          </a:p>
          <a:p>
            <a:pPr marL="360" indent="0">
              <a:lnSpc>
                <a:spcPct val="100000"/>
              </a:lnSpc>
              <a:buNone/>
            </a:pPr>
            <a:endParaRPr lang="en-US" sz="1800" spc="-1" dirty="0">
              <a:solidFill>
                <a:srgbClr val="000000"/>
              </a:solidFill>
              <a:uFill>
                <a:solidFill>
                  <a:srgbClr val="FFFFFF"/>
                </a:solidFill>
              </a:uFill>
            </a:endParaRPr>
          </a:p>
        </p:txBody>
      </p:sp>
      <p:sp>
        <p:nvSpPr>
          <p:cNvPr id="4" name="Title 1"/>
          <p:cNvSpPr>
            <a:spLocks noGrp="1"/>
          </p:cNvSpPr>
          <p:nvPr>
            <p:ph type="title"/>
          </p:nvPr>
        </p:nvSpPr>
        <p:spPr>
          <a:xfrm>
            <a:off x="541421" y="0"/>
            <a:ext cx="10134600" cy="762000"/>
          </a:xfrm>
        </p:spPr>
        <p:txBody>
          <a:bodyPr>
            <a:noAutofit/>
          </a:bodyPr>
          <a:lstStyle/>
          <a:p>
            <a:r>
              <a:rPr lang="en-US" sz="3600" b="1" cap="all" dirty="0">
                <a:solidFill>
                  <a:srgbClr val="0F80AF"/>
                </a:solidFill>
              </a:rPr>
              <a:t>APX </a:t>
            </a:r>
            <a:r>
              <a:rPr lang="en-US" sz="3600" b="1" cap="all" dirty="0" smtClean="0">
                <a:solidFill>
                  <a:srgbClr val="0F80AF"/>
                </a:solidFill>
              </a:rPr>
              <a:t>– Replenishment Alerts</a:t>
            </a:r>
            <a:endParaRPr lang="en-US" sz="3600" b="1" cap="all" dirty="0">
              <a:solidFill>
                <a:srgbClr val="0F80AF"/>
              </a:solidFill>
            </a:endParaRPr>
          </a:p>
        </p:txBody>
      </p:sp>
    </p:spTree>
    <p:extLst>
      <p:ext uri="{BB962C8B-B14F-4D97-AF65-F5344CB8AC3E}">
        <p14:creationId xmlns:p14="http://schemas.microsoft.com/office/powerpoint/2010/main" val="3317897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589" y="922421"/>
            <a:ext cx="11345779" cy="1499937"/>
          </a:xfrm>
        </p:spPr>
        <p:txBody>
          <a:bodyPr>
            <a:noAutofit/>
          </a:bodyPr>
          <a:lstStyle/>
          <a:p>
            <a:pPr marL="0" indent="0">
              <a:buNone/>
            </a:pPr>
            <a:r>
              <a:rPr lang="en-US" sz="1800" dirty="0" smtClean="0">
                <a:cs typeface="Arial" panose="020B0604020202020204" pitchFamily="34" charset="0"/>
              </a:rPr>
              <a:t>Post Need &amp; Request Calculations based on Order Method Selected ( Min-Max, Time Supply, Hybrid, Dynamic)</a:t>
            </a:r>
          </a:p>
          <a:p>
            <a:pPr marL="0" indent="0">
              <a:buNone/>
            </a:pPr>
            <a:r>
              <a:rPr lang="en-US" sz="1800" b="1" dirty="0" smtClean="0">
                <a:cs typeface="Arial" panose="020B0604020202020204" pitchFamily="34" charset="0"/>
              </a:rPr>
              <a:t>User </a:t>
            </a:r>
            <a:r>
              <a:rPr lang="en-US" sz="1800" b="1" dirty="0">
                <a:cs typeface="Arial" panose="020B0604020202020204" pitchFamily="34" charset="0"/>
              </a:rPr>
              <a:t>defined alert parameters*</a:t>
            </a:r>
          </a:p>
          <a:p>
            <a:pPr marL="631825">
              <a:buFont typeface="Wingdings" panose="05000000000000000000" pitchFamily="2" charset="2"/>
              <a:buChar char="ü"/>
            </a:pPr>
            <a:r>
              <a:rPr lang="en-US" sz="1800" dirty="0">
                <a:cs typeface="Arial" panose="020B0604020202020204" pitchFamily="34" charset="0"/>
              </a:rPr>
              <a:t>Replenishment Store Order Approval Threshold Basic (T1): 10 </a:t>
            </a:r>
          </a:p>
          <a:p>
            <a:pPr marL="631825">
              <a:buFont typeface="Wingdings" panose="05000000000000000000" pitchFamily="2" charset="2"/>
              <a:buChar char="ü"/>
            </a:pPr>
            <a:r>
              <a:rPr lang="en-US" sz="1800" dirty="0">
                <a:cs typeface="Arial" panose="020B0604020202020204" pitchFamily="34" charset="0"/>
              </a:rPr>
              <a:t>Days of Store Order Approval: 3</a:t>
            </a:r>
          </a:p>
          <a:p>
            <a:pPr marL="360" indent="0">
              <a:lnSpc>
                <a:spcPct val="100000"/>
              </a:lnSpc>
              <a:buNone/>
            </a:pPr>
            <a:endParaRPr lang="en-US" sz="1800" spc="-1" dirty="0">
              <a:solidFill>
                <a:srgbClr val="000000"/>
              </a:solidFill>
              <a:uFill>
                <a:solidFill>
                  <a:srgbClr val="FFFFFF"/>
                </a:solidFill>
              </a:uFill>
            </a:endParaRPr>
          </a:p>
        </p:txBody>
      </p:sp>
      <p:sp>
        <p:nvSpPr>
          <p:cNvPr id="4" name="Title 1"/>
          <p:cNvSpPr>
            <a:spLocks noGrp="1"/>
          </p:cNvSpPr>
          <p:nvPr>
            <p:ph type="title"/>
          </p:nvPr>
        </p:nvSpPr>
        <p:spPr>
          <a:xfrm>
            <a:off x="605589" y="160421"/>
            <a:ext cx="10134600" cy="762000"/>
          </a:xfrm>
        </p:spPr>
        <p:txBody>
          <a:bodyPr>
            <a:noAutofit/>
          </a:bodyPr>
          <a:lstStyle/>
          <a:p>
            <a:r>
              <a:rPr lang="en-US" sz="3600" b="1" cap="all" dirty="0">
                <a:solidFill>
                  <a:srgbClr val="0F80AF"/>
                </a:solidFill>
              </a:rPr>
              <a:t>APX - </a:t>
            </a:r>
            <a:r>
              <a:rPr lang="en-US" sz="3600" b="1" cap="all" dirty="0" smtClean="0">
                <a:solidFill>
                  <a:srgbClr val="0F80AF"/>
                </a:solidFill>
              </a:rPr>
              <a:t>Store order example for basics</a:t>
            </a:r>
            <a:endParaRPr lang="en-US" sz="3600" b="1" cap="all" dirty="0">
              <a:solidFill>
                <a:srgbClr val="0F80A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29565782"/>
              </p:ext>
            </p:extLst>
          </p:nvPr>
        </p:nvGraphicFramePr>
        <p:xfrm>
          <a:off x="4812631" y="2727154"/>
          <a:ext cx="7234989" cy="3979310"/>
        </p:xfrm>
        <a:graphic>
          <a:graphicData uri="http://schemas.openxmlformats.org/drawingml/2006/table">
            <a:tbl>
              <a:tblPr firstRow="1" bandRow="1">
                <a:tableStyleId>{5C22544A-7EE6-4342-B048-85BDC9FD1C3A}</a:tableStyleId>
              </a:tblPr>
              <a:tblGrid>
                <a:gridCol w="2491110"/>
                <a:gridCol w="1016022"/>
                <a:gridCol w="1239943"/>
                <a:gridCol w="1235931"/>
                <a:gridCol w="1251983"/>
              </a:tblGrid>
              <a:tr h="511610">
                <a:tc>
                  <a:txBody>
                    <a:bodyPr/>
                    <a:lstStyle/>
                    <a:p>
                      <a:pPr algn="l" fontAlgn="t"/>
                      <a:r>
                        <a:rPr lang="en-US" sz="1600" u="none" strike="noStrike" dirty="0">
                          <a:effectLst/>
                          <a:latin typeface="+mn-lt"/>
                        </a:rPr>
                        <a:t> </a:t>
                      </a:r>
                      <a:endParaRPr lang="en-US" sz="1600" b="0" i="0" u="none" strike="noStrike" dirty="0">
                        <a:solidFill>
                          <a:srgbClr val="000000"/>
                        </a:solidFill>
                        <a:effectLst/>
                        <a:latin typeface="+mn-lt"/>
                      </a:endParaRPr>
                    </a:p>
                  </a:txBody>
                  <a:tcPr marL="9525" marR="9525" marT="9525" marB="0"/>
                </a:tc>
                <a:tc>
                  <a:txBody>
                    <a:bodyPr/>
                    <a:lstStyle/>
                    <a:p>
                      <a:pPr algn="ctr" rtl="0" fontAlgn="ctr"/>
                      <a:r>
                        <a:rPr lang="en-US" sz="1600" u="none" strike="noStrike" dirty="0">
                          <a:effectLst/>
                          <a:latin typeface="+mn-lt"/>
                        </a:rPr>
                        <a:t>1</a:t>
                      </a:r>
                      <a:r>
                        <a:rPr lang="en-US" sz="1600" u="none" strike="noStrike" baseline="30000" dirty="0">
                          <a:effectLst/>
                          <a:latin typeface="+mn-lt"/>
                        </a:rPr>
                        <a:t>st</a:t>
                      </a:r>
                      <a:r>
                        <a:rPr lang="en-US" sz="1600" u="none" strike="noStrike" dirty="0">
                          <a:effectLst/>
                          <a:latin typeface="+mn-lt"/>
                        </a:rPr>
                        <a:t> day</a:t>
                      </a:r>
                      <a:endParaRPr lang="en-US" sz="1600" b="1" i="0" u="none" strike="noStrike" dirty="0">
                        <a:solidFill>
                          <a:srgbClr val="000000"/>
                        </a:solidFill>
                        <a:effectLst/>
                        <a:latin typeface="+mn-lt"/>
                      </a:endParaRPr>
                    </a:p>
                  </a:txBody>
                  <a:tcPr marL="9525" marR="9525" marT="9525" marB="0" anchor="ctr"/>
                </a:tc>
                <a:tc>
                  <a:txBody>
                    <a:bodyPr/>
                    <a:lstStyle/>
                    <a:p>
                      <a:pPr algn="ctr" rtl="0" fontAlgn="ctr"/>
                      <a:r>
                        <a:rPr lang="en-US" sz="1600" u="none" strike="noStrike" dirty="0">
                          <a:effectLst/>
                          <a:latin typeface="+mn-lt"/>
                        </a:rPr>
                        <a:t>2</a:t>
                      </a:r>
                      <a:r>
                        <a:rPr lang="en-US" sz="1600" u="none" strike="noStrike" baseline="30000" dirty="0">
                          <a:effectLst/>
                          <a:latin typeface="+mn-lt"/>
                        </a:rPr>
                        <a:t>nd</a:t>
                      </a:r>
                      <a:r>
                        <a:rPr lang="en-US" sz="1600" u="none" strike="noStrike" dirty="0">
                          <a:effectLst/>
                          <a:latin typeface="+mn-lt"/>
                        </a:rPr>
                        <a:t> day</a:t>
                      </a:r>
                      <a:endParaRPr lang="en-US" sz="1600" b="1" i="0" u="none" strike="noStrike" dirty="0">
                        <a:solidFill>
                          <a:srgbClr val="000000"/>
                        </a:solidFill>
                        <a:effectLst/>
                        <a:latin typeface="+mn-lt"/>
                      </a:endParaRPr>
                    </a:p>
                  </a:txBody>
                  <a:tcPr marL="9525" marR="9525" marT="9525" marB="0" anchor="ctr"/>
                </a:tc>
                <a:tc>
                  <a:txBody>
                    <a:bodyPr/>
                    <a:lstStyle/>
                    <a:p>
                      <a:pPr algn="ctr" rtl="0" fontAlgn="ctr"/>
                      <a:r>
                        <a:rPr lang="en-US" sz="1600" u="none" strike="noStrike">
                          <a:effectLst/>
                          <a:latin typeface="+mn-lt"/>
                        </a:rPr>
                        <a:t>3</a:t>
                      </a:r>
                      <a:r>
                        <a:rPr lang="en-US" sz="1600" u="none" strike="noStrike" baseline="30000">
                          <a:effectLst/>
                          <a:latin typeface="+mn-lt"/>
                        </a:rPr>
                        <a:t>rd</a:t>
                      </a:r>
                      <a:r>
                        <a:rPr lang="en-US" sz="1600" u="none" strike="noStrike">
                          <a:effectLst/>
                          <a:latin typeface="+mn-lt"/>
                        </a:rPr>
                        <a:t> day </a:t>
                      </a:r>
                      <a:endParaRPr lang="en-US" sz="1600" b="1" i="0" u="none" strike="noStrike">
                        <a:solidFill>
                          <a:srgbClr val="000000"/>
                        </a:solidFill>
                        <a:effectLst/>
                        <a:latin typeface="+mn-lt"/>
                      </a:endParaRPr>
                    </a:p>
                  </a:txBody>
                  <a:tcPr marL="9525" marR="9525" marT="9525" marB="0" anchor="ctr"/>
                </a:tc>
                <a:tc>
                  <a:txBody>
                    <a:bodyPr/>
                    <a:lstStyle/>
                    <a:p>
                      <a:pPr algn="ctr" rtl="0" fontAlgn="ctr"/>
                      <a:r>
                        <a:rPr lang="en-US" sz="1600" u="none" strike="noStrike">
                          <a:effectLst/>
                          <a:latin typeface="+mn-lt"/>
                        </a:rPr>
                        <a:t>4</a:t>
                      </a:r>
                      <a:r>
                        <a:rPr lang="en-US" sz="1600" u="none" strike="noStrike" baseline="30000">
                          <a:effectLst/>
                          <a:latin typeface="+mn-lt"/>
                        </a:rPr>
                        <a:t>th</a:t>
                      </a:r>
                      <a:r>
                        <a:rPr lang="en-US" sz="1600" u="none" strike="noStrike">
                          <a:effectLst/>
                          <a:latin typeface="+mn-lt"/>
                        </a:rPr>
                        <a:t> day</a:t>
                      </a:r>
                      <a:endParaRPr lang="en-US" sz="1600" b="1" i="0" u="none" strike="noStrike">
                        <a:solidFill>
                          <a:srgbClr val="000000"/>
                        </a:solidFill>
                        <a:effectLst/>
                        <a:latin typeface="+mn-lt"/>
                      </a:endParaRPr>
                    </a:p>
                  </a:txBody>
                  <a:tcPr marL="9525" marR="9525" marT="9525" marB="0" anchor="ctr"/>
                </a:tc>
              </a:tr>
              <a:tr h="273664">
                <a:tc>
                  <a:txBody>
                    <a:bodyPr/>
                    <a:lstStyle/>
                    <a:p>
                      <a:pPr algn="l" rtl="0" fontAlgn="ctr"/>
                      <a:r>
                        <a:rPr lang="en-US" sz="1600" kern="1200" dirty="0" smtClean="0">
                          <a:solidFill>
                            <a:schemeClr val="tx1"/>
                          </a:solidFill>
                          <a:latin typeface="+mn-lt"/>
                          <a:ea typeface="+mn-ea"/>
                          <a:cs typeface="Arial" panose="020B0604020202020204" pitchFamily="34" charset="0"/>
                        </a:rPr>
                        <a:t>Total RQ</a:t>
                      </a:r>
                      <a:endParaRPr lang="en-US" sz="1600" kern="1200" dirty="0">
                        <a:solidFill>
                          <a:schemeClr val="tx1"/>
                        </a:solidFill>
                        <a:latin typeface="+mn-lt"/>
                        <a:ea typeface="+mn-ea"/>
                        <a:cs typeface="Arial" panose="020B0604020202020204" pitchFamily="34" charset="0"/>
                      </a:endParaRPr>
                    </a:p>
                  </a:txBody>
                  <a:tcPr marL="85725" marR="9525" marT="9525" marB="0" anchor="ctr"/>
                </a:tc>
                <a:tc>
                  <a:txBody>
                    <a:bodyPr/>
                    <a:lstStyle/>
                    <a:p>
                      <a:pPr algn="ctr" rtl="0" fontAlgn="ctr"/>
                      <a:r>
                        <a:rPr lang="en-US" sz="1600" b="0" i="0" u="none" strike="noStrike" dirty="0" smtClean="0">
                          <a:solidFill>
                            <a:schemeClr val="dk1"/>
                          </a:solidFill>
                          <a:effectLst/>
                          <a:latin typeface="+mn-lt"/>
                        </a:rPr>
                        <a:t>6</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b="0" i="0" u="none" strike="noStrike" dirty="0" smtClean="0">
                          <a:solidFill>
                            <a:schemeClr val="dk1"/>
                          </a:solidFill>
                          <a:effectLst/>
                          <a:latin typeface="+mn-lt"/>
                        </a:rPr>
                        <a:t>12</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b="0" i="0" u="none" strike="noStrike" dirty="0" smtClean="0">
                          <a:solidFill>
                            <a:schemeClr val="dk1"/>
                          </a:solidFill>
                          <a:effectLst/>
                          <a:latin typeface="+mn-lt"/>
                        </a:rPr>
                        <a:t>16</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b="0" i="0" u="none" strike="noStrike" dirty="0" smtClean="0">
                          <a:solidFill>
                            <a:schemeClr val="dk1"/>
                          </a:solidFill>
                          <a:effectLst/>
                          <a:latin typeface="+mn-lt"/>
                        </a:rPr>
                        <a:t>12</a:t>
                      </a:r>
                      <a:endParaRPr lang="en-US" sz="1600" b="0" i="0" u="none" strike="noStrike" dirty="0">
                        <a:solidFill>
                          <a:srgbClr val="000000"/>
                        </a:solidFill>
                        <a:effectLst/>
                        <a:latin typeface="+mn-lt"/>
                      </a:endParaRPr>
                    </a:p>
                  </a:txBody>
                  <a:tcPr marL="9525" marR="9525" marT="9525" marB="0" anchor="ctr"/>
                </a:tc>
              </a:tr>
              <a:tr h="463344">
                <a:tc>
                  <a:txBody>
                    <a:bodyPr/>
                    <a:lstStyle/>
                    <a:p>
                      <a:pPr algn="l" rtl="0" fontAlgn="ctr"/>
                      <a:r>
                        <a:rPr lang="en-US" sz="1600" kern="1200" dirty="0">
                          <a:solidFill>
                            <a:schemeClr val="tx1"/>
                          </a:solidFill>
                          <a:latin typeface="+mn-lt"/>
                          <a:ea typeface="+mn-ea"/>
                          <a:cs typeface="Arial" panose="020B0604020202020204" pitchFamily="34" charset="0"/>
                        </a:rPr>
                        <a:t>Alert Comparison </a:t>
                      </a:r>
                    </a:p>
                  </a:txBody>
                  <a:tcPr marL="85725" marR="9525" marT="9525" marB="0" anchor="ctr"/>
                </a:tc>
                <a:tc rowSpan="2">
                  <a:txBody>
                    <a:bodyPr/>
                    <a:lstStyle/>
                    <a:p>
                      <a:pPr algn="ctr" rtl="0" fontAlgn="ctr"/>
                      <a:r>
                        <a:rPr lang="en-US" sz="1600" b="0" i="0" u="none" strike="noStrike" dirty="0" smtClean="0">
                          <a:solidFill>
                            <a:schemeClr val="dk1"/>
                          </a:solidFill>
                          <a:effectLst/>
                          <a:latin typeface="+mn-lt"/>
                        </a:rPr>
                        <a:t>6&lt;10</a:t>
                      </a:r>
                      <a:endParaRPr lang="en-US" sz="1600" b="0" i="0" u="none" strike="noStrike" dirty="0">
                        <a:solidFill>
                          <a:srgbClr val="000000"/>
                        </a:solidFill>
                        <a:effectLst/>
                        <a:latin typeface="+mn-lt"/>
                      </a:endParaRPr>
                    </a:p>
                  </a:txBody>
                  <a:tcPr marL="9525" marR="9525" marT="9525" marB="0" anchor="ctr"/>
                </a:tc>
                <a:tc rowSpan="2">
                  <a:txBody>
                    <a:bodyPr/>
                    <a:lstStyle/>
                    <a:p>
                      <a:pPr algn="ctr" rtl="0" fontAlgn="ctr"/>
                      <a:r>
                        <a:rPr lang="en-US" sz="1600" u="none" strike="noStrike" dirty="0" smtClean="0">
                          <a:effectLst/>
                          <a:latin typeface="+mn-lt"/>
                        </a:rPr>
                        <a:t>12&gt; 10</a:t>
                      </a:r>
                      <a:endParaRPr lang="en-US" sz="1600" b="0" i="0" u="none" strike="noStrike" dirty="0">
                        <a:solidFill>
                          <a:srgbClr val="000000"/>
                        </a:solidFill>
                        <a:effectLst/>
                        <a:latin typeface="+mn-lt"/>
                      </a:endParaRPr>
                    </a:p>
                  </a:txBody>
                  <a:tcPr marL="9525" marR="9525" marT="9525" marB="0" anchor="ctr"/>
                </a:tc>
                <a:tc rowSpan="2">
                  <a:txBody>
                    <a:bodyPr/>
                    <a:lstStyle/>
                    <a:p>
                      <a:pPr algn="ctr" rtl="0" fontAlgn="ctr"/>
                      <a:r>
                        <a:rPr lang="en-US" sz="1600" u="none" strike="noStrike" dirty="0" smtClean="0">
                          <a:effectLst/>
                          <a:latin typeface="+mn-lt"/>
                        </a:rPr>
                        <a:t>16&gt;10</a:t>
                      </a:r>
                      <a:endParaRPr lang="en-US" sz="1600" b="0" i="0" u="none" strike="noStrike" dirty="0">
                        <a:solidFill>
                          <a:srgbClr val="000000"/>
                        </a:solidFill>
                        <a:effectLst/>
                        <a:latin typeface="+mn-lt"/>
                      </a:endParaRPr>
                    </a:p>
                  </a:txBody>
                  <a:tcPr marL="9525" marR="9525" marT="9525" marB="0" anchor="ctr"/>
                </a:tc>
                <a:tc rowSpan="2">
                  <a:txBody>
                    <a:bodyPr/>
                    <a:lstStyle/>
                    <a:p>
                      <a:pPr algn="ctr" rtl="0" fontAlgn="ctr"/>
                      <a:r>
                        <a:rPr lang="en-US" sz="1600" u="none" strike="noStrike" dirty="0" smtClean="0">
                          <a:effectLst/>
                          <a:latin typeface="+mn-lt"/>
                        </a:rPr>
                        <a:t>12&gt;10</a:t>
                      </a:r>
                      <a:endParaRPr lang="en-US" sz="1600" b="0" i="0" u="none" strike="noStrike" dirty="0">
                        <a:solidFill>
                          <a:srgbClr val="000000"/>
                        </a:solidFill>
                        <a:effectLst/>
                        <a:latin typeface="+mn-lt"/>
                      </a:endParaRPr>
                    </a:p>
                  </a:txBody>
                  <a:tcPr marL="9525" marR="9525" marT="9525" marB="0" anchor="ctr"/>
                </a:tc>
              </a:tr>
              <a:tr h="508680">
                <a:tc>
                  <a:txBody>
                    <a:bodyPr/>
                    <a:lstStyle/>
                    <a:p>
                      <a:pPr algn="l" rtl="0" fontAlgn="ctr"/>
                      <a:r>
                        <a:rPr lang="en-US" sz="1600" kern="1200" dirty="0">
                          <a:solidFill>
                            <a:schemeClr val="tx1"/>
                          </a:solidFill>
                          <a:latin typeface="+mn-lt"/>
                          <a:ea typeface="+mn-ea"/>
                          <a:cs typeface="Arial" panose="020B0604020202020204" pitchFamily="34" charset="0"/>
                        </a:rPr>
                        <a:t>((Calculated RQ / Planned Allocation Q) &gt; T1%)</a:t>
                      </a:r>
                    </a:p>
                  </a:txBody>
                  <a:tcPr marL="857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440471">
                <a:tc>
                  <a:txBody>
                    <a:bodyPr/>
                    <a:lstStyle/>
                    <a:p>
                      <a:pPr algn="l" rtl="0" fontAlgn="ctr"/>
                      <a:r>
                        <a:rPr lang="en-US" sz="1600" kern="1200" dirty="0">
                          <a:solidFill>
                            <a:schemeClr val="tx1"/>
                          </a:solidFill>
                          <a:latin typeface="+mn-lt"/>
                          <a:ea typeface="+mn-ea"/>
                          <a:cs typeface="Arial" panose="020B0604020202020204" pitchFamily="34" charset="0"/>
                        </a:rPr>
                        <a:t>Store Order Approval Alert</a:t>
                      </a:r>
                    </a:p>
                  </a:txBody>
                  <a:tcPr marL="857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sym typeface="Wingdings" panose="05000000000000000000" pitchFamily="2" charset="2"/>
                        </a:rPr>
                        <a:t></a:t>
                      </a:r>
                      <a:endParaRPr lang="en-US" sz="1600" dirty="0" smtClean="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latin typeface="+mn-lt"/>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Arial" panose="020B0604020202020204" pitchFamily="34" charset="0"/>
                          <a:sym typeface="Wingdings" panose="05000000000000000000" pitchFamily="2" charset="2"/>
                        </a:rPr>
                        <a:t></a:t>
                      </a:r>
                      <a:endParaRPr lang="en-US" sz="1600" dirty="0" smtClean="0">
                        <a:latin typeface="+mn-lt"/>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Arial" panose="020B0604020202020204" pitchFamily="34" charset="0"/>
                          <a:sym typeface="Wingdings" panose="05000000000000000000" pitchFamily="2" charset="2"/>
                        </a:rPr>
                        <a:t></a:t>
                      </a:r>
                      <a:endParaRPr lang="en-US" sz="1600" dirty="0" smtClean="0">
                        <a:latin typeface="+mn-lt"/>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Arial" panose="020B0604020202020204" pitchFamily="34" charset="0"/>
                          <a:sym typeface="Wingdings" panose="05000000000000000000" pitchFamily="2" charset="2"/>
                        </a:rPr>
                        <a:t></a:t>
                      </a:r>
                      <a:endParaRPr lang="en-US" sz="1600" dirty="0" smtClean="0">
                        <a:latin typeface="+mn-lt"/>
                        <a:cs typeface="Arial" panose="020B0604020202020204" pitchFamily="34" charset="0"/>
                      </a:endParaRPr>
                    </a:p>
                  </a:txBody>
                  <a:tcPr marL="9525" marR="9525" marT="9525" marB="0" anchor="ctr"/>
                </a:tc>
              </a:tr>
              <a:tr h="273664">
                <a:tc>
                  <a:txBody>
                    <a:bodyPr/>
                    <a:lstStyle/>
                    <a:p>
                      <a:pPr algn="l" rtl="0" fontAlgn="ctr"/>
                      <a:r>
                        <a:rPr lang="en-US" sz="1600" kern="1200" dirty="0">
                          <a:solidFill>
                            <a:schemeClr val="tx1"/>
                          </a:solidFill>
                          <a:latin typeface="+mn-lt"/>
                          <a:ea typeface="+mn-ea"/>
                          <a:cs typeface="Arial" panose="020B0604020202020204" pitchFamily="34" charset="0"/>
                        </a:rPr>
                        <a:t>(Warning Flag)</a:t>
                      </a:r>
                    </a:p>
                  </a:txBody>
                  <a:tcPr marL="857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463344">
                <a:tc>
                  <a:txBody>
                    <a:bodyPr/>
                    <a:lstStyle/>
                    <a:p>
                      <a:pPr algn="l" rtl="0" fontAlgn="ctr"/>
                      <a:r>
                        <a:rPr lang="en-US" sz="1600" kern="1200" dirty="0">
                          <a:solidFill>
                            <a:schemeClr val="tx1"/>
                          </a:solidFill>
                          <a:latin typeface="+mn-lt"/>
                          <a:ea typeface="+mn-ea"/>
                          <a:cs typeface="Arial" panose="020B0604020202020204" pitchFamily="34" charset="0"/>
                        </a:rPr>
                        <a:t>Store Order Approval Alert</a:t>
                      </a:r>
                    </a:p>
                  </a:txBody>
                  <a:tcPr marL="857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sym typeface="Wingdings" panose="05000000000000000000" pitchFamily="2" charset="2"/>
                        </a:rPr>
                        <a:t></a:t>
                      </a:r>
                      <a:endParaRPr lang="en-US" sz="1600" dirty="0" smtClean="0">
                        <a:latin typeface="+mn-lt"/>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sym typeface="Wingdings" panose="05000000000000000000" pitchFamily="2" charset="2"/>
                        </a:rPr>
                        <a:t></a:t>
                      </a:r>
                      <a:endParaRPr lang="en-US" sz="1600" dirty="0" smtClean="0">
                        <a:latin typeface="+mn-lt"/>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sym typeface="Wingdings" panose="05000000000000000000" pitchFamily="2" charset="2"/>
                        </a:rPr>
                        <a:t></a:t>
                      </a:r>
                      <a:endParaRPr lang="en-US" sz="1600" dirty="0" smtClean="0">
                        <a:latin typeface="+mn-lt"/>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Arial" panose="020B0604020202020204" pitchFamily="34" charset="0"/>
                          <a:sym typeface="Wingdings" panose="05000000000000000000" pitchFamily="2" charset="2"/>
                        </a:rPr>
                        <a:t></a:t>
                      </a:r>
                      <a:endParaRPr lang="en-US" sz="1600" dirty="0" smtClean="0">
                        <a:latin typeface="+mn-lt"/>
                        <a:cs typeface="Arial" panose="020B0604020202020204" pitchFamily="34" charset="0"/>
                      </a:endParaRPr>
                    </a:p>
                  </a:txBody>
                  <a:tcPr marL="9525" marR="9525" marT="9525" marB="0" anchor="ctr"/>
                </a:tc>
              </a:tr>
              <a:tr h="273664">
                <a:tc>
                  <a:txBody>
                    <a:bodyPr/>
                    <a:lstStyle/>
                    <a:p>
                      <a:pPr algn="l" rtl="0" fontAlgn="ctr"/>
                      <a:r>
                        <a:rPr lang="en-US" sz="1600" kern="1200" dirty="0">
                          <a:solidFill>
                            <a:schemeClr val="tx1"/>
                          </a:solidFill>
                          <a:latin typeface="+mn-lt"/>
                          <a:ea typeface="+mn-ea"/>
                          <a:cs typeface="Arial" panose="020B0604020202020204" pitchFamily="34" charset="0"/>
                        </a:rPr>
                        <a:t>(Stop Flag)</a:t>
                      </a:r>
                    </a:p>
                  </a:txBody>
                  <a:tcPr marL="857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73664">
                <a:tc>
                  <a:txBody>
                    <a:bodyPr/>
                    <a:lstStyle/>
                    <a:p>
                      <a:pPr algn="l" rtl="0" fontAlgn="ctr"/>
                      <a:r>
                        <a:rPr lang="en-US" sz="1600" kern="1200" dirty="0" smtClean="0">
                          <a:solidFill>
                            <a:schemeClr val="tx1"/>
                          </a:solidFill>
                          <a:latin typeface="+mn-lt"/>
                          <a:ea typeface="+mn-ea"/>
                          <a:cs typeface="Arial" panose="020B0604020202020204" pitchFamily="34" charset="0"/>
                        </a:rPr>
                        <a:t>Batch Approved </a:t>
                      </a:r>
                      <a:r>
                        <a:rPr lang="en-US" sz="1600" kern="1200" dirty="0">
                          <a:solidFill>
                            <a:schemeClr val="tx1"/>
                          </a:solidFill>
                          <a:latin typeface="+mn-lt"/>
                          <a:ea typeface="+mn-ea"/>
                          <a:cs typeface="Arial" panose="020B0604020202020204" pitchFamily="34" charset="0"/>
                        </a:rPr>
                        <a:t>RQ**</a:t>
                      </a:r>
                    </a:p>
                  </a:txBody>
                  <a:tcPr marL="85725" marR="9525" marT="9525" marB="0" anchor="ctr"/>
                </a:tc>
                <a:tc>
                  <a:txBody>
                    <a:bodyPr/>
                    <a:lstStyle/>
                    <a:p>
                      <a:pPr algn="ctr" rtl="0" fontAlgn="ctr"/>
                      <a:r>
                        <a:rPr lang="en-US" sz="1600" b="0" i="0" u="none" strike="noStrike" dirty="0" smtClean="0">
                          <a:solidFill>
                            <a:schemeClr val="dk1"/>
                          </a:solidFill>
                          <a:effectLst/>
                          <a:latin typeface="+mn-lt"/>
                        </a:rPr>
                        <a:t>6</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b="0" i="0" u="none" strike="noStrike" dirty="0" smtClean="0">
                          <a:solidFill>
                            <a:schemeClr val="dk1"/>
                          </a:solidFill>
                          <a:effectLst/>
                          <a:latin typeface="+mn-lt"/>
                        </a:rPr>
                        <a:t>10</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b="0" i="0" u="none" strike="noStrike" dirty="0" smtClean="0">
                          <a:solidFill>
                            <a:schemeClr val="dk1"/>
                          </a:solidFill>
                          <a:effectLst/>
                          <a:latin typeface="+mn-lt"/>
                        </a:rPr>
                        <a:t>10</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u="none" strike="noStrike" dirty="0">
                          <a:effectLst/>
                          <a:latin typeface="+mn-lt"/>
                        </a:rPr>
                        <a:t>0</a:t>
                      </a:r>
                      <a:endParaRPr lang="en-US" sz="1600" b="0" i="0" u="none" strike="noStrike" dirty="0">
                        <a:solidFill>
                          <a:srgbClr val="000000"/>
                        </a:solidFill>
                        <a:effectLst/>
                        <a:latin typeface="+mn-lt"/>
                      </a:endParaRPr>
                    </a:p>
                  </a:txBody>
                  <a:tcPr marL="9525" marR="9525" marT="9525" marB="0" anchor="ctr"/>
                </a:tc>
              </a:tr>
              <a:tr h="475281">
                <a:tc>
                  <a:txBody>
                    <a:bodyPr/>
                    <a:lstStyle/>
                    <a:p>
                      <a:pPr algn="l" rtl="0" fontAlgn="ctr"/>
                      <a:r>
                        <a:rPr lang="en-US" sz="1600" kern="1200" dirty="0" smtClean="0">
                          <a:solidFill>
                            <a:schemeClr val="tx1"/>
                          </a:solidFill>
                          <a:latin typeface="+mn-lt"/>
                          <a:ea typeface="+mn-ea"/>
                          <a:cs typeface="Arial" panose="020B0604020202020204" pitchFamily="34" charset="0"/>
                        </a:rPr>
                        <a:t>Calculated RQ( User Approval)</a:t>
                      </a:r>
                      <a:endParaRPr lang="en-US" sz="1600" kern="1200" dirty="0">
                        <a:solidFill>
                          <a:schemeClr val="tx1"/>
                        </a:solidFill>
                        <a:latin typeface="+mn-lt"/>
                        <a:ea typeface="+mn-ea"/>
                        <a:cs typeface="Arial" panose="020B0604020202020204" pitchFamily="34" charset="0"/>
                      </a:endParaRPr>
                    </a:p>
                  </a:txBody>
                  <a:tcPr marL="85725" marR="9525" marT="9525" marB="0" anchor="ctr"/>
                </a:tc>
                <a:tc>
                  <a:txBody>
                    <a:bodyPr/>
                    <a:lstStyle/>
                    <a:p>
                      <a:pPr algn="ctr" rtl="0" fontAlgn="ctr"/>
                      <a:r>
                        <a:rPr lang="en-US" sz="1600" u="none" strike="noStrike" kern="1200" dirty="0" smtClean="0">
                          <a:solidFill>
                            <a:schemeClr val="dk1"/>
                          </a:solidFill>
                          <a:effectLst/>
                          <a:latin typeface="+mn-lt"/>
                          <a:ea typeface="+mn-ea"/>
                          <a:cs typeface="+mn-cs"/>
                        </a:rPr>
                        <a:t>0</a:t>
                      </a:r>
                      <a:endParaRPr lang="en-US" sz="1600" u="none" strike="noStrike" kern="1200" dirty="0">
                        <a:solidFill>
                          <a:schemeClr val="dk1"/>
                        </a:solidFill>
                        <a:effectLst/>
                        <a:latin typeface="+mn-lt"/>
                        <a:ea typeface="+mn-ea"/>
                        <a:cs typeface="+mn-cs"/>
                      </a:endParaRPr>
                    </a:p>
                  </a:txBody>
                  <a:tcPr marL="9525" marR="9525" marT="9525" marB="0" anchor="ctr"/>
                </a:tc>
                <a:tc>
                  <a:txBody>
                    <a:bodyPr/>
                    <a:lstStyle/>
                    <a:p>
                      <a:pPr algn="ctr" rtl="0" fontAlgn="ctr"/>
                      <a:r>
                        <a:rPr lang="en-US" sz="1600" u="none" strike="noStrike" kern="1200" dirty="0" smtClean="0">
                          <a:solidFill>
                            <a:schemeClr val="dk1"/>
                          </a:solidFill>
                          <a:effectLst/>
                          <a:latin typeface="+mn-lt"/>
                          <a:ea typeface="+mn-ea"/>
                          <a:cs typeface="+mn-cs"/>
                        </a:rPr>
                        <a:t>2</a:t>
                      </a:r>
                      <a:endParaRPr lang="en-US" sz="1600" u="none" strike="noStrike" kern="1200" dirty="0">
                        <a:solidFill>
                          <a:schemeClr val="dk1"/>
                        </a:solidFill>
                        <a:effectLst/>
                        <a:latin typeface="+mn-lt"/>
                        <a:ea typeface="+mn-ea"/>
                        <a:cs typeface="+mn-cs"/>
                      </a:endParaRPr>
                    </a:p>
                  </a:txBody>
                  <a:tcPr marL="9525" marR="9525" marT="9525" marB="0" anchor="ctr"/>
                </a:tc>
                <a:tc>
                  <a:txBody>
                    <a:bodyPr/>
                    <a:lstStyle/>
                    <a:p>
                      <a:pPr algn="ctr" rtl="0" fontAlgn="ctr"/>
                      <a:r>
                        <a:rPr lang="en-US" sz="1600" u="none" strike="noStrike" kern="1200" dirty="0" smtClean="0">
                          <a:solidFill>
                            <a:schemeClr val="dk1"/>
                          </a:solidFill>
                          <a:effectLst/>
                          <a:latin typeface="+mn-lt"/>
                          <a:ea typeface="+mn-ea"/>
                          <a:cs typeface="+mn-cs"/>
                        </a:rPr>
                        <a:t>6</a:t>
                      </a:r>
                      <a:endParaRPr lang="en-US" sz="1600" u="none" strike="noStrike" kern="1200" dirty="0">
                        <a:solidFill>
                          <a:schemeClr val="dk1"/>
                        </a:solidFill>
                        <a:effectLst/>
                        <a:latin typeface="+mn-lt"/>
                        <a:ea typeface="+mn-ea"/>
                        <a:cs typeface="+mn-cs"/>
                      </a:endParaRPr>
                    </a:p>
                  </a:txBody>
                  <a:tcPr marL="9525" marR="9525" marT="9525" marB="0" anchor="ctr"/>
                </a:tc>
                <a:tc>
                  <a:txBody>
                    <a:bodyPr/>
                    <a:lstStyle/>
                    <a:p>
                      <a:pPr algn="ctr" rtl="0" fontAlgn="ctr"/>
                      <a:r>
                        <a:rPr lang="en-US" sz="1600" u="none" strike="noStrike" kern="1200" dirty="0" smtClean="0">
                          <a:solidFill>
                            <a:schemeClr val="dk1"/>
                          </a:solidFill>
                          <a:effectLst/>
                          <a:latin typeface="+mn-lt"/>
                          <a:ea typeface="+mn-ea"/>
                          <a:cs typeface="+mn-cs"/>
                        </a:rPr>
                        <a:t>0</a:t>
                      </a:r>
                      <a:endParaRPr lang="en-US" sz="1600" u="none" strike="noStrike" kern="1200" dirty="0">
                        <a:solidFill>
                          <a:schemeClr val="dk1"/>
                        </a:solidFill>
                        <a:effectLst/>
                        <a:latin typeface="+mn-lt"/>
                        <a:ea typeface="+mn-ea"/>
                        <a:cs typeface="+mn-cs"/>
                      </a:endParaRPr>
                    </a:p>
                  </a:txBody>
                  <a:tcPr marL="9525" marR="9525" marT="9525" marB="0" anchor="ctr"/>
                </a:tc>
              </a:tr>
            </a:tbl>
          </a:graphicData>
        </a:graphic>
      </p:graphicFrame>
      <p:sp>
        <p:nvSpPr>
          <p:cNvPr id="2" name="TextBox 1"/>
          <p:cNvSpPr txBox="1"/>
          <p:nvPr/>
        </p:nvSpPr>
        <p:spPr>
          <a:xfrm>
            <a:off x="605589" y="3184358"/>
            <a:ext cx="4074695" cy="2308324"/>
          </a:xfrm>
          <a:prstGeom prst="rect">
            <a:avLst/>
          </a:prstGeom>
          <a:noFill/>
        </p:spPr>
        <p:txBody>
          <a:bodyPr wrap="square" rtlCol="0">
            <a:spAutoFit/>
          </a:bodyPr>
          <a:lstStyle/>
          <a:p>
            <a:r>
              <a:rPr lang="en-US" b="1" dirty="0" smtClean="0">
                <a:cs typeface="Arial" panose="020B0604020202020204" pitchFamily="34" charset="0"/>
              </a:rPr>
              <a:t>D</a:t>
            </a:r>
            <a:r>
              <a:rPr lang="en-US" b="1" dirty="0" smtClean="0"/>
              <a:t>efault </a:t>
            </a:r>
            <a:r>
              <a:rPr lang="en-US" b="1" dirty="0"/>
              <a:t>parameters </a:t>
            </a:r>
            <a:r>
              <a:rPr lang="en-US" dirty="0"/>
              <a:t>-</a:t>
            </a:r>
            <a:r>
              <a:rPr lang="en-US" dirty="0" smtClean="0"/>
              <a:t>Subclass/Territory          </a:t>
            </a:r>
            <a:r>
              <a:rPr lang="en-US" b="1" dirty="0" smtClean="0"/>
              <a:t>Override </a:t>
            </a:r>
            <a:r>
              <a:rPr lang="en-US" b="1" dirty="0"/>
              <a:t>parameters </a:t>
            </a:r>
            <a:r>
              <a:rPr lang="en-US" dirty="0"/>
              <a:t>-</a:t>
            </a:r>
            <a:r>
              <a:rPr lang="en-US" dirty="0" smtClean="0"/>
              <a:t>Pack Group/Store</a:t>
            </a:r>
          </a:p>
          <a:p>
            <a:endParaRPr lang="en-US" dirty="0">
              <a:cs typeface="Arial" panose="020B0604020202020204" pitchFamily="34" charset="0"/>
            </a:endParaRPr>
          </a:p>
          <a:p>
            <a:r>
              <a:rPr lang="en-US" dirty="0">
                <a:cs typeface="Arial" panose="020B0604020202020204" pitchFamily="34" charset="0"/>
              </a:rPr>
              <a:t>** </a:t>
            </a:r>
            <a:r>
              <a:rPr lang="en-US" dirty="0"/>
              <a:t>Replenishment order quantities approved by the user in the workbook will be added to the batch approved quantities overnight</a:t>
            </a:r>
            <a:endParaRPr lang="en-US" dirty="0">
              <a:cs typeface="Arial" panose="020B0604020202020204" pitchFamily="34" charset="0"/>
            </a:endParaRPr>
          </a:p>
          <a:p>
            <a:endParaRPr lang="en-US" dirty="0"/>
          </a:p>
        </p:txBody>
      </p:sp>
    </p:spTree>
    <p:extLst>
      <p:ext uri="{BB962C8B-B14F-4D97-AF65-F5344CB8AC3E}">
        <p14:creationId xmlns:p14="http://schemas.microsoft.com/office/powerpoint/2010/main" val="3547557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589" y="922421"/>
            <a:ext cx="11345779" cy="2430379"/>
          </a:xfrm>
        </p:spPr>
        <p:txBody>
          <a:bodyPr>
            <a:noAutofit/>
          </a:bodyPr>
          <a:lstStyle/>
          <a:p>
            <a:pPr marL="0" indent="0">
              <a:buNone/>
            </a:pPr>
            <a:r>
              <a:rPr lang="en-US" sz="1800" dirty="0" smtClean="0">
                <a:cs typeface="Arial" panose="020B0604020202020204" pitchFamily="34" charset="0"/>
              </a:rPr>
              <a:t>Post Need &amp; Request Calculations based on Order Method Selected ( Min-Max, Time Supply, Hybrid, Dynamic)</a:t>
            </a:r>
          </a:p>
          <a:p>
            <a:pPr marL="0" indent="0">
              <a:buNone/>
            </a:pPr>
            <a:r>
              <a:rPr lang="en-US" sz="1800" b="1" dirty="0" smtClean="0">
                <a:cs typeface="Arial" panose="020B0604020202020204" pitchFamily="34" charset="0"/>
              </a:rPr>
              <a:t>User </a:t>
            </a:r>
            <a:r>
              <a:rPr lang="en-US" sz="1800" b="1" dirty="0">
                <a:cs typeface="Arial" panose="020B0604020202020204" pitchFamily="34" charset="0"/>
              </a:rPr>
              <a:t>defined alert parameters*</a:t>
            </a:r>
          </a:p>
          <a:p>
            <a:pPr marL="631825">
              <a:buFont typeface="Wingdings" panose="05000000000000000000" pitchFamily="2" charset="2"/>
              <a:buChar char="ü"/>
            </a:pPr>
            <a:r>
              <a:rPr lang="en-US" sz="1800" dirty="0">
                <a:cs typeface="Arial" panose="020B0604020202020204" pitchFamily="34" charset="0"/>
              </a:rPr>
              <a:t>Replenishment Store Order Approval Threshold Seasonal (T1%): 0.5 </a:t>
            </a:r>
          </a:p>
          <a:p>
            <a:pPr marL="631825">
              <a:buFont typeface="Wingdings" panose="05000000000000000000" pitchFamily="2" charset="2"/>
              <a:buChar char="ü"/>
            </a:pPr>
            <a:r>
              <a:rPr lang="en-US" sz="1800" dirty="0">
                <a:cs typeface="Arial" panose="020B0604020202020204" pitchFamily="34" charset="0"/>
              </a:rPr>
              <a:t>Days of Store Order Approval: </a:t>
            </a:r>
            <a:r>
              <a:rPr lang="en-US" sz="1800" dirty="0" smtClean="0">
                <a:cs typeface="Arial" panose="020B0604020202020204" pitchFamily="34" charset="0"/>
              </a:rPr>
              <a:t>3</a:t>
            </a:r>
            <a:endParaRPr lang="en-US" sz="1800" dirty="0">
              <a:latin typeface="Arial" panose="020B0604020202020204" pitchFamily="34" charset="0"/>
              <a:cs typeface="Arial" panose="020B0604020202020204" pitchFamily="34" charset="0"/>
            </a:endParaRPr>
          </a:p>
          <a:p>
            <a:pPr marL="631825">
              <a:buFont typeface="Wingdings" panose="05000000000000000000" pitchFamily="2" charset="2"/>
              <a:buChar char="ü"/>
            </a:pPr>
            <a:r>
              <a:rPr lang="en-US" sz="1800" dirty="0" smtClean="0">
                <a:cs typeface="Arial" panose="020B0604020202020204" pitchFamily="34" charset="0"/>
              </a:rPr>
              <a:t>Planned </a:t>
            </a:r>
            <a:r>
              <a:rPr lang="en-US" sz="1800" dirty="0">
                <a:cs typeface="Arial" panose="020B0604020202020204" pitchFamily="34" charset="0"/>
              </a:rPr>
              <a:t>Allocation Quantity (Total Units): 48 packed units</a:t>
            </a:r>
          </a:p>
          <a:p>
            <a:pPr marL="360" indent="0">
              <a:lnSpc>
                <a:spcPct val="100000"/>
              </a:lnSpc>
              <a:buNone/>
            </a:pPr>
            <a:endParaRPr lang="en-US" sz="1800" spc="-1" dirty="0">
              <a:solidFill>
                <a:srgbClr val="000000"/>
              </a:solidFill>
              <a:uFill>
                <a:solidFill>
                  <a:srgbClr val="FFFFFF"/>
                </a:solidFill>
              </a:uFill>
            </a:endParaRPr>
          </a:p>
        </p:txBody>
      </p:sp>
      <p:sp>
        <p:nvSpPr>
          <p:cNvPr id="4" name="Title 1"/>
          <p:cNvSpPr>
            <a:spLocks noGrp="1"/>
          </p:cNvSpPr>
          <p:nvPr>
            <p:ph type="title"/>
          </p:nvPr>
        </p:nvSpPr>
        <p:spPr>
          <a:xfrm>
            <a:off x="605589" y="160421"/>
            <a:ext cx="11201400" cy="762000"/>
          </a:xfrm>
        </p:spPr>
        <p:txBody>
          <a:bodyPr>
            <a:noAutofit/>
          </a:bodyPr>
          <a:lstStyle/>
          <a:p>
            <a:r>
              <a:rPr lang="en-US" sz="3600" b="1" cap="all" dirty="0">
                <a:solidFill>
                  <a:srgbClr val="0F80AF"/>
                </a:solidFill>
              </a:rPr>
              <a:t>APX - </a:t>
            </a:r>
            <a:r>
              <a:rPr lang="en-US" sz="3600" b="1" cap="all" dirty="0" smtClean="0">
                <a:solidFill>
                  <a:srgbClr val="0F80AF"/>
                </a:solidFill>
              </a:rPr>
              <a:t>Store order example Seasonal basics/Fashion</a:t>
            </a:r>
            <a:endParaRPr lang="en-US" sz="3600" b="1" cap="all" dirty="0">
              <a:solidFill>
                <a:srgbClr val="0F80AF"/>
              </a:solidFill>
            </a:endParaRPr>
          </a:p>
        </p:txBody>
      </p:sp>
      <p:sp>
        <p:nvSpPr>
          <p:cNvPr id="2" name="TextBox 1"/>
          <p:cNvSpPr txBox="1"/>
          <p:nvPr/>
        </p:nvSpPr>
        <p:spPr>
          <a:xfrm>
            <a:off x="605589" y="3352800"/>
            <a:ext cx="4074695" cy="2308324"/>
          </a:xfrm>
          <a:prstGeom prst="rect">
            <a:avLst/>
          </a:prstGeom>
          <a:noFill/>
        </p:spPr>
        <p:txBody>
          <a:bodyPr wrap="square" rtlCol="0">
            <a:spAutoFit/>
          </a:bodyPr>
          <a:lstStyle/>
          <a:p>
            <a:r>
              <a:rPr lang="en-US" b="1" dirty="0" smtClean="0">
                <a:cs typeface="Arial" panose="020B0604020202020204" pitchFamily="34" charset="0"/>
              </a:rPr>
              <a:t>D</a:t>
            </a:r>
            <a:r>
              <a:rPr lang="en-US" b="1" dirty="0" smtClean="0"/>
              <a:t>efault </a:t>
            </a:r>
            <a:r>
              <a:rPr lang="en-US" b="1" dirty="0"/>
              <a:t>parameters </a:t>
            </a:r>
            <a:r>
              <a:rPr lang="en-US" dirty="0"/>
              <a:t>-</a:t>
            </a:r>
            <a:r>
              <a:rPr lang="en-US" dirty="0" smtClean="0"/>
              <a:t>Subclass/Territory          </a:t>
            </a:r>
            <a:r>
              <a:rPr lang="en-US" b="1" dirty="0" smtClean="0"/>
              <a:t>Override </a:t>
            </a:r>
            <a:r>
              <a:rPr lang="en-US" b="1" dirty="0"/>
              <a:t>parameters </a:t>
            </a:r>
            <a:r>
              <a:rPr lang="en-US" dirty="0"/>
              <a:t>-</a:t>
            </a:r>
            <a:r>
              <a:rPr lang="en-US" dirty="0" smtClean="0"/>
              <a:t>Pack Group/Store</a:t>
            </a:r>
          </a:p>
          <a:p>
            <a:endParaRPr lang="en-US" dirty="0">
              <a:cs typeface="Arial" panose="020B0604020202020204" pitchFamily="34" charset="0"/>
            </a:endParaRPr>
          </a:p>
          <a:p>
            <a:r>
              <a:rPr lang="en-US" dirty="0">
                <a:cs typeface="Arial" panose="020B0604020202020204" pitchFamily="34" charset="0"/>
              </a:rPr>
              <a:t>** </a:t>
            </a:r>
            <a:r>
              <a:rPr lang="en-US" dirty="0"/>
              <a:t>Replenishment order quantities approved by the user in the workbook will be added to the batch approved quantities overnight</a:t>
            </a:r>
            <a:endParaRPr lang="en-US" dirty="0">
              <a:cs typeface="Arial" panose="020B0604020202020204" pitchFamily="3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12293964"/>
              </p:ext>
            </p:extLst>
          </p:nvPr>
        </p:nvGraphicFramePr>
        <p:xfrm>
          <a:off x="4776536" y="2939713"/>
          <a:ext cx="7271085" cy="3824483"/>
        </p:xfrm>
        <a:graphic>
          <a:graphicData uri="http://schemas.openxmlformats.org/drawingml/2006/table">
            <a:tbl>
              <a:tblPr firstRow="1" bandRow="1">
                <a:tableStyleId>{5C22544A-7EE6-4342-B048-85BDC9FD1C3A}</a:tableStyleId>
              </a:tblPr>
              <a:tblGrid>
                <a:gridCol w="2476963"/>
                <a:gridCol w="1026783"/>
                <a:gridCol w="1253076"/>
                <a:gridCol w="1249021"/>
                <a:gridCol w="1265242"/>
              </a:tblGrid>
              <a:tr h="443689">
                <a:tc>
                  <a:txBody>
                    <a:bodyPr/>
                    <a:lstStyle/>
                    <a:p>
                      <a:pPr algn="l" fontAlgn="t"/>
                      <a:r>
                        <a:rPr lang="en-US" sz="1800" u="none" strike="noStrike" dirty="0">
                          <a:effectLst/>
                        </a:rPr>
                        <a:t> </a:t>
                      </a:r>
                      <a:endParaRPr lang="en-US" sz="1800" b="0" i="0" u="none" strike="noStrike" dirty="0">
                        <a:solidFill>
                          <a:srgbClr val="000000"/>
                        </a:solidFill>
                        <a:effectLst/>
                        <a:latin typeface="Arial"/>
                      </a:endParaRPr>
                    </a:p>
                  </a:txBody>
                  <a:tcPr marL="9525" marR="9525" marT="9525" marB="0"/>
                </a:tc>
                <a:tc>
                  <a:txBody>
                    <a:bodyPr/>
                    <a:lstStyle/>
                    <a:p>
                      <a:pPr algn="ctr" rtl="0" fontAlgn="ctr"/>
                      <a:r>
                        <a:rPr lang="en-US" sz="1600" kern="1200" dirty="0">
                          <a:solidFill>
                            <a:schemeClr val="tx1"/>
                          </a:solidFill>
                          <a:latin typeface="+mn-lt"/>
                          <a:ea typeface="+mn-ea"/>
                          <a:cs typeface="Arial" panose="020B0604020202020204" pitchFamily="34" charset="0"/>
                        </a:rPr>
                        <a:t>1st day</a:t>
                      </a:r>
                    </a:p>
                  </a:txBody>
                  <a:tcPr marL="95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2nd day</a:t>
                      </a:r>
                    </a:p>
                  </a:txBody>
                  <a:tcPr marL="9525" marR="9525" marT="9525" marB="0" anchor="ctr"/>
                </a:tc>
                <a:tc>
                  <a:txBody>
                    <a:bodyPr/>
                    <a:lstStyle/>
                    <a:p>
                      <a:pPr algn="ctr" rtl="0" fontAlgn="ctr"/>
                      <a:r>
                        <a:rPr lang="en-US" sz="1600" kern="1200">
                          <a:solidFill>
                            <a:schemeClr val="tx1"/>
                          </a:solidFill>
                          <a:latin typeface="+mn-lt"/>
                          <a:ea typeface="+mn-ea"/>
                          <a:cs typeface="Arial" panose="020B0604020202020204" pitchFamily="34" charset="0"/>
                        </a:rPr>
                        <a:t>3rd day </a:t>
                      </a:r>
                    </a:p>
                  </a:txBody>
                  <a:tcPr marL="95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4th day</a:t>
                      </a:r>
                    </a:p>
                  </a:txBody>
                  <a:tcPr marL="9525" marR="9525" marT="9525" marB="0" anchor="ctr"/>
                </a:tc>
              </a:tr>
              <a:tr h="237332">
                <a:tc>
                  <a:txBody>
                    <a:bodyPr/>
                    <a:lstStyle/>
                    <a:p>
                      <a:pPr marL="0" algn="l" defTabSz="914400" rtl="0" eaLnBrk="1" fontAlgn="ctr" latinLnBrk="0" hangingPunct="1"/>
                      <a:r>
                        <a:rPr lang="en-US" sz="1600" kern="1200" dirty="0" smtClean="0">
                          <a:solidFill>
                            <a:schemeClr val="tx1"/>
                          </a:solidFill>
                          <a:latin typeface="+mn-lt"/>
                          <a:ea typeface="+mn-ea"/>
                          <a:cs typeface="Arial" panose="020B0604020202020204" pitchFamily="34" charset="0"/>
                        </a:rPr>
                        <a:t>Total RQ</a:t>
                      </a:r>
                      <a:endParaRPr lang="en-US" sz="1600" kern="1200" dirty="0">
                        <a:solidFill>
                          <a:schemeClr val="tx1"/>
                        </a:solidFill>
                        <a:latin typeface="+mn-lt"/>
                        <a:ea typeface="+mn-ea"/>
                        <a:cs typeface="Arial" panose="020B0604020202020204" pitchFamily="34" charset="0"/>
                      </a:endParaRPr>
                    </a:p>
                  </a:txBody>
                  <a:tcPr marL="85725" marR="9525" marT="9525" marB="0" anchor="ctr"/>
                </a:tc>
                <a:tc>
                  <a:txBody>
                    <a:bodyPr/>
                    <a:lstStyle/>
                    <a:p>
                      <a:pPr algn="ctr" rtl="0" fontAlgn="ctr"/>
                      <a:r>
                        <a:rPr lang="en-US" sz="1600" kern="1200">
                          <a:solidFill>
                            <a:schemeClr val="tx1"/>
                          </a:solidFill>
                          <a:latin typeface="+mn-lt"/>
                          <a:ea typeface="+mn-ea"/>
                          <a:cs typeface="Arial" panose="020B0604020202020204" pitchFamily="34" charset="0"/>
                        </a:rPr>
                        <a:t>20</a:t>
                      </a:r>
                    </a:p>
                  </a:txBody>
                  <a:tcPr marL="95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30</a:t>
                      </a:r>
                    </a:p>
                  </a:txBody>
                  <a:tcPr marL="9525" marR="9525" marT="9525" marB="0" anchor="ctr"/>
                </a:tc>
                <a:tc>
                  <a:txBody>
                    <a:bodyPr/>
                    <a:lstStyle/>
                    <a:p>
                      <a:pPr algn="ctr" rtl="0" fontAlgn="ctr"/>
                      <a:r>
                        <a:rPr lang="en-US" sz="1600" kern="1200">
                          <a:solidFill>
                            <a:schemeClr val="tx1"/>
                          </a:solidFill>
                          <a:latin typeface="+mn-lt"/>
                          <a:ea typeface="+mn-ea"/>
                          <a:cs typeface="Arial" panose="020B0604020202020204" pitchFamily="34" charset="0"/>
                        </a:rPr>
                        <a:t>40</a:t>
                      </a:r>
                    </a:p>
                  </a:txBody>
                  <a:tcPr marL="9525" marR="9525" marT="9525" marB="0" anchor="ctr"/>
                </a:tc>
                <a:tc>
                  <a:txBody>
                    <a:bodyPr/>
                    <a:lstStyle/>
                    <a:p>
                      <a:pPr algn="ctr" rtl="0" fontAlgn="ctr"/>
                      <a:r>
                        <a:rPr lang="en-US" sz="1600" kern="1200">
                          <a:solidFill>
                            <a:schemeClr val="tx1"/>
                          </a:solidFill>
                          <a:latin typeface="+mn-lt"/>
                          <a:ea typeface="+mn-ea"/>
                          <a:cs typeface="Arial" panose="020B0604020202020204" pitchFamily="34" charset="0"/>
                        </a:rPr>
                        <a:t>40</a:t>
                      </a:r>
                    </a:p>
                  </a:txBody>
                  <a:tcPr marL="9525" marR="9525" marT="9525" marB="0" anchor="ctr"/>
                </a:tc>
              </a:tr>
              <a:tr h="401831">
                <a:tc>
                  <a:txBody>
                    <a:bodyPr/>
                    <a:lstStyle/>
                    <a:p>
                      <a:pPr marL="0" algn="l" defTabSz="914400" rtl="0" eaLnBrk="1" fontAlgn="ctr" latinLnBrk="0" hangingPunct="1"/>
                      <a:r>
                        <a:rPr lang="en-US" sz="1600" kern="1200" dirty="0">
                          <a:solidFill>
                            <a:schemeClr val="tx1"/>
                          </a:solidFill>
                          <a:latin typeface="+mn-lt"/>
                          <a:ea typeface="+mn-ea"/>
                          <a:cs typeface="Arial" panose="020B0604020202020204" pitchFamily="34" charset="0"/>
                        </a:rPr>
                        <a:t>Alert Comparison </a:t>
                      </a:r>
                    </a:p>
                  </a:txBody>
                  <a:tcPr marL="85725" marR="9525" marT="9525" marB="0" anchor="ctr"/>
                </a:tc>
                <a:tc rowSpan="2">
                  <a:txBody>
                    <a:bodyPr/>
                    <a:lstStyle/>
                    <a:p>
                      <a:pPr algn="ctr" rtl="0" fontAlgn="ctr"/>
                      <a:r>
                        <a:rPr lang="en-US" sz="1600" kern="1200">
                          <a:solidFill>
                            <a:schemeClr val="tx1"/>
                          </a:solidFill>
                          <a:latin typeface="+mn-lt"/>
                          <a:ea typeface="+mn-ea"/>
                          <a:cs typeface="Arial" panose="020B0604020202020204" pitchFamily="34" charset="0"/>
                        </a:rPr>
                        <a:t>20/48 &lt; 0.5</a:t>
                      </a:r>
                    </a:p>
                  </a:txBody>
                  <a:tcPr marL="9525" marR="9525" marT="9525" marB="0" anchor="ctr"/>
                </a:tc>
                <a:tc rowSpan="2">
                  <a:txBody>
                    <a:bodyPr/>
                    <a:lstStyle/>
                    <a:p>
                      <a:pPr algn="ctr" rtl="0" fontAlgn="ctr"/>
                      <a:r>
                        <a:rPr lang="en-US" sz="1600" kern="1200" dirty="0">
                          <a:solidFill>
                            <a:schemeClr val="tx1"/>
                          </a:solidFill>
                          <a:latin typeface="+mn-lt"/>
                          <a:ea typeface="+mn-ea"/>
                          <a:cs typeface="Arial" panose="020B0604020202020204" pitchFamily="34" charset="0"/>
                        </a:rPr>
                        <a:t>30/48 &gt; 0.5</a:t>
                      </a:r>
                    </a:p>
                  </a:txBody>
                  <a:tcPr marL="9525" marR="9525" marT="9525" marB="0" anchor="ctr"/>
                </a:tc>
                <a:tc rowSpan="2">
                  <a:txBody>
                    <a:bodyPr/>
                    <a:lstStyle/>
                    <a:p>
                      <a:pPr algn="ctr" rtl="0" fontAlgn="ctr"/>
                      <a:r>
                        <a:rPr lang="en-US" sz="1600" kern="1200" dirty="0">
                          <a:solidFill>
                            <a:schemeClr val="tx1"/>
                          </a:solidFill>
                          <a:latin typeface="+mn-lt"/>
                          <a:ea typeface="+mn-ea"/>
                          <a:cs typeface="Arial" panose="020B0604020202020204" pitchFamily="34" charset="0"/>
                        </a:rPr>
                        <a:t>40/100 &gt; 0.5</a:t>
                      </a:r>
                    </a:p>
                  </a:txBody>
                  <a:tcPr marL="9525" marR="9525" marT="9525" marB="0" anchor="ctr"/>
                </a:tc>
                <a:tc rowSpan="2">
                  <a:txBody>
                    <a:bodyPr/>
                    <a:lstStyle/>
                    <a:p>
                      <a:pPr algn="ctr" rtl="0" fontAlgn="ctr"/>
                      <a:r>
                        <a:rPr lang="en-US" sz="1600" kern="1200" dirty="0">
                          <a:solidFill>
                            <a:schemeClr val="tx1"/>
                          </a:solidFill>
                          <a:latin typeface="+mn-lt"/>
                          <a:ea typeface="+mn-ea"/>
                          <a:cs typeface="Arial" panose="020B0604020202020204" pitchFamily="34" charset="0"/>
                        </a:rPr>
                        <a:t>40/100 &gt; 0.5</a:t>
                      </a:r>
                    </a:p>
                  </a:txBody>
                  <a:tcPr marL="9525" marR="9525" marT="9525" marB="0" anchor="ctr"/>
                </a:tc>
              </a:tr>
              <a:tr h="441148">
                <a:tc>
                  <a:txBody>
                    <a:bodyPr/>
                    <a:lstStyle/>
                    <a:p>
                      <a:pPr marL="0" algn="l" defTabSz="914400" rtl="0" eaLnBrk="1" fontAlgn="ctr" latinLnBrk="0" hangingPunct="1"/>
                      <a:r>
                        <a:rPr lang="en-US" sz="1600" kern="1200" dirty="0">
                          <a:solidFill>
                            <a:schemeClr val="tx1"/>
                          </a:solidFill>
                          <a:latin typeface="+mn-lt"/>
                          <a:ea typeface="+mn-ea"/>
                          <a:cs typeface="Arial" panose="020B0604020202020204" pitchFamily="34" charset="0"/>
                        </a:rPr>
                        <a:t>((Calculated RQ / Planned Allocation Q) &gt; T1%)</a:t>
                      </a:r>
                    </a:p>
                  </a:txBody>
                  <a:tcPr marL="857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569262">
                <a:tc>
                  <a:txBody>
                    <a:bodyPr/>
                    <a:lstStyle/>
                    <a:p>
                      <a:pPr marL="0" algn="l" defTabSz="914400" rtl="0" eaLnBrk="1" fontAlgn="ctr" latinLnBrk="0" hangingPunct="1"/>
                      <a:r>
                        <a:rPr lang="en-US" sz="1600" kern="1200" dirty="0">
                          <a:solidFill>
                            <a:schemeClr val="tx1"/>
                          </a:solidFill>
                          <a:latin typeface="+mn-lt"/>
                          <a:ea typeface="+mn-ea"/>
                          <a:cs typeface="Arial" panose="020B0604020202020204" pitchFamily="34" charset="0"/>
                        </a:rPr>
                        <a:t>Store Order Approval Alert</a:t>
                      </a:r>
                    </a:p>
                  </a:txBody>
                  <a:tcPr marL="857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mn-lt"/>
                        <a:ea typeface="+mn-ea"/>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r>
              <a:tr h="237332">
                <a:tc>
                  <a:txBody>
                    <a:bodyPr/>
                    <a:lstStyle/>
                    <a:p>
                      <a:pPr marL="0" algn="l" defTabSz="914400" rtl="0" eaLnBrk="1" fontAlgn="ctr" latinLnBrk="0" hangingPunct="1"/>
                      <a:r>
                        <a:rPr lang="en-US" sz="1600" kern="1200" dirty="0">
                          <a:solidFill>
                            <a:schemeClr val="tx1"/>
                          </a:solidFill>
                          <a:latin typeface="+mn-lt"/>
                          <a:ea typeface="+mn-ea"/>
                          <a:cs typeface="Arial" panose="020B0604020202020204" pitchFamily="34" charset="0"/>
                        </a:rPr>
                        <a:t>(Warning Flag)</a:t>
                      </a:r>
                    </a:p>
                  </a:txBody>
                  <a:tcPr marL="857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401831">
                <a:tc>
                  <a:txBody>
                    <a:bodyPr/>
                    <a:lstStyle/>
                    <a:p>
                      <a:pPr marL="0" algn="l" defTabSz="914400" rtl="0" eaLnBrk="1" fontAlgn="ctr" latinLnBrk="0" hangingPunct="1"/>
                      <a:r>
                        <a:rPr lang="en-US" sz="1600" kern="1200" dirty="0">
                          <a:solidFill>
                            <a:schemeClr val="tx1"/>
                          </a:solidFill>
                          <a:latin typeface="+mn-lt"/>
                          <a:ea typeface="+mn-ea"/>
                          <a:cs typeface="Arial" panose="020B0604020202020204" pitchFamily="34" charset="0"/>
                        </a:rPr>
                        <a:t>Store Order Approval Alert</a:t>
                      </a:r>
                    </a:p>
                  </a:txBody>
                  <a:tcPr marL="857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Arial" panose="020B0604020202020204" pitchFamily="34" charset="0"/>
                          <a:sym typeface="Wingdings" panose="05000000000000000000" pitchFamily="2" charset="2"/>
                        </a:rPr>
                        <a:t></a:t>
                      </a:r>
                      <a:endParaRPr lang="en-US" sz="1600" kern="1200" dirty="0" smtClean="0">
                        <a:solidFill>
                          <a:schemeClr val="tx1"/>
                        </a:solidFill>
                        <a:latin typeface="+mn-lt"/>
                        <a:ea typeface="+mn-ea"/>
                        <a:cs typeface="Arial" panose="020B0604020202020204" pitchFamily="34" charset="0"/>
                      </a:endParaRPr>
                    </a:p>
                  </a:txBody>
                  <a:tcPr marL="9525" marR="9525" marT="9525" marB="0" anchor="ctr"/>
                </a:tc>
              </a:tr>
              <a:tr h="237332">
                <a:tc>
                  <a:txBody>
                    <a:bodyPr/>
                    <a:lstStyle/>
                    <a:p>
                      <a:pPr marL="0" algn="l" defTabSz="914400" rtl="0" eaLnBrk="1" fontAlgn="ctr" latinLnBrk="0" hangingPunct="1"/>
                      <a:r>
                        <a:rPr lang="en-US" sz="1600" kern="1200" dirty="0">
                          <a:solidFill>
                            <a:schemeClr val="tx1"/>
                          </a:solidFill>
                          <a:latin typeface="+mn-lt"/>
                          <a:ea typeface="+mn-ea"/>
                          <a:cs typeface="Arial" panose="020B0604020202020204" pitchFamily="34" charset="0"/>
                        </a:rPr>
                        <a:t>(Stop Flag)</a:t>
                      </a:r>
                    </a:p>
                  </a:txBody>
                  <a:tcPr marL="857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37332">
                <a:tc>
                  <a:txBody>
                    <a:bodyPr/>
                    <a:lstStyle/>
                    <a:p>
                      <a:pPr marL="0" algn="l" defTabSz="914400" rtl="0" eaLnBrk="1" fontAlgn="ctr" latinLnBrk="0" hangingPunct="1"/>
                      <a:r>
                        <a:rPr lang="en-US" sz="1600" kern="1200" dirty="0" smtClean="0">
                          <a:solidFill>
                            <a:schemeClr val="tx1"/>
                          </a:solidFill>
                          <a:latin typeface="+mn-lt"/>
                          <a:ea typeface="+mn-ea"/>
                          <a:cs typeface="Arial" panose="020B0604020202020204" pitchFamily="34" charset="0"/>
                        </a:rPr>
                        <a:t>Batch Approved </a:t>
                      </a:r>
                      <a:r>
                        <a:rPr lang="en-US" sz="1600" kern="1200" dirty="0">
                          <a:solidFill>
                            <a:schemeClr val="tx1"/>
                          </a:solidFill>
                          <a:latin typeface="+mn-lt"/>
                          <a:ea typeface="+mn-ea"/>
                          <a:cs typeface="Arial" panose="020B0604020202020204" pitchFamily="34" charset="0"/>
                        </a:rPr>
                        <a:t>RQ**</a:t>
                      </a:r>
                    </a:p>
                  </a:txBody>
                  <a:tcPr marL="857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20</a:t>
                      </a:r>
                    </a:p>
                  </a:txBody>
                  <a:tcPr marL="95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24</a:t>
                      </a:r>
                    </a:p>
                  </a:txBody>
                  <a:tcPr marL="95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24</a:t>
                      </a:r>
                    </a:p>
                  </a:txBody>
                  <a:tcPr marL="9525" marR="9525" marT="9525" marB="0" anchor="ctr"/>
                </a:tc>
                <a:tc>
                  <a:txBody>
                    <a:bodyPr/>
                    <a:lstStyle/>
                    <a:p>
                      <a:pPr algn="ctr" rtl="0" fontAlgn="ctr"/>
                      <a:r>
                        <a:rPr lang="en-US" sz="1600" kern="1200" dirty="0">
                          <a:solidFill>
                            <a:schemeClr val="tx1"/>
                          </a:solidFill>
                          <a:latin typeface="+mn-lt"/>
                          <a:ea typeface="+mn-ea"/>
                          <a:cs typeface="Arial" panose="020B0604020202020204" pitchFamily="34" charset="0"/>
                        </a:rPr>
                        <a:t>0</a:t>
                      </a:r>
                    </a:p>
                  </a:txBody>
                  <a:tcPr marL="9525" marR="9525" marT="9525" marB="0" anchor="ctr"/>
                </a:tc>
              </a:tr>
              <a:tr h="237332">
                <a:tc>
                  <a:txBody>
                    <a:bodyPr/>
                    <a:lstStyle/>
                    <a:p>
                      <a:pPr marL="0" algn="l" defTabSz="914400" rtl="0" eaLnBrk="1" fontAlgn="ctr" latinLnBrk="0" hangingPunct="1"/>
                      <a:r>
                        <a:rPr lang="en-US" sz="1600" kern="1200" dirty="0" smtClean="0">
                          <a:solidFill>
                            <a:schemeClr val="tx1"/>
                          </a:solidFill>
                          <a:latin typeface="+mn-lt"/>
                          <a:ea typeface="+mn-ea"/>
                          <a:cs typeface="Arial" panose="020B0604020202020204" pitchFamily="34" charset="0"/>
                        </a:rPr>
                        <a:t>Calculated RQ( User Approval)</a:t>
                      </a:r>
                      <a:endParaRPr lang="en-US" sz="1600" kern="1200" dirty="0">
                        <a:solidFill>
                          <a:schemeClr val="tx1"/>
                        </a:solidFill>
                        <a:latin typeface="+mn-lt"/>
                        <a:ea typeface="+mn-ea"/>
                        <a:cs typeface="Arial" panose="020B0604020202020204" pitchFamily="34" charset="0"/>
                      </a:endParaRPr>
                    </a:p>
                  </a:txBody>
                  <a:tcPr marL="85725" marR="9525" marT="9525" marB="0" anchor="ctr"/>
                </a:tc>
                <a:tc>
                  <a:txBody>
                    <a:bodyPr/>
                    <a:lstStyle/>
                    <a:p>
                      <a:pPr algn="ctr" rtl="0" fontAlgn="ctr"/>
                      <a:r>
                        <a:rPr lang="en-US" sz="1600" kern="1200" dirty="0" smtClean="0">
                          <a:solidFill>
                            <a:schemeClr val="tx1"/>
                          </a:solidFill>
                          <a:latin typeface="+mn-lt"/>
                          <a:ea typeface="+mn-ea"/>
                          <a:cs typeface="Arial" panose="020B0604020202020204" pitchFamily="34" charset="0"/>
                        </a:rPr>
                        <a:t>0</a:t>
                      </a:r>
                      <a:endParaRPr lang="en-US" sz="1600" kern="1200" dirty="0">
                        <a:solidFill>
                          <a:schemeClr val="tx1"/>
                        </a:solidFill>
                        <a:latin typeface="+mn-lt"/>
                        <a:ea typeface="+mn-ea"/>
                        <a:cs typeface="Arial" panose="020B0604020202020204" pitchFamily="34" charset="0"/>
                      </a:endParaRPr>
                    </a:p>
                  </a:txBody>
                  <a:tcPr marL="9525" marR="9525" marT="9525" marB="0" anchor="ctr"/>
                </a:tc>
                <a:tc>
                  <a:txBody>
                    <a:bodyPr/>
                    <a:lstStyle/>
                    <a:p>
                      <a:pPr algn="ctr" rtl="0" fontAlgn="ctr"/>
                      <a:r>
                        <a:rPr lang="en-US" sz="1600" kern="1200" dirty="0" smtClean="0">
                          <a:solidFill>
                            <a:schemeClr val="tx1"/>
                          </a:solidFill>
                          <a:latin typeface="+mn-lt"/>
                          <a:ea typeface="+mn-ea"/>
                          <a:cs typeface="Arial" panose="020B0604020202020204" pitchFamily="34" charset="0"/>
                        </a:rPr>
                        <a:t>6</a:t>
                      </a:r>
                      <a:endParaRPr lang="en-US" sz="1600" kern="1200" dirty="0">
                        <a:solidFill>
                          <a:schemeClr val="tx1"/>
                        </a:solidFill>
                        <a:latin typeface="+mn-lt"/>
                        <a:ea typeface="+mn-ea"/>
                        <a:cs typeface="Arial" panose="020B0604020202020204" pitchFamily="34" charset="0"/>
                      </a:endParaRPr>
                    </a:p>
                  </a:txBody>
                  <a:tcPr marL="9525" marR="9525" marT="9525" marB="0" anchor="ctr"/>
                </a:tc>
                <a:tc>
                  <a:txBody>
                    <a:bodyPr/>
                    <a:lstStyle/>
                    <a:p>
                      <a:pPr algn="ctr" rtl="0" fontAlgn="ctr"/>
                      <a:r>
                        <a:rPr lang="en-US" sz="1600" kern="1200" dirty="0" smtClean="0">
                          <a:solidFill>
                            <a:schemeClr val="tx1"/>
                          </a:solidFill>
                          <a:latin typeface="+mn-lt"/>
                          <a:ea typeface="+mn-ea"/>
                          <a:cs typeface="Arial" panose="020B0604020202020204" pitchFamily="34" charset="0"/>
                        </a:rPr>
                        <a:t>16</a:t>
                      </a:r>
                      <a:endParaRPr lang="en-US" sz="1600" kern="1200" dirty="0">
                        <a:solidFill>
                          <a:schemeClr val="tx1"/>
                        </a:solidFill>
                        <a:latin typeface="+mn-lt"/>
                        <a:ea typeface="+mn-ea"/>
                        <a:cs typeface="Arial" panose="020B0604020202020204" pitchFamily="34" charset="0"/>
                      </a:endParaRPr>
                    </a:p>
                  </a:txBody>
                  <a:tcPr marL="9525" marR="9525" marT="9525" marB="0" anchor="ctr"/>
                </a:tc>
                <a:tc>
                  <a:txBody>
                    <a:bodyPr/>
                    <a:lstStyle/>
                    <a:p>
                      <a:pPr algn="ctr" rtl="0" fontAlgn="ctr"/>
                      <a:r>
                        <a:rPr lang="en-US" sz="1600" kern="1200" dirty="0" smtClean="0">
                          <a:solidFill>
                            <a:schemeClr val="tx1"/>
                          </a:solidFill>
                          <a:latin typeface="+mn-lt"/>
                          <a:ea typeface="+mn-ea"/>
                          <a:cs typeface="Arial" panose="020B0604020202020204" pitchFamily="34" charset="0"/>
                        </a:rPr>
                        <a:t>0</a:t>
                      </a:r>
                      <a:endParaRPr lang="en-US" sz="1600" kern="1200" dirty="0">
                        <a:solidFill>
                          <a:schemeClr val="tx1"/>
                        </a:solidFill>
                        <a:latin typeface="+mn-lt"/>
                        <a:ea typeface="+mn-ea"/>
                        <a:cs typeface="Arial" panose="020B0604020202020204" pitchFamily="34" charset="0"/>
                      </a:endParaRPr>
                    </a:p>
                  </a:txBody>
                  <a:tcPr marL="9525" marR="9525" marT="9525" marB="0" anchor="ctr"/>
                </a:tc>
              </a:tr>
            </a:tbl>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05859340"/>
              </p:ext>
            </p:extLst>
          </p:nvPr>
        </p:nvGraphicFramePr>
        <p:xfrm>
          <a:off x="605589" y="5661124"/>
          <a:ext cx="914400" cy="771525"/>
        </p:xfrm>
        <a:graphic>
          <a:graphicData uri="http://schemas.openxmlformats.org/presentationml/2006/ole">
            <mc:AlternateContent xmlns:mc="http://schemas.openxmlformats.org/markup-compatibility/2006">
              <mc:Choice xmlns:v="urn:schemas-microsoft-com:vml" Requires="v">
                <p:oleObj spid="_x0000_s208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605589" y="566112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754314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1421" y="0"/>
            <a:ext cx="10134600" cy="762000"/>
          </a:xfrm>
        </p:spPr>
        <p:txBody>
          <a:bodyPr>
            <a:noAutofit/>
          </a:bodyPr>
          <a:lstStyle/>
          <a:p>
            <a:r>
              <a:rPr lang="en-US" sz="3600" b="1" cap="all" dirty="0">
                <a:solidFill>
                  <a:srgbClr val="0F80AF"/>
                </a:solidFill>
              </a:rPr>
              <a:t>APX </a:t>
            </a:r>
            <a:r>
              <a:rPr lang="en-US" sz="3600" b="1" cap="all" dirty="0" smtClean="0">
                <a:solidFill>
                  <a:srgbClr val="0F80AF"/>
                </a:solidFill>
              </a:rPr>
              <a:t>– In Season Review</a:t>
            </a:r>
            <a:endParaRPr lang="en-US" sz="3600" b="1" cap="all" dirty="0">
              <a:solidFill>
                <a:srgbClr val="0F80AF"/>
              </a:solidFill>
            </a:endParaRPr>
          </a:p>
        </p:txBody>
      </p:sp>
      <p:sp>
        <p:nvSpPr>
          <p:cNvPr id="6" name="TextBox 5"/>
          <p:cNvSpPr txBox="1"/>
          <p:nvPr/>
        </p:nvSpPr>
        <p:spPr>
          <a:xfrm>
            <a:off x="541421" y="762000"/>
            <a:ext cx="11024937"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Describes an item’s </a:t>
            </a:r>
            <a:r>
              <a:rPr lang="en-US" b="1" dirty="0"/>
              <a:t>selling behavior</a:t>
            </a:r>
            <a:r>
              <a:rPr lang="en-US" dirty="0"/>
              <a:t> with a number of sample parameters.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Provides an overview of </a:t>
            </a:r>
            <a:r>
              <a:rPr lang="en-US" b="1" dirty="0"/>
              <a:t>stock level fluctuation</a:t>
            </a:r>
            <a:r>
              <a:rPr lang="en-US" dirty="0"/>
              <a:t> at the RDC, including all stock input and output sources.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Calculates a fair approximation of </a:t>
            </a:r>
            <a:r>
              <a:rPr lang="en-US" b="1" dirty="0"/>
              <a:t>over/under stock</a:t>
            </a:r>
            <a:r>
              <a:rPr lang="en-US" dirty="0"/>
              <a:t> quantity for each item in every RDC until the end of the planning horizon (SLC) or forecast horizon (Basics).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Presents the </a:t>
            </a:r>
            <a:r>
              <a:rPr lang="en-US" b="1" dirty="0"/>
              <a:t>purchase order </a:t>
            </a:r>
            <a:r>
              <a:rPr lang="en-US" dirty="0"/>
              <a:t>recommended quantity and corresponding cost for the fast selling items.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Offers the option of </a:t>
            </a:r>
            <a:r>
              <a:rPr lang="en-US" b="1" dirty="0"/>
              <a:t>what – if built-in scenarios</a:t>
            </a:r>
            <a:r>
              <a:rPr lang="en-US" dirty="0"/>
              <a:t> that show the impact of a price markdown at a particular item in a store, to the forecasted demand and stock, for slow selling items.</a:t>
            </a:r>
          </a:p>
          <a:p>
            <a:endParaRPr lang="en-US" dirty="0"/>
          </a:p>
        </p:txBody>
      </p:sp>
    </p:spTree>
    <p:extLst>
      <p:ext uri="{BB962C8B-B14F-4D97-AF65-F5344CB8AC3E}">
        <p14:creationId xmlns:p14="http://schemas.microsoft.com/office/powerpoint/2010/main" val="3251234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1421" y="0"/>
            <a:ext cx="10134600" cy="762000"/>
          </a:xfrm>
        </p:spPr>
        <p:txBody>
          <a:bodyPr>
            <a:noAutofit/>
          </a:bodyPr>
          <a:lstStyle/>
          <a:p>
            <a:r>
              <a:rPr lang="en-US" sz="3600" b="1" cap="all" dirty="0">
                <a:solidFill>
                  <a:srgbClr val="0F80AF"/>
                </a:solidFill>
              </a:rPr>
              <a:t>APX </a:t>
            </a:r>
            <a:r>
              <a:rPr lang="en-US" sz="3600" b="1" cap="all" dirty="0" smtClean="0">
                <a:solidFill>
                  <a:srgbClr val="0F80AF"/>
                </a:solidFill>
              </a:rPr>
              <a:t>– Allocation Alerts</a:t>
            </a:r>
            <a:endParaRPr lang="en-US" sz="3600" b="1" cap="all" dirty="0">
              <a:solidFill>
                <a:srgbClr val="0F80AF"/>
              </a:solidFill>
            </a:endParaRPr>
          </a:p>
        </p:txBody>
      </p:sp>
      <p:sp>
        <p:nvSpPr>
          <p:cNvPr id="6" name="TextBox 5"/>
          <p:cNvSpPr txBox="1"/>
          <p:nvPr/>
        </p:nvSpPr>
        <p:spPr>
          <a:xfrm>
            <a:off x="541421" y="762000"/>
            <a:ext cx="11024937" cy="5355312"/>
          </a:xfrm>
          <a:prstGeom prst="rect">
            <a:avLst/>
          </a:prstGeom>
          <a:noFill/>
        </p:spPr>
        <p:txBody>
          <a:bodyPr wrap="square" rtlCol="0">
            <a:spAutoFit/>
          </a:bodyPr>
          <a:lstStyle/>
          <a:p>
            <a:r>
              <a:rPr lang="en-US" dirty="0" smtClean="0"/>
              <a:t>“Alerts” </a:t>
            </a:r>
            <a:r>
              <a:rPr lang="en-US" dirty="0"/>
              <a:t>are configured in APX  to allow users to focus attention on certain conditions based on </a:t>
            </a:r>
            <a:r>
              <a:rPr lang="en-US" dirty="0" smtClean="0"/>
              <a:t>pre-configured rules and user defined parameters.</a:t>
            </a:r>
          </a:p>
          <a:p>
            <a:endParaRPr lang="en-US" b="1" dirty="0" smtClean="0"/>
          </a:p>
          <a:p>
            <a:pPr marL="285750" indent="-285750">
              <a:buFont typeface="Wingdings" panose="05000000000000000000" pitchFamily="2" charset="2"/>
              <a:buChar char="ü"/>
            </a:pPr>
            <a:r>
              <a:rPr lang="en-US" b="1" dirty="0"/>
              <a:t>New Allocation Required Alert </a:t>
            </a:r>
            <a:r>
              <a:rPr lang="en-US" dirty="0" smtClean="0"/>
              <a:t>-</a:t>
            </a:r>
            <a:r>
              <a:rPr lang="en-US" dirty="0"/>
              <a:t>Per Constraint Group, if the Store Net Inventory plus the Replenishment RDC On Hand Share of the Store for SKUs with zero allocation, over the Store capacity is below a certain level, a New Allocation will be required and a relevant alert will notify the </a:t>
            </a:r>
            <a:r>
              <a:rPr lang="en-US" dirty="0" smtClean="0"/>
              <a:t>user.</a:t>
            </a:r>
          </a:p>
          <a:p>
            <a:r>
              <a:rPr lang="en-US" dirty="0"/>
              <a:t> </a:t>
            </a:r>
            <a:r>
              <a:rPr lang="en-US" dirty="0" smtClean="0"/>
              <a:t>    This alert </a:t>
            </a:r>
            <a:r>
              <a:rPr lang="en-US" dirty="0"/>
              <a:t>is defined at Store/</a:t>
            </a:r>
            <a:r>
              <a:rPr lang="en-US" dirty="0" err="1"/>
              <a:t>ConstraintGroup</a:t>
            </a:r>
            <a:r>
              <a:rPr lang="en-US" dirty="0"/>
              <a:t>/RDC </a:t>
            </a:r>
            <a:r>
              <a:rPr lang="en-US" dirty="0" smtClean="0"/>
              <a:t>level</a:t>
            </a:r>
            <a:endParaRPr lang="en-US" dirty="0"/>
          </a:p>
          <a:p>
            <a:endParaRPr lang="en-US" dirty="0"/>
          </a:p>
          <a:p>
            <a:pPr marL="285750" indent="-285750">
              <a:buFont typeface="Wingdings" panose="05000000000000000000" pitchFamily="2" charset="2"/>
              <a:buChar char="ü"/>
            </a:pPr>
            <a:r>
              <a:rPr lang="en-US" b="1" dirty="0"/>
              <a:t>Late receipt at RDC  </a:t>
            </a:r>
            <a:r>
              <a:rPr lang="en-US" b="1" dirty="0" smtClean="0"/>
              <a:t>Alert-</a:t>
            </a:r>
            <a:r>
              <a:rPr lang="en-US" dirty="0"/>
              <a:t>If the Net Inventory of the RDC is found less than the total To-Be Allocated quantities for existing Stores and delayed Stores with stock held back at RDC, an alert should be raised to inform the </a:t>
            </a:r>
            <a:r>
              <a:rPr lang="en-US" dirty="0" smtClean="0"/>
              <a:t>user.</a:t>
            </a:r>
            <a:r>
              <a:rPr lang="en-US" dirty="0"/>
              <a:t> The alert will trigger N weeks before launch and shall affect only Seasonal/Fashion items</a:t>
            </a:r>
            <a:r>
              <a:rPr lang="en-US" dirty="0" smtClean="0"/>
              <a:t>.</a:t>
            </a:r>
          </a:p>
          <a:p>
            <a:r>
              <a:rPr lang="en-US" dirty="0"/>
              <a:t> </a:t>
            </a:r>
            <a:r>
              <a:rPr lang="en-US" dirty="0" smtClean="0"/>
              <a:t>     This alert is defined at </a:t>
            </a:r>
            <a:r>
              <a:rPr lang="en-US" dirty="0"/>
              <a:t>Pack Group/RDC1/DC level</a:t>
            </a:r>
          </a:p>
          <a:p>
            <a:r>
              <a:rPr lang="en-US" dirty="0" smtClean="0"/>
              <a:t> </a:t>
            </a:r>
            <a:endParaRPr lang="en-US" dirty="0"/>
          </a:p>
          <a:p>
            <a:pPr marL="285750" indent="-285750">
              <a:buFont typeface="Wingdings" panose="05000000000000000000" pitchFamily="2" charset="2"/>
              <a:buChar char="ü"/>
            </a:pPr>
            <a:r>
              <a:rPr lang="en-US" b="1" dirty="0"/>
              <a:t>Allocation Held Back Stock Alert </a:t>
            </a:r>
            <a:r>
              <a:rPr lang="en-US" dirty="0" smtClean="0"/>
              <a:t>-</a:t>
            </a:r>
            <a:r>
              <a:rPr lang="en-US" dirty="0"/>
              <a:t>For Fashion/Seasonal products an alert will inform the user if the RDC or CDC Stock reserved for allocation is held back for delayed Stores for more than a certain period of the product's </a:t>
            </a:r>
            <a:r>
              <a:rPr lang="en-US" dirty="0" smtClean="0"/>
              <a:t>lifecycle.</a:t>
            </a:r>
          </a:p>
          <a:p>
            <a:r>
              <a:rPr lang="en-US" dirty="0" smtClean="0"/>
              <a:t>     This </a:t>
            </a:r>
            <a:r>
              <a:rPr lang="en-US" dirty="0"/>
              <a:t>alert is defined at Pack </a:t>
            </a:r>
            <a:r>
              <a:rPr lang="en-US" dirty="0" smtClean="0"/>
              <a:t>Group/RDC/DC </a:t>
            </a:r>
            <a:r>
              <a:rPr lang="en-US" dirty="0"/>
              <a:t>level</a:t>
            </a:r>
          </a:p>
          <a:p>
            <a:endParaRPr lang="en-US" dirty="0"/>
          </a:p>
          <a:p>
            <a:endParaRPr lang="en-US" dirty="0"/>
          </a:p>
        </p:txBody>
      </p:sp>
    </p:spTree>
    <p:extLst>
      <p:ext uri="{BB962C8B-B14F-4D97-AF65-F5344CB8AC3E}">
        <p14:creationId xmlns:p14="http://schemas.microsoft.com/office/powerpoint/2010/main" val="1777700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1421" y="0"/>
            <a:ext cx="10134600" cy="762000"/>
          </a:xfrm>
        </p:spPr>
        <p:txBody>
          <a:bodyPr>
            <a:noAutofit/>
          </a:bodyPr>
          <a:lstStyle/>
          <a:p>
            <a:r>
              <a:rPr lang="en-US" sz="3600" b="1" cap="all" dirty="0">
                <a:solidFill>
                  <a:srgbClr val="0F80AF"/>
                </a:solidFill>
              </a:rPr>
              <a:t>APX </a:t>
            </a:r>
            <a:r>
              <a:rPr lang="en-US" sz="3600" b="1" cap="all" dirty="0" smtClean="0">
                <a:solidFill>
                  <a:srgbClr val="0F80AF"/>
                </a:solidFill>
              </a:rPr>
              <a:t>– other replenishment Alerts</a:t>
            </a:r>
            <a:endParaRPr lang="en-US" sz="3600" b="1" cap="all" dirty="0">
              <a:solidFill>
                <a:srgbClr val="0F80AF"/>
              </a:solidFill>
            </a:endParaRPr>
          </a:p>
        </p:txBody>
      </p:sp>
      <p:sp>
        <p:nvSpPr>
          <p:cNvPr id="6" name="TextBox 5"/>
          <p:cNvSpPr txBox="1"/>
          <p:nvPr/>
        </p:nvSpPr>
        <p:spPr>
          <a:xfrm>
            <a:off x="541421" y="541421"/>
            <a:ext cx="11024937" cy="5355312"/>
          </a:xfrm>
          <a:prstGeom prst="rect">
            <a:avLst/>
          </a:prstGeom>
          <a:noFill/>
        </p:spPr>
        <p:txBody>
          <a:bodyPr wrap="square" rtlCol="0">
            <a:spAutoFit/>
          </a:bodyPr>
          <a:lstStyle/>
          <a:p>
            <a:endParaRPr lang="en-US" b="1" dirty="0" smtClean="0"/>
          </a:p>
          <a:p>
            <a:pPr marL="285750" lvl="1" indent="-285750" eaLnBrk="0" hangingPunct="0">
              <a:buFont typeface="Wingdings" panose="05000000000000000000" pitchFamily="2" charset="2"/>
              <a:buChar char="ü"/>
            </a:pPr>
            <a:r>
              <a:rPr lang="en-US" b="1" dirty="0" smtClean="0"/>
              <a:t>Store Order Approval Alert </a:t>
            </a:r>
            <a:r>
              <a:rPr lang="en-US" dirty="0" smtClean="0"/>
              <a:t>–</a:t>
            </a:r>
            <a:r>
              <a:rPr lang="en-US" dirty="0"/>
              <a:t>This alert facilitates the users to monitor the replenishment process and reduces </a:t>
            </a:r>
            <a:r>
              <a:rPr lang="en-GB" dirty="0"/>
              <a:t>the volume of the orders quantities that have to be reviewed. </a:t>
            </a:r>
            <a:endParaRPr lang="en-GB" dirty="0" smtClean="0"/>
          </a:p>
          <a:p>
            <a:pPr marL="0" lvl="1" eaLnBrk="0" hangingPunct="0"/>
            <a:r>
              <a:rPr lang="en-GB" dirty="0"/>
              <a:t> </a:t>
            </a:r>
            <a:r>
              <a:rPr lang="en-GB" dirty="0" smtClean="0"/>
              <a:t>    </a:t>
            </a:r>
            <a:r>
              <a:rPr lang="en-US" dirty="0" smtClean="0"/>
              <a:t>This </a:t>
            </a:r>
            <a:r>
              <a:rPr lang="en-US" dirty="0"/>
              <a:t>alert is defined at </a:t>
            </a:r>
            <a:r>
              <a:rPr lang="en-US" dirty="0" smtClean="0"/>
              <a:t>Store/Option/RDC </a:t>
            </a:r>
            <a:r>
              <a:rPr lang="en-US" dirty="0"/>
              <a:t>level</a:t>
            </a:r>
          </a:p>
          <a:p>
            <a:endParaRPr lang="en-US" dirty="0"/>
          </a:p>
          <a:p>
            <a:pPr marL="285750" indent="-285750">
              <a:buFont typeface="Wingdings" panose="05000000000000000000" pitchFamily="2" charset="2"/>
              <a:buChar char="ü"/>
            </a:pPr>
            <a:r>
              <a:rPr lang="en-US" b="1" dirty="0" smtClean="0"/>
              <a:t>RDC Order Approval Alert-  </a:t>
            </a:r>
            <a:r>
              <a:rPr lang="en-US" dirty="0"/>
              <a:t>In the same sense as in Store Order Approval, the Replenishment Order Quantity transferred from the CDCs to the corresponding RDCs needs to be </a:t>
            </a:r>
            <a:r>
              <a:rPr lang="en-US" dirty="0" smtClean="0"/>
              <a:t>bounded.</a:t>
            </a:r>
          </a:p>
          <a:p>
            <a:r>
              <a:rPr lang="en-US" dirty="0"/>
              <a:t> </a:t>
            </a:r>
            <a:r>
              <a:rPr lang="en-US" dirty="0" smtClean="0"/>
              <a:t>    This </a:t>
            </a:r>
            <a:r>
              <a:rPr lang="en-US" dirty="0"/>
              <a:t>alert is defined at </a:t>
            </a:r>
            <a:r>
              <a:rPr lang="en-US" dirty="0" smtClean="0"/>
              <a:t>Option/RDC/CDC </a:t>
            </a:r>
            <a:r>
              <a:rPr lang="en-US" dirty="0"/>
              <a:t>level</a:t>
            </a:r>
          </a:p>
          <a:p>
            <a:endParaRPr lang="en-US" dirty="0"/>
          </a:p>
          <a:p>
            <a:pPr marL="342900" lvl="1" indent="-342900">
              <a:buFont typeface="Wingdings" panose="05000000000000000000" pitchFamily="2" charset="2"/>
              <a:buChar char="ü"/>
            </a:pPr>
            <a:r>
              <a:rPr lang="en-US" b="1" dirty="0"/>
              <a:t>CDC Out of Stock Alert </a:t>
            </a:r>
            <a:r>
              <a:rPr lang="en-US" dirty="0"/>
              <a:t>-User defines a threshold to be compared with the total stock quantity level for each Store (net inventory and estimated share from RDC and CDC plus the Total Open Purchase Order quantities) over the Store capacity per Constraint Group. In case the ratio is found to be below the desired level, an alert will notify the user that the CDC stock has run low</a:t>
            </a:r>
            <a:r>
              <a:rPr lang="en-US" dirty="0" smtClean="0"/>
              <a:t>.</a:t>
            </a:r>
          </a:p>
          <a:p>
            <a:pPr marL="0" lvl="1"/>
            <a:endParaRPr lang="en-US" dirty="0"/>
          </a:p>
          <a:p>
            <a:pPr marL="342900" lvl="1" indent="-342900">
              <a:buFont typeface="Wingdings" panose="05000000000000000000" pitchFamily="2" charset="2"/>
              <a:buChar char="ü"/>
            </a:pPr>
            <a:r>
              <a:rPr lang="en-US" b="1" dirty="0"/>
              <a:t>RDC Out of Stock </a:t>
            </a:r>
            <a:r>
              <a:rPr lang="en-US" dirty="0"/>
              <a:t>-User defines a threshold to be compared with the total stock quantity level for each Store (net inventory and estimated share from RDC plus the RDC Open Purchase Order quantity) over the Store capacity per Constraint Group</a:t>
            </a:r>
          </a:p>
          <a:p>
            <a:endParaRPr lang="en-US" dirty="0"/>
          </a:p>
          <a:p>
            <a:endParaRPr lang="en-US" dirty="0"/>
          </a:p>
        </p:txBody>
      </p:sp>
    </p:spTree>
    <p:extLst>
      <p:ext uri="{BB962C8B-B14F-4D97-AF65-F5344CB8AC3E}">
        <p14:creationId xmlns:p14="http://schemas.microsoft.com/office/powerpoint/2010/main" val="3929454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1421" y="0"/>
            <a:ext cx="10134600" cy="762000"/>
          </a:xfrm>
        </p:spPr>
        <p:txBody>
          <a:bodyPr>
            <a:noAutofit/>
          </a:bodyPr>
          <a:lstStyle/>
          <a:p>
            <a:r>
              <a:rPr lang="en-US" sz="3600" b="1" cap="all" dirty="0">
                <a:solidFill>
                  <a:srgbClr val="0F80AF"/>
                </a:solidFill>
              </a:rPr>
              <a:t>APX </a:t>
            </a:r>
            <a:r>
              <a:rPr lang="en-US" sz="3600" b="1" cap="all" dirty="0" smtClean="0">
                <a:solidFill>
                  <a:srgbClr val="0F80AF"/>
                </a:solidFill>
              </a:rPr>
              <a:t>– Forecasting/In Season Review alerts</a:t>
            </a:r>
            <a:endParaRPr lang="en-US" sz="3600" b="1" cap="all" dirty="0">
              <a:solidFill>
                <a:srgbClr val="0F80AF"/>
              </a:solidFill>
            </a:endParaRPr>
          </a:p>
        </p:txBody>
      </p:sp>
      <p:sp>
        <p:nvSpPr>
          <p:cNvPr id="6" name="TextBox 5"/>
          <p:cNvSpPr txBox="1"/>
          <p:nvPr/>
        </p:nvSpPr>
        <p:spPr>
          <a:xfrm>
            <a:off x="541421" y="557464"/>
            <a:ext cx="11024937" cy="6463308"/>
          </a:xfrm>
          <a:prstGeom prst="rect">
            <a:avLst/>
          </a:prstGeom>
          <a:noFill/>
        </p:spPr>
        <p:txBody>
          <a:bodyPr wrap="square" rtlCol="0">
            <a:spAutoFit/>
          </a:bodyPr>
          <a:lstStyle/>
          <a:p>
            <a:endParaRPr lang="en-US" b="1" dirty="0" smtClean="0"/>
          </a:p>
          <a:p>
            <a:pPr marL="285750" indent="-285750">
              <a:buFont typeface="Wingdings" panose="05000000000000000000" pitchFamily="2" charset="2"/>
              <a:buChar char="ü"/>
            </a:pPr>
            <a:r>
              <a:rPr lang="en-US" b="1" dirty="0"/>
              <a:t>High Forecast for Basics </a:t>
            </a:r>
            <a:r>
              <a:rPr lang="en-US" dirty="0"/>
              <a:t>-In order to prevent over-forecasting, an alert will notify the user each time the System Forecast from current date and up to a number of X weeks after divided by the Last Year Sales for the same period of time exceeds a specific level defined by the user. </a:t>
            </a:r>
          </a:p>
          <a:p>
            <a:r>
              <a:rPr lang="en-US" dirty="0"/>
              <a:t> </a:t>
            </a:r>
            <a:r>
              <a:rPr lang="en-US" dirty="0" smtClean="0"/>
              <a:t>    This </a:t>
            </a:r>
            <a:r>
              <a:rPr lang="en-US" dirty="0"/>
              <a:t>alert refers to Basic Products and runs weekly at a Pack Group/Store level</a:t>
            </a:r>
            <a:r>
              <a:rPr lang="en-US" dirty="0" smtClean="0"/>
              <a:t>.</a:t>
            </a:r>
          </a:p>
          <a:p>
            <a:endParaRPr lang="en-US" dirty="0" smtClean="0"/>
          </a:p>
          <a:p>
            <a:pPr marL="285750" indent="-285750">
              <a:buFont typeface="Wingdings" panose="05000000000000000000" pitchFamily="2" charset="2"/>
              <a:buChar char="ü"/>
            </a:pPr>
            <a:r>
              <a:rPr lang="en-US" b="1" dirty="0" smtClean="0"/>
              <a:t>New Item Alert </a:t>
            </a:r>
            <a:r>
              <a:rPr lang="en-US" dirty="0" smtClean="0"/>
              <a:t>– This alert is triggered when </a:t>
            </a:r>
            <a:r>
              <a:rPr lang="en-US" dirty="0"/>
              <a:t>a new item is introduced across the </a:t>
            </a:r>
            <a:r>
              <a:rPr lang="en-US" dirty="0" smtClean="0"/>
              <a:t>Concept. </a:t>
            </a:r>
          </a:p>
          <a:p>
            <a:endParaRPr lang="en-US" dirty="0" smtClean="0"/>
          </a:p>
          <a:p>
            <a:pPr marL="285750" indent="-285750">
              <a:buFont typeface="Wingdings" panose="05000000000000000000" pitchFamily="2" charset="2"/>
              <a:buChar char="ü"/>
            </a:pPr>
            <a:r>
              <a:rPr lang="en-US" b="1" dirty="0"/>
              <a:t>New </a:t>
            </a:r>
            <a:r>
              <a:rPr lang="en-US" b="1" dirty="0" smtClean="0"/>
              <a:t>Store Alert </a:t>
            </a:r>
            <a:r>
              <a:rPr lang="en-US" dirty="0"/>
              <a:t>– This alert is triggered </a:t>
            </a:r>
            <a:r>
              <a:rPr lang="en-US" dirty="0" smtClean="0"/>
              <a:t>when </a:t>
            </a:r>
            <a:r>
              <a:rPr lang="en-US" dirty="0"/>
              <a:t>a new Store is introduced to the location hierarchy for the first </a:t>
            </a:r>
            <a:r>
              <a:rPr lang="en-US" dirty="0" smtClean="0"/>
              <a:t>time. </a:t>
            </a:r>
          </a:p>
          <a:p>
            <a:endParaRPr lang="en-US" dirty="0" smtClean="0"/>
          </a:p>
          <a:p>
            <a:pPr marL="285750" indent="-285750">
              <a:buFont typeface="Wingdings" panose="05000000000000000000" pitchFamily="2" charset="2"/>
              <a:buChar char="ü"/>
            </a:pPr>
            <a:r>
              <a:rPr lang="en-US" b="1" dirty="0"/>
              <a:t>Fast Option </a:t>
            </a:r>
            <a:r>
              <a:rPr lang="en-US" b="1" dirty="0" smtClean="0"/>
              <a:t>Alert (Seasonal/Fashion) </a:t>
            </a:r>
            <a:r>
              <a:rPr lang="en-US" b="1" dirty="0"/>
              <a:t>-</a:t>
            </a:r>
            <a:r>
              <a:rPr lang="en-US" dirty="0"/>
              <a:t>When an item’ selling rate becomes extraordinary fast, the user will be notified </a:t>
            </a:r>
            <a:r>
              <a:rPr lang="en-US" dirty="0" smtClean="0"/>
              <a:t>by </a:t>
            </a:r>
            <a:r>
              <a:rPr lang="en-US" dirty="0"/>
              <a:t>the Fast Option Alert </a:t>
            </a:r>
            <a:r>
              <a:rPr lang="en-US" dirty="0" smtClean="0"/>
              <a:t>.This alert compared the forecasted </a:t>
            </a:r>
            <a:r>
              <a:rPr lang="en-US" dirty="0"/>
              <a:t>sales with the current Inventory at the RDC to determine whether the item sells </a:t>
            </a:r>
            <a:r>
              <a:rPr lang="en-US" dirty="0" smtClean="0"/>
              <a:t>fast.</a:t>
            </a:r>
          </a:p>
          <a:p>
            <a:endParaRPr lang="en-US" dirty="0"/>
          </a:p>
          <a:p>
            <a:pPr marL="285750" lvl="1" indent="-285750">
              <a:buFont typeface="Wingdings" panose="05000000000000000000" pitchFamily="2" charset="2"/>
              <a:buChar char="ü"/>
            </a:pPr>
            <a:r>
              <a:rPr lang="en-US" b="1" dirty="0"/>
              <a:t>Slow Option </a:t>
            </a:r>
            <a:r>
              <a:rPr lang="en-US" b="1" dirty="0" smtClean="0"/>
              <a:t>Alert (</a:t>
            </a:r>
            <a:r>
              <a:rPr lang="en-US" b="1" dirty="0"/>
              <a:t>Seasonal/Fashion)</a:t>
            </a:r>
            <a:r>
              <a:rPr lang="en-US" b="1" dirty="0" smtClean="0"/>
              <a:t> </a:t>
            </a:r>
            <a:r>
              <a:rPr lang="en-US" dirty="0"/>
              <a:t>-When an item’ selling rate becomes extraordinary slow, the user will be notified </a:t>
            </a:r>
            <a:r>
              <a:rPr lang="en-US" dirty="0" smtClean="0"/>
              <a:t>by the </a:t>
            </a:r>
            <a:r>
              <a:rPr lang="en-US" dirty="0"/>
              <a:t>Slow Option Alert </a:t>
            </a:r>
            <a:r>
              <a:rPr lang="en-US" dirty="0" smtClean="0"/>
              <a:t>forecasted </a:t>
            </a:r>
            <a:r>
              <a:rPr lang="en-US" dirty="0"/>
              <a:t>sales with the current Inventory at the RDC to determine whether the item sells </a:t>
            </a:r>
            <a:r>
              <a:rPr lang="en-US" dirty="0" smtClean="0"/>
              <a:t>slow.</a:t>
            </a:r>
          </a:p>
          <a:p>
            <a:pPr marL="0" lvl="1"/>
            <a:endParaRPr lang="en-US" dirty="0"/>
          </a:p>
          <a:p>
            <a:pPr marL="285750" lvl="1" indent="-285750">
              <a:buFont typeface="Wingdings" panose="05000000000000000000" pitchFamily="2" charset="2"/>
              <a:buChar char="ü"/>
            </a:pPr>
            <a:r>
              <a:rPr lang="en-US" b="1" dirty="0"/>
              <a:t>Basic Out of Stock Alert </a:t>
            </a:r>
            <a:r>
              <a:rPr lang="en-US" dirty="0"/>
              <a:t>-Basics out of Stock Alert is the respective Fast Option Alert for basic </a:t>
            </a:r>
            <a:r>
              <a:rPr lang="en-US" dirty="0" smtClean="0"/>
              <a:t>items .</a:t>
            </a:r>
            <a:r>
              <a:rPr lang="en-US" dirty="0"/>
              <a:t>T</a:t>
            </a:r>
            <a:r>
              <a:rPr lang="en-US" dirty="0" smtClean="0"/>
              <a:t>his alert compares the forecasted </a:t>
            </a:r>
            <a:r>
              <a:rPr lang="en-US" dirty="0"/>
              <a:t>sales with the current Inventory at the RDC to determine whether the item sells </a:t>
            </a:r>
            <a:r>
              <a:rPr lang="en-US" dirty="0" smtClean="0"/>
              <a:t>fast. </a:t>
            </a:r>
            <a:endParaRPr lang="en-US" dirty="0"/>
          </a:p>
          <a:p>
            <a:endParaRPr lang="en-US" dirty="0"/>
          </a:p>
          <a:p>
            <a:endParaRPr lang="en-US" dirty="0"/>
          </a:p>
        </p:txBody>
      </p:sp>
    </p:spTree>
    <p:extLst>
      <p:ext uri="{BB962C8B-B14F-4D97-AF65-F5344CB8AC3E}">
        <p14:creationId xmlns:p14="http://schemas.microsoft.com/office/powerpoint/2010/main" val="550555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6576" y="2653047"/>
            <a:ext cx="10134600" cy="762000"/>
          </a:xfrm>
        </p:spPr>
        <p:txBody>
          <a:bodyPr>
            <a:noAutofit/>
          </a:bodyPr>
          <a:lstStyle/>
          <a:p>
            <a:pPr algn="ctr"/>
            <a:r>
              <a:rPr lang="en-US" sz="3600" b="1" cap="all" dirty="0" smtClean="0">
                <a:solidFill>
                  <a:srgbClr val="0F80AF"/>
                </a:solidFill>
              </a:rPr>
              <a:t>Thank you</a:t>
            </a:r>
            <a:endParaRPr lang="en-US" sz="3600" b="1" cap="all" dirty="0">
              <a:solidFill>
                <a:srgbClr val="0F80AF"/>
              </a:solidFill>
            </a:endParaRPr>
          </a:p>
        </p:txBody>
      </p:sp>
    </p:spTree>
    <p:extLst>
      <p:ext uri="{BB962C8B-B14F-4D97-AF65-F5344CB8AC3E}">
        <p14:creationId xmlns:p14="http://schemas.microsoft.com/office/powerpoint/2010/main" val="32630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6" name="Group 765"/>
          <p:cNvGrpSpPr/>
          <p:nvPr/>
        </p:nvGrpSpPr>
        <p:grpSpPr>
          <a:xfrm>
            <a:off x="945538" y="177529"/>
            <a:ext cx="10972932" cy="6509982"/>
            <a:chOff x="887104" y="163773"/>
            <a:chExt cx="10972932" cy="6509982"/>
          </a:xfrm>
        </p:grpSpPr>
        <p:sp>
          <p:nvSpPr>
            <p:cNvPr id="765" name="Rectangle 764"/>
            <p:cNvSpPr/>
            <p:nvPr/>
          </p:nvSpPr>
          <p:spPr>
            <a:xfrm>
              <a:off x="887104" y="163773"/>
              <a:ext cx="10972932" cy="6509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TextBox 512"/>
            <p:cNvSpPr txBox="1"/>
            <p:nvPr/>
          </p:nvSpPr>
          <p:spPr>
            <a:xfrm>
              <a:off x="5361503" y="2696383"/>
              <a:ext cx="760765" cy="400110"/>
            </a:xfrm>
            <a:prstGeom prst="rect">
              <a:avLst/>
            </a:prstGeom>
            <a:solidFill>
              <a:schemeClr val="bg1"/>
            </a:solidFill>
          </p:spPr>
          <p:txBody>
            <a:bodyPr wrap="square" rtlCol="0">
              <a:spAutoFit/>
            </a:bodyPr>
            <a:lstStyle/>
            <a:p>
              <a:r>
                <a:rPr lang="en-US" sz="1000" dirty="0" smtClean="0"/>
                <a:t>Size </a:t>
              </a:r>
            </a:p>
            <a:p>
              <a:r>
                <a:rPr lang="en-US" sz="1000" dirty="0" smtClean="0"/>
                <a:t>Hierarchy</a:t>
              </a:r>
              <a:endParaRPr lang="en-US" sz="1000" dirty="0"/>
            </a:p>
          </p:txBody>
        </p:sp>
        <p:cxnSp>
          <p:nvCxnSpPr>
            <p:cNvPr id="722" name="Straight Arrow Connector 721"/>
            <p:cNvCxnSpPr/>
            <p:nvPr/>
          </p:nvCxnSpPr>
          <p:spPr>
            <a:xfrm>
              <a:off x="6028368" y="2914757"/>
              <a:ext cx="0" cy="215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4" name="Straight Arrow Connector 763"/>
            <p:cNvCxnSpPr/>
            <p:nvPr/>
          </p:nvCxnSpPr>
          <p:spPr>
            <a:xfrm flipH="1">
              <a:off x="5425301" y="2599336"/>
              <a:ext cx="3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Elbow Connector 525"/>
            <p:cNvCxnSpPr/>
            <p:nvPr/>
          </p:nvCxnSpPr>
          <p:spPr>
            <a:xfrm rot="10800000" flipV="1">
              <a:off x="9388932" y="899822"/>
              <a:ext cx="1157280" cy="883373"/>
            </a:xfrm>
            <a:prstGeom prst="bentConnector3">
              <a:avLst>
                <a:gd name="adj1" fmla="val 99903"/>
              </a:avLst>
            </a:prstGeom>
            <a:ln>
              <a:tailEnd type="triangle"/>
            </a:ln>
          </p:spPr>
          <p:style>
            <a:lnRef idx="1">
              <a:schemeClr val="accent1"/>
            </a:lnRef>
            <a:fillRef idx="0">
              <a:schemeClr val="accent1"/>
            </a:fillRef>
            <a:effectRef idx="0">
              <a:schemeClr val="accent1"/>
            </a:effectRef>
            <a:fontRef idx="minor">
              <a:schemeClr val="tx1"/>
            </a:fontRef>
          </p:style>
        </p:cxnSp>
        <p:sp>
          <p:nvSpPr>
            <p:cNvPr id="672" name="TextBox 671"/>
            <p:cNvSpPr txBox="1"/>
            <p:nvPr/>
          </p:nvSpPr>
          <p:spPr>
            <a:xfrm>
              <a:off x="7500575" y="3472918"/>
              <a:ext cx="971683" cy="246221"/>
            </a:xfrm>
            <a:prstGeom prst="rect">
              <a:avLst/>
            </a:prstGeom>
            <a:solidFill>
              <a:schemeClr val="bg1"/>
            </a:solidFill>
          </p:spPr>
          <p:txBody>
            <a:bodyPr wrap="square" rtlCol="0">
              <a:spAutoFit/>
            </a:bodyPr>
            <a:lstStyle/>
            <a:p>
              <a:r>
                <a:rPr lang="en-US" sz="1000" dirty="0" smtClean="0"/>
                <a:t>PH Stores</a:t>
              </a:r>
              <a:endParaRPr lang="en-US" sz="1000" dirty="0"/>
            </a:p>
          </p:txBody>
        </p:sp>
        <p:sp>
          <p:nvSpPr>
            <p:cNvPr id="633" name="TextBox 632"/>
            <p:cNvSpPr txBox="1"/>
            <p:nvPr/>
          </p:nvSpPr>
          <p:spPr>
            <a:xfrm>
              <a:off x="2453999" y="3357600"/>
              <a:ext cx="1294856" cy="246221"/>
            </a:xfrm>
            <a:prstGeom prst="rect">
              <a:avLst/>
            </a:prstGeom>
            <a:solidFill>
              <a:schemeClr val="bg1"/>
            </a:solidFill>
          </p:spPr>
          <p:txBody>
            <a:bodyPr wrap="square" rtlCol="0">
              <a:spAutoFit/>
            </a:bodyPr>
            <a:lstStyle/>
            <a:p>
              <a:r>
                <a:rPr lang="en-US" sz="1000" dirty="0" smtClean="0"/>
                <a:t>AP Receipt Units</a:t>
              </a:r>
              <a:endParaRPr lang="en-US" sz="1000" dirty="0"/>
            </a:p>
          </p:txBody>
        </p:sp>
        <p:sp>
          <p:nvSpPr>
            <p:cNvPr id="585" name="TextBox 584"/>
            <p:cNvSpPr txBox="1"/>
            <p:nvPr/>
          </p:nvSpPr>
          <p:spPr>
            <a:xfrm>
              <a:off x="7235227" y="2648465"/>
              <a:ext cx="760765" cy="400110"/>
            </a:xfrm>
            <a:prstGeom prst="rect">
              <a:avLst/>
            </a:prstGeom>
            <a:solidFill>
              <a:schemeClr val="bg1"/>
            </a:solidFill>
          </p:spPr>
          <p:txBody>
            <a:bodyPr wrap="square" rtlCol="0">
              <a:spAutoFit/>
            </a:bodyPr>
            <a:lstStyle/>
            <a:p>
              <a:r>
                <a:rPr lang="en-US" sz="1000" dirty="0" smtClean="0"/>
                <a:t>Size </a:t>
              </a:r>
            </a:p>
            <a:p>
              <a:r>
                <a:rPr lang="en-US" sz="1000" dirty="0" smtClean="0"/>
                <a:t>Profiles</a:t>
              </a:r>
              <a:endParaRPr lang="en-US" sz="1000" dirty="0"/>
            </a:p>
          </p:txBody>
        </p:sp>
        <p:sp>
          <p:nvSpPr>
            <p:cNvPr id="521" name="TextBox 520"/>
            <p:cNvSpPr txBox="1"/>
            <p:nvPr/>
          </p:nvSpPr>
          <p:spPr>
            <a:xfrm>
              <a:off x="4264125" y="6106104"/>
              <a:ext cx="2078281" cy="246221"/>
            </a:xfrm>
            <a:prstGeom prst="rect">
              <a:avLst/>
            </a:prstGeom>
            <a:solidFill>
              <a:schemeClr val="bg1"/>
            </a:solidFill>
          </p:spPr>
          <p:txBody>
            <a:bodyPr wrap="square" rtlCol="0">
              <a:spAutoFit/>
            </a:bodyPr>
            <a:lstStyle/>
            <a:p>
              <a:pPr algn="ctr"/>
              <a:r>
                <a:rPr lang="en-US" sz="1000" dirty="0" smtClean="0"/>
                <a:t>Pricing and Promotions</a:t>
              </a:r>
              <a:endParaRPr lang="en-US" sz="1000" dirty="0"/>
            </a:p>
          </p:txBody>
        </p:sp>
        <p:sp>
          <p:nvSpPr>
            <p:cNvPr id="381" name="TextBox 380"/>
            <p:cNvSpPr txBox="1"/>
            <p:nvPr/>
          </p:nvSpPr>
          <p:spPr>
            <a:xfrm>
              <a:off x="3303535" y="1207609"/>
              <a:ext cx="989922" cy="400110"/>
            </a:xfrm>
            <a:prstGeom prst="rect">
              <a:avLst/>
            </a:prstGeom>
            <a:solidFill>
              <a:schemeClr val="bg1"/>
            </a:solidFill>
          </p:spPr>
          <p:txBody>
            <a:bodyPr wrap="square" rtlCol="0">
              <a:spAutoFit/>
            </a:bodyPr>
            <a:lstStyle/>
            <a:p>
              <a:pPr algn="ctr"/>
              <a:r>
                <a:rPr lang="en-US" sz="1000" dirty="0" smtClean="0"/>
                <a:t>Place Holders</a:t>
              </a:r>
            </a:p>
            <a:p>
              <a:pPr algn="ctr"/>
              <a:r>
                <a:rPr lang="en-US" sz="1000" dirty="0" smtClean="0"/>
                <a:t> Buy Quantity</a:t>
              </a:r>
              <a:endParaRPr lang="en-US" sz="1000" dirty="0"/>
            </a:p>
          </p:txBody>
        </p:sp>
        <p:sp>
          <p:nvSpPr>
            <p:cNvPr id="433" name="TextBox 432"/>
            <p:cNvSpPr txBox="1"/>
            <p:nvPr/>
          </p:nvSpPr>
          <p:spPr>
            <a:xfrm>
              <a:off x="6636515" y="3078158"/>
              <a:ext cx="738144" cy="400110"/>
            </a:xfrm>
            <a:prstGeom prst="rect">
              <a:avLst/>
            </a:prstGeom>
            <a:solidFill>
              <a:schemeClr val="bg1"/>
            </a:solidFill>
          </p:spPr>
          <p:txBody>
            <a:bodyPr wrap="square" rtlCol="0">
              <a:spAutoFit/>
            </a:bodyPr>
            <a:lstStyle/>
            <a:p>
              <a:r>
                <a:rPr lang="en-US" sz="1000" dirty="0" smtClean="0"/>
                <a:t>Demand </a:t>
              </a:r>
            </a:p>
            <a:p>
              <a:r>
                <a:rPr lang="en-US" sz="1000" dirty="0" smtClean="0"/>
                <a:t>Forecast</a:t>
              </a:r>
              <a:endParaRPr lang="en-US" sz="1000" dirty="0"/>
            </a:p>
          </p:txBody>
        </p:sp>
        <p:sp>
          <p:nvSpPr>
            <p:cNvPr id="417" name="Flowchart: Direct Access Storage 416"/>
            <p:cNvSpPr/>
            <p:nvPr/>
          </p:nvSpPr>
          <p:spPr>
            <a:xfrm>
              <a:off x="5737753" y="2264048"/>
              <a:ext cx="1499052" cy="670576"/>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ounded Rectangle 397"/>
            <p:cNvSpPr/>
            <p:nvPr/>
          </p:nvSpPr>
          <p:spPr>
            <a:xfrm>
              <a:off x="6169715" y="4173229"/>
              <a:ext cx="2456341" cy="443851"/>
            </a:xfrm>
            <a:prstGeom prst="roundRect">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lowchart: Direct Access Storage 390"/>
            <p:cNvSpPr/>
            <p:nvPr/>
          </p:nvSpPr>
          <p:spPr>
            <a:xfrm>
              <a:off x="7743569" y="1805743"/>
              <a:ext cx="2832189" cy="1594008"/>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TextBox 384"/>
            <p:cNvSpPr txBox="1"/>
            <p:nvPr/>
          </p:nvSpPr>
          <p:spPr>
            <a:xfrm>
              <a:off x="4430696" y="1259217"/>
              <a:ext cx="1294856" cy="246221"/>
            </a:xfrm>
            <a:prstGeom prst="rect">
              <a:avLst/>
            </a:prstGeom>
            <a:solidFill>
              <a:schemeClr val="bg1"/>
            </a:solidFill>
          </p:spPr>
          <p:txBody>
            <a:bodyPr wrap="square" rtlCol="0">
              <a:spAutoFit/>
            </a:bodyPr>
            <a:lstStyle/>
            <a:p>
              <a:r>
                <a:rPr lang="en-US" sz="1000" dirty="0" smtClean="0"/>
                <a:t>UDAs</a:t>
              </a:r>
              <a:endParaRPr lang="en-US" sz="1000" dirty="0"/>
            </a:p>
          </p:txBody>
        </p:sp>
        <p:sp>
          <p:nvSpPr>
            <p:cNvPr id="378" name="Flowchart: Direct Access Storage 377"/>
            <p:cNvSpPr/>
            <p:nvPr/>
          </p:nvSpPr>
          <p:spPr>
            <a:xfrm>
              <a:off x="3495790" y="286927"/>
              <a:ext cx="1882726" cy="894363"/>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lowchart: Direct Access Storage 365"/>
            <p:cNvSpPr/>
            <p:nvPr/>
          </p:nvSpPr>
          <p:spPr>
            <a:xfrm>
              <a:off x="3096740" y="1790399"/>
              <a:ext cx="2339054" cy="1594008"/>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lowchart: Direct Access Storage 351"/>
            <p:cNvSpPr/>
            <p:nvPr/>
          </p:nvSpPr>
          <p:spPr>
            <a:xfrm>
              <a:off x="1307956" y="1783196"/>
              <a:ext cx="1462645" cy="1615575"/>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9"/>
            <p:cNvSpPr>
              <a:spLocks noChangeArrowheads="1"/>
            </p:cNvSpPr>
            <p:nvPr/>
          </p:nvSpPr>
          <p:spPr bwMode="auto">
            <a:xfrm>
              <a:off x="6484071" y="2103147"/>
              <a:ext cx="272530" cy="24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FFFFFF"/>
                  </a:solidFill>
                  <a:effectLst/>
                  <a:latin typeface="Calibri" panose="020F0502020204030204" pitchFamily="34" charset="0"/>
                </a:rPr>
                <a:t>MFP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6" name="Rectangle 21"/>
            <p:cNvSpPr>
              <a:spLocks noChangeArrowheads="1"/>
            </p:cNvSpPr>
            <p:nvPr/>
          </p:nvSpPr>
          <p:spPr bwMode="auto">
            <a:xfrm>
              <a:off x="3186258" y="2263555"/>
              <a:ext cx="679366" cy="639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b="1"/>
            </a:p>
          </p:txBody>
        </p:sp>
        <p:sp>
          <p:nvSpPr>
            <p:cNvPr id="198" name="Rectangle 23"/>
            <p:cNvSpPr>
              <a:spLocks noChangeArrowheads="1"/>
            </p:cNvSpPr>
            <p:nvPr/>
          </p:nvSpPr>
          <p:spPr bwMode="auto">
            <a:xfrm>
              <a:off x="3267149" y="2383234"/>
              <a:ext cx="5626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latin typeface="+mn-lt"/>
                </a:rPr>
                <a:t>Assortment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latin typeface="+mn-lt"/>
                </a:rPr>
                <a:t>Strategy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latin typeface="+mn-lt"/>
                </a:rPr>
                <a:t>Definition </a:t>
              </a:r>
            </a:p>
          </p:txBody>
        </p:sp>
        <p:sp>
          <p:nvSpPr>
            <p:cNvPr id="201" name="Rectangle 26"/>
            <p:cNvSpPr>
              <a:spLocks noChangeArrowheads="1"/>
            </p:cNvSpPr>
            <p:nvPr/>
          </p:nvSpPr>
          <p:spPr bwMode="auto">
            <a:xfrm>
              <a:off x="3922482" y="2275319"/>
              <a:ext cx="688188" cy="609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b="1">
                <a:solidFill>
                  <a:schemeClr val="lt1"/>
                </a:solidFill>
              </a:endParaRPr>
            </a:p>
          </p:txBody>
        </p:sp>
        <p:sp>
          <p:nvSpPr>
            <p:cNvPr id="230" name="Rectangle 55"/>
            <p:cNvSpPr>
              <a:spLocks noChangeArrowheads="1"/>
            </p:cNvSpPr>
            <p:nvPr/>
          </p:nvSpPr>
          <p:spPr bwMode="auto">
            <a:xfrm>
              <a:off x="3339082" y="4953369"/>
              <a:ext cx="4005606" cy="1496063"/>
            </a:xfrm>
            <a:prstGeom prst="rect">
              <a:avLst/>
            </a:prstGeom>
            <a:noFill/>
            <a:ln w="17463"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Rectangle 171"/>
            <p:cNvSpPr>
              <a:spLocks noChangeArrowheads="1"/>
            </p:cNvSpPr>
            <p:nvPr/>
          </p:nvSpPr>
          <p:spPr bwMode="auto">
            <a:xfrm>
              <a:off x="3848880" y="442287"/>
              <a:ext cx="752889" cy="543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b="1">
                <a:solidFill>
                  <a:schemeClr val="lt1"/>
                </a:solidFill>
              </a:endParaRPr>
            </a:p>
          </p:txBody>
        </p:sp>
        <p:sp>
          <p:nvSpPr>
            <p:cNvPr id="347" name="Rectangle 172"/>
            <p:cNvSpPr>
              <a:spLocks noChangeArrowheads="1"/>
            </p:cNvSpPr>
            <p:nvPr/>
          </p:nvSpPr>
          <p:spPr bwMode="auto">
            <a:xfrm>
              <a:off x="3947894" y="507329"/>
              <a:ext cx="6716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anose="020F0502020204030204" pitchFamily="34" charset="0"/>
                </a:rPr>
                <a:t>Product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Calibri" panose="020F0502020204030204" pitchFamily="34" charset="0"/>
                </a:rPr>
                <a:t>Lifecycle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smtClean="0">
                  <a:solidFill>
                    <a:srgbClr val="000000"/>
                  </a:solidFill>
                  <a:latin typeface="Calibri" panose="020F0502020204030204" pitchFamily="34" charset="0"/>
                </a:rPr>
                <a:t>Management</a:t>
              </a:r>
              <a:r>
                <a:rPr kumimoji="0" lang="en-US" altLang="en-US" sz="900" b="1" i="0" u="none" strike="noStrike" cap="none" normalizeH="0" baseline="0" dirty="0" smtClean="0">
                  <a:ln>
                    <a:noFill/>
                  </a:ln>
                  <a:solidFill>
                    <a:srgbClr val="000000"/>
                  </a:solidFill>
                  <a:effectLst/>
                  <a:latin typeface="Calibri" panose="020F05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3" name="Rectangle 352"/>
            <p:cNvSpPr/>
            <p:nvPr/>
          </p:nvSpPr>
          <p:spPr>
            <a:xfrm>
              <a:off x="1421674" y="2064126"/>
              <a:ext cx="803866" cy="474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Merchandise Financial Planning</a:t>
              </a:r>
              <a:endParaRPr lang="en-US" sz="900" b="1" dirty="0">
                <a:solidFill>
                  <a:schemeClr val="tx1"/>
                </a:solidFill>
              </a:endParaRPr>
            </a:p>
          </p:txBody>
        </p:sp>
        <p:sp>
          <p:nvSpPr>
            <p:cNvPr id="354" name="Rectangle 353"/>
            <p:cNvSpPr/>
            <p:nvPr/>
          </p:nvSpPr>
          <p:spPr>
            <a:xfrm>
              <a:off x="1411871" y="2745186"/>
              <a:ext cx="813669" cy="382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Location Planning</a:t>
              </a:r>
            </a:p>
          </p:txBody>
        </p:sp>
        <p:sp>
          <p:nvSpPr>
            <p:cNvPr id="362" name="Flowchart: Direct Access Storage 361"/>
            <p:cNvSpPr/>
            <p:nvPr/>
          </p:nvSpPr>
          <p:spPr>
            <a:xfrm>
              <a:off x="1292761" y="5030031"/>
              <a:ext cx="1464116" cy="1066130"/>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a:off x="1459416" y="5391937"/>
              <a:ext cx="718578" cy="382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ER</a:t>
              </a:r>
            </a:p>
          </p:txBody>
        </p:sp>
        <p:sp>
          <p:nvSpPr>
            <p:cNvPr id="367" name="TextBox 366"/>
            <p:cNvSpPr txBox="1"/>
            <p:nvPr/>
          </p:nvSpPr>
          <p:spPr>
            <a:xfrm>
              <a:off x="1014348" y="3981776"/>
              <a:ext cx="890136" cy="400110"/>
            </a:xfrm>
            <a:prstGeom prst="rect">
              <a:avLst/>
            </a:prstGeom>
            <a:solidFill>
              <a:schemeClr val="bg1"/>
            </a:solidFill>
          </p:spPr>
          <p:txBody>
            <a:bodyPr wrap="square" rtlCol="0">
              <a:spAutoFit/>
            </a:bodyPr>
            <a:lstStyle/>
            <a:p>
              <a:pPr algn="ctr"/>
              <a:r>
                <a:rPr lang="en-US" sz="1000" dirty="0"/>
                <a:t>Hierarchies,</a:t>
              </a:r>
            </a:p>
            <a:p>
              <a:pPr algn="ctr"/>
              <a:r>
                <a:rPr lang="en-US" sz="1000" dirty="0" smtClean="0"/>
                <a:t>Metrics</a:t>
              </a:r>
              <a:endParaRPr lang="en-US" sz="1000" dirty="0"/>
            </a:p>
          </p:txBody>
        </p:sp>
        <p:sp>
          <p:nvSpPr>
            <p:cNvPr id="369" name="TextBox 368"/>
            <p:cNvSpPr txBox="1"/>
            <p:nvPr/>
          </p:nvSpPr>
          <p:spPr>
            <a:xfrm>
              <a:off x="3846041" y="2398840"/>
              <a:ext cx="785659" cy="369332"/>
            </a:xfrm>
            <a:prstGeom prst="rect">
              <a:avLst/>
            </a:prstGeom>
            <a:noFill/>
          </p:spPr>
          <p:txBody>
            <a:bodyPr wrap="square" rtlCol="0">
              <a:spAutoFit/>
            </a:bodyPr>
            <a:lstStyle/>
            <a:p>
              <a:pPr algn="ctr"/>
              <a:r>
                <a:rPr lang="en-US" sz="900" b="1" dirty="0"/>
                <a:t>Assortment Plan</a:t>
              </a:r>
            </a:p>
          </p:txBody>
        </p:sp>
        <p:cxnSp>
          <p:nvCxnSpPr>
            <p:cNvPr id="374" name="Elbow Connector 373"/>
            <p:cNvCxnSpPr>
              <a:stCxn id="352" idx="0"/>
            </p:cNvCxnSpPr>
            <p:nvPr/>
          </p:nvCxnSpPr>
          <p:spPr>
            <a:xfrm rot="16200000" flipH="1">
              <a:off x="2864148" y="958327"/>
              <a:ext cx="19606" cy="1669345"/>
            </a:xfrm>
            <a:prstGeom prst="bentConnector4">
              <a:avLst>
                <a:gd name="adj1" fmla="val -678700"/>
                <a:gd name="adj2" fmla="val 100566"/>
              </a:avLst>
            </a:prstGeom>
            <a:ln>
              <a:tailEnd type="triangle"/>
            </a:ln>
          </p:spPr>
          <p:style>
            <a:lnRef idx="1">
              <a:schemeClr val="accent1"/>
            </a:lnRef>
            <a:fillRef idx="0">
              <a:schemeClr val="accent1"/>
            </a:fillRef>
            <a:effectRef idx="0">
              <a:schemeClr val="accent1"/>
            </a:effectRef>
            <a:fontRef idx="minor">
              <a:schemeClr val="tx1"/>
            </a:fontRef>
          </p:style>
        </p:cxnSp>
        <p:sp>
          <p:nvSpPr>
            <p:cNvPr id="375" name="TextBox 374"/>
            <p:cNvSpPr txBox="1"/>
            <p:nvPr/>
          </p:nvSpPr>
          <p:spPr>
            <a:xfrm>
              <a:off x="1991136" y="1233196"/>
              <a:ext cx="1288027" cy="400110"/>
            </a:xfrm>
            <a:prstGeom prst="rect">
              <a:avLst/>
            </a:prstGeom>
            <a:solidFill>
              <a:schemeClr val="bg1"/>
            </a:solidFill>
          </p:spPr>
          <p:txBody>
            <a:bodyPr wrap="square" rtlCol="0">
              <a:spAutoFit/>
            </a:bodyPr>
            <a:lstStyle/>
            <a:p>
              <a:r>
                <a:rPr lang="en-US" sz="1000" dirty="0" smtClean="0"/>
                <a:t>Receipts Plan</a:t>
              </a:r>
            </a:p>
            <a:p>
              <a:r>
                <a:rPr lang="en-US" sz="1000" dirty="0" smtClean="0"/>
                <a:t>Store Sales Plan</a:t>
              </a:r>
              <a:endParaRPr lang="en-US" sz="1000" dirty="0"/>
            </a:p>
          </p:txBody>
        </p:sp>
        <p:cxnSp>
          <p:nvCxnSpPr>
            <p:cNvPr id="380" name="Straight Arrow Connector 379"/>
            <p:cNvCxnSpPr>
              <a:stCxn id="378" idx="2"/>
            </p:cNvCxnSpPr>
            <p:nvPr/>
          </p:nvCxnSpPr>
          <p:spPr>
            <a:xfrm>
              <a:off x="4437153" y="1181290"/>
              <a:ext cx="3617" cy="62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p:nvPr/>
          </p:nvCxnSpPr>
          <p:spPr>
            <a:xfrm flipV="1">
              <a:off x="4216909" y="1181290"/>
              <a:ext cx="0" cy="62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2" name="Rectangle 21"/>
            <p:cNvSpPr>
              <a:spLocks noChangeArrowheads="1"/>
            </p:cNvSpPr>
            <p:nvPr/>
          </p:nvSpPr>
          <p:spPr bwMode="auto">
            <a:xfrm>
              <a:off x="8237967" y="2926231"/>
              <a:ext cx="679366" cy="298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APX</a:t>
              </a:r>
              <a:endParaRPr lang="en-US" sz="1400" b="1" dirty="0">
                <a:solidFill>
                  <a:schemeClr val="tx1"/>
                </a:solidFill>
              </a:endParaRPr>
            </a:p>
          </p:txBody>
        </p:sp>
        <p:sp>
          <p:nvSpPr>
            <p:cNvPr id="393" name="Rectangle 392"/>
            <p:cNvSpPr/>
            <p:nvPr/>
          </p:nvSpPr>
          <p:spPr>
            <a:xfrm>
              <a:off x="7877851" y="2330879"/>
              <a:ext cx="688188" cy="4542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Initial Allocation</a:t>
              </a:r>
              <a:endParaRPr lang="en-US" sz="900" b="1" dirty="0">
                <a:solidFill>
                  <a:schemeClr val="tx1"/>
                </a:solidFill>
              </a:endParaRPr>
            </a:p>
          </p:txBody>
        </p:sp>
        <p:sp>
          <p:nvSpPr>
            <p:cNvPr id="394" name="Rectangle 393"/>
            <p:cNvSpPr/>
            <p:nvPr/>
          </p:nvSpPr>
          <p:spPr>
            <a:xfrm>
              <a:off x="8627576" y="2338365"/>
              <a:ext cx="969810" cy="4542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a:t>
              </a:r>
              <a:r>
                <a:rPr lang="en-US" sz="900" b="1" dirty="0" smtClean="0">
                  <a:solidFill>
                    <a:schemeClr val="tx1"/>
                  </a:solidFill>
                </a:rPr>
                <a:t>eplenishment</a:t>
              </a:r>
              <a:endParaRPr lang="en-US" sz="900" b="1" dirty="0">
                <a:solidFill>
                  <a:schemeClr val="tx1"/>
                </a:solidFill>
              </a:endParaRPr>
            </a:p>
          </p:txBody>
        </p:sp>
        <p:sp>
          <p:nvSpPr>
            <p:cNvPr id="399" name="Rectangle 398"/>
            <p:cNvSpPr/>
            <p:nvPr/>
          </p:nvSpPr>
          <p:spPr>
            <a:xfrm>
              <a:off x="6908209" y="4219390"/>
              <a:ext cx="1208700" cy="331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Retail Demand Forecasting</a:t>
              </a:r>
              <a:endParaRPr lang="en-US" sz="900" b="1" dirty="0">
                <a:solidFill>
                  <a:schemeClr val="tx1"/>
                </a:solidFill>
              </a:endParaRPr>
            </a:p>
          </p:txBody>
        </p:sp>
        <p:sp>
          <p:nvSpPr>
            <p:cNvPr id="418" name="Rectangle 26"/>
            <p:cNvSpPr>
              <a:spLocks noChangeArrowheads="1"/>
            </p:cNvSpPr>
            <p:nvPr/>
          </p:nvSpPr>
          <p:spPr bwMode="auto">
            <a:xfrm>
              <a:off x="5855760" y="2422381"/>
              <a:ext cx="811107" cy="397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rgbClr val="000000"/>
                  </a:solidFill>
                  <a:latin typeface="Calibri" panose="020F0502020204030204" pitchFamily="34" charset="0"/>
                </a:rPr>
                <a:t>Size Profile Optimization</a:t>
              </a:r>
              <a:endParaRPr lang="en-US" sz="900" b="1" dirty="0">
                <a:solidFill>
                  <a:schemeClr val="tx1"/>
                </a:solidFill>
              </a:endParaRPr>
            </a:p>
          </p:txBody>
        </p:sp>
        <p:cxnSp>
          <p:nvCxnSpPr>
            <p:cNvPr id="431" name="Straight Arrow Connector 430"/>
            <p:cNvCxnSpPr/>
            <p:nvPr/>
          </p:nvCxnSpPr>
          <p:spPr>
            <a:xfrm flipH="1" flipV="1">
              <a:off x="6706994" y="2926231"/>
              <a:ext cx="5089" cy="123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4" name="TextBox 453"/>
            <p:cNvSpPr txBox="1"/>
            <p:nvPr/>
          </p:nvSpPr>
          <p:spPr>
            <a:xfrm>
              <a:off x="9340493" y="3433381"/>
              <a:ext cx="712336" cy="400110"/>
            </a:xfrm>
            <a:prstGeom prst="rect">
              <a:avLst/>
            </a:prstGeom>
            <a:solidFill>
              <a:schemeClr val="bg1"/>
            </a:solidFill>
          </p:spPr>
          <p:txBody>
            <a:bodyPr wrap="square" rtlCol="0">
              <a:spAutoFit/>
            </a:bodyPr>
            <a:lstStyle/>
            <a:p>
              <a:r>
                <a:rPr lang="en-US" sz="1000" dirty="0" smtClean="0"/>
                <a:t>Demand </a:t>
              </a:r>
            </a:p>
            <a:p>
              <a:r>
                <a:rPr lang="en-US" sz="1000" dirty="0" smtClean="0"/>
                <a:t>Forecast</a:t>
              </a:r>
              <a:endParaRPr lang="en-US" sz="1000" dirty="0"/>
            </a:p>
          </p:txBody>
        </p:sp>
        <p:sp>
          <p:nvSpPr>
            <p:cNvPr id="460" name="TextBox 459"/>
            <p:cNvSpPr txBox="1"/>
            <p:nvPr/>
          </p:nvSpPr>
          <p:spPr>
            <a:xfrm>
              <a:off x="6261245" y="1169949"/>
              <a:ext cx="1710238" cy="1015663"/>
            </a:xfrm>
            <a:prstGeom prst="rect">
              <a:avLst/>
            </a:prstGeom>
            <a:noFill/>
          </p:spPr>
          <p:txBody>
            <a:bodyPr wrap="square" rtlCol="0">
              <a:spAutoFit/>
            </a:bodyPr>
            <a:lstStyle/>
            <a:p>
              <a:r>
                <a:rPr lang="en-US" sz="1000" dirty="0"/>
                <a:t>PH Options</a:t>
              </a:r>
            </a:p>
            <a:p>
              <a:r>
                <a:rPr lang="en-US" sz="1000" dirty="0" smtClean="0"/>
                <a:t>Buy </a:t>
              </a:r>
              <a:r>
                <a:rPr lang="en-US" sz="1000" dirty="0"/>
                <a:t>Quantity</a:t>
              </a:r>
            </a:p>
            <a:p>
              <a:r>
                <a:rPr lang="en-US" sz="1000" dirty="0"/>
                <a:t>PLM UDAs</a:t>
              </a:r>
            </a:p>
            <a:p>
              <a:r>
                <a:rPr lang="en-US" sz="1000" dirty="0"/>
                <a:t>Pack Indicator</a:t>
              </a:r>
            </a:p>
            <a:p>
              <a:r>
                <a:rPr lang="en-US" sz="1000" dirty="0"/>
                <a:t>Initial </a:t>
              </a:r>
              <a:r>
                <a:rPr lang="en-US" sz="1000" dirty="0" smtClean="0"/>
                <a:t>Allocation</a:t>
              </a:r>
              <a:endParaRPr lang="en-US" sz="1000" dirty="0"/>
            </a:p>
            <a:p>
              <a:r>
                <a:rPr lang="en-US" sz="1000" dirty="0"/>
                <a:t>Size Range Assigned</a:t>
              </a:r>
            </a:p>
          </p:txBody>
        </p:sp>
        <p:cxnSp>
          <p:nvCxnSpPr>
            <p:cNvPr id="468" name="Elbow Connector 467"/>
            <p:cNvCxnSpPr>
              <a:endCxn id="417" idx="0"/>
            </p:cNvCxnSpPr>
            <p:nvPr/>
          </p:nvCxnSpPr>
          <p:spPr>
            <a:xfrm>
              <a:off x="5362207" y="2129472"/>
              <a:ext cx="1125072" cy="1345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6" name="Elbow Connector 485"/>
            <p:cNvCxnSpPr>
              <a:endCxn id="391" idx="0"/>
            </p:cNvCxnSpPr>
            <p:nvPr/>
          </p:nvCxnSpPr>
          <p:spPr>
            <a:xfrm flipV="1">
              <a:off x="5181600" y="1805743"/>
              <a:ext cx="3978064" cy="54350"/>
            </a:xfrm>
            <a:prstGeom prst="bentConnector4">
              <a:avLst>
                <a:gd name="adj1" fmla="val 10417"/>
                <a:gd name="adj2" fmla="val 1733520"/>
              </a:avLst>
            </a:prstGeom>
            <a:ln>
              <a:tailEnd type="triangle"/>
            </a:ln>
          </p:spPr>
          <p:style>
            <a:lnRef idx="1">
              <a:schemeClr val="accent1"/>
            </a:lnRef>
            <a:fillRef idx="0">
              <a:schemeClr val="accent1"/>
            </a:fillRef>
            <a:effectRef idx="0">
              <a:schemeClr val="accent1"/>
            </a:effectRef>
            <a:fontRef idx="minor">
              <a:schemeClr val="tx1"/>
            </a:fontRef>
          </p:style>
        </p:cxnSp>
        <p:sp>
          <p:nvSpPr>
            <p:cNvPr id="491" name="TextBox 490"/>
            <p:cNvSpPr txBox="1"/>
            <p:nvPr/>
          </p:nvSpPr>
          <p:spPr>
            <a:xfrm>
              <a:off x="8155938" y="922355"/>
              <a:ext cx="1053793" cy="707886"/>
            </a:xfrm>
            <a:prstGeom prst="rect">
              <a:avLst/>
            </a:prstGeom>
            <a:noFill/>
          </p:spPr>
          <p:txBody>
            <a:bodyPr wrap="square" rtlCol="0">
              <a:spAutoFit/>
            </a:bodyPr>
            <a:lstStyle/>
            <a:p>
              <a:r>
                <a:rPr lang="en-US" sz="1000" dirty="0" smtClean="0"/>
                <a:t>Buy </a:t>
              </a:r>
              <a:r>
                <a:rPr lang="en-US" sz="1000" dirty="0"/>
                <a:t>Quantity</a:t>
              </a:r>
            </a:p>
            <a:p>
              <a:r>
                <a:rPr lang="en-US" sz="1000" dirty="0" smtClean="0"/>
                <a:t>Initial Allocation</a:t>
              </a:r>
              <a:endParaRPr lang="en-US" sz="1000" dirty="0"/>
            </a:p>
            <a:p>
              <a:r>
                <a:rPr lang="en-US" sz="1000" dirty="0" smtClean="0"/>
                <a:t>Store Grade</a:t>
              </a:r>
            </a:p>
            <a:p>
              <a:r>
                <a:rPr lang="en-US" sz="1000" dirty="0" smtClean="0"/>
                <a:t>Sales Curve</a:t>
              </a:r>
              <a:endParaRPr lang="en-US" sz="1000" dirty="0"/>
            </a:p>
          </p:txBody>
        </p:sp>
        <p:sp>
          <p:nvSpPr>
            <p:cNvPr id="515" name="Flowchart: Direct Access Storage 514"/>
            <p:cNvSpPr/>
            <p:nvPr/>
          </p:nvSpPr>
          <p:spPr>
            <a:xfrm>
              <a:off x="5699704" y="5060728"/>
              <a:ext cx="1161088" cy="1035433"/>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Flowchart: Direct Access Storage 515"/>
            <p:cNvSpPr/>
            <p:nvPr/>
          </p:nvSpPr>
          <p:spPr>
            <a:xfrm>
              <a:off x="3620007" y="5064408"/>
              <a:ext cx="1261768" cy="1066130"/>
            </a:xfrm>
            <a:prstGeom prst="flowChartMagneticDrum">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p:cNvSpPr/>
            <p:nvPr/>
          </p:nvSpPr>
          <p:spPr>
            <a:xfrm>
              <a:off x="3865624" y="5423245"/>
              <a:ext cx="433396" cy="2813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RPM</a:t>
              </a:r>
              <a:endParaRPr lang="en-US" sz="900" b="1" dirty="0">
                <a:solidFill>
                  <a:schemeClr val="tx1"/>
                </a:solidFill>
              </a:endParaRPr>
            </a:p>
          </p:txBody>
        </p:sp>
        <p:sp>
          <p:nvSpPr>
            <p:cNvPr id="518" name="Rectangle 517"/>
            <p:cNvSpPr/>
            <p:nvPr/>
          </p:nvSpPr>
          <p:spPr>
            <a:xfrm>
              <a:off x="5935652" y="5422426"/>
              <a:ext cx="433396" cy="2813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RMS</a:t>
              </a:r>
              <a:endParaRPr lang="en-US" sz="900" b="1" dirty="0">
                <a:solidFill>
                  <a:schemeClr val="tx1"/>
                </a:solidFill>
              </a:endParaRPr>
            </a:p>
          </p:txBody>
        </p:sp>
        <p:cxnSp>
          <p:nvCxnSpPr>
            <p:cNvPr id="520" name="Elbow Connector 519"/>
            <p:cNvCxnSpPr>
              <a:stCxn id="516" idx="2"/>
              <a:endCxn id="515" idx="2"/>
            </p:cNvCxnSpPr>
            <p:nvPr/>
          </p:nvCxnSpPr>
          <p:spPr>
            <a:xfrm rot="5400000" flipH="1" flipV="1">
              <a:off x="5248380" y="5098671"/>
              <a:ext cx="34377" cy="2029357"/>
            </a:xfrm>
            <a:prstGeom prst="bentConnector3">
              <a:avLst>
                <a:gd name="adj1" fmla="val -6649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2" name="Flowchart: Multidocument 521"/>
            <p:cNvSpPr/>
            <p:nvPr/>
          </p:nvSpPr>
          <p:spPr>
            <a:xfrm>
              <a:off x="10305587" y="572601"/>
              <a:ext cx="1084521" cy="798829"/>
            </a:xfrm>
            <a:prstGeom prst="flowChartMultidocument">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21"/>
            <p:cNvSpPr>
              <a:spLocks noChangeArrowheads="1"/>
            </p:cNvSpPr>
            <p:nvPr/>
          </p:nvSpPr>
          <p:spPr bwMode="auto">
            <a:xfrm>
              <a:off x="10519531" y="819559"/>
              <a:ext cx="466092" cy="3546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Excel Files</a:t>
              </a:r>
            </a:p>
          </p:txBody>
        </p:sp>
        <p:sp>
          <p:nvSpPr>
            <p:cNvPr id="532" name="TextBox 531"/>
            <p:cNvSpPr txBox="1"/>
            <p:nvPr/>
          </p:nvSpPr>
          <p:spPr>
            <a:xfrm>
              <a:off x="10767120" y="2657457"/>
              <a:ext cx="1092916" cy="400110"/>
            </a:xfrm>
            <a:prstGeom prst="rect">
              <a:avLst/>
            </a:prstGeom>
            <a:noFill/>
          </p:spPr>
          <p:txBody>
            <a:bodyPr wrap="square" rtlCol="0">
              <a:spAutoFit/>
            </a:bodyPr>
            <a:lstStyle/>
            <a:p>
              <a:r>
                <a:rPr lang="en-US" sz="1000" dirty="0" smtClean="0"/>
                <a:t>Initial Allocation</a:t>
              </a:r>
            </a:p>
            <a:p>
              <a:r>
                <a:rPr lang="en-US" sz="1000" dirty="0" smtClean="0"/>
                <a:t>Replenishment</a:t>
              </a:r>
              <a:endParaRPr lang="en-US" sz="1000" dirty="0"/>
            </a:p>
          </p:txBody>
        </p:sp>
        <p:cxnSp>
          <p:nvCxnSpPr>
            <p:cNvPr id="554" name="Straight Arrow Connector 553"/>
            <p:cNvCxnSpPr/>
            <p:nvPr/>
          </p:nvCxnSpPr>
          <p:spPr>
            <a:xfrm>
              <a:off x="7220711" y="3913668"/>
              <a:ext cx="0" cy="259561"/>
            </a:xfrm>
            <a:prstGeom prst="straightConnector1">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4" name="Straight Arrow Connector 583"/>
            <p:cNvCxnSpPr>
              <a:stCxn id="417" idx="4"/>
              <a:endCxn id="391" idx="1"/>
            </p:cNvCxnSpPr>
            <p:nvPr/>
          </p:nvCxnSpPr>
          <p:spPr>
            <a:xfrm>
              <a:off x="7236805" y="2599336"/>
              <a:ext cx="506764" cy="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4" name="Elbow Connector 593"/>
            <p:cNvCxnSpPr>
              <a:stCxn id="391" idx="4"/>
              <a:endCxn id="515" idx="4"/>
            </p:cNvCxnSpPr>
            <p:nvPr/>
          </p:nvCxnSpPr>
          <p:spPr>
            <a:xfrm flipH="1">
              <a:off x="6860792" y="2602747"/>
              <a:ext cx="3714966" cy="2975698"/>
            </a:xfrm>
            <a:prstGeom prst="bentConnector3">
              <a:avLst>
                <a:gd name="adj1" fmla="val -61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5" name="Elbow Connector 614"/>
            <p:cNvCxnSpPr>
              <a:endCxn id="362" idx="2"/>
            </p:cNvCxnSpPr>
            <p:nvPr/>
          </p:nvCxnSpPr>
          <p:spPr>
            <a:xfrm rot="10800000" flipV="1">
              <a:off x="2024819" y="6089495"/>
              <a:ext cx="4459252" cy="6665"/>
            </a:xfrm>
            <a:prstGeom prst="bentConnector4">
              <a:avLst>
                <a:gd name="adj1" fmla="val 542"/>
                <a:gd name="adj2" fmla="val 72018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9" name="Elbow Connector 628"/>
            <p:cNvCxnSpPr>
              <a:endCxn id="352" idx="2"/>
            </p:cNvCxnSpPr>
            <p:nvPr/>
          </p:nvCxnSpPr>
          <p:spPr>
            <a:xfrm rot="10800000" flipV="1">
              <a:off x="2039279" y="3379761"/>
              <a:ext cx="1716650" cy="19009"/>
            </a:xfrm>
            <a:prstGeom prst="bentConnector4">
              <a:avLst>
                <a:gd name="adj1" fmla="val 664"/>
                <a:gd name="adj2" fmla="val 10494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4" name="Elbow Connector 663"/>
            <p:cNvCxnSpPr/>
            <p:nvPr/>
          </p:nvCxnSpPr>
          <p:spPr>
            <a:xfrm rot="16200000" flipH="1">
              <a:off x="5066062" y="155419"/>
              <a:ext cx="12700" cy="6510767"/>
            </a:xfrm>
            <a:prstGeom prst="bentConnector4">
              <a:avLst>
                <a:gd name="adj1" fmla="val 2368433"/>
                <a:gd name="adj2" fmla="val 1001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2" name="Elbow Connector 691"/>
            <p:cNvCxnSpPr/>
            <p:nvPr/>
          </p:nvCxnSpPr>
          <p:spPr>
            <a:xfrm flipV="1">
              <a:off x="6472039" y="3404748"/>
              <a:ext cx="2526986" cy="503419"/>
            </a:xfrm>
            <a:prstGeom prst="bentConnector3">
              <a:avLst>
                <a:gd name="adj1" fmla="val 99993"/>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8" name="Elbow Connector 717"/>
            <p:cNvCxnSpPr>
              <a:stCxn id="398" idx="3"/>
            </p:cNvCxnSpPr>
            <p:nvPr/>
          </p:nvCxnSpPr>
          <p:spPr>
            <a:xfrm flipV="1">
              <a:off x="8626056" y="2785088"/>
              <a:ext cx="762876" cy="1610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4" name="Flowchart: Multidocument 723"/>
            <p:cNvSpPr/>
            <p:nvPr/>
          </p:nvSpPr>
          <p:spPr>
            <a:xfrm>
              <a:off x="4824607" y="4104425"/>
              <a:ext cx="1186134" cy="681699"/>
            </a:xfrm>
            <a:prstGeom prst="flowChartMultidocument">
              <a:avLst/>
            </a:prstGeom>
            <a:solidFill>
              <a:schemeClr val="accent1">
                <a:lumMod val="40000"/>
                <a:lumOff val="6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21"/>
            <p:cNvSpPr>
              <a:spLocks noChangeArrowheads="1"/>
            </p:cNvSpPr>
            <p:nvPr/>
          </p:nvSpPr>
          <p:spPr bwMode="auto">
            <a:xfrm>
              <a:off x="4853574" y="4283754"/>
              <a:ext cx="830070" cy="3453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tx1"/>
                  </a:solidFill>
                </a:rPr>
                <a:t>PO Quantity</a:t>
              </a:r>
            </a:p>
            <a:p>
              <a:pPr algn="ctr"/>
              <a:r>
                <a:rPr lang="en-US" sz="900" b="1" dirty="0" smtClean="0">
                  <a:solidFill>
                    <a:schemeClr val="tx1"/>
                  </a:solidFill>
                </a:rPr>
                <a:t>EXCEL</a:t>
              </a:r>
              <a:endParaRPr lang="en-US" sz="900" b="1" dirty="0">
                <a:solidFill>
                  <a:schemeClr val="tx1"/>
                </a:solidFill>
              </a:endParaRPr>
            </a:p>
          </p:txBody>
        </p:sp>
        <p:sp>
          <p:nvSpPr>
            <p:cNvPr id="726" name="TextBox 725"/>
            <p:cNvSpPr txBox="1"/>
            <p:nvPr/>
          </p:nvSpPr>
          <p:spPr>
            <a:xfrm>
              <a:off x="9367744" y="928608"/>
              <a:ext cx="1053793" cy="553998"/>
            </a:xfrm>
            <a:prstGeom prst="rect">
              <a:avLst/>
            </a:prstGeom>
            <a:noFill/>
          </p:spPr>
          <p:txBody>
            <a:bodyPr wrap="square" rtlCol="0">
              <a:spAutoFit/>
            </a:bodyPr>
            <a:lstStyle/>
            <a:p>
              <a:r>
                <a:rPr lang="en-US" sz="1000" dirty="0" smtClean="0"/>
                <a:t>Buy </a:t>
              </a:r>
              <a:r>
                <a:rPr lang="en-US" sz="1000" dirty="0"/>
                <a:t>Quantity</a:t>
              </a:r>
            </a:p>
            <a:p>
              <a:r>
                <a:rPr lang="en-US" sz="1000" dirty="0" smtClean="0"/>
                <a:t>Initial Allocation</a:t>
              </a:r>
            </a:p>
            <a:p>
              <a:r>
                <a:rPr lang="en-US" sz="1000" dirty="0" smtClean="0"/>
                <a:t>(Pre-AP)</a:t>
              </a:r>
              <a:endParaRPr lang="en-US" sz="1000" dirty="0"/>
            </a:p>
          </p:txBody>
        </p:sp>
        <p:cxnSp>
          <p:nvCxnSpPr>
            <p:cNvPr id="732" name="Elbow Connector 731"/>
            <p:cNvCxnSpPr>
              <a:stCxn id="362" idx="1"/>
              <a:endCxn id="417" idx="2"/>
            </p:cNvCxnSpPr>
            <p:nvPr/>
          </p:nvCxnSpPr>
          <p:spPr>
            <a:xfrm rot="10800000" flipH="1">
              <a:off x="1292761" y="2934624"/>
              <a:ext cx="5194518" cy="2628472"/>
            </a:xfrm>
            <a:prstGeom prst="bentConnector4">
              <a:avLst>
                <a:gd name="adj1" fmla="val -4169"/>
                <a:gd name="adj2" fmla="val 62886"/>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6" name="Elbow Connector 735"/>
            <p:cNvCxnSpPr/>
            <p:nvPr/>
          </p:nvCxnSpPr>
          <p:spPr>
            <a:xfrm rot="10800000" flipH="1">
              <a:off x="1304793" y="3396440"/>
              <a:ext cx="2973506" cy="2178689"/>
            </a:xfrm>
            <a:prstGeom prst="bentConnector4">
              <a:avLst>
                <a:gd name="adj1" fmla="val -7688"/>
                <a:gd name="adj2" fmla="val 76040"/>
              </a:avLst>
            </a:prstGeom>
            <a:ln w="222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9" name="Elbow Connector 738"/>
            <p:cNvCxnSpPr/>
            <p:nvPr/>
          </p:nvCxnSpPr>
          <p:spPr>
            <a:xfrm rot="5400000" flipH="1" flipV="1">
              <a:off x="531241" y="3144885"/>
              <a:ext cx="1341248" cy="233447"/>
            </a:xfrm>
            <a:prstGeom prst="bentConnector2">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5" name="Straight Arrow Connector 744"/>
            <p:cNvCxnSpPr/>
            <p:nvPr/>
          </p:nvCxnSpPr>
          <p:spPr>
            <a:xfrm>
              <a:off x="1651592" y="2536527"/>
              <a:ext cx="0" cy="21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7" name="Straight Arrow Connector 746"/>
            <p:cNvCxnSpPr/>
            <p:nvPr/>
          </p:nvCxnSpPr>
          <p:spPr>
            <a:xfrm flipH="1" flipV="1">
              <a:off x="1899359" y="2550635"/>
              <a:ext cx="5126" cy="19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7" name="TextBox 766"/>
          <p:cNvSpPr txBox="1"/>
          <p:nvPr/>
        </p:nvSpPr>
        <p:spPr>
          <a:xfrm>
            <a:off x="186970" y="110397"/>
            <a:ext cx="723275" cy="6721520"/>
          </a:xfrm>
          <a:prstGeom prst="rect">
            <a:avLst/>
          </a:prstGeom>
          <a:noFill/>
        </p:spPr>
        <p:txBody>
          <a:bodyPr vert="vert270" wrap="square" rtlCol="0">
            <a:spAutoFit/>
          </a:bodyPr>
          <a:lstStyle/>
          <a:p>
            <a:pPr algn="ctr"/>
            <a:r>
              <a:rPr lang="en-US" sz="3500" b="1" cap="all" dirty="0">
                <a:solidFill>
                  <a:srgbClr val="0F80AF"/>
                </a:solidFill>
                <a:latin typeface="+mj-lt"/>
                <a:ea typeface="+mj-ea"/>
                <a:cs typeface="+mj-cs"/>
              </a:rPr>
              <a:t>Planning Systems Architecture</a:t>
            </a:r>
          </a:p>
        </p:txBody>
      </p:sp>
    </p:spTree>
    <p:extLst>
      <p:ext uri="{BB962C8B-B14F-4D97-AF65-F5344CB8AC3E}">
        <p14:creationId xmlns:p14="http://schemas.microsoft.com/office/powerpoint/2010/main" val="2866367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347" y="886608"/>
            <a:ext cx="11373853" cy="5971392"/>
          </a:xfrm>
        </p:spPr>
        <p:txBody>
          <a:bodyPr>
            <a:noAutofit/>
          </a:bodyPr>
          <a:lstStyle/>
          <a:p>
            <a:pPr marL="0" indent="0">
              <a:buNone/>
            </a:pPr>
            <a:r>
              <a:rPr lang="en-US" sz="1800" b="1" dirty="0"/>
              <a:t>APX solution </a:t>
            </a:r>
            <a:r>
              <a:rPr lang="en-US" sz="1800" dirty="0"/>
              <a:t>is built on Oracle RPAS platform </a:t>
            </a:r>
            <a:r>
              <a:rPr lang="en-US" sz="1800" dirty="0" smtClean="0"/>
              <a:t>i.e. </a:t>
            </a:r>
            <a:r>
              <a:rPr lang="en-US" sz="1800" dirty="0"/>
              <a:t>Oracle’s </a:t>
            </a:r>
            <a:r>
              <a:rPr lang="en-US" sz="1800" b="1" dirty="0"/>
              <a:t>Retail Predictive Application Server</a:t>
            </a:r>
          </a:p>
          <a:p>
            <a:pPr lvl="0">
              <a:buFont typeface="Wingdings" panose="05000000000000000000" pitchFamily="2" charset="2"/>
              <a:buChar char="ü"/>
            </a:pPr>
            <a:r>
              <a:rPr lang="en-US" sz="1800" dirty="0"/>
              <a:t>The foundation for Oracle Retail solutions. </a:t>
            </a:r>
          </a:p>
          <a:p>
            <a:pPr lvl="0">
              <a:buFont typeface="Wingdings" panose="05000000000000000000" pitchFamily="2" charset="2"/>
              <a:buChar char="ü"/>
            </a:pPr>
            <a:r>
              <a:rPr lang="en-US" sz="1800" dirty="0"/>
              <a:t>It is a multidimensional database platform designed for rapid calculations along time series.</a:t>
            </a:r>
          </a:p>
          <a:p>
            <a:pPr lvl="0">
              <a:buFont typeface="Wingdings" panose="05000000000000000000" pitchFamily="2" charset="2"/>
              <a:buChar char="ü"/>
            </a:pPr>
            <a:r>
              <a:rPr lang="en-US" sz="1800" dirty="0"/>
              <a:t>Provides the solution with a standard interface based on wizards, workbooks and batch processes for retrieving, manipulating and storing data</a:t>
            </a:r>
            <a:r>
              <a:rPr lang="en-US" sz="1800" dirty="0" smtClean="0"/>
              <a:t>.</a:t>
            </a:r>
          </a:p>
          <a:p>
            <a:pPr lvl="0">
              <a:buFont typeface="Wingdings" panose="05000000000000000000" pitchFamily="2" charset="2"/>
              <a:buChar char="ü"/>
            </a:pPr>
            <a:endParaRPr lang="en-US" sz="1800" dirty="0"/>
          </a:p>
          <a:p>
            <a:pPr marL="0" lvl="0" indent="0">
              <a:buNone/>
            </a:pPr>
            <a:r>
              <a:rPr lang="en-US" sz="2000" b="1" dirty="0"/>
              <a:t>Key </a:t>
            </a:r>
            <a:r>
              <a:rPr lang="en-US" sz="2000" b="1" dirty="0" smtClean="0"/>
              <a:t>Features,</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Multi-dimensional framework </a:t>
            </a:r>
            <a:r>
              <a:rPr lang="en-US" sz="1800" dirty="0">
                <a:ea typeface="Tahoma" pitchFamily="34" charset="0"/>
                <a:cs typeface="Tahoma" pitchFamily="34" charset="0"/>
              </a:rPr>
              <a:t>for storing data</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Hierarchies</a:t>
            </a:r>
            <a:r>
              <a:rPr lang="en-US" sz="1800" dirty="0">
                <a:ea typeface="Tahoma" pitchFamily="34" charset="0"/>
                <a:cs typeface="Tahoma" pitchFamily="34" charset="0"/>
              </a:rPr>
              <a:t> (location, product, calendar hierarchies) </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Different levels of detail</a:t>
            </a:r>
            <a:r>
              <a:rPr lang="en-US" sz="1800" dirty="0">
                <a:ea typeface="Tahoma" pitchFamily="34" charset="0"/>
                <a:cs typeface="Tahoma" pitchFamily="34" charset="0"/>
              </a:rPr>
              <a:t> in viewing and manipulating data</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Multi-dimensional measures </a:t>
            </a:r>
            <a:r>
              <a:rPr lang="en-US" sz="1800" dirty="0">
                <a:ea typeface="Tahoma" pitchFamily="34" charset="0"/>
                <a:cs typeface="Tahoma" pitchFamily="34" charset="0"/>
              </a:rPr>
              <a:t>for representing events and measurements </a:t>
            </a:r>
          </a:p>
          <a:p>
            <a:pPr marL="0" lvl="0" indent="0">
              <a:lnSpc>
                <a:spcPct val="100000"/>
              </a:lnSpc>
              <a:spcBef>
                <a:spcPts val="0"/>
              </a:spcBef>
              <a:buNone/>
            </a:pPr>
            <a:r>
              <a:rPr lang="en-US" sz="1800" dirty="0" smtClean="0">
                <a:ea typeface="Tahoma" pitchFamily="34" charset="0"/>
                <a:cs typeface="Tahoma" pitchFamily="34" charset="0"/>
              </a:rPr>
              <a:t>    </a:t>
            </a:r>
            <a:r>
              <a:rPr lang="en-US" sz="1800" dirty="0">
                <a:ea typeface="Tahoma" pitchFamily="34" charset="0"/>
                <a:cs typeface="Tahoma" pitchFamily="34" charset="0"/>
              </a:rPr>
              <a:t>e.g. Sales recorded for a given week, product (SKU) and store</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Aggregation and spreading of data</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Workbooks and worksheets </a:t>
            </a:r>
            <a:r>
              <a:rPr lang="en-US" sz="1800" dirty="0">
                <a:ea typeface="Tahoma" pitchFamily="34" charset="0"/>
                <a:cs typeface="Tahoma" pitchFamily="34" charset="0"/>
              </a:rPr>
              <a:t>for displaying and manipulating data</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Wizards</a:t>
            </a:r>
            <a:r>
              <a:rPr lang="en-US" sz="1800" dirty="0">
                <a:ea typeface="Tahoma" pitchFamily="34" charset="0"/>
                <a:cs typeface="Tahoma" pitchFamily="34" charset="0"/>
              </a:rPr>
              <a:t> for creating and formatting workbooks and worksheets</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Administrative workbooks</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Calculation Engine </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Batch operations </a:t>
            </a:r>
          </a:p>
          <a:p>
            <a:pPr lvl="0">
              <a:lnSpc>
                <a:spcPct val="100000"/>
              </a:lnSpc>
              <a:spcBef>
                <a:spcPts val="0"/>
              </a:spcBef>
              <a:buFont typeface="Wingdings" panose="05000000000000000000" pitchFamily="2" charset="2"/>
              <a:buChar char="ü"/>
            </a:pPr>
            <a:r>
              <a:rPr lang="en-US" sz="1800" b="1" dirty="0">
                <a:ea typeface="Tahoma" pitchFamily="34" charset="0"/>
                <a:cs typeface="Tahoma" pitchFamily="34" charset="0"/>
              </a:rPr>
              <a:t>Offline data processing</a:t>
            </a:r>
          </a:p>
          <a:p>
            <a:pPr marL="0" indent="0">
              <a:buNone/>
            </a:pPr>
            <a:endParaRPr lang="en-US" sz="1800" dirty="0"/>
          </a:p>
          <a:p>
            <a:pPr marL="0" indent="0">
              <a:buNone/>
            </a:pPr>
            <a:endParaRPr lang="en-US" sz="1800" dirty="0" smtClean="0"/>
          </a:p>
        </p:txBody>
      </p:sp>
      <p:sp>
        <p:nvSpPr>
          <p:cNvPr id="4" name="Title 1"/>
          <p:cNvSpPr>
            <a:spLocks noGrp="1"/>
          </p:cNvSpPr>
          <p:nvPr>
            <p:ph type="title"/>
          </p:nvPr>
        </p:nvSpPr>
        <p:spPr>
          <a:xfrm>
            <a:off x="513347" y="204704"/>
            <a:ext cx="10515600" cy="703821"/>
          </a:xfrm>
        </p:spPr>
        <p:txBody>
          <a:bodyPr>
            <a:normAutofit/>
          </a:bodyPr>
          <a:lstStyle/>
          <a:p>
            <a:r>
              <a:rPr lang="en-US" sz="3500" b="1" cap="all" dirty="0" smtClean="0">
                <a:solidFill>
                  <a:srgbClr val="0F80AF"/>
                </a:solidFill>
              </a:rPr>
              <a:t>APX -platform </a:t>
            </a:r>
            <a:r>
              <a:rPr lang="en-US" sz="3500" b="1" cap="all" dirty="0">
                <a:solidFill>
                  <a:srgbClr val="0F80AF"/>
                </a:solidFill>
              </a:rPr>
              <a:t>overview</a:t>
            </a:r>
          </a:p>
        </p:txBody>
      </p:sp>
      <p:pic>
        <p:nvPicPr>
          <p:cNvPr id="5" name="Picture 4"/>
          <p:cNvPicPr>
            <a:picLocks noChangeAspect="1"/>
          </p:cNvPicPr>
          <p:nvPr/>
        </p:nvPicPr>
        <p:blipFill>
          <a:blip r:embed="rId2"/>
          <a:stretch>
            <a:fillRect/>
          </a:stretch>
        </p:blipFill>
        <p:spPr>
          <a:xfrm>
            <a:off x="7950116" y="2869030"/>
            <a:ext cx="3286125" cy="3333750"/>
          </a:xfrm>
          <a:prstGeom prst="rect">
            <a:avLst/>
          </a:prstGeom>
        </p:spPr>
      </p:pic>
    </p:spTree>
    <p:extLst>
      <p:ext uri="{BB962C8B-B14F-4D97-AF65-F5344CB8AC3E}">
        <p14:creationId xmlns:p14="http://schemas.microsoft.com/office/powerpoint/2010/main" val="410547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790" y="180305"/>
            <a:ext cx="10515600" cy="850006"/>
          </a:xfrm>
        </p:spPr>
        <p:txBody>
          <a:bodyPr vert="horz" lIns="91440" tIns="45720" rIns="91440" bIns="45720" rtlCol="0" anchor="ctr">
            <a:normAutofit/>
          </a:bodyPr>
          <a:lstStyle/>
          <a:p>
            <a:r>
              <a:rPr lang="en-US" sz="3500" b="1" cap="all" dirty="0">
                <a:solidFill>
                  <a:srgbClr val="0F80AF"/>
                </a:solidFill>
              </a:rPr>
              <a:t>Solution at a Glance</a:t>
            </a:r>
          </a:p>
        </p:txBody>
      </p:sp>
      <p:sp>
        <p:nvSpPr>
          <p:cNvPr id="5" name="Rounded Rectangle 4"/>
          <p:cNvSpPr/>
          <p:nvPr/>
        </p:nvSpPr>
        <p:spPr>
          <a:xfrm>
            <a:off x="901521" y="1030311"/>
            <a:ext cx="4211392" cy="17772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2433" y="1236372"/>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09870" y="1236372"/>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77661" y="1595788"/>
            <a:ext cx="978795" cy="646331"/>
          </a:xfrm>
          <a:prstGeom prst="rect">
            <a:avLst/>
          </a:prstGeom>
          <a:noFill/>
        </p:spPr>
        <p:txBody>
          <a:bodyPr wrap="square" rtlCol="0">
            <a:spAutoFit/>
          </a:bodyPr>
          <a:lstStyle/>
          <a:p>
            <a:pPr algn="ctr"/>
            <a:r>
              <a:rPr lang="en-US" dirty="0" smtClean="0"/>
              <a:t>Sales</a:t>
            </a:r>
          </a:p>
          <a:p>
            <a:pPr algn="ctr"/>
            <a:r>
              <a:rPr lang="en-US" dirty="0" smtClean="0"/>
              <a:t>Review</a:t>
            </a:r>
            <a:endParaRPr lang="en-US" dirty="0"/>
          </a:p>
        </p:txBody>
      </p:sp>
      <p:sp>
        <p:nvSpPr>
          <p:cNvPr id="9" name="TextBox 8"/>
          <p:cNvSpPr txBox="1"/>
          <p:nvPr/>
        </p:nvSpPr>
        <p:spPr>
          <a:xfrm>
            <a:off x="3451536" y="1595788"/>
            <a:ext cx="978795" cy="646331"/>
          </a:xfrm>
          <a:prstGeom prst="rect">
            <a:avLst/>
          </a:prstGeom>
          <a:noFill/>
        </p:spPr>
        <p:txBody>
          <a:bodyPr wrap="square" rtlCol="0">
            <a:spAutoFit/>
          </a:bodyPr>
          <a:lstStyle/>
          <a:p>
            <a:pPr algn="ctr"/>
            <a:r>
              <a:rPr lang="en-US" dirty="0" smtClean="0"/>
              <a:t>Forecast</a:t>
            </a:r>
          </a:p>
          <a:p>
            <a:pPr algn="ctr"/>
            <a:r>
              <a:rPr lang="en-US" dirty="0" smtClean="0"/>
              <a:t>Review</a:t>
            </a:r>
            <a:endParaRPr lang="en-US" dirty="0"/>
          </a:p>
        </p:txBody>
      </p:sp>
      <p:cxnSp>
        <p:nvCxnSpPr>
          <p:cNvPr id="11" name="Straight Arrow Connector 10"/>
          <p:cNvCxnSpPr>
            <a:stCxn id="6" idx="3"/>
            <a:endCxn id="7" idx="1"/>
          </p:cNvCxnSpPr>
          <p:nvPr/>
        </p:nvCxnSpPr>
        <p:spPr>
          <a:xfrm>
            <a:off x="2743199" y="1912513"/>
            <a:ext cx="56667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326765" y="2497882"/>
            <a:ext cx="4211392" cy="17772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82078" y="2710383"/>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ultidocument 13"/>
          <p:cNvSpPr/>
          <p:nvPr/>
        </p:nvSpPr>
        <p:spPr>
          <a:xfrm>
            <a:off x="7605102" y="1138327"/>
            <a:ext cx="1418822" cy="838322"/>
          </a:xfrm>
          <a:prstGeom prst="flowChartMulti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733891" y="1330318"/>
            <a:ext cx="1393064" cy="646331"/>
          </a:xfrm>
          <a:prstGeom prst="rect">
            <a:avLst/>
          </a:prstGeom>
          <a:noFill/>
        </p:spPr>
        <p:txBody>
          <a:bodyPr wrap="square" rtlCol="0">
            <a:spAutoFit/>
          </a:bodyPr>
          <a:lstStyle/>
          <a:p>
            <a:r>
              <a:rPr lang="en-US" dirty="0" smtClean="0"/>
              <a:t>AP Buying Plan</a:t>
            </a:r>
            <a:endParaRPr lang="en-US" dirty="0"/>
          </a:p>
        </p:txBody>
      </p:sp>
      <p:cxnSp>
        <p:nvCxnSpPr>
          <p:cNvPr id="17" name="Straight Arrow Connector 16"/>
          <p:cNvCxnSpPr>
            <a:stCxn id="15" idx="2"/>
            <a:endCxn id="12" idx="0"/>
          </p:cNvCxnSpPr>
          <p:nvPr/>
        </p:nvCxnSpPr>
        <p:spPr>
          <a:xfrm>
            <a:off x="8430423" y="1976649"/>
            <a:ext cx="2038" cy="52123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52537" y="3066318"/>
            <a:ext cx="1185930" cy="646331"/>
          </a:xfrm>
          <a:prstGeom prst="rect">
            <a:avLst/>
          </a:prstGeom>
          <a:noFill/>
        </p:spPr>
        <p:txBody>
          <a:bodyPr wrap="square" rtlCol="0">
            <a:spAutoFit/>
          </a:bodyPr>
          <a:lstStyle/>
          <a:p>
            <a:pPr algn="ctr"/>
            <a:r>
              <a:rPr lang="en-US" dirty="0" smtClean="0"/>
              <a:t>Initial</a:t>
            </a:r>
          </a:p>
          <a:p>
            <a:pPr algn="ctr"/>
            <a:r>
              <a:rPr lang="en-US" dirty="0" smtClean="0"/>
              <a:t>Allocation</a:t>
            </a:r>
            <a:endParaRPr lang="en-US" dirty="0"/>
          </a:p>
        </p:txBody>
      </p:sp>
      <p:sp>
        <p:nvSpPr>
          <p:cNvPr id="19" name="Rounded Rectangle 18"/>
          <p:cNvSpPr/>
          <p:nvPr/>
        </p:nvSpPr>
        <p:spPr>
          <a:xfrm>
            <a:off x="901521" y="4584881"/>
            <a:ext cx="4211392" cy="17772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88361" y="4766151"/>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55798" y="4766151"/>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23589" y="5125567"/>
            <a:ext cx="978795" cy="646331"/>
          </a:xfrm>
          <a:prstGeom prst="rect">
            <a:avLst/>
          </a:prstGeom>
          <a:noFill/>
        </p:spPr>
        <p:txBody>
          <a:bodyPr wrap="square" rtlCol="0">
            <a:spAutoFit/>
          </a:bodyPr>
          <a:lstStyle/>
          <a:p>
            <a:pPr algn="ctr"/>
            <a:r>
              <a:rPr lang="en-US" dirty="0" smtClean="0"/>
              <a:t>Store</a:t>
            </a:r>
          </a:p>
          <a:p>
            <a:pPr algn="ctr"/>
            <a:r>
              <a:rPr lang="en-US" dirty="0" smtClean="0"/>
              <a:t>Orders</a:t>
            </a:r>
            <a:endParaRPr lang="en-US" dirty="0"/>
          </a:p>
        </p:txBody>
      </p:sp>
      <p:sp>
        <p:nvSpPr>
          <p:cNvPr id="26" name="TextBox 25"/>
          <p:cNvSpPr txBox="1"/>
          <p:nvPr/>
        </p:nvSpPr>
        <p:spPr>
          <a:xfrm>
            <a:off x="3397464" y="5125567"/>
            <a:ext cx="978795" cy="646331"/>
          </a:xfrm>
          <a:prstGeom prst="rect">
            <a:avLst/>
          </a:prstGeom>
          <a:noFill/>
        </p:spPr>
        <p:txBody>
          <a:bodyPr wrap="square" rtlCol="0">
            <a:spAutoFit/>
          </a:bodyPr>
          <a:lstStyle/>
          <a:p>
            <a:pPr algn="ctr"/>
            <a:r>
              <a:rPr lang="en-US" dirty="0" smtClean="0"/>
              <a:t>RDC</a:t>
            </a:r>
          </a:p>
          <a:p>
            <a:pPr algn="ctr"/>
            <a:r>
              <a:rPr lang="en-US" dirty="0" smtClean="0"/>
              <a:t>Orders</a:t>
            </a:r>
            <a:endParaRPr lang="en-US" dirty="0"/>
          </a:p>
        </p:txBody>
      </p:sp>
      <p:cxnSp>
        <p:nvCxnSpPr>
          <p:cNvPr id="27" name="Straight Arrow Connector 26"/>
          <p:cNvCxnSpPr>
            <a:stCxn id="23" idx="3"/>
            <a:endCxn id="24" idx="1"/>
          </p:cNvCxnSpPr>
          <p:nvPr/>
        </p:nvCxnSpPr>
        <p:spPr>
          <a:xfrm>
            <a:off x="2689127" y="5442292"/>
            <a:ext cx="56667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2"/>
            <a:endCxn id="19" idx="0"/>
          </p:cNvCxnSpPr>
          <p:nvPr/>
        </p:nvCxnSpPr>
        <p:spPr>
          <a:xfrm>
            <a:off x="3007217" y="2807596"/>
            <a:ext cx="0" cy="17772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326765" y="4584881"/>
            <a:ext cx="4211392" cy="17772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813605" y="4766151"/>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681042" y="4766151"/>
            <a:ext cx="1300766" cy="1352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884438" y="5125567"/>
            <a:ext cx="1165538" cy="646331"/>
          </a:xfrm>
          <a:prstGeom prst="rect">
            <a:avLst/>
          </a:prstGeom>
          <a:noFill/>
        </p:spPr>
        <p:txBody>
          <a:bodyPr wrap="square" rtlCol="0">
            <a:spAutoFit/>
          </a:bodyPr>
          <a:lstStyle/>
          <a:p>
            <a:pPr algn="ctr"/>
            <a:r>
              <a:rPr lang="en-US" dirty="0" smtClean="0"/>
              <a:t>In Season</a:t>
            </a:r>
          </a:p>
          <a:p>
            <a:pPr algn="ctr"/>
            <a:r>
              <a:rPr lang="en-US" dirty="0" smtClean="0"/>
              <a:t>Review</a:t>
            </a:r>
            <a:endParaRPr lang="en-US" dirty="0"/>
          </a:p>
        </p:txBody>
      </p:sp>
      <p:sp>
        <p:nvSpPr>
          <p:cNvPr id="35" name="TextBox 34"/>
          <p:cNvSpPr txBox="1"/>
          <p:nvPr/>
        </p:nvSpPr>
        <p:spPr>
          <a:xfrm>
            <a:off x="8637924" y="5122165"/>
            <a:ext cx="1380597" cy="646331"/>
          </a:xfrm>
          <a:prstGeom prst="rect">
            <a:avLst/>
          </a:prstGeom>
          <a:noFill/>
        </p:spPr>
        <p:txBody>
          <a:bodyPr wrap="square" rtlCol="0">
            <a:spAutoFit/>
          </a:bodyPr>
          <a:lstStyle/>
          <a:p>
            <a:pPr algn="ctr"/>
            <a:r>
              <a:rPr lang="en-US" dirty="0" smtClean="0"/>
              <a:t>Performance Analysis</a:t>
            </a:r>
            <a:endParaRPr lang="en-US" dirty="0"/>
          </a:p>
        </p:txBody>
      </p:sp>
      <p:cxnSp>
        <p:nvCxnSpPr>
          <p:cNvPr id="36" name="Straight Arrow Connector 35"/>
          <p:cNvCxnSpPr>
            <a:stCxn id="32" idx="3"/>
            <a:endCxn id="33" idx="1"/>
          </p:cNvCxnSpPr>
          <p:nvPr/>
        </p:nvCxnSpPr>
        <p:spPr>
          <a:xfrm>
            <a:off x="8114371" y="5442292"/>
            <a:ext cx="56667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31" idx="1"/>
          </p:cNvCxnSpPr>
          <p:nvPr/>
        </p:nvCxnSpPr>
        <p:spPr>
          <a:xfrm>
            <a:off x="5112913" y="5473524"/>
            <a:ext cx="121385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2" idx="1"/>
          </p:cNvCxnSpPr>
          <p:nvPr/>
        </p:nvCxnSpPr>
        <p:spPr>
          <a:xfrm rot="10800000" flipV="1">
            <a:off x="3886861" y="3386525"/>
            <a:ext cx="2439904" cy="1198356"/>
          </a:xfrm>
          <a:prstGeom prst="bentConnector3">
            <a:avLst>
              <a:gd name="adj1" fmla="val 10017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38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3838" y="205838"/>
            <a:ext cx="10515600" cy="703821"/>
          </a:xfrm>
        </p:spPr>
        <p:txBody>
          <a:bodyPr>
            <a:normAutofit/>
          </a:bodyPr>
          <a:lstStyle/>
          <a:p>
            <a:r>
              <a:rPr lang="en-US" sz="3500" b="1" cap="all" dirty="0" smtClean="0">
                <a:solidFill>
                  <a:srgbClr val="0F80AF"/>
                </a:solidFill>
              </a:rPr>
              <a:t>Solution at a glance</a:t>
            </a:r>
            <a:endParaRPr lang="en-US" sz="3500" b="1" cap="all" dirty="0">
              <a:solidFill>
                <a:srgbClr val="0F80AF"/>
              </a:solidFill>
            </a:endParaRPr>
          </a:p>
        </p:txBody>
      </p:sp>
      <p:sp>
        <p:nvSpPr>
          <p:cNvPr id="5" name="Chevron 4"/>
          <p:cNvSpPr/>
          <p:nvPr/>
        </p:nvSpPr>
        <p:spPr bwMode="auto">
          <a:xfrm>
            <a:off x="823838" y="3834871"/>
            <a:ext cx="2667000" cy="1143000"/>
          </a:xfrm>
          <a:prstGeom prst="chevron">
            <a:avLst/>
          </a:prstGeom>
          <a:solidFill>
            <a:srgbClr val="006C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chemeClr val="bg1"/>
                </a:solidFill>
                <a:latin typeface="+mj-lt"/>
              </a:rPr>
              <a:t>Forecast</a:t>
            </a:r>
          </a:p>
          <a:p>
            <a:pPr algn="ctr"/>
            <a:r>
              <a:rPr lang="en-US" sz="1800" b="1" dirty="0" smtClean="0">
                <a:solidFill>
                  <a:schemeClr val="bg1"/>
                </a:solidFill>
                <a:latin typeface="+mj-lt"/>
              </a:rPr>
              <a:t>(RDF Module)</a:t>
            </a:r>
            <a:endParaRPr lang="en-US" sz="1800" b="1" dirty="0">
              <a:solidFill>
                <a:schemeClr val="bg1"/>
              </a:solidFill>
              <a:latin typeface="+mj-lt"/>
            </a:endParaRPr>
          </a:p>
        </p:txBody>
      </p:sp>
      <p:sp>
        <p:nvSpPr>
          <p:cNvPr id="6" name="Chevron 5"/>
          <p:cNvSpPr/>
          <p:nvPr/>
        </p:nvSpPr>
        <p:spPr bwMode="auto">
          <a:xfrm>
            <a:off x="3728833" y="1910560"/>
            <a:ext cx="2667000" cy="1143000"/>
          </a:xfrm>
          <a:prstGeom prst="chevron">
            <a:avLst/>
          </a:prstGeom>
          <a:solidFill>
            <a:srgbClr val="006C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chemeClr val="bg1"/>
                </a:solidFill>
                <a:latin typeface="+mj-lt"/>
              </a:rPr>
              <a:t>Store Initial Allocation</a:t>
            </a:r>
          </a:p>
          <a:p>
            <a:pPr algn="ctr"/>
            <a:r>
              <a:rPr lang="en-US" sz="1800" b="1" dirty="0" smtClean="0">
                <a:solidFill>
                  <a:schemeClr val="bg1"/>
                </a:solidFill>
                <a:latin typeface="+mj-lt"/>
              </a:rPr>
              <a:t>(APX Module)</a:t>
            </a:r>
            <a:endParaRPr lang="en-US" sz="1800" b="1" dirty="0">
              <a:solidFill>
                <a:schemeClr val="bg1"/>
              </a:solidFill>
              <a:latin typeface="+mj-lt"/>
            </a:endParaRPr>
          </a:p>
        </p:txBody>
      </p:sp>
      <p:sp>
        <p:nvSpPr>
          <p:cNvPr id="7" name="Chevron 6"/>
          <p:cNvSpPr/>
          <p:nvPr/>
        </p:nvSpPr>
        <p:spPr bwMode="auto">
          <a:xfrm>
            <a:off x="3628625" y="3834871"/>
            <a:ext cx="3200400" cy="1143000"/>
          </a:xfrm>
          <a:prstGeom prst="chevron">
            <a:avLst/>
          </a:prstGeom>
          <a:solidFill>
            <a:srgbClr val="006C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chemeClr val="bg1"/>
                </a:solidFill>
                <a:latin typeface="+mj-lt"/>
              </a:rPr>
              <a:t>Store Replenishment</a:t>
            </a:r>
          </a:p>
          <a:p>
            <a:pPr algn="ctr"/>
            <a:r>
              <a:rPr lang="en-US" sz="1800" b="1" dirty="0" smtClean="0">
                <a:solidFill>
                  <a:schemeClr val="bg1"/>
                </a:solidFill>
                <a:latin typeface="+mj-lt"/>
              </a:rPr>
              <a:t>(APX Module)</a:t>
            </a:r>
            <a:endParaRPr lang="en-US" sz="1800" b="1" dirty="0">
              <a:solidFill>
                <a:schemeClr val="bg1"/>
              </a:solidFill>
              <a:latin typeface="+mj-lt"/>
            </a:endParaRPr>
          </a:p>
        </p:txBody>
      </p:sp>
      <p:sp>
        <p:nvSpPr>
          <p:cNvPr id="8" name="Chevron 7"/>
          <p:cNvSpPr/>
          <p:nvPr/>
        </p:nvSpPr>
        <p:spPr bwMode="auto">
          <a:xfrm>
            <a:off x="7886952" y="1904261"/>
            <a:ext cx="2667000" cy="1143000"/>
          </a:xfrm>
          <a:prstGeom prst="chevron">
            <a:avLst/>
          </a:prstGeom>
          <a:solidFill>
            <a:srgbClr val="006C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a:solidFill>
                  <a:schemeClr val="bg1"/>
                </a:solidFill>
                <a:latin typeface="+mj-lt"/>
              </a:rPr>
              <a:t>In season Review</a:t>
            </a:r>
          </a:p>
          <a:p>
            <a:pPr algn="ctr"/>
            <a:r>
              <a:rPr lang="en-US" sz="1800" b="1" dirty="0">
                <a:solidFill>
                  <a:schemeClr val="bg1"/>
                </a:solidFill>
                <a:latin typeface="+mj-lt"/>
              </a:rPr>
              <a:t>(APX Module)</a:t>
            </a:r>
          </a:p>
        </p:txBody>
      </p:sp>
      <p:sp>
        <p:nvSpPr>
          <p:cNvPr id="9" name="Chevron 8"/>
          <p:cNvSpPr/>
          <p:nvPr/>
        </p:nvSpPr>
        <p:spPr bwMode="auto">
          <a:xfrm>
            <a:off x="6865560" y="3834871"/>
            <a:ext cx="3256768" cy="1143000"/>
          </a:xfrm>
          <a:prstGeom prst="chevron">
            <a:avLst/>
          </a:prstGeom>
          <a:solidFill>
            <a:srgbClr val="006C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dirty="0" smtClean="0">
                <a:solidFill>
                  <a:schemeClr val="bg1"/>
                </a:solidFill>
                <a:latin typeface="+mj-lt"/>
              </a:rPr>
              <a:t>RDC Replenishment</a:t>
            </a:r>
          </a:p>
          <a:p>
            <a:pPr algn="ctr"/>
            <a:r>
              <a:rPr lang="en-US" sz="1800" b="1" dirty="0">
                <a:solidFill>
                  <a:schemeClr val="bg1"/>
                </a:solidFill>
              </a:rPr>
              <a:t>(APX Module</a:t>
            </a:r>
            <a:r>
              <a:rPr lang="en-US" sz="1800" b="1" dirty="0" smtClean="0">
                <a:solidFill>
                  <a:schemeClr val="bg1"/>
                </a:solidFill>
              </a:rPr>
              <a:t>)</a:t>
            </a:r>
            <a:endParaRPr lang="en-US" sz="1800" b="1" dirty="0">
              <a:solidFill>
                <a:schemeClr val="bg1"/>
              </a:solidFill>
              <a:latin typeface="+mj-lt"/>
            </a:endParaRPr>
          </a:p>
        </p:txBody>
      </p:sp>
      <p:sp>
        <p:nvSpPr>
          <p:cNvPr id="10" name="Chevron 9"/>
          <p:cNvSpPr/>
          <p:nvPr/>
        </p:nvSpPr>
        <p:spPr bwMode="auto">
          <a:xfrm>
            <a:off x="823838" y="1910560"/>
            <a:ext cx="2667000" cy="1143000"/>
          </a:xfrm>
          <a:prstGeom prst="chevron">
            <a:avLst/>
          </a:prstGeom>
          <a:solidFill>
            <a:srgbClr val="006C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1" dirty="0" smtClean="0">
                <a:solidFill>
                  <a:schemeClr val="bg1"/>
                </a:solidFill>
                <a:latin typeface="+mj-lt"/>
              </a:rPr>
              <a:t>AP Buy Plan</a:t>
            </a:r>
          </a:p>
          <a:p>
            <a:pPr algn="ctr"/>
            <a:r>
              <a:rPr lang="en-US" sz="1600" b="1" dirty="0" smtClean="0">
                <a:solidFill>
                  <a:schemeClr val="bg1"/>
                </a:solidFill>
                <a:latin typeface="+mj-lt"/>
              </a:rPr>
              <a:t>(User Input-Excel/AP )</a:t>
            </a:r>
            <a:endParaRPr lang="en-US" sz="1600" b="1" dirty="0">
              <a:solidFill>
                <a:schemeClr val="bg1"/>
              </a:solidFill>
              <a:latin typeface="+mj-lt"/>
            </a:endParaRPr>
          </a:p>
        </p:txBody>
      </p:sp>
      <p:sp>
        <p:nvSpPr>
          <p:cNvPr id="11" name="TextBox 10"/>
          <p:cNvSpPr txBox="1"/>
          <p:nvPr/>
        </p:nvSpPr>
        <p:spPr>
          <a:xfrm>
            <a:off x="832835" y="1113565"/>
            <a:ext cx="4455090" cy="353937"/>
          </a:xfrm>
          <a:prstGeom prst="rect">
            <a:avLst/>
          </a:prstGeom>
          <a:solidFill>
            <a:schemeClr val="accent1">
              <a:lumMod val="20000"/>
              <a:lumOff val="80000"/>
            </a:schemeClr>
          </a:solidFill>
        </p:spPr>
        <p:txBody>
          <a:bodyPr wrap="square" lIns="91434" tIns="45717" rIns="91434" bIns="45717" rtlCol="0">
            <a:spAutoFit/>
          </a:bodyPr>
          <a:lstStyle/>
          <a:p>
            <a:r>
              <a:rPr lang="en-US" sz="1700" b="1" dirty="0" smtClean="0"/>
              <a:t>Fashion/Seasonal Basics(Product Type) </a:t>
            </a:r>
          </a:p>
        </p:txBody>
      </p:sp>
      <p:sp>
        <p:nvSpPr>
          <p:cNvPr id="12" name="TextBox 11"/>
          <p:cNvSpPr txBox="1"/>
          <p:nvPr/>
        </p:nvSpPr>
        <p:spPr>
          <a:xfrm>
            <a:off x="832835" y="5512158"/>
            <a:ext cx="2395601" cy="353937"/>
          </a:xfrm>
          <a:prstGeom prst="rect">
            <a:avLst/>
          </a:prstGeom>
          <a:solidFill>
            <a:schemeClr val="accent1">
              <a:lumMod val="40000"/>
              <a:lumOff val="60000"/>
            </a:schemeClr>
          </a:solidFill>
        </p:spPr>
        <p:txBody>
          <a:bodyPr wrap="square" lIns="91434" tIns="45717" rIns="91434" bIns="45717" rtlCol="0">
            <a:spAutoFit/>
          </a:bodyPr>
          <a:lstStyle/>
          <a:p>
            <a:r>
              <a:rPr lang="en-US" sz="1700" b="1" dirty="0" smtClean="0"/>
              <a:t>Basics(Product Type) </a:t>
            </a:r>
          </a:p>
        </p:txBody>
      </p:sp>
      <p:cxnSp>
        <p:nvCxnSpPr>
          <p:cNvPr id="13" name="Straight Arrow Connector 12"/>
          <p:cNvCxnSpPr>
            <a:stCxn id="10" idx="3"/>
            <a:endCxn id="6" idx="1"/>
          </p:cNvCxnSpPr>
          <p:nvPr/>
        </p:nvCxnSpPr>
        <p:spPr>
          <a:xfrm>
            <a:off x="3490838" y="2482060"/>
            <a:ext cx="809495"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043038" y="3053560"/>
            <a:ext cx="0" cy="781311"/>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3"/>
            <a:endCxn id="7" idx="1"/>
          </p:cNvCxnSpPr>
          <p:nvPr/>
        </p:nvCxnSpPr>
        <p:spPr>
          <a:xfrm>
            <a:off x="3490838" y="4406371"/>
            <a:ext cx="709287"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9" idx="1"/>
          </p:cNvCxnSpPr>
          <p:nvPr/>
        </p:nvCxnSpPr>
        <p:spPr>
          <a:xfrm>
            <a:off x="6829025" y="4406371"/>
            <a:ext cx="608035" cy="0"/>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3"/>
            <a:endCxn id="8" idx="1"/>
          </p:cNvCxnSpPr>
          <p:nvPr/>
        </p:nvCxnSpPr>
        <p:spPr>
          <a:xfrm flipV="1">
            <a:off x="6395833" y="2475761"/>
            <a:ext cx="2062619" cy="6299"/>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2021638" y="4977872"/>
            <a:ext cx="1" cy="534286"/>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021638" y="1467502"/>
            <a:ext cx="0" cy="436759"/>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7571192" y="2482060"/>
            <a:ext cx="0" cy="1352811"/>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529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 Initial allocation</a:t>
            </a:r>
            <a:endParaRPr lang="en-US" sz="3500" b="1" cap="all" dirty="0">
              <a:solidFill>
                <a:srgbClr val="0F80AF"/>
              </a:solidFill>
            </a:endParaRPr>
          </a:p>
        </p:txBody>
      </p:sp>
      <p:sp>
        <p:nvSpPr>
          <p:cNvPr id="2" name="TextBox 1"/>
          <p:cNvSpPr txBox="1"/>
          <p:nvPr/>
        </p:nvSpPr>
        <p:spPr>
          <a:xfrm>
            <a:off x="749784" y="3563699"/>
            <a:ext cx="10663707" cy="3385542"/>
          </a:xfrm>
          <a:prstGeom prst="rect">
            <a:avLst/>
          </a:prstGeom>
          <a:noFill/>
        </p:spPr>
        <p:txBody>
          <a:bodyPr wrap="square" rtlCol="0">
            <a:spAutoFit/>
          </a:bodyPr>
          <a:lstStyle/>
          <a:p>
            <a:r>
              <a:rPr lang="en-US" b="1" dirty="0"/>
              <a:t>RDC Cross-docking: </a:t>
            </a:r>
            <a:r>
              <a:rPr lang="en-US" dirty="0"/>
              <a:t>Upon receipt of an initial shipment from a supplier at an RDC, initial allocation orders should be cross-docked for shipment to stores without being put to stock-on-hand.  </a:t>
            </a:r>
          </a:p>
          <a:p>
            <a:endParaRPr lang="en-US" dirty="0"/>
          </a:p>
          <a:p>
            <a:r>
              <a:rPr lang="en-US" dirty="0"/>
              <a:t>To accommodate this, CPR will allow for the Cross-Docking of Allocation orders against the “active” ASN quantity which is defined as the shipment which, for each RDC/Option/PO combination:</a:t>
            </a:r>
          </a:p>
          <a:p>
            <a:pPr lvl="1"/>
            <a:endParaRPr lang="en-US" dirty="0"/>
          </a:p>
          <a:p>
            <a:pPr marL="1200150" lvl="2" indent="-285750">
              <a:buFont typeface="Arial" panose="020B0604020202020204" pitchFamily="34" charset="0"/>
              <a:buChar char="•"/>
            </a:pPr>
            <a:r>
              <a:rPr lang="en-US" dirty="0"/>
              <a:t>Has the earliest shipment date, and</a:t>
            </a:r>
          </a:p>
          <a:p>
            <a:pPr marL="1200150" lvl="2" indent="-285750">
              <a:buFont typeface="Arial" panose="020B0604020202020204" pitchFamily="34" charset="0"/>
              <a:buChar char="•"/>
            </a:pPr>
            <a:r>
              <a:rPr lang="en-US" dirty="0"/>
              <a:t>Has not been received by an RDC</a:t>
            </a:r>
          </a:p>
          <a:p>
            <a:pPr marL="1200150" lvl="2" indent="-285750">
              <a:buFont typeface="Arial" panose="020B0604020202020204" pitchFamily="34" charset="0"/>
              <a:buChar char="•"/>
            </a:pPr>
            <a:r>
              <a:rPr lang="en-US" dirty="0"/>
              <a:t>Does not have an Allocation Order already issued against it by CPR</a:t>
            </a:r>
          </a:p>
          <a:p>
            <a:pPr lvl="2"/>
            <a:endParaRPr lang="en-US" dirty="0"/>
          </a:p>
          <a:p>
            <a:r>
              <a:rPr lang="en-US" b="1" dirty="0"/>
              <a:t>Shipment from Stock On Hand</a:t>
            </a:r>
            <a:r>
              <a:rPr lang="en-US" dirty="0"/>
              <a:t>: Normal shipment of Allocation Orders from either CDC or RDC Stock On Hand</a:t>
            </a:r>
          </a:p>
          <a:p>
            <a:endParaRPr lang="en-US" sz="1600" dirty="0"/>
          </a:p>
        </p:txBody>
      </p:sp>
      <p:graphicFrame>
        <p:nvGraphicFramePr>
          <p:cNvPr id="21" name="Content Placeholder 3"/>
          <p:cNvGraphicFramePr>
            <a:graphicFrameLocks/>
          </p:cNvGraphicFramePr>
          <p:nvPr>
            <p:extLst>
              <p:ext uri="{D42A27DB-BD31-4B8C-83A1-F6EECF244321}">
                <p14:modId xmlns:p14="http://schemas.microsoft.com/office/powerpoint/2010/main" val="3273687448"/>
              </p:ext>
            </p:extLst>
          </p:nvPr>
        </p:nvGraphicFramePr>
        <p:xfrm>
          <a:off x="889148" y="2141496"/>
          <a:ext cx="7758544" cy="222252"/>
        </p:xfrm>
        <a:graphic>
          <a:graphicData uri="http://schemas.openxmlformats.org/drawingml/2006/table">
            <a:tbl>
              <a:tblPr firstRow="1" bandRow="1">
                <a:tableStyleId>{2D5ABB26-0587-4C30-8999-92F81FD0307C}</a:tableStyleId>
              </a:tblPr>
              <a:tblGrid>
                <a:gridCol w="611976"/>
                <a:gridCol w="649688"/>
                <a:gridCol w="649688"/>
                <a:gridCol w="649688"/>
                <a:gridCol w="649688"/>
                <a:gridCol w="649688"/>
                <a:gridCol w="649688"/>
                <a:gridCol w="649688"/>
                <a:gridCol w="649688"/>
                <a:gridCol w="649688"/>
                <a:gridCol w="649688"/>
                <a:gridCol w="649688"/>
              </a:tblGrid>
              <a:tr h="0">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tcPr>
                </a:tc>
              </a:tr>
              <a:tr h="0">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endParaRPr lang="en-US" sz="100" dirty="0"/>
                    </a:p>
                  </a:txBody>
                  <a:tcPr marL="83127" marR="83127" marT="42863" marB="42863">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r>
            </a:tbl>
          </a:graphicData>
        </a:graphic>
      </p:graphicFrame>
      <p:grpSp>
        <p:nvGrpSpPr>
          <p:cNvPr id="22" name="Group 21"/>
          <p:cNvGrpSpPr/>
          <p:nvPr/>
        </p:nvGrpSpPr>
        <p:grpSpPr>
          <a:xfrm>
            <a:off x="1577537" y="2245809"/>
            <a:ext cx="1610686" cy="1204141"/>
            <a:chOff x="304800" y="3429002"/>
            <a:chExt cx="1771755" cy="1284418"/>
          </a:xfrm>
        </p:grpSpPr>
        <p:cxnSp>
          <p:nvCxnSpPr>
            <p:cNvPr id="23" name="Straight Connector 22"/>
            <p:cNvCxnSpPr/>
            <p:nvPr/>
          </p:nvCxnSpPr>
          <p:spPr>
            <a:xfrm>
              <a:off x="304800" y="3429002"/>
              <a:ext cx="1376372" cy="1284418"/>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24" name="TextBox 23"/>
            <p:cNvSpPr txBox="1"/>
            <p:nvPr/>
          </p:nvSpPr>
          <p:spPr>
            <a:xfrm rot="2561130">
              <a:off x="866814" y="3842279"/>
              <a:ext cx="1209741" cy="590925"/>
            </a:xfrm>
            <a:prstGeom prst="rect">
              <a:avLst/>
            </a:prstGeom>
            <a:noFill/>
          </p:spPr>
          <p:txBody>
            <a:bodyPr wrap="square" lIns="91434" tIns="45717" rIns="91434" bIns="45717" rtlCol="0">
              <a:spAutoFit/>
            </a:bodyPr>
            <a:lstStyle/>
            <a:p>
              <a:pPr algn="r"/>
              <a:r>
                <a:rPr lang="en-US" sz="1500" dirty="0"/>
                <a:t>PO Raised</a:t>
              </a:r>
            </a:p>
          </p:txBody>
        </p:sp>
      </p:grpSp>
      <p:grpSp>
        <p:nvGrpSpPr>
          <p:cNvPr id="25" name="Group 24"/>
          <p:cNvGrpSpPr/>
          <p:nvPr/>
        </p:nvGrpSpPr>
        <p:grpSpPr>
          <a:xfrm>
            <a:off x="3313694" y="2238663"/>
            <a:ext cx="1752190" cy="1082054"/>
            <a:chOff x="-381000" y="3421382"/>
            <a:chExt cx="2448478" cy="1565137"/>
          </a:xfrm>
        </p:grpSpPr>
        <p:cxnSp>
          <p:nvCxnSpPr>
            <p:cNvPr id="26" name="Straight Connector 25"/>
            <p:cNvCxnSpPr/>
            <p:nvPr/>
          </p:nvCxnSpPr>
          <p:spPr>
            <a:xfrm>
              <a:off x="-381000" y="3421382"/>
              <a:ext cx="1752600" cy="1565137"/>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27" name="TextBox 26"/>
            <p:cNvSpPr txBox="1"/>
            <p:nvPr/>
          </p:nvSpPr>
          <p:spPr>
            <a:xfrm rot="2496621">
              <a:off x="293977" y="4153388"/>
              <a:ext cx="1773501" cy="467433"/>
            </a:xfrm>
            <a:prstGeom prst="rect">
              <a:avLst/>
            </a:prstGeom>
            <a:noFill/>
          </p:spPr>
          <p:txBody>
            <a:bodyPr wrap="square" lIns="91434" tIns="45717" rIns="91434" bIns="45717" rtlCol="0">
              <a:spAutoFit/>
            </a:bodyPr>
            <a:lstStyle/>
            <a:p>
              <a:pPr algn="r"/>
              <a:r>
                <a:rPr lang="en-US" sz="1500" dirty="0"/>
                <a:t>PO Re-split</a:t>
              </a:r>
            </a:p>
          </p:txBody>
        </p:sp>
      </p:grpSp>
      <p:grpSp>
        <p:nvGrpSpPr>
          <p:cNvPr id="28" name="Group 27"/>
          <p:cNvGrpSpPr/>
          <p:nvPr/>
        </p:nvGrpSpPr>
        <p:grpSpPr>
          <a:xfrm>
            <a:off x="4911980" y="-96967"/>
            <a:ext cx="1726805" cy="2403248"/>
            <a:chOff x="304800" y="930040"/>
            <a:chExt cx="1899485" cy="2563466"/>
          </a:xfrm>
        </p:grpSpPr>
        <p:cxnSp>
          <p:nvCxnSpPr>
            <p:cNvPr id="29" name="Straight Connector 28"/>
            <p:cNvCxnSpPr/>
            <p:nvPr/>
          </p:nvCxnSpPr>
          <p:spPr>
            <a:xfrm flipV="1">
              <a:off x="304800" y="1412735"/>
              <a:ext cx="1899485" cy="2016267"/>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30" name="TextBox 29"/>
            <p:cNvSpPr txBox="1"/>
            <p:nvPr/>
          </p:nvSpPr>
          <p:spPr>
            <a:xfrm rot="18766096">
              <a:off x="-73130" y="2034035"/>
              <a:ext cx="2563466" cy="355475"/>
            </a:xfrm>
            <a:prstGeom prst="rect">
              <a:avLst/>
            </a:prstGeom>
            <a:noFill/>
          </p:spPr>
          <p:txBody>
            <a:bodyPr wrap="square" lIns="91434" tIns="45717" rIns="91434" bIns="45717" rtlCol="0">
              <a:spAutoFit/>
            </a:bodyPr>
            <a:lstStyle/>
            <a:p>
              <a:pPr algn="r"/>
              <a:r>
                <a:rPr lang="en-US" sz="1500" dirty="0"/>
                <a:t>Initial Allocation Approved</a:t>
              </a:r>
            </a:p>
          </p:txBody>
        </p:sp>
      </p:grpSp>
      <p:cxnSp>
        <p:nvCxnSpPr>
          <p:cNvPr id="31" name="Straight Connector 30"/>
          <p:cNvCxnSpPr/>
          <p:nvPr/>
        </p:nvCxnSpPr>
        <p:spPr>
          <a:xfrm>
            <a:off x="2461009" y="2249114"/>
            <a:ext cx="1541069" cy="0"/>
          </a:xfrm>
          <a:prstGeom prst="line">
            <a:avLst/>
          </a:prstGeom>
          <a:ln w="139700" cap="rnd">
            <a:solidFill>
              <a:schemeClr val="tx1">
                <a:lumMod val="50000"/>
                <a:lumOff val="50000"/>
              </a:schemeClr>
            </a:solidFill>
            <a:prstDash val="solid"/>
            <a:headEnd type="none" w="lg" len="lg"/>
          </a:ln>
        </p:spPr>
        <p:style>
          <a:lnRef idx="1">
            <a:schemeClr val="accent6"/>
          </a:lnRef>
          <a:fillRef idx="0">
            <a:schemeClr val="accent6"/>
          </a:fillRef>
          <a:effectRef idx="0">
            <a:schemeClr val="accent6"/>
          </a:effectRef>
          <a:fontRef idx="minor">
            <a:schemeClr val="tx1"/>
          </a:fontRef>
        </p:style>
      </p:cxnSp>
      <p:sp>
        <p:nvSpPr>
          <p:cNvPr id="32" name="TextBox 31"/>
          <p:cNvSpPr txBox="1"/>
          <p:nvPr/>
        </p:nvSpPr>
        <p:spPr>
          <a:xfrm>
            <a:off x="8050711" y="2471618"/>
            <a:ext cx="666255" cy="259681"/>
          </a:xfrm>
          <a:prstGeom prst="rect">
            <a:avLst/>
          </a:prstGeom>
          <a:noFill/>
        </p:spPr>
        <p:txBody>
          <a:bodyPr wrap="none" lIns="84211" tIns="42105" rIns="84211" bIns="42105" rtlCol="0">
            <a:spAutoFit/>
          </a:bodyPr>
          <a:lstStyle/>
          <a:p>
            <a:pPr algn="r"/>
            <a:r>
              <a:rPr lang="en-US" sz="1100" b="1" dirty="0">
                <a:solidFill>
                  <a:schemeClr val="tx1">
                    <a:lumMod val="65000"/>
                    <a:lumOff val="35000"/>
                  </a:schemeClr>
                </a:solidFill>
              </a:rPr>
              <a:t>Months</a:t>
            </a:r>
            <a:endParaRPr lang="en-US" sz="1500" b="1" dirty="0">
              <a:solidFill>
                <a:schemeClr val="tx1">
                  <a:lumMod val="65000"/>
                  <a:lumOff val="35000"/>
                </a:schemeClr>
              </a:solidFill>
            </a:endParaRPr>
          </a:p>
        </p:txBody>
      </p:sp>
      <p:grpSp>
        <p:nvGrpSpPr>
          <p:cNvPr id="33" name="Group 32"/>
          <p:cNvGrpSpPr/>
          <p:nvPr/>
        </p:nvGrpSpPr>
        <p:grpSpPr>
          <a:xfrm>
            <a:off x="5322603" y="-112296"/>
            <a:ext cx="2008639" cy="2383601"/>
            <a:chOff x="304800" y="-51009"/>
            <a:chExt cx="2924625" cy="3480012"/>
          </a:xfrm>
        </p:grpSpPr>
        <p:cxnSp>
          <p:nvCxnSpPr>
            <p:cNvPr id="34" name="Straight Connector 33"/>
            <p:cNvCxnSpPr/>
            <p:nvPr/>
          </p:nvCxnSpPr>
          <p:spPr>
            <a:xfrm flipV="1">
              <a:off x="304800" y="331416"/>
              <a:ext cx="2924625" cy="3097587"/>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35" name="TextBox 34"/>
            <p:cNvSpPr txBox="1"/>
            <p:nvPr/>
          </p:nvSpPr>
          <p:spPr>
            <a:xfrm rot="18833444">
              <a:off x="151361" y="1367273"/>
              <a:ext cx="3241037" cy="404474"/>
            </a:xfrm>
            <a:prstGeom prst="rect">
              <a:avLst/>
            </a:prstGeom>
            <a:noFill/>
          </p:spPr>
          <p:txBody>
            <a:bodyPr wrap="square" lIns="91434" tIns="45717" rIns="91434" bIns="45717" rtlCol="0">
              <a:spAutoFit/>
            </a:bodyPr>
            <a:lstStyle/>
            <a:p>
              <a:pPr algn="r"/>
              <a:r>
                <a:rPr lang="en-US" sz="1500" dirty="0"/>
                <a:t>Stock Received</a:t>
              </a:r>
            </a:p>
          </p:txBody>
        </p:sp>
      </p:grpSp>
      <p:grpSp>
        <p:nvGrpSpPr>
          <p:cNvPr id="36" name="Group 35"/>
          <p:cNvGrpSpPr/>
          <p:nvPr/>
        </p:nvGrpSpPr>
        <p:grpSpPr>
          <a:xfrm>
            <a:off x="6915875" y="169912"/>
            <a:ext cx="1662503" cy="2113838"/>
            <a:chOff x="304800" y="993558"/>
            <a:chExt cx="1828753" cy="2480238"/>
          </a:xfrm>
        </p:grpSpPr>
        <p:cxnSp>
          <p:nvCxnSpPr>
            <p:cNvPr id="37" name="Straight Connector 36"/>
            <p:cNvCxnSpPr/>
            <p:nvPr/>
          </p:nvCxnSpPr>
          <p:spPr>
            <a:xfrm flipV="1">
              <a:off x="304800" y="1461612"/>
              <a:ext cx="1828753" cy="1967392"/>
            </a:xfrm>
            <a:prstGeom prst="line">
              <a:avLst/>
            </a:prstGeom>
            <a:ln w="25400" cap="rnd">
              <a:solidFill>
                <a:schemeClr val="tx1">
                  <a:lumMod val="50000"/>
                  <a:lumOff val="50000"/>
                </a:schemeClr>
              </a:solidFill>
              <a:headEnd type="oval" w="lg" len="lg"/>
            </a:ln>
          </p:spPr>
          <p:style>
            <a:lnRef idx="1">
              <a:schemeClr val="accent6"/>
            </a:lnRef>
            <a:fillRef idx="0">
              <a:schemeClr val="accent6"/>
            </a:fillRef>
            <a:effectRef idx="0">
              <a:schemeClr val="accent6"/>
            </a:effectRef>
            <a:fontRef idx="minor">
              <a:schemeClr val="tx1"/>
            </a:fontRef>
          </p:style>
        </p:cxnSp>
        <p:sp>
          <p:nvSpPr>
            <p:cNvPr id="38" name="TextBox 37"/>
            <p:cNvSpPr txBox="1"/>
            <p:nvPr/>
          </p:nvSpPr>
          <p:spPr>
            <a:xfrm rot="18766096">
              <a:off x="-69118" y="2055939"/>
              <a:ext cx="2480238" cy="355475"/>
            </a:xfrm>
            <a:prstGeom prst="rect">
              <a:avLst/>
            </a:prstGeom>
            <a:noFill/>
          </p:spPr>
          <p:txBody>
            <a:bodyPr wrap="square" lIns="91434" tIns="45717" rIns="91434" bIns="45717" rtlCol="0">
              <a:spAutoFit/>
            </a:bodyPr>
            <a:lstStyle/>
            <a:p>
              <a:pPr algn="r"/>
              <a:r>
                <a:rPr lang="en-US" sz="1500" dirty="0"/>
                <a:t>Phase Ends</a:t>
              </a:r>
            </a:p>
          </p:txBody>
        </p:sp>
      </p:grpSp>
    </p:spTree>
    <p:extLst>
      <p:ext uri="{BB962C8B-B14F-4D97-AF65-F5344CB8AC3E}">
        <p14:creationId xmlns:p14="http://schemas.microsoft.com/office/powerpoint/2010/main" val="3974725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 Initial allocation Process</a:t>
            </a:r>
            <a:endParaRPr lang="en-US" sz="3500" b="1" cap="all" dirty="0">
              <a:solidFill>
                <a:srgbClr val="0F80AF"/>
              </a:solidFill>
            </a:endParaRPr>
          </a:p>
        </p:txBody>
      </p:sp>
      <p:graphicFrame>
        <p:nvGraphicFramePr>
          <p:cNvPr id="7" name="Diagram 6"/>
          <p:cNvGraphicFramePr/>
          <p:nvPr>
            <p:extLst>
              <p:ext uri="{D42A27DB-BD31-4B8C-83A1-F6EECF244321}">
                <p14:modId xmlns:p14="http://schemas.microsoft.com/office/powerpoint/2010/main" val="2318305944"/>
              </p:ext>
            </p:extLst>
          </p:nvPr>
        </p:nvGraphicFramePr>
        <p:xfrm>
          <a:off x="154547" y="2162101"/>
          <a:ext cx="11835684" cy="4663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60609" y="5859889"/>
            <a:ext cx="2253803" cy="276999"/>
          </a:xfrm>
          <a:prstGeom prst="rect">
            <a:avLst/>
          </a:prstGeom>
          <a:noFill/>
        </p:spPr>
        <p:txBody>
          <a:bodyPr wrap="square" rtlCol="0">
            <a:spAutoFit/>
          </a:bodyPr>
          <a:lstStyle/>
          <a:p>
            <a:r>
              <a:rPr lang="en-US" sz="1200" b="1" dirty="0" smtClean="0"/>
              <a:t>Upload –APX Overnight Batch</a:t>
            </a:r>
            <a:endParaRPr lang="en-US" sz="1200" b="1" dirty="0"/>
          </a:p>
        </p:txBody>
      </p:sp>
      <p:sp>
        <p:nvSpPr>
          <p:cNvPr id="9" name="TextBox 8"/>
          <p:cNvSpPr txBox="1"/>
          <p:nvPr/>
        </p:nvSpPr>
        <p:spPr>
          <a:xfrm>
            <a:off x="3271234" y="5998387"/>
            <a:ext cx="1828800" cy="1239541"/>
          </a:xfrm>
          <a:prstGeom prst="rect">
            <a:avLst/>
          </a:prstGeom>
          <a:noFill/>
        </p:spPr>
        <p:txBody>
          <a:bodyPr wrap="square" rtlCol="0">
            <a:spAutoFit/>
          </a:bodyPr>
          <a:lstStyle/>
          <a:p>
            <a:endParaRPr lang="en-US" dirty="0"/>
          </a:p>
        </p:txBody>
      </p:sp>
      <p:sp>
        <p:nvSpPr>
          <p:cNvPr id="10" name="TextBox 9"/>
          <p:cNvSpPr txBox="1"/>
          <p:nvPr/>
        </p:nvSpPr>
        <p:spPr>
          <a:xfrm>
            <a:off x="360609" y="3592614"/>
            <a:ext cx="1996225" cy="2123658"/>
          </a:xfrm>
          <a:prstGeom prst="rect">
            <a:avLst/>
          </a:prstGeom>
          <a:noFill/>
        </p:spPr>
        <p:txBody>
          <a:bodyPr wrap="square" rtlCol="0">
            <a:spAutoFit/>
          </a:bodyPr>
          <a:lstStyle/>
          <a:p>
            <a:pPr lvl="0"/>
            <a:r>
              <a:rPr lang="en-US" b="1" dirty="0" smtClean="0">
                <a:solidFill>
                  <a:schemeClr val="bg1"/>
                </a:solidFill>
              </a:rPr>
              <a:t>Pre-Season Upload</a:t>
            </a:r>
            <a:endParaRPr lang="en-US" b="1" dirty="0">
              <a:solidFill>
                <a:schemeClr val="bg1"/>
              </a:solidFill>
            </a:endParaRPr>
          </a:p>
          <a:p>
            <a:pPr lvl="0"/>
            <a:endParaRPr lang="en-US" sz="1200" b="1" dirty="0" smtClean="0">
              <a:solidFill>
                <a:schemeClr val="bg1"/>
              </a:solidFill>
            </a:endParaRPr>
          </a:p>
          <a:p>
            <a:pPr marL="171450" lvl="0" indent="-171450">
              <a:buFont typeface="Arial" panose="020B0604020202020204" pitchFamily="34" charset="0"/>
              <a:buChar char="•"/>
            </a:pPr>
            <a:r>
              <a:rPr lang="en-US" sz="1200" dirty="0" smtClean="0">
                <a:solidFill>
                  <a:schemeClr val="bg1"/>
                </a:solidFill>
              </a:rPr>
              <a:t>Buying </a:t>
            </a:r>
            <a:r>
              <a:rPr lang="en-US" sz="1200" dirty="0">
                <a:solidFill>
                  <a:schemeClr val="bg1"/>
                </a:solidFill>
              </a:rPr>
              <a:t>Plan with Buy </a:t>
            </a:r>
            <a:r>
              <a:rPr lang="en-US" sz="1200" dirty="0" smtClean="0">
                <a:solidFill>
                  <a:schemeClr val="bg1"/>
                </a:solidFill>
              </a:rPr>
              <a:t>Quantity </a:t>
            </a:r>
            <a:r>
              <a:rPr lang="en-US" sz="1200" dirty="0">
                <a:solidFill>
                  <a:schemeClr val="bg1"/>
                </a:solidFill>
              </a:rPr>
              <a:t>and </a:t>
            </a:r>
            <a:r>
              <a:rPr lang="en-US" sz="1200" dirty="0" smtClean="0">
                <a:solidFill>
                  <a:schemeClr val="bg1"/>
                </a:solidFill>
              </a:rPr>
              <a:t>Initial Allocation quantity </a:t>
            </a:r>
            <a:r>
              <a:rPr lang="en-US" sz="1200" dirty="0">
                <a:solidFill>
                  <a:schemeClr val="bg1"/>
                </a:solidFill>
              </a:rPr>
              <a:t>at </a:t>
            </a:r>
            <a:r>
              <a:rPr lang="en-US" sz="1200" dirty="0" smtClean="0">
                <a:solidFill>
                  <a:schemeClr val="bg1"/>
                </a:solidFill>
              </a:rPr>
              <a:t>Option/Store.</a:t>
            </a:r>
          </a:p>
          <a:p>
            <a:pPr marL="171450" lvl="0" indent="-171450">
              <a:buFont typeface="Arial" panose="020B0604020202020204" pitchFamily="34" charset="0"/>
              <a:buChar char="•"/>
            </a:pPr>
            <a:r>
              <a:rPr lang="en-US" sz="1200" dirty="0" smtClean="0">
                <a:solidFill>
                  <a:schemeClr val="bg1"/>
                </a:solidFill>
              </a:rPr>
              <a:t>Upload Placeholder Stores</a:t>
            </a:r>
          </a:p>
          <a:p>
            <a:pPr marL="171450" lvl="0" indent="-171450">
              <a:buFont typeface="Arial" panose="020B0604020202020204" pitchFamily="34" charset="0"/>
              <a:buChar char="•"/>
            </a:pPr>
            <a:r>
              <a:rPr lang="en-US" sz="1200" dirty="0" smtClean="0">
                <a:solidFill>
                  <a:schemeClr val="bg1"/>
                </a:solidFill>
              </a:rPr>
              <a:t>Upload Threshold Pack Quantity</a:t>
            </a:r>
            <a:endParaRPr lang="en-US" sz="1200" dirty="0">
              <a:solidFill>
                <a:schemeClr val="bg1"/>
              </a:solidFill>
            </a:endParaRPr>
          </a:p>
          <a:p>
            <a:endParaRPr lang="en-US" dirty="0"/>
          </a:p>
        </p:txBody>
      </p:sp>
      <p:sp>
        <p:nvSpPr>
          <p:cNvPr id="39" name="TextBox 38"/>
          <p:cNvSpPr txBox="1"/>
          <p:nvPr/>
        </p:nvSpPr>
        <p:spPr>
          <a:xfrm>
            <a:off x="3108101" y="5859887"/>
            <a:ext cx="1751527" cy="276999"/>
          </a:xfrm>
          <a:prstGeom prst="rect">
            <a:avLst/>
          </a:prstGeom>
          <a:noFill/>
        </p:spPr>
        <p:txBody>
          <a:bodyPr wrap="square" rtlCol="0">
            <a:spAutoFit/>
          </a:bodyPr>
          <a:lstStyle/>
          <a:p>
            <a:r>
              <a:rPr lang="en-US" sz="1200" b="1" dirty="0" smtClean="0"/>
              <a:t>APX Overnight Batch</a:t>
            </a:r>
            <a:endParaRPr lang="en-US" sz="1200" b="1" dirty="0"/>
          </a:p>
        </p:txBody>
      </p:sp>
      <p:sp>
        <p:nvSpPr>
          <p:cNvPr id="41" name="TextBox 40"/>
          <p:cNvSpPr txBox="1"/>
          <p:nvPr/>
        </p:nvSpPr>
        <p:spPr>
          <a:xfrm>
            <a:off x="5263167" y="5859887"/>
            <a:ext cx="2219457" cy="646331"/>
          </a:xfrm>
          <a:prstGeom prst="rect">
            <a:avLst/>
          </a:prstGeom>
          <a:noFill/>
        </p:spPr>
        <p:txBody>
          <a:bodyPr wrap="square" rtlCol="0">
            <a:spAutoFit/>
          </a:bodyPr>
          <a:lstStyle/>
          <a:p>
            <a:r>
              <a:rPr lang="en-US" sz="1200" b="1" dirty="0" smtClean="0"/>
              <a:t>APX Overnight Batch/</a:t>
            </a:r>
          </a:p>
          <a:p>
            <a:r>
              <a:rPr lang="en-US" sz="1200" b="1" dirty="0" smtClean="0"/>
              <a:t>APX WB User Action( For Plan Changes)</a:t>
            </a:r>
            <a:endParaRPr lang="en-US" sz="1200" b="1" dirty="0"/>
          </a:p>
        </p:txBody>
      </p:sp>
      <p:sp>
        <p:nvSpPr>
          <p:cNvPr id="42" name="TextBox 41"/>
          <p:cNvSpPr txBox="1"/>
          <p:nvPr/>
        </p:nvSpPr>
        <p:spPr>
          <a:xfrm>
            <a:off x="7682249" y="5859886"/>
            <a:ext cx="2219457" cy="276999"/>
          </a:xfrm>
          <a:prstGeom prst="rect">
            <a:avLst/>
          </a:prstGeom>
          <a:noFill/>
        </p:spPr>
        <p:txBody>
          <a:bodyPr wrap="square" rtlCol="0">
            <a:spAutoFit/>
          </a:bodyPr>
          <a:lstStyle/>
          <a:p>
            <a:r>
              <a:rPr lang="en-US" sz="1200" b="1" dirty="0" smtClean="0"/>
              <a:t>APX WB- User Action</a:t>
            </a:r>
            <a:endParaRPr lang="en-US" sz="1200" b="1" dirty="0"/>
          </a:p>
        </p:txBody>
      </p:sp>
      <p:sp>
        <p:nvSpPr>
          <p:cNvPr id="43" name="TextBox 42"/>
          <p:cNvSpPr txBox="1"/>
          <p:nvPr/>
        </p:nvSpPr>
        <p:spPr>
          <a:xfrm>
            <a:off x="7482624" y="3632226"/>
            <a:ext cx="1996225" cy="2031325"/>
          </a:xfrm>
          <a:prstGeom prst="rect">
            <a:avLst/>
          </a:prstGeom>
          <a:noFill/>
        </p:spPr>
        <p:txBody>
          <a:bodyPr wrap="square" rtlCol="0">
            <a:spAutoFit/>
          </a:bodyPr>
          <a:lstStyle/>
          <a:p>
            <a:pPr lvl="0"/>
            <a:r>
              <a:rPr lang="en-US" b="1" dirty="0" smtClean="0">
                <a:solidFill>
                  <a:schemeClr val="bg1"/>
                </a:solidFill>
              </a:rPr>
              <a:t>Approve Allocation</a:t>
            </a:r>
          </a:p>
          <a:p>
            <a:pPr lvl="0"/>
            <a:endParaRPr lang="en-US" sz="1200" b="1" dirty="0" smtClean="0">
              <a:solidFill>
                <a:schemeClr val="bg1"/>
              </a:solidFill>
            </a:endParaRPr>
          </a:p>
          <a:p>
            <a:pPr marL="171450" lvl="0" indent="-171450">
              <a:buFont typeface="Arial" panose="020B0604020202020204" pitchFamily="34" charset="0"/>
              <a:buChar char="•"/>
            </a:pPr>
            <a:r>
              <a:rPr lang="en-US" sz="1200" dirty="0" smtClean="0">
                <a:solidFill>
                  <a:schemeClr val="bg1"/>
                </a:solidFill>
              </a:rPr>
              <a:t>Balance Orders across Stores as per Recommendation.</a:t>
            </a:r>
          </a:p>
          <a:p>
            <a:pPr marL="171450" lvl="0" indent="-171450">
              <a:buFont typeface="Arial" panose="020B0604020202020204" pitchFamily="34" charset="0"/>
              <a:buChar char="•"/>
            </a:pPr>
            <a:r>
              <a:rPr lang="en-US" sz="1200" dirty="0" smtClean="0">
                <a:solidFill>
                  <a:schemeClr val="bg1"/>
                </a:solidFill>
              </a:rPr>
              <a:t>Hold Stock for Delayed Stores</a:t>
            </a:r>
          </a:p>
          <a:p>
            <a:pPr marL="171450" lvl="0" indent="-171450">
              <a:buFont typeface="Arial" panose="020B0604020202020204" pitchFamily="34" charset="0"/>
              <a:buChar char="•"/>
            </a:pPr>
            <a:r>
              <a:rPr lang="en-US" sz="1200" dirty="0" smtClean="0">
                <a:solidFill>
                  <a:schemeClr val="bg1"/>
                </a:solidFill>
              </a:rPr>
              <a:t>Mass approval for multiple ASN in one single Click.</a:t>
            </a:r>
          </a:p>
        </p:txBody>
      </p:sp>
      <p:sp>
        <p:nvSpPr>
          <p:cNvPr id="44" name="TextBox 43"/>
          <p:cNvSpPr txBox="1"/>
          <p:nvPr/>
        </p:nvSpPr>
        <p:spPr>
          <a:xfrm>
            <a:off x="9787946" y="3635581"/>
            <a:ext cx="1996225" cy="1846659"/>
          </a:xfrm>
          <a:prstGeom prst="rect">
            <a:avLst/>
          </a:prstGeom>
          <a:noFill/>
        </p:spPr>
        <p:txBody>
          <a:bodyPr wrap="square" rtlCol="0">
            <a:spAutoFit/>
          </a:bodyPr>
          <a:lstStyle/>
          <a:p>
            <a:pPr lvl="0"/>
            <a:r>
              <a:rPr lang="en-US" b="1" dirty="0" smtClean="0">
                <a:solidFill>
                  <a:schemeClr val="bg1"/>
                </a:solidFill>
              </a:rPr>
              <a:t>Generate Orders</a:t>
            </a:r>
          </a:p>
          <a:p>
            <a:pPr lvl="0"/>
            <a:endParaRPr lang="en-US" sz="1200" dirty="0">
              <a:solidFill>
                <a:schemeClr val="bg1"/>
              </a:solidFill>
            </a:endParaRPr>
          </a:p>
          <a:p>
            <a:pPr marL="171450" lvl="0" indent="-171450">
              <a:buFont typeface="Arial" panose="020B0604020202020204" pitchFamily="34" charset="0"/>
              <a:buChar char="•"/>
            </a:pPr>
            <a:r>
              <a:rPr lang="en-US" sz="1200" dirty="0">
                <a:solidFill>
                  <a:schemeClr val="bg1"/>
                </a:solidFill>
              </a:rPr>
              <a:t>Generate Allocation Orders in RMS Upload Format based on User approved </a:t>
            </a:r>
            <a:r>
              <a:rPr lang="en-US" sz="1200" dirty="0" smtClean="0">
                <a:solidFill>
                  <a:schemeClr val="bg1"/>
                </a:solidFill>
              </a:rPr>
              <a:t>Quantities</a:t>
            </a:r>
          </a:p>
          <a:p>
            <a:pPr marL="171450" lvl="0" indent="-171450">
              <a:buFont typeface="Arial" panose="020B0604020202020204" pitchFamily="34" charset="0"/>
              <a:buChar char="•"/>
            </a:pPr>
            <a:r>
              <a:rPr lang="en-US" sz="1200" dirty="0" smtClean="0">
                <a:solidFill>
                  <a:schemeClr val="bg1"/>
                </a:solidFill>
              </a:rPr>
              <a:t>Cross Dock ASN based allocation</a:t>
            </a:r>
          </a:p>
          <a:p>
            <a:pPr marL="171450" lvl="0" indent="-171450">
              <a:buFont typeface="Arial" panose="020B0604020202020204" pitchFamily="34" charset="0"/>
              <a:buChar char="•"/>
            </a:pPr>
            <a:r>
              <a:rPr lang="en-US" sz="1200" dirty="0" smtClean="0">
                <a:solidFill>
                  <a:schemeClr val="bg1"/>
                </a:solidFill>
              </a:rPr>
              <a:t>Stock On hand Allocation</a:t>
            </a:r>
            <a:endParaRPr lang="en-US" sz="1200" dirty="0">
              <a:solidFill>
                <a:schemeClr val="bg1"/>
              </a:solidFill>
            </a:endParaRPr>
          </a:p>
        </p:txBody>
      </p:sp>
      <p:sp>
        <p:nvSpPr>
          <p:cNvPr id="45" name="TextBox 44"/>
          <p:cNvSpPr txBox="1"/>
          <p:nvPr/>
        </p:nvSpPr>
        <p:spPr>
          <a:xfrm>
            <a:off x="10461943" y="5859886"/>
            <a:ext cx="1751527" cy="276999"/>
          </a:xfrm>
          <a:prstGeom prst="rect">
            <a:avLst/>
          </a:prstGeom>
          <a:noFill/>
        </p:spPr>
        <p:txBody>
          <a:bodyPr wrap="square" rtlCol="0">
            <a:spAutoFit/>
          </a:bodyPr>
          <a:lstStyle/>
          <a:p>
            <a:r>
              <a:rPr lang="en-US" sz="1200" b="1" dirty="0" smtClean="0"/>
              <a:t>APX Overnight Batch</a:t>
            </a:r>
            <a:endParaRPr lang="en-US" sz="1200" b="1" dirty="0"/>
          </a:p>
        </p:txBody>
      </p:sp>
      <p:sp>
        <p:nvSpPr>
          <p:cNvPr id="11" name="TextBox 10"/>
          <p:cNvSpPr txBox="1"/>
          <p:nvPr/>
        </p:nvSpPr>
        <p:spPr>
          <a:xfrm>
            <a:off x="733742" y="994062"/>
            <a:ext cx="9151922" cy="2277547"/>
          </a:xfrm>
          <a:prstGeom prst="rect">
            <a:avLst/>
          </a:prstGeom>
          <a:noFill/>
        </p:spPr>
        <p:txBody>
          <a:bodyPr wrap="square" rtlCol="0">
            <a:spAutoFit/>
          </a:bodyPr>
          <a:lstStyle/>
          <a:p>
            <a:pPr marL="285750" indent="-285750">
              <a:buFont typeface="Wingdings" panose="05000000000000000000" pitchFamily="2" charset="2"/>
              <a:buChar char="ü"/>
            </a:pPr>
            <a:r>
              <a:rPr lang="en-US" dirty="0"/>
              <a:t>3 Step </a:t>
            </a:r>
            <a:r>
              <a:rPr lang="en-US" dirty="0" smtClean="0"/>
              <a:t>Process…</a:t>
            </a:r>
            <a:endParaRPr lang="en-US" dirty="0"/>
          </a:p>
          <a:p>
            <a:pPr marL="285750" indent="-285750">
              <a:buFont typeface="Wingdings" panose="05000000000000000000" pitchFamily="2" charset="2"/>
              <a:buChar char="ü"/>
            </a:pPr>
            <a:r>
              <a:rPr lang="en-US" dirty="0"/>
              <a:t>Multiple ASN approval in one Workbook</a:t>
            </a:r>
          </a:p>
          <a:p>
            <a:pPr marL="285750" indent="-285750">
              <a:buFont typeface="Wingdings" panose="05000000000000000000" pitchFamily="2" charset="2"/>
              <a:buChar char="ü"/>
            </a:pPr>
            <a:r>
              <a:rPr lang="en-US" dirty="0"/>
              <a:t>Cross Dock and On Hand Allocation – </a:t>
            </a:r>
            <a:r>
              <a:rPr lang="en-US" dirty="0" smtClean="0"/>
              <a:t>Single Workbook</a:t>
            </a:r>
            <a:endParaRPr lang="en-US" dirty="0"/>
          </a:p>
          <a:p>
            <a:pPr marL="285750" indent="-285750">
              <a:buFont typeface="Wingdings" panose="05000000000000000000" pitchFamily="2" charset="2"/>
              <a:buChar char="ü"/>
            </a:pPr>
            <a:r>
              <a:rPr lang="en-US" dirty="0"/>
              <a:t>Best Fit Pack </a:t>
            </a:r>
            <a:r>
              <a:rPr lang="en-US" dirty="0" smtClean="0"/>
              <a:t>Selection &amp; Allocation considering Size Curve and PO Ratio</a:t>
            </a:r>
            <a:endParaRPr lang="en-US" dirty="0"/>
          </a:p>
          <a:p>
            <a:pPr marL="285750" indent="-285750">
              <a:buFont typeface="Wingdings" panose="05000000000000000000" pitchFamily="2" charset="2"/>
              <a:buChar char="ü"/>
            </a:pPr>
            <a:r>
              <a:rPr lang="en-US" dirty="0" smtClean="0"/>
              <a:t>Distribution based on Store Initial Allocation Need.</a:t>
            </a:r>
            <a:endParaRPr lang="en-US" dirty="0"/>
          </a:p>
          <a:p>
            <a:pPr marL="285750" indent="-285750">
              <a:buFont typeface="Wingdings" panose="05000000000000000000" pitchFamily="2" charset="2"/>
              <a:buChar char="ü"/>
            </a:pPr>
            <a:r>
              <a:rPr lang="en-US" dirty="0"/>
              <a:t>In-transit and </a:t>
            </a:r>
            <a:r>
              <a:rPr lang="en-US" dirty="0" smtClean="0"/>
              <a:t>Stock On Hand </a:t>
            </a:r>
            <a:r>
              <a:rPr lang="en-US" dirty="0"/>
              <a:t>based </a:t>
            </a:r>
            <a:r>
              <a:rPr lang="en-US" dirty="0" smtClean="0"/>
              <a:t>Recommendation</a:t>
            </a:r>
          </a:p>
          <a:p>
            <a:pPr marL="285750" indent="-285750">
              <a:buFont typeface="Wingdings" panose="05000000000000000000" pitchFamily="2" charset="2"/>
              <a:buChar char="ü"/>
            </a:pPr>
            <a:r>
              <a:rPr lang="en-US" dirty="0" smtClean="0"/>
              <a:t>Original Plan, Revised Plan, Last Approved Plan, Quantity to be Allocated is Maintained</a:t>
            </a:r>
            <a:r>
              <a:rPr lang="en-US" sz="1600" dirty="0" smtClean="0"/>
              <a:t>.</a:t>
            </a:r>
          </a:p>
          <a:p>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431992407"/>
              </p:ext>
            </p:extLst>
          </p:nvPr>
        </p:nvGraphicFramePr>
        <p:xfrm>
          <a:off x="749784" y="6183052"/>
          <a:ext cx="914400" cy="771525"/>
        </p:xfrm>
        <a:graphic>
          <a:graphicData uri="http://schemas.openxmlformats.org/presentationml/2006/ole">
            <mc:AlternateContent xmlns:mc="http://schemas.openxmlformats.org/markup-compatibility/2006">
              <mc:Choice xmlns:v="urn:schemas-microsoft-com:vml" Requires="v">
                <p:oleObj spid="_x0000_s1207" name="Worksheet" showAsIcon="1" r:id="rId8" imgW="914400" imgH="771480" progId="Excel.Sheet.8">
                  <p:embed/>
                </p:oleObj>
              </mc:Choice>
              <mc:Fallback>
                <p:oleObj name="Worksheet" showAsIcon="1" r:id="rId8" imgW="914400" imgH="771480" progId="Excel.Sheet.8">
                  <p:embed/>
                  <p:pic>
                    <p:nvPicPr>
                      <p:cNvPr id="0" name=""/>
                      <p:cNvPicPr/>
                      <p:nvPr/>
                    </p:nvPicPr>
                    <p:blipFill>
                      <a:blip r:embed="rId9"/>
                      <a:stretch>
                        <a:fillRect/>
                      </a:stretch>
                    </p:blipFill>
                    <p:spPr>
                      <a:xfrm>
                        <a:off x="749784" y="6183052"/>
                        <a:ext cx="914400" cy="77152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753389888"/>
              </p:ext>
            </p:extLst>
          </p:nvPr>
        </p:nvGraphicFramePr>
        <p:xfrm>
          <a:off x="8023536" y="6120455"/>
          <a:ext cx="914400" cy="771525"/>
        </p:xfrm>
        <a:graphic>
          <a:graphicData uri="http://schemas.openxmlformats.org/presentationml/2006/ole">
            <mc:AlternateContent xmlns:mc="http://schemas.openxmlformats.org/markup-compatibility/2006">
              <mc:Choice xmlns:v="urn:schemas-microsoft-com:vml" Requires="v">
                <p:oleObj spid="_x0000_s1208" name="Packager Shell Object" showAsIcon="1" r:id="rId10" imgW="914400" imgH="771480" progId="Package">
                  <p:embed/>
                </p:oleObj>
              </mc:Choice>
              <mc:Fallback>
                <p:oleObj name="Packager Shell Object" showAsIcon="1" r:id="rId10" imgW="914400" imgH="771480" progId="Package">
                  <p:embed/>
                  <p:pic>
                    <p:nvPicPr>
                      <p:cNvPr id="0" name=""/>
                      <p:cNvPicPr/>
                      <p:nvPr/>
                    </p:nvPicPr>
                    <p:blipFill>
                      <a:blip r:embed="rId11"/>
                      <a:stretch>
                        <a:fillRect/>
                      </a:stretch>
                    </p:blipFill>
                    <p:spPr>
                      <a:xfrm>
                        <a:off x="8023536" y="6120455"/>
                        <a:ext cx="914400" cy="77152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97451983"/>
              </p:ext>
            </p:extLst>
          </p:nvPr>
        </p:nvGraphicFramePr>
        <p:xfrm>
          <a:off x="10725958" y="6086475"/>
          <a:ext cx="914400" cy="771525"/>
        </p:xfrm>
        <a:graphic>
          <a:graphicData uri="http://schemas.openxmlformats.org/presentationml/2006/ole">
            <mc:AlternateContent xmlns:mc="http://schemas.openxmlformats.org/markup-compatibility/2006">
              <mc:Choice xmlns:v="urn:schemas-microsoft-com:vml" Requires="v">
                <p:oleObj spid="_x0000_s1209" name="Macro-Enabled Worksheet" showAsIcon="1" r:id="rId12" imgW="914400" imgH="771480" progId="Excel.SheetMacroEnabled.12">
                  <p:embed/>
                </p:oleObj>
              </mc:Choice>
              <mc:Fallback>
                <p:oleObj name="Macro-Enabled Worksheet" showAsIcon="1" r:id="rId12" imgW="914400" imgH="771480" progId="Excel.SheetMacroEnabled.12">
                  <p:embed/>
                  <p:pic>
                    <p:nvPicPr>
                      <p:cNvPr id="0" name=""/>
                      <p:cNvPicPr/>
                      <p:nvPr/>
                    </p:nvPicPr>
                    <p:blipFill>
                      <a:blip r:embed="rId13"/>
                      <a:stretch>
                        <a:fillRect/>
                      </a:stretch>
                    </p:blipFill>
                    <p:spPr>
                      <a:xfrm>
                        <a:off x="10725958" y="60864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8707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9784" y="212914"/>
            <a:ext cx="10515600" cy="703821"/>
          </a:xfrm>
        </p:spPr>
        <p:txBody>
          <a:bodyPr>
            <a:normAutofit/>
          </a:bodyPr>
          <a:lstStyle/>
          <a:p>
            <a:r>
              <a:rPr lang="en-US" sz="3500" b="1" cap="all" dirty="0" smtClean="0">
                <a:solidFill>
                  <a:srgbClr val="0F80AF"/>
                </a:solidFill>
              </a:rPr>
              <a:t>APX –demand Forecasting process Flow</a:t>
            </a:r>
            <a:endParaRPr lang="en-US" sz="3500" b="1" cap="all" dirty="0">
              <a:solidFill>
                <a:srgbClr val="0F80AF"/>
              </a:solidFill>
            </a:endParaRPr>
          </a:p>
        </p:txBody>
      </p:sp>
      <p:sp>
        <p:nvSpPr>
          <p:cNvPr id="5" name="Rectangle 4"/>
          <p:cNvSpPr/>
          <p:nvPr/>
        </p:nvSpPr>
        <p:spPr>
          <a:xfrm>
            <a:off x="749783" y="916735"/>
            <a:ext cx="10648019" cy="923330"/>
          </a:xfrm>
          <a:prstGeom prst="rect">
            <a:avLst/>
          </a:prstGeom>
        </p:spPr>
        <p:txBody>
          <a:bodyPr wrap="square">
            <a:spAutoFit/>
          </a:bodyPr>
          <a:lstStyle/>
          <a:p>
            <a:pPr lvl="0"/>
            <a:r>
              <a:rPr lang="en-US" b="1" dirty="0"/>
              <a:t>Oracle Retail Demand Forecasting (RDF): </a:t>
            </a:r>
            <a:r>
              <a:rPr lang="en-US" dirty="0"/>
              <a:t>This standard Oracle module will be responsible for calculating lost sales based on actual sales history, determining the historical baseline demand, the effect of external factors on demand and forecasting future demand.</a:t>
            </a:r>
            <a:endParaRPr lang="el-GR" dirty="0"/>
          </a:p>
        </p:txBody>
      </p:sp>
      <p:pic>
        <p:nvPicPr>
          <p:cNvPr id="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987" y="2452905"/>
            <a:ext cx="8675360" cy="19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07987" y="4764505"/>
            <a:ext cx="4097150" cy="1477328"/>
          </a:xfrm>
          <a:prstGeom prst="rect">
            <a:avLst/>
          </a:prstGeom>
          <a:noFill/>
        </p:spPr>
        <p:txBody>
          <a:bodyPr wrap="square" rtlCol="0">
            <a:spAutoFit/>
          </a:bodyPr>
          <a:lstStyle/>
          <a:p>
            <a:r>
              <a:rPr lang="en-US" b="1" dirty="0"/>
              <a:t>Forecasting Alerts in </a:t>
            </a:r>
            <a:r>
              <a:rPr lang="en-US" b="1" dirty="0" smtClean="0"/>
              <a:t>APX</a:t>
            </a:r>
            <a:endParaRPr lang="en-US" dirty="0"/>
          </a:p>
          <a:p>
            <a:pPr marL="285750" indent="-285750">
              <a:buFont typeface="Wingdings" panose="05000000000000000000" pitchFamily="2" charset="2"/>
              <a:buChar char="ü"/>
            </a:pPr>
            <a:r>
              <a:rPr lang="en-US" dirty="0"/>
              <a:t>High Forecast for Basics</a:t>
            </a:r>
          </a:p>
          <a:p>
            <a:pPr marL="285750" indent="-285750">
              <a:buFont typeface="Wingdings" panose="05000000000000000000" pitchFamily="2" charset="2"/>
              <a:buChar char="ü"/>
            </a:pPr>
            <a:r>
              <a:rPr lang="en-US" dirty="0"/>
              <a:t>Alert New Store</a:t>
            </a:r>
          </a:p>
          <a:p>
            <a:pPr marL="285750" indent="-285750">
              <a:buFont typeface="Wingdings" panose="05000000000000000000" pitchFamily="2" charset="2"/>
              <a:buChar char="ü"/>
            </a:pPr>
            <a:r>
              <a:rPr lang="en-US" dirty="0"/>
              <a:t>Alert New Item</a:t>
            </a:r>
          </a:p>
          <a:p>
            <a:endParaRPr lang="en-US" dirty="0"/>
          </a:p>
        </p:txBody>
      </p:sp>
    </p:spTree>
    <p:extLst>
      <p:ext uri="{BB962C8B-B14F-4D97-AF65-F5344CB8AC3E}">
        <p14:creationId xmlns:p14="http://schemas.microsoft.com/office/powerpoint/2010/main" val="231019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TotalTime>
  <Words>3300</Words>
  <Application>Microsoft Office PowerPoint</Application>
  <PresentationFormat>Widescreen</PresentationFormat>
  <Paragraphs>489</Paragraphs>
  <Slides>29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29</vt:i4>
      </vt:variant>
    </vt:vector>
  </HeadingPairs>
  <TitlesOfParts>
    <vt:vector size="38" baseType="lpstr">
      <vt:lpstr>Arial</vt:lpstr>
      <vt:lpstr>Calibri</vt:lpstr>
      <vt:lpstr>Calibri Light</vt:lpstr>
      <vt:lpstr>Tahoma</vt:lpstr>
      <vt:lpstr>Wingdings</vt:lpstr>
      <vt:lpstr>Office Theme</vt:lpstr>
      <vt:lpstr>Worksheet</vt:lpstr>
      <vt:lpstr>Packager Shell Object</vt:lpstr>
      <vt:lpstr>Macro-Enabled Worksheet</vt:lpstr>
      <vt:lpstr>APX Allocation &amp; Replenishment Overview</vt:lpstr>
      <vt:lpstr>Project overview</vt:lpstr>
      <vt:lpstr>PowerPoint Presentation</vt:lpstr>
      <vt:lpstr>APX -platform overview</vt:lpstr>
      <vt:lpstr>Solution at a Glance</vt:lpstr>
      <vt:lpstr>Solution at a glance</vt:lpstr>
      <vt:lpstr>APX – Initial allocation</vt:lpstr>
      <vt:lpstr>APX – Initial allocation Process</vt:lpstr>
      <vt:lpstr>APX –demand Forecasting process Flow</vt:lpstr>
      <vt:lpstr>APX (RDF)–demand Forecasting Approach</vt:lpstr>
      <vt:lpstr>APX (RDF)–demand Forecasting Approach</vt:lpstr>
      <vt:lpstr>APX–RDF Preprocessing </vt:lpstr>
      <vt:lpstr>APX–RDF Cloning</vt:lpstr>
      <vt:lpstr>APX- RDC/Store Replenishment</vt:lpstr>
      <vt:lpstr>APX- Parameters</vt:lpstr>
      <vt:lpstr>APX- Replenishment Order Methods</vt:lpstr>
      <vt:lpstr>APX - Order Method Min-Max</vt:lpstr>
      <vt:lpstr>APX - Order Method Time supply</vt:lpstr>
      <vt:lpstr>APX - Order Method dynamic</vt:lpstr>
      <vt:lpstr>APX - Order Method dynamic</vt:lpstr>
      <vt:lpstr>APX - Store Replenishment Process</vt:lpstr>
      <vt:lpstr>APX – Replenishment Alerts</vt:lpstr>
      <vt:lpstr>APX - Store order example for basics</vt:lpstr>
      <vt:lpstr>APX - Store order example Seasonal basics/Fashion</vt:lpstr>
      <vt:lpstr>APX – In Season Review</vt:lpstr>
      <vt:lpstr>APX – Allocation Alerts</vt:lpstr>
      <vt:lpstr>APX – other replenishment Alerts</vt:lpstr>
      <vt:lpstr>APX – Forecasting/In Season Review alerts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APX Allocation &amp; Replenishment Overview</dc:title>
  <dc:creator>Pooja Sharma</dc:creator>
  <cp:lastModifiedBy>Pooja Sharma</cp:lastModifiedBy>
  <cp:revision>61</cp:revision>
  <dcterms:created xsi:type="dcterms:W3CDTF">2016-12-27T10:40:37Z</dcterms:created>
  <dcterms:modified xsi:type="dcterms:W3CDTF">2017-01-03T12:21:50Z</dcterms:modified>
</cp:coreProperties>
</file>