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Timber Export Value (RM)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230000000</c:v>
                </c:pt>
                <c:pt idx="1">
                  <c:v>245000000</c:v>
                </c:pt>
                <c:pt idx="2">
                  <c:v>260000000</c:v>
                </c:pt>
                <c:pt idx="3">
                  <c:v>252000000</c:v>
                </c:pt>
                <c:pt idx="4">
                  <c:v>278000000</c:v>
                </c:pt>
                <c:pt idx="5">
                  <c:v>265000000</c:v>
                </c:pt>
                <c:pt idx="6">
                  <c:v>270000000</c:v>
                </c:pt>
                <c:pt idx="7">
                  <c:v>285000000</c:v>
                </c:pt>
                <c:pt idx="8">
                  <c:v>260000000</c:v>
                </c:pt>
                <c:pt idx="9">
                  <c:v>245000000</c:v>
                </c:pt>
                <c:pt idx="10">
                  <c:v>235000000</c:v>
                </c:pt>
                <c:pt idx="11">
                  <c:v>270000000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2540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245000000</c:v>
                </c:pt>
                <c:pt idx="1">
                  <c:v>265000000</c:v>
                </c:pt>
                <c:pt idx="2">
                  <c:v>285000000</c:v>
                </c:pt>
                <c:pt idx="3">
                  <c:v>272000000</c:v>
                </c:pt>
                <c:pt idx="4">
                  <c:v>295000000</c:v>
                </c:pt>
                <c:pt idx="5">
                  <c:v>290000000</c:v>
                </c:pt>
                <c:pt idx="6">
                  <c:v>300000000</c:v>
                </c:pt>
                <c:pt idx="7">
                  <c:v>310000000</c:v>
                </c:pt>
                <c:pt idx="8">
                  <c:v>285000000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4100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Total Degraded Area Restored (Ha)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1200</c:v>
                </c:pt>
                <c:pt idx="1">
                  <c:v>1500</c:v>
                </c:pt>
                <c:pt idx="2">
                  <c:v>2000</c:v>
                </c:pt>
                <c:pt idx="3">
                  <c:v>1800</c:v>
                </c:pt>
                <c:pt idx="4">
                  <c:v>2200</c:v>
                </c:pt>
                <c:pt idx="5">
                  <c:v>1900</c:v>
                </c:pt>
                <c:pt idx="6">
                  <c:v>2100</c:v>
                </c:pt>
                <c:pt idx="7">
                  <c:v>2300</c:v>
                </c:pt>
                <c:pt idx="8">
                  <c:v>2000</c:v>
                </c:pt>
                <c:pt idx="9">
                  <c:v>1700</c:v>
                </c:pt>
                <c:pt idx="10">
                  <c:v>1500</c:v>
                </c:pt>
                <c:pt idx="11">
                  <c:v>1800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5B9BD5"/>
            </a:solidFill>
            <a:ln w="25400" cap="flat">
              <a:solidFill>
                <a:srgbClr val="5B9BD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</c:v>
                </c:pt>
                <c:pt idx="1">
                  <c:v>1800</c:v>
                </c:pt>
                <c:pt idx="2">
                  <c:v>2200</c:v>
                </c:pt>
                <c:pt idx="3">
                  <c:v>2000</c:v>
                </c:pt>
                <c:pt idx="4">
                  <c:v>2500</c:v>
                </c:pt>
                <c:pt idx="5">
                  <c:v>2300</c:v>
                </c:pt>
                <c:pt idx="6">
                  <c:v>2400</c:v>
                </c:pt>
                <c:pt idx="7">
                  <c:v>2600</c:v>
                </c:pt>
                <c:pt idx="8">
                  <c:v>2300</c:v>
                </c:pt>
                <c:pt idx="9">
                  <c:v>2000</c:v>
                </c:pt>
                <c:pt idx="10">
                  <c:v>1900</c:v>
                </c:pt>
                <c:pt idx="11">
                  <c:v>2100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70AD47"/>
            </a:solidFill>
            <a:ln w="25400" cap="flat">
              <a:solidFill>
                <a:srgbClr val="70AD4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1700</c:v>
                </c:pt>
                <c:pt idx="1">
                  <c:v>2000</c:v>
                </c:pt>
                <c:pt idx="2">
                  <c:v>2500</c:v>
                </c:pt>
                <c:pt idx="3">
                  <c:v>2300</c:v>
                </c:pt>
                <c:pt idx="4">
                  <c:v>2800</c:v>
                </c:pt>
                <c:pt idx="5">
                  <c:v>2600</c:v>
                </c:pt>
                <c:pt idx="6">
                  <c:v>2700</c:v>
                </c:pt>
                <c:pt idx="7">
                  <c:v>2900</c:v>
                </c:pt>
                <c:pt idx="8">
                  <c:v>2500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190.0000000000005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FORESTRY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MUDENR; Sector Leads: Sarawak Forestry Corporation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Q4 2025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Projects / Programmes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Key Performance Indicators</a:t>
            </a:r>
            <a:endParaRPr lang="en-US" dirty="0"/>
          </a:p>
        </p:txBody>
      </p:sp>
      <p:graphicFrame>
        <p:nvGraphicFramePr>
          <p:cNvPr id="7" name="Chart 0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8" name="Text 5"/>
          <p:cNvSpPr/>
          <p:nvPr/>
        </p:nvSpPr>
        <p:spPr>
          <a:xfrm>
            <a:off x="6949440" y="329184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4472C4"/>
                </a:solidFill>
              </a:rPr>
              <a:t>TOTAL 2023 = RM3,095,000,000.00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9144000" y="329184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ED7D31"/>
                </a:solidFill>
              </a:rPr>
              <a:t>TOTAL 2024 (Jan-Sept) = RM2,547,000,000.00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6949440" y="374904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4472C4"/>
                </a:solidFill>
              </a:rPr>
              <a:t>32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6949440" y="41148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TPA Protection &amp; Biodiversity Conserved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7498080" y="374904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</a:rPr>
              <a:t>On-going conservation programs across protected areas</a:t>
            </a:r>
            <a:endParaRPr lang="en-US" sz="800" dirty="0"/>
          </a:p>
        </p:txBody>
      </p:sp>
      <p:sp>
        <p:nvSpPr>
          <p:cNvPr id="13" name="Text 10"/>
          <p:cNvSpPr/>
          <p:nvPr/>
        </p:nvSpPr>
        <p:spPr>
          <a:xfrm>
            <a:off x="87782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78%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87782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Management Unit (FMU)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95097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2,327,221 ha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106070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69%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106070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Plantation Management Unit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113385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122,800 ha</a:t>
            </a:r>
            <a:endParaRPr lang="en-US" sz="900" dirty="0"/>
          </a:p>
        </p:txBody>
      </p:sp>
      <p:graphicFrame>
        <p:nvGraphicFramePr>
          <p:cNvPr id="19" name="Chart 1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0" name="Text 16"/>
          <p:cNvSpPr/>
          <p:nvPr/>
        </p:nvSpPr>
        <p:spPr>
          <a:xfrm>
            <a:off x="9144000" y="640080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70AD47"/>
                </a:solidFill>
              </a:rPr>
              <a:t>TOTAL 2024 = 21,028.90 ha</a:t>
            </a:r>
            <a:endParaRPr lang="en-US" sz="900" dirty="0"/>
          </a:p>
        </p:txBody>
      </p:sp>
      <p:sp>
        <p:nvSpPr>
          <p:cNvPr id="21" name="Text 17"/>
          <p:cNvSpPr/>
          <p:nvPr/>
        </p:nvSpPr>
        <p:spPr>
          <a:xfrm>
            <a:off x="69494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50%</a:t>
            </a:r>
            <a:endParaRPr lang="en-US" sz="1800" dirty="0"/>
          </a:p>
        </p:txBody>
      </p:sp>
      <p:sp>
        <p:nvSpPr>
          <p:cNvPr id="22" name="Text 18"/>
          <p:cNvSpPr/>
          <p:nvPr/>
        </p:nvSpPr>
        <p:spPr>
          <a:xfrm>
            <a:off x="69494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SDGP Endorsed Initiative</a:t>
            </a:r>
            <a:endParaRPr lang="en-US" sz="900" dirty="0"/>
          </a:p>
        </p:txBody>
      </p:sp>
      <p:sp>
        <p:nvSpPr>
          <p:cNvPr id="23" name="Text 19"/>
          <p:cNvSpPr/>
          <p:nvPr/>
        </p:nvSpPr>
        <p:spPr>
          <a:xfrm>
            <a:off x="87782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100%</a:t>
            </a:r>
            <a:endParaRPr lang="en-US" sz="1800" dirty="0"/>
          </a:p>
        </p:txBody>
      </p:sp>
      <p:sp>
        <p:nvSpPr>
          <p:cNvPr id="24" name="Text 20"/>
          <p:cNvSpPr/>
          <p:nvPr/>
        </p:nvSpPr>
        <p:spPr>
          <a:xfrm>
            <a:off x="87782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Niah NP World Heritage</a:t>
            </a:r>
            <a:endParaRPr lang="en-US" sz="900" dirty="0"/>
          </a:p>
        </p:txBody>
      </p:sp>
      <p:sp>
        <p:nvSpPr>
          <p:cNvPr id="25" name="Shape 21"/>
          <p:cNvSpPr/>
          <p:nvPr/>
        </p:nvSpPr>
        <p:spPr>
          <a:xfrm>
            <a:off x="457200" y="59436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6" name="Text 22"/>
          <p:cNvSpPr/>
          <p:nvPr/>
        </p:nvSpPr>
        <p:spPr>
          <a:xfrm>
            <a:off x="8229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Target Achieved / On Track</a:t>
            </a:r>
            <a:endParaRPr lang="en-US" sz="900" dirty="0"/>
          </a:p>
        </p:txBody>
      </p:sp>
      <p:sp>
        <p:nvSpPr>
          <p:cNvPr id="27" name="Shape 23"/>
          <p:cNvSpPr/>
          <p:nvPr/>
        </p:nvSpPr>
        <p:spPr>
          <a:xfrm>
            <a:off x="3200400" y="5943600"/>
            <a:ext cx="274320" cy="2743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8" name="Text 24"/>
          <p:cNvSpPr/>
          <p:nvPr/>
        </p:nvSpPr>
        <p:spPr>
          <a:xfrm>
            <a:off x="35661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Minor Issues / Delayed</a:t>
            </a:r>
            <a:endParaRPr lang="en-US" sz="900" dirty="0"/>
          </a:p>
        </p:txBody>
      </p:sp>
      <p:sp>
        <p:nvSpPr>
          <p:cNvPr id="29" name="Shape 25"/>
          <p:cNvSpPr/>
          <p:nvPr/>
        </p:nvSpPr>
        <p:spPr>
          <a:xfrm>
            <a:off x="457200" y="630936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0" name="Text 26"/>
          <p:cNvSpPr/>
          <p:nvPr/>
        </p:nvSpPr>
        <p:spPr>
          <a:xfrm>
            <a:off x="8229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Major Issues / At Risk</a:t>
            </a:r>
            <a:endParaRPr lang="en-US" sz="900" dirty="0"/>
          </a:p>
        </p:txBody>
      </p:sp>
      <p:sp>
        <p:nvSpPr>
          <p:cNvPr id="31" name="Shape 27"/>
          <p:cNvSpPr/>
          <p:nvPr/>
        </p:nvSpPr>
        <p:spPr>
          <a:xfrm>
            <a:off x="3200400" y="630936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2" name="Text 28"/>
          <p:cNvSpPr/>
          <p:nvPr/>
        </p:nvSpPr>
        <p:spPr>
          <a:xfrm>
            <a:off x="35661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Not Started / No Data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DRAFT 30 Apr 2025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2025-04-30T07:03:35Z</dcterms:created>
  <dcterms:modified xsi:type="dcterms:W3CDTF">2025-04-30T07:03:35Z</dcterms:modified>
</cp:coreProperties>
</file>