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Timber Export Value (RM)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230000000</c:v>
                </c:pt>
                <c:pt idx="1">
                  <c:v>245000000</c:v>
                </c:pt>
                <c:pt idx="2">
                  <c:v>260000000</c:v>
                </c:pt>
                <c:pt idx="3">
                  <c:v>252000000</c:v>
                </c:pt>
                <c:pt idx="4">
                  <c:v>278000000</c:v>
                </c:pt>
                <c:pt idx="5">
                  <c:v>265000000</c:v>
                </c:pt>
                <c:pt idx="6">
                  <c:v>270000000</c:v>
                </c:pt>
                <c:pt idx="7">
                  <c:v>285000000</c:v>
                </c:pt>
                <c:pt idx="8">
                  <c:v>260000000</c:v>
                </c:pt>
                <c:pt idx="9">
                  <c:v>245000000</c:v>
                </c:pt>
                <c:pt idx="10">
                  <c:v>235000000</c:v>
                </c:pt>
                <c:pt idx="11">
                  <c:v>270000000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2540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245000000</c:v>
                </c:pt>
                <c:pt idx="1">
                  <c:v>265000000</c:v>
                </c:pt>
                <c:pt idx="2">
                  <c:v>285000000</c:v>
                </c:pt>
                <c:pt idx="3">
                  <c:v>272000000</c:v>
                </c:pt>
                <c:pt idx="4">
                  <c:v>295000000</c:v>
                </c:pt>
                <c:pt idx="5">
                  <c:v>290000000</c:v>
                </c:pt>
                <c:pt idx="6">
                  <c:v>300000000</c:v>
                </c:pt>
                <c:pt idx="7">
                  <c:v>310000000</c:v>
                </c:pt>
                <c:pt idx="8">
                  <c:v>285000000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41000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Total Degraded Area Restored (Ha)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1200</c:v>
                </c:pt>
                <c:pt idx="1">
                  <c:v>1500</c:v>
                </c:pt>
                <c:pt idx="2">
                  <c:v>2000</c:v>
                </c:pt>
                <c:pt idx="3">
                  <c:v>1800</c:v>
                </c:pt>
                <c:pt idx="4">
                  <c:v>2200</c:v>
                </c:pt>
                <c:pt idx="5">
                  <c:v>1900</c:v>
                </c:pt>
                <c:pt idx="6">
                  <c:v>2100</c:v>
                </c:pt>
                <c:pt idx="7">
                  <c:v>2300</c:v>
                </c:pt>
                <c:pt idx="8">
                  <c:v>2000</c:v>
                </c:pt>
                <c:pt idx="9">
                  <c:v>1700</c:v>
                </c:pt>
                <c:pt idx="10">
                  <c:v>1500</c:v>
                </c:pt>
                <c:pt idx="11">
                  <c:v>1800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5B9BD5"/>
            </a:solidFill>
            <a:ln w="25400" cap="flat">
              <a:solidFill>
                <a:srgbClr val="5B9BD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1500</c:v>
                </c:pt>
                <c:pt idx="1">
                  <c:v>1800</c:v>
                </c:pt>
                <c:pt idx="2">
                  <c:v>2200</c:v>
                </c:pt>
                <c:pt idx="3">
                  <c:v>2000</c:v>
                </c:pt>
                <c:pt idx="4">
                  <c:v>2500</c:v>
                </c:pt>
                <c:pt idx="5">
                  <c:v>2300</c:v>
                </c:pt>
                <c:pt idx="6">
                  <c:v>2400</c:v>
                </c:pt>
                <c:pt idx="7">
                  <c:v>2600</c:v>
                </c:pt>
                <c:pt idx="8">
                  <c:v>2300</c:v>
                </c:pt>
                <c:pt idx="9">
                  <c:v>2000</c:v>
                </c:pt>
                <c:pt idx="10">
                  <c:v>1900</c:v>
                </c:pt>
                <c:pt idx="11">
                  <c:v>2100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70AD47"/>
            </a:solidFill>
            <a:ln w="25400" cap="flat">
              <a:solidFill>
                <a:srgbClr val="70AD47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1700</c:v>
                </c:pt>
                <c:pt idx="1">
                  <c:v>2000</c:v>
                </c:pt>
                <c:pt idx="2">
                  <c:v>2500</c:v>
                </c:pt>
                <c:pt idx="3">
                  <c:v>2300</c:v>
                </c:pt>
                <c:pt idx="4">
                  <c:v>2800</c:v>
                </c:pt>
                <c:pt idx="5">
                  <c:v>2600</c:v>
                </c:pt>
                <c:pt idx="6">
                  <c:v>2700</c:v>
                </c:pt>
                <c:pt idx="7">
                  <c:v>2900</c:v>
                </c:pt>
                <c:pt idx="8">
                  <c:v>2500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190.0000000000005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LAND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MIPD; Sector Leads: Land and Survey Department; Land Custody and Development Authority; testagency; Agensiii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Q1 2025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Projects / Programmes</a:t>
            </a: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3657600" y="9144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9144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eheheh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4114800" y="9144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7315200" y="9144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3657600" y="13716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13716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gagaga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114800" y="13716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7315200" y="13716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3657600" y="18288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457200" y="18288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paofpao</a:t>
            </a:r>
            <a:endParaRPr lang="en-US" sz="900" dirty="0"/>
          </a:p>
        </p:txBody>
      </p:sp>
      <p:sp>
        <p:nvSpPr>
          <p:cNvPr id="16" name="Text 14"/>
          <p:cNvSpPr/>
          <p:nvPr/>
        </p:nvSpPr>
        <p:spPr>
          <a:xfrm>
            <a:off x="4114800" y="18288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17" name="Text 15"/>
          <p:cNvSpPr/>
          <p:nvPr/>
        </p:nvSpPr>
        <p:spPr>
          <a:xfrm>
            <a:off x="7315200" y="18288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18" name="Shape 16"/>
          <p:cNvSpPr/>
          <p:nvPr/>
        </p:nvSpPr>
        <p:spPr>
          <a:xfrm>
            <a:off x="3657600" y="22860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57200" y="22860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program 1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4114800" y="22860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7315200" y="22860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22" name="Shape 20"/>
          <p:cNvSpPr/>
          <p:nvPr/>
        </p:nvSpPr>
        <p:spPr>
          <a:xfrm>
            <a:off x="3657600" y="27432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57200" y="27432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program A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4114800" y="27432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7315200" y="27432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26" name="Shape 24"/>
          <p:cNvSpPr/>
          <p:nvPr/>
        </p:nvSpPr>
        <p:spPr>
          <a:xfrm>
            <a:off x="3657600" y="32004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457200" y="32004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try draft</a:t>
            </a:r>
            <a:endParaRPr lang="en-US" sz="900" dirty="0"/>
          </a:p>
        </p:txBody>
      </p:sp>
      <p:sp>
        <p:nvSpPr>
          <p:cNvPr id="28" name="Text 26"/>
          <p:cNvSpPr/>
          <p:nvPr/>
        </p:nvSpPr>
        <p:spPr>
          <a:xfrm>
            <a:off x="4114800" y="32004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29" name="Text 27"/>
          <p:cNvSpPr/>
          <p:nvPr/>
        </p:nvSpPr>
        <p:spPr>
          <a:xfrm>
            <a:off x="7315200" y="32004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30" name="Shape 28"/>
          <p:cNvSpPr/>
          <p:nvPr/>
        </p:nvSpPr>
        <p:spPr>
          <a:xfrm>
            <a:off x="3657600" y="36576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457200" y="36576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try lagi</a:t>
            </a:r>
            <a:endParaRPr lang="en-US" sz="900" dirty="0"/>
          </a:p>
        </p:txBody>
      </p:sp>
      <p:sp>
        <p:nvSpPr>
          <p:cNvPr id="32" name="Text 30"/>
          <p:cNvSpPr/>
          <p:nvPr/>
        </p:nvSpPr>
        <p:spPr>
          <a:xfrm>
            <a:off x="4114800" y="36576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33" name="Text 31"/>
          <p:cNvSpPr/>
          <p:nvPr/>
        </p:nvSpPr>
        <p:spPr>
          <a:xfrm>
            <a:off x="7315200" y="36576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34" name="Shape 32"/>
          <p:cNvSpPr/>
          <p:nvPr/>
        </p:nvSpPr>
        <p:spPr>
          <a:xfrm>
            <a:off x="3657600" y="41148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457200" y="41148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zani</a:t>
            </a:r>
            <a:endParaRPr lang="en-US" sz="900" dirty="0"/>
          </a:p>
        </p:txBody>
      </p:sp>
      <p:sp>
        <p:nvSpPr>
          <p:cNvPr id="36" name="Text 34"/>
          <p:cNvSpPr/>
          <p:nvPr/>
        </p:nvSpPr>
        <p:spPr>
          <a:xfrm>
            <a:off x="4114800" y="41148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37" name="Text 35"/>
          <p:cNvSpPr/>
          <p:nvPr/>
        </p:nvSpPr>
        <p:spPr>
          <a:xfrm>
            <a:off x="7315200" y="41148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38" name="Text 36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Key Performance Indicators</a:t>
            </a:r>
            <a:endParaRPr lang="en-US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91440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0" name="Text 37"/>
          <p:cNvSpPr/>
          <p:nvPr/>
        </p:nvSpPr>
        <p:spPr>
          <a:xfrm>
            <a:off x="6949440" y="329184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4472C4"/>
                </a:solidFill>
              </a:rPr>
              <a:t>TOTAL 2023 = RM3,095,000,000.00</a:t>
            </a:r>
            <a:endParaRPr lang="en-US" sz="900" dirty="0"/>
          </a:p>
        </p:txBody>
      </p:sp>
      <p:sp>
        <p:nvSpPr>
          <p:cNvPr id="41" name="Text 38"/>
          <p:cNvSpPr/>
          <p:nvPr/>
        </p:nvSpPr>
        <p:spPr>
          <a:xfrm>
            <a:off x="9144000" y="3291840"/>
            <a:ext cx="2286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ED7D31"/>
                </a:solidFill>
              </a:rPr>
              <a:t>TOTAL 2024 (Jan-Sept) = RM2,547,000,000.00</a:t>
            </a:r>
            <a:endParaRPr lang="en-US" sz="900" dirty="0"/>
          </a:p>
        </p:txBody>
      </p:sp>
      <p:sp>
        <p:nvSpPr>
          <p:cNvPr id="42" name="Text 39"/>
          <p:cNvSpPr/>
          <p:nvPr/>
        </p:nvSpPr>
        <p:spPr>
          <a:xfrm>
            <a:off x="6949440" y="374904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4472C4"/>
                </a:solidFill>
              </a:rPr>
              <a:t>32</a:t>
            </a:r>
            <a:endParaRPr lang="en-US" sz="2400" dirty="0"/>
          </a:p>
        </p:txBody>
      </p:sp>
      <p:sp>
        <p:nvSpPr>
          <p:cNvPr id="43" name="Text 40"/>
          <p:cNvSpPr/>
          <p:nvPr/>
        </p:nvSpPr>
        <p:spPr>
          <a:xfrm>
            <a:off x="6949440" y="41148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TPA Protection &amp; Biodiversity Conserved</a:t>
            </a:r>
            <a:endParaRPr lang="en-US" sz="900" dirty="0"/>
          </a:p>
        </p:txBody>
      </p:sp>
      <p:sp>
        <p:nvSpPr>
          <p:cNvPr id="44" name="Text 41"/>
          <p:cNvSpPr/>
          <p:nvPr/>
        </p:nvSpPr>
        <p:spPr>
          <a:xfrm>
            <a:off x="7498080" y="374904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</a:rPr>
              <a:t>On-going conservation programs across protected areas</a:t>
            </a:r>
            <a:endParaRPr lang="en-US" sz="800" dirty="0"/>
          </a:p>
        </p:txBody>
      </p:sp>
      <p:sp>
        <p:nvSpPr>
          <p:cNvPr id="45" name="Text 42"/>
          <p:cNvSpPr/>
          <p:nvPr/>
        </p:nvSpPr>
        <p:spPr>
          <a:xfrm>
            <a:off x="8778240" y="37490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78%</a:t>
            </a:r>
            <a:endParaRPr lang="en-US" sz="1800" dirty="0"/>
          </a:p>
        </p:txBody>
      </p:sp>
      <p:sp>
        <p:nvSpPr>
          <p:cNvPr id="46" name="Text 43"/>
          <p:cNvSpPr/>
          <p:nvPr/>
        </p:nvSpPr>
        <p:spPr>
          <a:xfrm>
            <a:off x="8778240" y="411480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Forest Management Unit (FMU)</a:t>
            </a:r>
            <a:endParaRPr lang="en-US" sz="900" dirty="0"/>
          </a:p>
        </p:txBody>
      </p:sp>
      <p:sp>
        <p:nvSpPr>
          <p:cNvPr id="47" name="Text 44"/>
          <p:cNvSpPr/>
          <p:nvPr/>
        </p:nvSpPr>
        <p:spPr>
          <a:xfrm>
            <a:off x="9509760" y="37490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2,327,221 ha</a:t>
            </a:r>
            <a:endParaRPr lang="en-US" sz="900" dirty="0"/>
          </a:p>
        </p:txBody>
      </p:sp>
      <p:sp>
        <p:nvSpPr>
          <p:cNvPr id="48" name="Text 45"/>
          <p:cNvSpPr/>
          <p:nvPr/>
        </p:nvSpPr>
        <p:spPr>
          <a:xfrm>
            <a:off x="10607040" y="37490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69%</a:t>
            </a:r>
            <a:endParaRPr lang="en-US" sz="1800" dirty="0"/>
          </a:p>
        </p:txBody>
      </p:sp>
      <p:sp>
        <p:nvSpPr>
          <p:cNvPr id="49" name="Text 46"/>
          <p:cNvSpPr/>
          <p:nvPr/>
        </p:nvSpPr>
        <p:spPr>
          <a:xfrm>
            <a:off x="10607040" y="411480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Forest Plantation Management Unit</a:t>
            </a:r>
            <a:endParaRPr lang="en-US" sz="900" dirty="0"/>
          </a:p>
        </p:txBody>
      </p:sp>
      <p:sp>
        <p:nvSpPr>
          <p:cNvPr id="50" name="Text 47"/>
          <p:cNvSpPr/>
          <p:nvPr/>
        </p:nvSpPr>
        <p:spPr>
          <a:xfrm>
            <a:off x="11338560" y="37490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122,800 ha</a:t>
            </a:r>
            <a:endParaRPr lang="en-US" sz="900" dirty="0"/>
          </a:p>
        </p:txBody>
      </p:sp>
      <p:graphicFrame>
        <p:nvGraphicFramePr>
          <p:cNvPr id="51" name="Chart 1" descr=""/>
          <p:cNvGraphicFramePr/>
          <p:nvPr/>
        </p:nvGraphicFramePr>
        <p:xfrm>
          <a:off x="91440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2" name="Text 48"/>
          <p:cNvSpPr/>
          <p:nvPr/>
        </p:nvSpPr>
        <p:spPr>
          <a:xfrm>
            <a:off x="9144000" y="6400800"/>
            <a:ext cx="2286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70AD47"/>
                </a:solidFill>
              </a:rPr>
              <a:t>TOTAL 2024 = 21,028.90 ha</a:t>
            </a:r>
            <a:endParaRPr lang="en-US" sz="900" dirty="0"/>
          </a:p>
        </p:txBody>
      </p:sp>
      <p:sp>
        <p:nvSpPr>
          <p:cNvPr id="53" name="Text 49"/>
          <p:cNvSpPr/>
          <p:nvPr/>
        </p:nvSpPr>
        <p:spPr>
          <a:xfrm>
            <a:off x="6949440" y="64922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50%</a:t>
            </a:r>
            <a:endParaRPr lang="en-US" sz="1800" dirty="0"/>
          </a:p>
        </p:txBody>
      </p:sp>
      <p:sp>
        <p:nvSpPr>
          <p:cNvPr id="54" name="Text 50"/>
          <p:cNvSpPr/>
          <p:nvPr/>
        </p:nvSpPr>
        <p:spPr>
          <a:xfrm>
            <a:off x="6949440" y="676656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SDGP Endorsed Initiative</a:t>
            </a:r>
            <a:endParaRPr lang="en-US" sz="900" dirty="0"/>
          </a:p>
        </p:txBody>
      </p:sp>
      <p:sp>
        <p:nvSpPr>
          <p:cNvPr id="55" name="Text 51"/>
          <p:cNvSpPr/>
          <p:nvPr/>
        </p:nvSpPr>
        <p:spPr>
          <a:xfrm>
            <a:off x="8778240" y="64922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100%</a:t>
            </a:r>
            <a:endParaRPr lang="en-US" sz="1800" dirty="0"/>
          </a:p>
        </p:txBody>
      </p:sp>
      <p:sp>
        <p:nvSpPr>
          <p:cNvPr id="56" name="Text 52"/>
          <p:cNvSpPr/>
          <p:nvPr/>
        </p:nvSpPr>
        <p:spPr>
          <a:xfrm>
            <a:off x="8778240" y="676656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Niah NP World Heritage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457200" y="59436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822960" y="59436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Target Achieved / On Track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3200400" y="5943600"/>
            <a:ext cx="274320" cy="2743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3566160" y="59436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Minor Issues / Delayed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457200" y="6309360"/>
            <a:ext cx="274320" cy="2743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822960" y="63093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Major Issues / At Risk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3200400" y="630936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3566160" y="63093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Not Started / No Data</a:t>
            </a:r>
            <a:endParaRPr lang="en-US" sz="900" dirty="0"/>
          </a:p>
        </p:txBody>
      </p:sp>
      <p:sp>
        <p:nvSpPr>
          <p:cNvPr id="65" name="Text 6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DRAFT 30 Apr 2025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2025-04-30T07:03:22Z</dcterms:created>
  <dcterms:modified xsi:type="dcterms:W3CDTF">2025-04-30T07:03:22Z</dcterms:modified>
</cp:coreProperties>
</file>