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72732" r:id="rId5"/>
  </p:sldIdLst>
  <p:sldSz cx="12192000" cy="6858000"/>
  <p:notesSz cx="9926638" cy="14355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5201" autoAdjust="0"/>
  </p:normalViewPr>
  <p:slideViewPr>
    <p:cSldViewPr snapToGrid="0">
      <p:cViewPr>
        <p:scale>
          <a:sx n="100" d="100"/>
          <a:sy n="100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Kerja%2019.12.2022\Kerja%20B.Hutan\Mesyuarat\2024\PCDS\Q3\18%2010%202024%20PCDS%20Dashboard%20Master%20Worksheet%202024%20-%20Forestry%20Secto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Timber Export Value (RM)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063504052178135"/>
          <c:y val="0.23413774592160333"/>
          <c:w val="0.75987632737065358"/>
          <c:h val="0.54138143571492481"/>
        </c:manualLayout>
      </c:layout>
      <c:lineChart>
        <c:grouping val="standard"/>
        <c:varyColors val="0"/>
        <c:ser>
          <c:idx val="1"/>
          <c:order val="0"/>
          <c:tx>
            <c:strRef>
              <c:f>'[1]Timber Export Value'!$E$2</c:f>
              <c:strCache>
                <c:ptCount val="1"/>
                <c:pt idx="0">
                  <c:v>2023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'[1]Timber Export Value'!$C$3:$C$14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'[1]Timber Export Value'!$E$3:$E$14</c:f>
              <c:numCache>
                <c:formatCode>General</c:formatCode>
                <c:ptCount val="12"/>
                <c:pt idx="0">
                  <c:v>263569916.63</c:v>
                </c:pt>
                <c:pt idx="1">
                  <c:v>226356164.30000001</c:v>
                </c:pt>
                <c:pt idx="2">
                  <c:v>261778295.28999999</c:v>
                </c:pt>
                <c:pt idx="3">
                  <c:v>215771835.06999999</c:v>
                </c:pt>
                <c:pt idx="4">
                  <c:v>324280067.63999999</c:v>
                </c:pt>
                <c:pt idx="5">
                  <c:v>235560482.88999999</c:v>
                </c:pt>
                <c:pt idx="6">
                  <c:v>244689028.37</c:v>
                </c:pt>
                <c:pt idx="7">
                  <c:v>344761866.36000001</c:v>
                </c:pt>
                <c:pt idx="8">
                  <c:v>210214202.19999999</c:v>
                </c:pt>
                <c:pt idx="9">
                  <c:v>266639022.25</c:v>
                </c:pt>
                <c:pt idx="10">
                  <c:v>296062485.55000001</c:v>
                </c:pt>
                <c:pt idx="11">
                  <c:v>251155864.77000001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5A-491C-8F34-25DBD5B47EDB}"/>
            </c:ext>
          </c:extLst>
        </c:ser>
        <c:ser>
          <c:idx val="2"/>
          <c:order val="1"/>
          <c:tx>
            <c:strRef>
              <c:f>'[1]Timber Export Value'!$F$2</c:f>
              <c:strCache>
                <c:ptCount val="1"/>
                <c:pt idx="0">
                  <c:v>2024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45A-491C-8F34-25DBD5B47ED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45A-491C-8F34-25DBD5B47ED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5A-491C-8F34-25DBD5B47EDB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45A-491C-8F34-25DBD5B47EDB}"/>
              </c:ext>
            </c:extLst>
          </c:dPt>
          <c:cat>
            <c:strRef>
              <c:f>'[1]Timber Export Value'!$C$3:$C$14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'[1]Timber Export Value'!$F$3:$F$14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214907671.69999999</c:v>
                </c:pt>
                <c:pt idx="3">
                  <c:v>232014272.13999999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274788036.68000001</c:v>
                </c:pt>
                <c:pt idx="7">
                  <c:v>210420404.31</c:v>
                </c:pt>
                <c:pt idx="8">
                  <c:v>191837139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45A-491C-8F34-25DBD5B47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4386239"/>
        <c:axId val="1634386719"/>
      </c:lineChart>
      <c:catAx>
        <c:axId val="163438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386719"/>
        <c:crosses val="autoZero"/>
        <c:auto val="1"/>
        <c:lblAlgn val="ctr"/>
        <c:lblOffset val="100"/>
        <c:noMultiLvlLbl val="0"/>
      </c:catAx>
      <c:valAx>
        <c:axId val="1634386719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386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72028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1"/>
            <a:ext cx="4301543" cy="720282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2448D7E6-AD5E-4E2A-A1B4-793283BEB42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795463"/>
            <a:ext cx="8612188" cy="4843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6908710"/>
            <a:ext cx="7941310" cy="5652582"/>
          </a:xfrm>
          <a:prstGeom prst="rect">
            <a:avLst/>
          </a:prstGeom>
        </p:spPr>
        <p:txBody>
          <a:bodyPr vert="horz" lIns="132762" tIns="66381" rIns="132762" bIns="6638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35487"/>
            <a:ext cx="4301543" cy="720280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13635487"/>
            <a:ext cx="4301543" cy="720280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0FB3A288-3405-48B9-9105-20C6DB2B7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3A288-3405-48B9-9105-20C6DB2B72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8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9E46-D672-1669-1680-F9A31BFB2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55DE-4CC3-7A37-8751-9B9658348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0BE80-32BA-F901-A070-0C121418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E775-3CF0-2F3A-0D7E-5911273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7C4C-CF2B-D5E9-0525-55662DE3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1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6403-8738-B144-A02B-B7AD2067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9888F-8C20-E4F8-E05E-EA022EB3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640E-140D-D1FA-579A-AC6E1393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94B0F-5899-0F88-5B7E-1C4C9F95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7979-94CB-51C7-5A5E-F39A41D3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F6A04-3470-55AB-8580-4BF449BAB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C1958-A2E9-9672-00D7-BBEE85C9D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C89C-DA54-C56C-8310-5C2AB2ED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1D90-D6C7-A1D0-1328-47DB5826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C8DD-C92E-D26D-13C2-377BC868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72ED-DD50-777F-5CFE-F2915C3F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B7BC-AE2E-43DF-7374-8C31D638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D8A46-7303-6212-0885-863E1E23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8B0F-E300-B1D2-6F93-577A9F80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F06A-8E1D-A052-CCDE-EDB058B4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B26A-5283-505D-F69F-836AE04A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E0DE3-3BC0-7810-B9F5-2006FB36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2A5A1-4D10-A686-9F3B-AE07440A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175D8-C85A-D52D-4609-A7DB3AA4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34D7-B0B1-3751-1D56-D212FACB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3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23E5-DC9B-95F4-B4A9-30C7B0B5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180A4-D2F3-69ED-13F9-D1DD4F257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69E8A-C5CB-3BEC-E6BB-0315D34C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CBD61-4EC2-A4B6-4FCC-2351A47C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1BA2-618D-8AC5-C498-7769CA4A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FD8E9-EECA-BE9B-C8CF-5264234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9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1CC2-2BA6-85D1-36B5-736CC5D7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2E0E2-EDEE-982F-2413-37C924C05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51F5D-9222-A04F-3F7F-928C8770D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49134F-087F-DE1F-9DF6-0829252BB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324D-FA84-6CCF-7872-885A46CB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119EE-9C82-2542-3AA6-F69DD57E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0C7C9-9518-780C-B7CE-4329881E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63928-EC58-9FC3-FB32-3D63AFA3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4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7021-B5CC-9638-0960-AB3C39EE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16BD0-1892-8446-4DAF-22F5C2D2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47C3-F109-497B-7370-8F20A975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79F0C-B899-1120-B197-89F83E4E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2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FC608-0D09-1DF5-9001-150B8432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25C1C-D140-B1F4-FA60-6C6D4018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50073-3013-7ED4-B201-E3F7DA05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BC9B-AC99-582D-7EAA-8396A2E2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4ECA-4D11-35A2-E922-88F0728C7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C493-E17E-715B-53CB-BB3C7590C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0109-9607-DD72-5A09-164FFE54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D7D40-386E-458B-31F7-C9201EB2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BE62D-3D75-9FFC-0DC9-B231DE01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2C67-8C36-4E80-0CB1-831D8060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CDA5B-A41F-48B8-4782-96A401000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8574-764B-EDAF-2D7B-9FCD8DDDA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D1BDC-2371-33BE-C212-7A3CA09A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A6E8B-557F-B55D-A6C2-5A26AB2C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6462-14CC-F7F9-8829-B9257BA0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461CE-3B19-2266-BB9C-02392565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B3713-0716-42F4-EAF4-15210CC8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3E9BC-3672-DA2F-F1E0-CEF77BBDF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BD0B-A91E-42CF-B930-B050DB6594B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4002-4F14-E617-3370-20B02652E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3684-0EBE-4C94-B04A-621C6D255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FA5B6-4C93-4178-A041-EB19B58E6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50" descr="A graph with blue and orange lines">
            <a:extLst>
              <a:ext uri="{FF2B5EF4-FFF2-40B4-BE49-F238E27FC236}">
                <a16:creationId xmlns:a16="http://schemas.microsoft.com/office/drawing/2014/main" id="{7413C939-236A-83DB-05EB-5F9BF6DB4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679" y="3898154"/>
            <a:ext cx="3625990" cy="1761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9874DF-5717-0862-049A-8FA9A0D6BC76}"/>
              </a:ext>
            </a:extLst>
          </p:cNvPr>
          <p:cNvSpPr txBox="1"/>
          <p:nvPr/>
        </p:nvSpPr>
        <p:spPr>
          <a:xfrm>
            <a:off x="2999847" y="71366"/>
            <a:ext cx="8980984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defTabSz="914377">
              <a:defRPr/>
            </a:pPr>
            <a:endParaRPr lang="en-US" dirty="0">
              <a:solidFill>
                <a:prstClr val="black"/>
              </a:solidFill>
              <a:latin typeface="Calibri 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42B4BD6-D727-572D-CE49-090D122E571A}"/>
              </a:ext>
            </a:extLst>
          </p:cNvPr>
          <p:cNvSpPr>
            <a:spLocks noChangeAspect="1"/>
          </p:cNvSpPr>
          <p:nvPr/>
        </p:nvSpPr>
        <p:spPr>
          <a:xfrm>
            <a:off x="11396055" y="91115"/>
            <a:ext cx="574695" cy="5462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sz="1400" dirty="0">
              <a:solidFill>
                <a:prstClr val="white"/>
              </a:solidFill>
              <a:latin typeface="Calibri 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C3EF0-16A0-CDF1-F52F-7C816A109323}"/>
              </a:ext>
            </a:extLst>
          </p:cNvPr>
          <p:cNvSpPr txBox="1"/>
          <p:nvPr/>
        </p:nvSpPr>
        <p:spPr>
          <a:xfrm>
            <a:off x="200388" y="71365"/>
            <a:ext cx="2799459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defTabSz="914377">
              <a:defRPr/>
            </a:pPr>
            <a:endParaRPr lang="en-US" dirty="0">
              <a:solidFill>
                <a:prstClr val="black"/>
              </a:solidFill>
              <a:latin typeface="Calibri 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012A9D-0A92-C61C-E161-30BD9DB9F3C8}"/>
              </a:ext>
            </a:extLst>
          </p:cNvPr>
          <p:cNvSpPr txBox="1"/>
          <p:nvPr/>
        </p:nvSpPr>
        <p:spPr>
          <a:xfrm>
            <a:off x="2999847" y="109401"/>
            <a:ext cx="6606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 "/>
              </a:rPr>
              <a:t>MUDeNR; Sector Leads: YAB Datuk </a:t>
            </a:r>
            <a:r>
              <a:rPr lang="en-US" sz="1100" dirty="0" err="1">
                <a:latin typeface="Calibri "/>
              </a:rPr>
              <a:t>Patinggi</a:t>
            </a:r>
            <a:r>
              <a:rPr lang="en-US" sz="1100" dirty="0">
                <a:latin typeface="Calibri "/>
              </a:rPr>
              <a:t> Tan Sri (Dr) Abang Haji Abdul Rahman </a:t>
            </a:r>
            <a:r>
              <a:rPr lang="en-US" sz="1100" dirty="0" err="1">
                <a:latin typeface="Calibri "/>
              </a:rPr>
              <a:t>Zohari</a:t>
            </a:r>
            <a:r>
              <a:rPr lang="en-US" sz="1100" dirty="0">
                <a:latin typeface="Calibri "/>
              </a:rPr>
              <a:t> Tun Datuk Abang Haji </a:t>
            </a:r>
            <a:r>
              <a:rPr lang="en-US" sz="1100" dirty="0" err="1">
                <a:latin typeface="Calibri "/>
              </a:rPr>
              <a:t>Openg</a:t>
            </a:r>
            <a:r>
              <a:rPr lang="en-US" sz="1100" dirty="0">
                <a:latin typeface="Calibri "/>
              </a:rPr>
              <a:t> (M), YB Datuk Amar Haji Awang Tengah Ali Hasan (2nd Min), Datu Haji Abdullah bin </a:t>
            </a:r>
            <a:r>
              <a:rPr lang="en-US" sz="1100" dirty="0" err="1">
                <a:latin typeface="Calibri "/>
              </a:rPr>
              <a:t>Julaihi</a:t>
            </a:r>
            <a:r>
              <a:rPr lang="en-US" sz="1100" dirty="0">
                <a:latin typeface="Calibri "/>
              </a:rPr>
              <a:t> [PS]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97B21-91CA-0EBC-D596-EC46870C6E22}"/>
              </a:ext>
            </a:extLst>
          </p:cNvPr>
          <p:cNvSpPr txBox="1"/>
          <p:nvPr/>
        </p:nvSpPr>
        <p:spPr>
          <a:xfrm>
            <a:off x="9677831" y="70152"/>
            <a:ext cx="170744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 defTabSz="914377">
              <a:defRPr/>
            </a:pPr>
            <a:r>
              <a:rPr lang="en-US" sz="3200" b="1" dirty="0">
                <a:solidFill>
                  <a:prstClr val="black"/>
                </a:solidFill>
                <a:latin typeface="Calibri "/>
              </a:rPr>
              <a:t>Q4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5F44A-1849-17B3-C798-0275B9EF78DB}"/>
              </a:ext>
            </a:extLst>
          </p:cNvPr>
          <p:cNvSpPr txBox="1"/>
          <p:nvPr/>
        </p:nvSpPr>
        <p:spPr>
          <a:xfrm>
            <a:off x="721540" y="104240"/>
            <a:ext cx="223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b="1" dirty="0">
                <a:solidFill>
                  <a:prstClr val="black"/>
                </a:solidFill>
                <a:latin typeface="Calibri "/>
              </a:rPr>
              <a:t>FORESTRY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2EED20-7311-E5C1-DEAD-49DF831F4C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0388" y="691178"/>
            <a:ext cx="8153991" cy="57422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prstClr val="white"/>
              </a:solidFill>
              <a:latin typeface="Calibri 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44196-135C-617B-D413-E017F867CED6}"/>
              </a:ext>
            </a:extLst>
          </p:cNvPr>
          <p:cNvSpPr txBox="1"/>
          <p:nvPr/>
        </p:nvSpPr>
        <p:spPr>
          <a:xfrm>
            <a:off x="1027613" y="741648"/>
            <a:ext cx="1621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000" b="1" dirty="0">
                <a:solidFill>
                  <a:prstClr val="black"/>
                </a:solidFill>
                <a:latin typeface="Calibri "/>
              </a:rPr>
              <a:t>Project/Programme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4B406-4FF3-7F68-8747-384C53AC0345}"/>
              </a:ext>
            </a:extLst>
          </p:cNvPr>
          <p:cNvSpPr txBox="1"/>
          <p:nvPr/>
        </p:nvSpPr>
        <p:spPr>
          <a:xfrm>
            <a:off x="2715296" y="741496"/>
            <a:ext cx="1659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000" b="1" dirty="0">
                <a:solidFill>
                  <a:prstClr val="black"/>
                </a:solidFill>
                <a:latin typeface="Calibri "/>
              </a:rPr>
              <a:t>Q4 2024 Target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A17E13-FFD6-10A3-2D23-C7CBADBA8A40}"/>
              </a:ext>
            </a:extLst>
          </p:cNvPr>
          <p:cNvSpPr txBox="1"/>
          <p:nvPr/>
        </p:nvSpPr>
        <p:spPr>
          <a:xfrm>
            <a:off x="4480393" y="741496"/>
            <a:ext cx="5408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1000" b="1" dirty="0">
                <a:solidFill>
                  <a:prstClr val="black"/>
                </a:solidFill>
                <a:latin typeface="Calibri "/>
              </a:rPr>
              <a:t>Rating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7BDA9-5635-B0DD-A9EB-8EB375501E20}"/>
              </a:ext>
            </a:extLst>
          </p:cNvPr>
          <p:cNvSpPr txBox="1"/>
          <p:nvPr/>
        </p:nvSpPr>
        <p:spPr>
          <a:xfrm>
            <a:off x="6126462" y="722550"/>
            <a:ext cx="162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sz="1000" b="1" dirty="0">
                <a:solidFill>
                  <a:prstClr val="black"/>
                </a:solidFill>
                <a:latin typeface="Calibri "/>
              </a:rPr>
              <a:t>Q4 2024 Status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80BD3-E973-4014-C20E-D1FAC34D2060}"/>
              </a:ext>
            </a:extLst>
          </p:cNvPr>
          <p:cNvCxnSpPr>
            <a:cxnSpLocks/>
          </p:cNvCxnSpPr>
          <p:nvPr/>
        </p:nvCxnSpPr>
        <p:spPr>
          <a:xfrm>
            <a:off x="816740" y="970021"/>
            <a:ext cx="73141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5FC19B5-CBDC-838F-CA60-38019561ACE5}"/>
              </a:ext>
            </a:extLst>
          </p:cNvPr>
          <p:cNvGrpSpPr/>
          <p:nvPr/>
        </p:nvGrpSpPr>
        <p:grpSpPr>
          <a:xfrm>
            <a:off x="-222543" y="6452935"/>
            <a:ext cx="7688227" cy="369332"/>
            <a:chOff x="-222543" y="6416850"/>
            <a:chExt cx="7688227" cy="36933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692CD15-6355-1797-7A88-8F83826F0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3447" y="6472905"/>
              <a:ext cx="288000" cy="28800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 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E9C36C4-6356-2706-FA5A-3F5AC9718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8818" y="6472905"/>
              <a:ext cx="288000" cy="288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Calibri 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74195E-6622-39C8-E501-F52D38105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5151" y="6444376"/>
              <a:ext cx="288000" cy="288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Calibri 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3A1552F-56C8-093C-A5D2-FBDA93044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0639" y="6445375"/>
              <a:ext cx="288000" cy="288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Calibri 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B245217-1889-3D3E-E3E7-D1A9CC459D06}"/>
                </a:ext>
              </a:extLst>
            </p:cNvPr>
            <p:cNvSpPr txBox="1"/>
            <p:nvPr/>
          </p:nvSpPr>
          <p:spPr>
            <a:xfrm>
              <a:off x="-222543" y="6493795"/>
              <a:ext cx="146892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Calibri "/>
                </a:rPr>
                <a:t>Legend: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BF64F94-7AD3-6C66-F032-E3EF0F0021E8}"/>
                </a:ext>
              </a:extLst>
            </p:cNvPr>
            <p:cNvSpPr txBox="1"/>
            <p:nvPr/>
          </p:nvSpPr>
          <p:spPr>
            <a:xfrm>
              <a:off x="1207669" y="6416850"/>
              <a:ext cx="143829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alibri "/>
                </a:rPr>
                <a:t>Monthly target achieved, Project on track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24450A-5E5B-6B4B-D4E1-356BCB038BD7}"/>
                </a:ext>
              </a:extLst>
            </p:cNvPr>
            <p:cNvSpPr txBox="1"/>
            <p:nvPr/>
          </p:nvSpPr>
          <p:spPr>
            <a:xfrm>
              <a:off x="2989644" y="6416850"/>
              <a:ext cx="14185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alibri "/>
                </a:rPr>
                <a:t>Miss in target but</a:t>
              </a:r>
            </a:p>
            <a:p>
              <a:r>
                <a:rPr lang="en-US" sz="900" i="1" dirty="0">
                  <a:latin typeface="Calibri "/>
                </a:rPr>
                <a:t>still on track for 2024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6FC38D1-14B8-DFCF-CE52-2E176090A0BE}"/>
                </a:ext>
              </a:extLst>
            </p:cNvPr>
            <p:cNvSpPr txBox="1"/>
            <p:nvPr/>
          </p:nvSpPr>
          <p:spPr>
            <a:xfrm>
              <a:off x="4657507" y="6456690"/>
              <a:ext cx="1072964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alibri "/>
                </a:rPr>
                <a:t>Severe delays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BEFE5BE-B222-258D-F2F2-E9499E3E4D19}"/>
                </a:ext>
              </a:extLst>
            </p:cNvPr>
            <p:cNvSpPr txBox="1"/>
            <p:nvPr/>
          </p:nvSpPr>
          <p:spPr>
            <a:xfrm>
              <a:off x="5961497" y="6466265"/>
              <a:ext cx="150418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i="1" dirty="0">
                  <a:latin typeface="Calibri "/>
                </a:rPr>
                <a:t>Not started</a:t>
              </a:r>
            </a:p>
          </p:txBody>
        </p:sp>
      </p:grpSp>
      <p:pic>
        <p:nvPicPr>
          <p:cNvPr id="11" name="Graphic 13">
            <a:extLst>
              <a:ext uri="{FF2B5EF4-FFF2-40B4-BE49-F238E27FC236}">
                <a16:creationId xmlns:a16="http://schemas.microsoft.com/office/drawing/2014/main" id="{4FE10F21-F0B3-E907-E5F0-BE1E5288F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881" y="117985"/>
            <a:ext cx="526993" cy="5269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BED5D3-C8F7-6721-5CB3-74F7F9CF4906}"/>
              </a:ext>
            </a:extLst>
          </p:cNvPr>
          <p:cNvCxnSpPr/>
          <p:nvPr/>
        </p:nvCxnSpPr>
        <p:spPr>
          <a:xfrm>
            <a:off x="992166" y="2400343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CE0709-1345-2B06-6439-20A690CCD291}"/>
              </a:ext>
            </a:extLst>
          </p:cNvPr>
          <p:cNvGrpSpPr/>
          <p:nvPr/>
        </p:nvGrpSpPr>
        <p:grpSpPr>
          <a:xfrm>
            <a:off x="8477240" y="2716837"/>
            <a:ext cx="3707513" cy="605934"/>
            <a:chOff x="8477240" y="2776593"/>
            <a:chExt cx="3634876" cy="60593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A180AC6-C4F4-7D8A-5BA1-3BEB282966B0}"/>
                </a:ext>
              </a:extLst>
            </p:cNvPr>
            <p:cNvSpPr txBox="1"/>
            <p:nvPr/>
          </p:nvSpPr>
          <p:spPr>
            <a:xfrm>
              <a:off x="8477240" y="2776593"/>
              <a:ext cx="3550307" cy="52271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MY" sz="2400" dirty="0">
                <a:latin typeface="Calibri 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4FABE8-90AD-06EC-BC97-A0AA50BAA00E}"/>
                </a:ext>
              </a:extLst>
            </p:cNvPr>
            <p:cNvSpPr txBox="1"/>
            <p:nvPr/>
          </p:nvSpPr>
          <p:spPr>
            <a:xfrm>
              <a:off x="8489435" y="2797752"/>
              <a:ext cx="14162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u="sng" dirty="0">
                  <a:latin typeface="Calibri "/>
                </a:rPr>
                <a:t>TPA Protection &amp; Biodiversity Conservation Programs (incl. community-based initiatives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61FE612-AABC-018E-C291-174C12BD7715}"/>
                </a:ext>
              </a:extLst>
            </p:cNvPr>
            <p:cNvSpPr txBox="1"/>
            <p:nvPr/>
          </p:nvSpPr>
          <p:spPr>
            <a:xfrm>
              <a:off x="9866243" y="2793969"/>
              <a:ext cx="678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400" dirty="0">
                  <a:solidFill>
                    <a:srgbClr val="0070C0"/>
                  </a:solidFill>
                  <a:latin typeface="Calibri "/>
                </a:rPr>
                <a:t>32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559E291-D04E-7DA8-6DA5-04556222B5C1}"/>
                </a:ext>
              </a:extLst>
            </p:cNvPr>
            <p:cNvSpPr txBox="1"/>
            <p:nvPr/>
          </p:nvSpPr>
          <p:spPr>
            <a:xfrm>
              <a:off x="10471949" y="2861830"/>
              <a:ext cx="1640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Calibri "/>
                </a:rPr>
                <a:t>On-going  programs and initiatives by SFC </a:t>
              </a:r>
              <a:r>
                <a:rPr lang="en-MY" sz="800" dirty="0">
                  <a:latin typeface="Calibri "/>
                </a:rPr>
                <a:t>(as of Sept 2024)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7756DE62-47E5-5CD6-3A6C-1A08FACB060D}"/>
              </a:ext>
            </a:extLst>
          </p:cNvPr>
          <p:cNvSpPr txBox="1"/>
          <p:nvPr/>
        </p:nvSpPr>
        <p:spPr>
          <a:xfrm>
            <a:off x="9686240" y="915984"/>
            <a:ext cx="240916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 "/>
              </a:rPr>
              <a:t>TOTAL 2023 = RM</a:t>
            </a:r>
            <a:r>
              <a:rPr lang="en-MY" sz="900" dirty="0">
                <a:solidFill>
                  <a:srgbClr val="000000"/>
                </a:solidFill>
                <a:latin typeface="Calibri "/>
              </a:rPr>
              <a:t>3,140,839,231.30</a:t>
            </a:r>
            <a:r>
              <a:rPr lang="en-US" sz="900" dirty="0">
                <a:latin typeface="Calibri "/>
              </a:rPr>
              <a:t>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E34A488-A7E8-5808-6157-019304A6C5A7}"/>
              </a:ext>
            </a:extLst>
          </p:cNvPr>
          <p:cNvSpPr txBox="1"/>
          <p:nvPr/>
        </p:nvSpPr>
        <p:spPr>
          <a:xfrm>
            <a:off x="7029846" y="6514612"/>
            <a:ext cx="585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900" dirty="0">
                <a:latin typeface="Calibri "/>
              </a:rPr>
              <a:t>2023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53A5CF7-88D7-9C01-B0B2-044E66110F35}"/>
              </a:ext>
            </a:extLst>
          </p:cNvPr>
          <p:cNvSpPr/>
          <p:nvPr/>
        </p:nvSpPr>
        <p:spPr>
          <a:xfrm>
            <a:off x="7002512" y="6576028"/>
            <a:ext cx="108000" cy="10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Calibri 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AC322D-A1E4-E1F6-40B7-089F925AC4DD}"/>
              </a:ext>
            </a:extLst>
          </p:cNvPr>
          <p:cNvSpPr txBox="1"/>
          <p:nvPr/>
        </p:nvSpPr>
        <p:spPr>
          <a:xfrm>
            <a:off x="7539475" y="6514612"/>
            <a:ext cx="5855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900" dirty="0">
                <a:latin typeface="Calibri "/>
              </a:rPr>
              <a:t>2024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8F3FF64-DAB7-673D-88E8-7727B302F60A}"/>
              </a:ext>
            </a:extLst>
          </p:cNvPr>
          <p:cNvSpPr/>
          <p:nvPr/>
        </p:nvSpPr>
        <p:spPr>
          <a:xfrm>
            <a:off x="7493018" y="6576028"/>
            <a:ext cx="108000" cy="10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Calibri 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7E52C1C-2DE2-EA62-E5AE-0D7D40AAE039}"/>
              </a:ext>
            </a:extLst>
          </p:cNvPr>
          <p:cNvCxnSpPr/>
          <p:nvPr/>
        </p:nvCxnSpPr>
        <p:spPr>
          <a:xfrm>
            <a:off x="1011216" y="1633850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01C57-1D64-583A-8E3E-ECA5FEF59294}"/>
              </a:ext>
            </a:extLst>
          </p:cNvPr>
          <p:cNvCxnSpPr/>
          <p:nvPr/>
        </p:nvCxnSpPr>
        <p:spPr>
          <a:xfrm>
            <a:off x="1001691" y="4224433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072770C-3507-EF4E-99F6-7058276AE555}"/>
              </a:ext>
            </a:extLst>
          </p:cNvPr>
          <p:cNvCxnSpPr/>
          <p:nvPr/>
        </p:nvCxnSpPr>
        <p:spPr>
          <a:xfrm>
            <a:off x="353991" y="2945796"/>
            <a:ext cx="7812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B1E17C9-0EB5-1CB0-BC8D-4D80BFDD0E15}"/>
              </a:ext>
            </a:extLst>
          </p:cNvPr>
          <p:cNvCxnSpPr/>
          <p:nvPr/>
        </p:nvCxnSpPr>
        <p:spPr>
          <a:xfrm>
            <a:off x="1020741" y="3389372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9E37AF3-97B5-B60A-73B3-619D018DF370}"/>
              </a:ext>
            </a:extLst>
          </p:cNvPr>
          <p:cNvCxnSpPr/>
          <p:nvPr/>
        </p:nvCxnSpPr>
        <p:spPr>
          <a:xfrm>
            <a:off x="363516" y="3803227"/>
            <a:ext cx="7812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2FAE19C-6FE6-2CB9-775A-A316B7AB4FB0}"/>
              </a:ext>
            </a:extLst>
          </p:cNvPr>
          <p:cNvCxnSpPr/>
          <p:nvPr/>
        </p:nvCxnSpPr>
        <p:spPr>
          <a:xfrm>
            <a:off x="1011216" y="4641502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F8271CF-C568-7CDD-2189-1CC9F7D23167}"/>
              </a:ext>
            </a:extLst>
          </p:cNvPr>
          <p:cNvCxnSpPr/>
          <p:nvPr/>
        </p:nvCxnSpPr>
        <p:spPr>
          <a:xfrm>
            <a:off x="1001691" y="5354639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7CD11C8-130F-2EF9-16E3-225FBE8749C3}"/>
              </a:ext>
            </a:extLst>
          </p:cNvPr>
          <p:cNvSpPr txBox="1"/>
          <p:nvPr/>
        </p:nvSpPr>
        <p:spPr>
          <a:xfrm>
            <a:off x="715280" y="360026"/>
            <a:ext cx="22969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"/>
              </a:rPr>
              <a:t>RM 8 </a:t>
            </a:r>
            <a:r>
              <a:rPr kumimoji="0" lang="en-MY" sz="105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"/>
              </a:rPr>
              <a:t>bil</a:t>
            </a:r>
            <a:r>
              <a:rPr kumimoji="0" lang="en-MY" sz="105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"/>
              </a:rPr>
              <a:t> in exports by 2030</a:t>
            </a: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688534D7-BE89-C26B-6115-6D9851B3EC50}"/>
              </a:ext>
            </a:extLst>
          </p:cNvPr>
          <p:cNvSpPr txBox="1"/>
          <p:nvPr/>
        </p:nvSpPr>
        <p:spPr>
          <a:xfrm>
            <a:off x="8409095" y="6491086"/>
            <a:ext cx="1966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rgbClr val="C00000"/>
                </a:solidFill>
              </a:rPr>
              <a:t>DRAFT 6 Jan 2025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20D009-386C-22CE-7C5A-5C168ABEDEF5}"/>
              </a:ext>
            </a:extLst>
          </p:cNvPr>
          <p:cNvCxnSpPr/>
          <p:nvPr/>
        </p:nvCxnSpPr>
        <p:spPr>
          <a:xfrm>
            <a:off x="1009265" y="5913572"/>
            <a:ext cx="711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CDAFB30-02B2-E971-1C83-92A556EE2B8F}"/>
              </a:ext>
            </a:extLst>
          </p:cNvPr>
          <p:cNvGrpSpPr/>
          <p:nvPr/>
        </p:nvGrpSpPr>
        <p:grpSpPr>
          <a:xfrm>
            <a:off x="653863" y="939204"/>
            <a:ext cx="7764013" cy="738664"/>
            <a:chOff x="653374" y="1464020"/>
            <a:chExt cx="7764013" cy="7386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332CF5-0AF1-871E-7763-1C7F31518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23393" y="1644861"/>
              <a:ext cx="229651" cy="22965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 dirty="0">
                <a:solidFill>
                  <a:srgbClr val="92D050"/>
                </a:solidFill>
                <a:highlight>
                  <a:srgbClr val="008000"/>
                </a:highlight>
                <a:latin typeface="Calibri 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75951DD-8FBA-C350-6A8C-50847BB26D88}"/>
                </a:ext>
              </a:extLst>
            </p:cNvPr>
            <p:cNvGrpSpPr/>
            <p:nvPr/>
          </p:nvGrpSpPr>
          <p:grpSpPr>
            <a:xfrm>
              <a:off x="653374" y="1646993"/>
              <a:ext cx="248157" cy="248157"/>
              <a:chOff x="303139" y="1611916"/>
              <a:chExt cx="450000" cy="450000"/>
            </a:xfrm>
          </p:grpSpPr>
          <p:pic>
            <p:nvPicPr>
              <p:cNvPr id="62" name="Graphic 61" descr="New with solid fill">
                <a:extLst>
                  <a:ext uri="{FF2B5EF4-FFF2-40B4-BE49-F238E27FC236}">
                    <a16:creationId xmlns:a16="http://schemas.microsoft.com/office/drawing/2014/main" id="{7290E96A-F93C-F30C-DC4D-0DB1CDBD9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57580" y="1666356"/>
                <a:ext cx="341121" cy="341121"/>
              </a:xfrm>
              <a:prstGeom prst="rect">
                <a:avLst/>
              </a:prstGeom>
            </p:spPr>
          </p:pic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82BE804-E7D7-F026-4892-0D5307F97B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139" y="1611916"/>
                <a:ext cx="450000" cy="45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 dirty="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6F802AD-1E02-A207-5E40-BE46BD50BDB4}"/>
                </a:ext>
              </a:extLst>
            </p:cNvPr>
            <p:cNvSpPr txBox="1"/>
            <p:nvPr/>
          </p:nvSpPr>
          <p:spPr>
            <a:xfrm>
              <a:off x="2216186" y="1548311"/>
              <a:ext cx="22972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effectLst/>
                  <a:latin typeface="Calibri "/>
                </a:rPr>
                <a:t>Cumulative 7 million trees planted (20,000ha area) in 2024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effectLst/>
                  <a:latin typeface="Calibri "/>
                </a:rPr>
                <a:t>5 planting program/collaborations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effectLst/>
                  <a:latin typeface="Calibri "/>
                </a:rPr>
                <a:t>Cumulative of 120 jobs created through community engagement in 2024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effectLst/>
                  <a:latin typeface="Calibri "/>
                </a:rPr>
                <a:t>100% planting data updated in </a:t>
              </a:r>
              <a:r>
                <a:rPr lang="en-US" sz="600" dirty="0" err="1">
                  <a:solidFill>
                    <a:srgbClr val="0070C0"/>
                  </a:solidFill>
                  <a:effectLst/>
                  <a:latin typeface="Calibri "/>
                </a:rPr>
                <a:t>Penghijauan</a:t>
              </a:r>
              <a:r>
                <a:rPr lang="en-US" sz="600" dirty="0">
                  <a:solidFill>
                    <a:srgbClr val="0070C0"/>
                  </a:solidFill>
                  <a:effectLst/>
                  <a:latin typeface="Calibri "/>
                </a:rPr>
                <a:t> Malaysia</a:t>
              </a:r>
              <a:endParaRPr lang="en-MY" sz="600" dirty="0">
                <a:solidFill>
                  <a:srgbClr val="0070C0"/>
                </a:solidFill>
                <a:effectLst/>
                <a:latin typeface="Calibri 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A6E37D9-DC84-FE29-0EAF-A64E7E8878AF}"/>
                </a:ext>
              </a:extLst>
            </p:cNvPr>
            <p:cNvSpPr txBox="1"/>
            <p:nvPr/>
          </p:nvSpPr>
          <p:spPr>
            <a:xfrm>
              <a:off x="4867587" y="1464020"/>
              <a:ext cx="35498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2 Seed Production Area Established  </a:t>
              </a:r>
              <a:r>
                <a:rPr lang="en-US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Pueh</a:t>
              </a: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Forest Reserve @ 51 mother trees and Sabal Forest Reserve @ 90 mother trees (</a:t>
              </a:r>
              <a:r>
                <a:rPr lang="en-US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geronggang</a:t>
              </a: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)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Asia-Pacific Regional Conference on Forest Landscape Restoration 2024 in collaboration with ITTO was held in Kuching, Sarawak on 27 - 28 August 2024.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Achieved 35 million tree planting target on 8 June 2024. Premier of Sarawak has planted tree number 35 million at Sabal FR in conjunction with the </a:t>
              </a:r>
              <a:r>
                <a:rPr lang="en-US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Satet</a:t>
              </a: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-Level IDF 2024.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21 planting program/collaborations organized in Q3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87E552-D2DE-C60F-1705-843E62A883F4}"/>
                </a:ext>
              </a:extLst>
            </p:cNvPr>
            <p:cNvSpPr txBox="1"/>
            <p:nvPr/>
          </p:nvSpPr>
          <p:spPr>
            <a:xfrm>
              <a:off x="1004833" y="1577175"/>
              <a:ext cx="14281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Implementation of Forest Landscape Restoration Throughout Sarawak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A53D33A-2E61-9059-A5EA-27A0AF977A35}"/>
              </a:ext>
            </a:extLst>
          </p:cNvPr>
          <p:cNvGrpSpPr/>
          <p:nvPr/>
        </p:nvGrpSpPr>
        <p:grpSpPr>
          <a:xfrm>
            <a:off x="658190" y="1633504"/>
            <a:ext cx="7702414" cy="723275"/>
            <a:chOff x="645301" y="2214169"/>
            <a:chExt cx="7702414" cy="72327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FAB3F1-E598-76B7-3F53-407F9A4A6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3869" y="2459983"/>
              <a:ext cx="228664" cy="22866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 dirty="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79F53F4-0DF4-516C-AECA-F1EC5205FB20}"/>
                </a:ext>
              </a:extLst>
            </p:cNvPr>
            <p:cNvGrpSpPr/>
            <p:nvPr/>
          </p:nvGrpSpPr>
          <p:grpSpPr>
            <a:xfrm>
              <a:off x="645301" y="2386290"/>
              <a:ext cx="248157" cy="248157"/>
              <a:chOff x="303140" y="2299059"/>
              <a:chExt cx="450000" cy="450000"/>
            </a:xfrm>
          </p:grpSpPr>
          <p:pic>
            <p:nvPicPr>
              <p:cNvPr id="56" name="Graphic 55" descr="Sparkling Heart with solid fill">
                <a:extLst>
                  <a:ext uri="{FF2B5EF4-FFF2-40B4-BE49-F238E27FC236}">
                    <a16:creationId xmlns:a16="http://schemas.microsoft.com/office/drawing/2014/main" id="{068907DE-7773-A2C0-1E00-4AD1F8FE4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54786" y="2353500"/>
                <a:ext cx="341121" cy="341121"/>
              </a:xfrm>
              <a:prstGeom prst="rect">
                <a:avLst/>
              </a:prstGeom>
            </p:spPr>
          </p:pic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DE6FA49-843B-8872-4EFE-D526504E15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140" y="2299059"/>
                <a:ext cx="450000" cy="45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3E9972F-9C09-13C8-9443-F330AC01E83E}"/>
                </a:ext>
              </a:extLst>
            </p:cNvPr>
            <p:cNvSpPr txBox="1"/>
            <p:nvPr/>
          </p:nvSpPr>
          <p:spPr>
            <a:xfrm>
              <a:off x="2210723" y="2232993"/>
              <a:ext cx="23674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fontAlgn="t">
                <a:buFont typeface="Arial" panose="020B0604020202020204" pitchFamily="34" charset="0"/>
                <a:buChar char="•"/>
              </a:pPr>
              <a:r>
                <a:rPr lang="en-US" sz="600" u="none" strike="noStrike" dirty="0">
                  <a:solidFill>
                    <a:srgbClr val="0070C0"/>
                  </a:solidFill>
                  <a:effectLst/>
                  <a:latin typeface="Calibri "/>
                </a:rPr>
                <a:t>1. Workshop to prepare Proposal of Ramsar site   </a:t>
              </a:r>
            </a:p>
            <a:p>
              <a:pPr marL="171450" indent="-171450" fontAlgn="t">
                <a:buFont typeface="Arial" panose="020B0604020202020204" pitchFamily="34" charset="0"/>
                <a:buChar char="•"/>
              </a:pPr>
              <a:r>
                <a:rPr lang="en-US" sz="600" u="none" strike="noStrike" dirty="0">
                  <a:solidFill>
                    <a:srgbClr val="0070C0"/>
                  </a:solidFill>
                  <a:effectLst/>
                  <a:latin typeface="Calibri "/>
                </a:rPr>
                <a:t>2. Annual Workshop of Wetland and Watershed involving stakeholders and communities</a:t>
              </a:r>
              <a:endParaRPr lang="en-MY" sz="600" u="none" strike="noStrike" dirty="0">
                <a:solidFill>
                  <a:srgbClr val="0070C0"/>
                </a:solidFill>
                <a:effectLst/>
                <a:latin typeface="Calibri 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FE1F58F-1CF8-5CE3-D7FD-50158D1BC413}"/>
                </a:ext>
              </a:extLst>
            </p:cNvPr>
            <p:cNvSpPr txBox="1"/>
            <p:nvPr/>
          </p:nvSpPr>
          <p:spPr>
            <a:xfrm>
              <a:off x="4859304" y="2214169"/>
              <a:ext cx="3488411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fontAlgn="t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Appointment of consultant to conduct Multi-disciplinary assessment and feasibility study of Kuala Rajang in process of preparing document    </a:t>
              </a:r>
            </a:p>
            <a:p>
              <a:pPr marL="90488" indent="-90488" fontAlgn="t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Community Development Program (study tours to Ramsar site - Kuching Wetland National Park) was conducted in 10 - 12 September 2024</a:t>
              </a:r>
            </a:p>
            <a:p>
              <a:pPr marL="90488" indent="-90488" fontAlgn="t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Karnival 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Pembangunan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Komuniti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Perhutanan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Tahun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2024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bersama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komuniti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Tadahan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Air,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Baleh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pada 14 - 22 September 2024</a:t>
              </a:r>
            </a:p>
            <a:p>
              <a:pPr marL="90488" indent="-90488" fontAlgn="t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Program Communication, Education &amp; Public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Awarenesss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in Watershed Area (Program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Penghasilan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Kraftangan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Tempatan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bersama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Komuniti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Kawasan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Tadahan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Air,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Baleh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, </a:t>
              </a:r>
              <a:r>
                <a:rPr lang="en-US" sz="500" dirty="0" err="1">
                  <a:solidFill>
                    <a:srgbClr val="FF0000"/>
                  </a:solidFill>
                  <a:effectLst/>
                  <a:latin typeface="Calibri "/>
                </a:rPr>
                <a:t>Kapit</a:t>
              </a:r>
              <a:r>
                <a:rPr lang="en-US" sz="500" dirty="0">
                  <a:solidFill>
                    <a:srgbClr val="FF0000"/>
                  </a:solidFill>
                  <a:effectLst/>
                  <a:latin typeface="Calibri "/>
                </a:rPr>
                <a:t> pada 24 - 26 September 2024). </a:t>
              </a:r>
              <a:endParaRPr lang="en-MY" sz="500" dirty="0">
                <a:solidFill>
                  <a:srgbClr val="FF0000"/>
                </a:solidFill>
                <a:effectLst/>
                <a:latin typeface="Calibri 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352D49-3384-DD47-8870-AEB29BB7FA5B}"/>
                </a:ext>
              </a:extLst>
            </p:cNvPr>
            <p:cNvSpPr txBox="1"/>
            <p:nvPr/>
          </p:nvSpPr>
          <p:spPr>
            <a:xfrm>
              <a:off x="1004833" y="2234014"/>
              <a:ext cx="13264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Conservation &amp; Protection</a:t>
              </a:r>
            </a:p>
            <a:p>
              <a:pPr defTabSz="914377"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of Wetlands &amp; Watershed Within Heart of Borneo Sarawak (</a:t>
              </a:r>
              <a:r>
                <a:rPr lang="en-US" sz="800" dirty="0" err="1">
                  <a:solidFill>
                    <a:prstClr val="black"/>
                  </a:solidFill>
                  <a:latin typeface="Calibri "/>
                </a:rPr>
                <a:t>HoB</a:t>
              </a: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)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083F56D-C716-4029-BD69-CFBA26CAD230}"/>
              </a:ext>
            </a:extLst>
          </p:cNvPr>
          <p:cNvGrpSpPr/>
          <p:nvPr/>
        </p:nvGrpSpPr>
        <p:grpSpPr>
          <a:xfrm>
            <a:off x="688087" y="5344009"/>
            <a:ext cx="7675916" cy="578328"/>
            <a:chOff x="647641" y="3069442"/>
            <a:chExt cx="7675916" cy="57832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C3831F-DE06-921A-3318-1F8E28F9D2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5294" y="3244555"/>
              <a:ext cx="228772" cy="2287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 dirty="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75E244C-1713-3090-4A28-D702571BAA7B}"/>
                </a:ext>
              </a:extLst>
            </p:cNvPr>
            <p:cNvGrpSpPr/>
            <p:nvPr/>
          </p:nvGrpSpPr>
          <p:grpSpPr>
            <a:xfrm>
              <a:off x="647641" y="3234411"/>
              <a:ext cx="248157" cy="248157"/>
              <a:chOff x="303140" y="2986202"/>
              <a:chExt cx="450000" cy="45000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75479E2-0608-3345-029F-4F2F19D4C7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140" y="2986202"/>
                <a:ext cx="450000" cy="45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  <p:pic>
            <p:nvPicPr>
              <p:cNvPr id="20" name="Graphic 19" descr="Police male with solid fill">
                <a:extLst>
                  <a:ext uri="{FF2B5EF4-FFF2-40B4-BE49-F238E27FC236}">
                    <a16:creationId xmlns:a16="http://schemas.microsoft.com/office/drawing/2014/main" id="{EF7B2016-D634-FCBE-74A7-884BC1481A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57580" y="3040642"/>
                <a:ext cx="341121" cy="341121"/>
              </a:xfrm>
              <a:prstGeom prst="rect">
                <a:avLst/>
              </a:prstGeom>
            </p:spPr>
          </p:pic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1C2318A-86B6-E907-EBA0-E7AA0DD00E2B}"/>
                </a:ext>
              </a:extLst>
            </p:cNvPr>
            <p:cNvSpPr txBox="1"/>
            <p:nvPr/>
          </p:nvSpPr>
          <p:spPr>
            <a:xfrm>
              <a:off x="4831747" y="3069442"/>
              <a:ext cx="34918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4 series of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Operasi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Rengas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Bersepadu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(combating Illegal logging) conducted in Kuching/Sri Aman,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Kapit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, Bintulu and Miri Region</a:t>
              </a:r>
            </a:p>
            <a:p>
              <a:pPr marL="90488" indent="-90488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2 Awareness Program on Forest Enforcement conducted at Long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Busang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Kapit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, Long lama Miri                                                </a:t>
              </a:r>
            </a:p>
            <a:p>
              <a:pPr marL="90488" indent="-90488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Latihan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Pengukuhan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Penguatkuasaan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 Hutan (Technical training for forest enforcement officers) conducted at Central Region (Sibu/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Kapit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/</a:t>
              </a:r>
              <a:r>
                <a:rPr lang="en-MY" sz="600" b="0" i="0" u="none" strike="noStrike" dirty="0" err="1">
                  <a:solidFill>
                    <a:srgbClr val="FF0000"/>
                  </a:solidFill>
                  <a:effectLst/>
                  <a:latin typeface="Calibri "/>
                </a:rPr>
                <a:t>Sarikei</a:t>
              </a:r>
              <a:r>
                <a:rPr lang="en-MY" sz="600" b="0" i="0" u="none" strike="noStrike" dirty="0">
                  <a:solidFill>
                    <a:srgbClr val="FF0000"/>
                  </a:solidFill>
                  <a:effectLst/>
                  <a:latin typeface="Calibri "/>
                </a:rPr>
                <a:t>) and Northern Region (Bintulu/Miri/Limbang)</a:t>
              </a:r>
              <a:endParaRPr lang="en-US" sz="600" dirty="0">
                <a:solidFill>
                  <a:srgbClr val="FF0000"/>
                </a:solidFill>
                <a:latin typeface="Calibri 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EE147E-1098-1367-423B-414797E2243B}"/>
                </a:ext>
              </a:extLst>
            </p:cNvPr>
            <p:cNvSpPr txBox="1"/>
            <p:nvPr/>
          </p:nvSpPr>
          <p:spPr>
            <a:xfrm>
              <a:off x="2210723" y="3093772"/>
              <a:ext cx="229400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1.  Implementation of forest enforcement activities – 2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Operasi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Rengas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Bersepadu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(combating Illegal logging)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2. Awareness Program (Forest Enforcement) – 2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programmes</a:t>
              </a:r>
              <a:endParaRPr lang="en-US" sz="600" dirty="0">
                <a:solidFill>
                  <a:srgbClr val="0070C0"/>
                </a:solidFill>
                <a:latin typeface="Calibri "/>
              </a:endParaRP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3. Technical training for forest enforcement officers – 1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programmes</a:t>
              </a:r>
              <a:endParaRPr lang="en-US" sz="600" dirty="0">
                <a:solidFill>
                  <a:srgbClr val="0070C0"/>
                </a:solidFill>
                <a:latin typeface="Calibri 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A97FA-6A1E-3F3F-FC2E-9ACCD53F7634}"/>
                </a:ext>
              </a:extLst>
            </p:cNvPr>
            <p:cNvSpPr txBox="1"/>
            <p:nvPr/>
          </p:nvSpPr>
          <p:spPr>
            <a:xfrm>
              <a:off x="1044667" y="3216344"/>
              <a:ext cx="13232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Strengthening Forest Enforcement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78EE30A-B823-5127-C83E-100BE4D54038}"/>
              </a:ext>
            </a:extLst>
          </p:cNvPr>
          <p:cNvGrpSpPr/>
          <p:nvPr/>
        </p:nvGrpSpPr>
        <p:grpSpPr>
          <a:xfrm>
            <a:off x="675172" y="4195422"/>
            <a:ext cx="7706568" cy="553998"/>
            <a:chOff x="656122" y="3749603"/>
            <a:chExt cx="7706568" cy="55399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142148-03E6-E844-F2E0-4A0A5D41C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3869" y="3893470"/>
              <a:ext cx="228772" cy="22877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 dirty="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EACA645-8867-B97E-4C2C-61640D660D2C}"/>
                </a:ext>
              </a:extLst>
            </p:cNvPr>
            <p:cNvGrpSpPr/>
            <p:nvPr/>
          </p:nvGrpSpPr>
          <p:grpSpPr>
            <a:xfrm>
              <a:off x="656122" y="3816356"/>
              <a:ext cx="248157" cy="248157"/>
              <a:chOff x="365557" y="4404397"/>
              <a:chExt cx="591635" cy="591635"/>
            </a:xfrm>
          </p:grpSpPr>
          <p:pic>
            <p:nvPicPr>
              <p:cNvPr id="37" name="Graphic 36" descr="Forest scene with solid fill">
                <a:extLst>
                  <a:ext uri="{FF2B5EF4-FFF2-40B4-BE49-F238E27FC236}">
                    <a16:creationId xmlns:a16="http://schemas.microsoft.com/office/drawing/2014/main" id="{895D4687-D7A7-E1C7-C0A4-06E4F10F4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425261" y="4475971"/>
                <a:ext cx="448487" cy="448487"/>
              </a:xfrm>
              <a:prstGeom prst="rect">
                <a:avLst/>
              </a:prstGeom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8CF6D86-AA60-1E47-6A4F-EB87FDA053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57" y="4404397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A0F16E3-ABE1-5D40-0BFB-CD6E2A3A74D6}"/>
                </a:ext>
              </a:extLst>
            </p:cNvPr>
            <p:cNvSpPr txBox="1"/>
            <p:nvPr/>
          </p:nvSpPr>
          <p:spPr>
            <a:xfrm>
              <a:off x="2229191" y="3801385"/>
              <a:ext cx="2224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A. CADASTRAL SURVEY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1. Completion of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Loagan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Bunut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NP cadastral survey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endParaRPr lang="en-US" sz="600" dirty="0">
                <a:solidFill>
                  <a:srgbClr val="0070C0"/>
                </a:solidFill>
                <a:latin typeface="Calibri 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EEA830-4471-46F5-98C6-5EFB0CA4D5DB}"/>
                </a:ext>
              </a:extLst>
            </p:cNvPr>
            <p:cNvSpPr txBox="1"/>
            <p:nvPr/>
          </p:nvSpPr>
          <p:spPr>
            <a:xfrm>
              <a:off x="4867123" y="3749603"/>
              <a:ext cx="349556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b="1" dirty="0">
                  <a:solidFill>
                    <a:srgbClr val="FF0000"/>
                  </a:solidFill>
                  <a:latin typeface="Calibri "/>
                </a:rPr>
                <a:t>LBNP</a:t>
              </a:r>
              <a:r>
                <a:rPr lang="en-US" sz="600" dirty="0">
                  <a:solidFill>
                    <a:srgbClr val="FF0000"/>
                  </a:solidFill>
                  <a:latin typeface="Calibri "/>
                </a:rPr>
                <a:t>: SFS in principle approved the additional ceiling on 15.08.2024 during budget examination. Pending receipt of  official approval in order to proceed with consultant appointment. </a:t>
              </a:r>
            </a:p>
            <a:p>
              <a:pPr marL="90488" indent="-90488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b="1" dirty="0">
                  <a:solidFill>
                    <a:srgbClr val="FF0000"/>
                  </a:solidFill>
                  <a:latin typeface="Calibri "/>
                </a:rPr>
                <a:t>Sabal NP</a:t>
              </a:r>
              <a:r>
                <a:rPr lang="en-US" sz="600" dirty="0">
                  <a:solidFill>
                    <a:srgbClr val="FF0000"/>
                  </a:solidFill>
                  <a:latin typeface="Calibri "/>
                </a:rPr>
                <a:t>: 95.5% completed. Consultant applied for EOT for field work for 8 weeks from 1st July until 30th August 2024. Consultant finalizing  the data before submission to Land &amp; Survey. </a:t>
              </a:r>
            </a:p>
            <a:p>
              <a:pPr marL="90488" indent="-90488" defTabSz="914377">
                <a:buFont typeface="Arial" panose="020B0604020202020204" pitchFamily="34" charset="0"/>
                <a:buChar char="•"/>
                <a:defRPr/>
              </a:pPr>
              <a:endParaRPr lang="en-US" sz="600" dirty="0">
                <a:solidFill>
                  <a:srgbClr val="FF0000"/>
                </a:solidFill>
                <a:latin typeface="Calibri 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CA2D862-5EAB-BB0F-697E-C293E91B0A29}"/>
                </a:ext>
              </a:extLst>
            </p:cNvPr>
            <p:cNvSpPr txBox="1"/>
            <p:nvPr/>
          </p:nvSpPr>
          <p:spPr>
            <a:xfrm>
              <a:off x="1041901" y="3757102"/>
              <a:ext cx="13232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 "/>
                </a:rPr>
                <a:t>Strengthening protection for selected Totally Protected Areas (TPA)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15A0C27-6841-F5F4-F11C-F137F419F918}"/>
              </a:ext>
            </a:extLst>
          </p:cNvPr>
          <p:cNvGrpSpPr/>
          <p:nvPr/>
        </p:nvGrpSpPr>
        <p:grpSpPr>
          <a:xfrm>
            <a:off x="681164" y="4608766"/>
            <a:ext cx="7681789" cy="784830"/>
            <a:chOff x="681164" y="4075366"/>
            <a:chExt cx="7681789" cy="78483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3364E8-F5CF-7046-93EC-58D57E57DB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918" y="4330404"/>
              <a:ext cx="228665" cy="228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F5DA34-EC1E-1955-0A4E-BA24532596EB}"/>
                </a:ext>
              </a:extLst>
            </p:cNvPr>
            <p:cNvGrpSpPr/>
            <p:nvPr/>
          </p:nvGrpSpPr>
          <p:grpSpPr>
            <a:xfrm>
              <a:off x="681164" y="4324547"/>
              <a:ext cx="248157" cy="248157"/>
              <a:chOff x="365557" y="5085413"/>
              <a:chExt cx="591635" cy="591635"/>
            </a:xfrm>
          </p:grpSpPr>
          <p:pic>
            <p:nvPicPr>
              <p:cNvPr id="59" name="Graphic 58" descr="Forest scene with solid fill">
                <a:extLst>
                  <a:ext uri="{FF2B5EF4-FFF2-40B4-BE49-F238E27FC236}">
                    <a16:creationId xmlns:a16="http://schemas.microsoft.com/office/drawing/2014/main" id="{468D2F07-646F-1274-1DC2-FBB2B06A1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425261" y="5156989"/>
                <a:ext cx="448487" cy="448487"/>
              </a:xfrm>
              <a:prstGeom prst="rect">
                <a:avLst/>
              </a:prstGeom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B23D832-5F90-CCB6-1C2A-2FBB087DA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57" y="5085413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EC434A7-422E-DC0A-8008-64B661CB0960}"/>
                </a:ext>
              </a:extLst>
            </p:cNvPr>
            <p:cNvSpPr txBox="1"/>
            <p:nvPr/>
          </p:nvSpPr>
          <p:spPr>
            <a:xfrm>
              <a:off x="2248595" y="4173769"/>
              <a:ext cx="231599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Call for Tender: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1. </a:t>
              </a:r>
              <a:r>
                <a:rPr lang="en-US" sz="500" dirty="0" err="1">
                  <a:solidFill>
                    <a:srgbClr val="0070C0"/>
                  </a:solidFill>
                  <a:latin typeface="Calibri "/>
                </a:rPr>
                <a:t>Kubah</a:t>
              </a: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 NP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B. MANAGEMENT PLANS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1.  </a:t>
              </a:r>
              <a:r>
                <a:rPr lang="en-US" sz="500" dirty="0" err="1">
                  <a:solidFill>
                    <a:srgbClr val="0070C0"/>
                  </a:solidFill>
                  <a:latin typeface="Calibri "/>
                </a:rPr>
                <a:t>Loagan</a:t>
              </a: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 </a:t>
              </a:r>
              <a:r>
                <a:rPr lang="en-US" sz="500" dirty="0" err="1">
                  <a:solidFill>
                    <a:srgbClr val="0070C0"/>
                  </a:solidFill>
                  <a:latin typeface="Calibri "/>
                </a:rPr>
                <a:t>Bunut</a:t>
              </a: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 NP, </a:t>
              </a:r>
              <a:r>
                <a:rPr lang="en-US" sz="500" dirty="0" err="1">
                  <a:solidFill>
                    <a:srgbClr val="0070C0"/>
                  </a:solidFill>
                  <a:latin typeface="Calibri "/>
                </a:rPr>
                <a:t>Gunung</a:t>
              </a: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 Gading NP &amp; </a:t>
              </a:r>
              <a:r>
                <a:rPr lang="en-US" sz="500" dirty="0" err="1">
                  <a:solidFill>
                    <a:srgbClr val="0070C0"/>
                  </a:solidFill>
                  <a:latin typeface="Calibri "/>
                </a:rPr>
                <a:t>Piasau</a:t>
              </a: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 NR: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-MP Final Draft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-Approved by Controller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0070C0"/>
                  </a:solidFill>
                  <a:latin typeface="Calibri "/>
                </a:rPr>
                <a:t>-Published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48096F-BF05-BE13-2BE7-ECF19CC38534}"/>
                </a:ext>
              </a:extLst>
            </p:cNvPr>
            <p:cNvSpPr txBox="1"/>
            <p:nvPr/>
          </p:nvSpPr>
          <p:spPr>
            <a:xfrm>
              <a:off x="4785816" y="4075366"/>
              <a:ext cx="357713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Matang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Wildlife Centre (Staff accommodation &amp; facilities): Management Tender Committee decided to award the tender to the successful tenderer during the meeting on 24 September 2024. Plan Tender stage and award in  Q4 2024.</a:t>
              </a:r>
            </a:p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Gunung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Apeng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NP (Ranger station): Pending reply on land acquisition enquiry to Land &amp; Survey. Proposal to be refined to suit and consideration of optional site upon finalization of boundary demarcation exercise for scope of work submission under 13MP</a:t>
              </a:r>
            </a:p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MY" sz="500" dirty="0">
                  <a:solidFill>
                    <a:srgbClr val="FF0000"/>
                  </a:solidFill>
                  <a:latin typeface="Calibri "/>
                </a:rPr>
                <a:t>Management Plan</a:t>
              </a:r>
            </a:p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Loagan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Bunut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NP – 59% completion. Data collection and compilation stage.</a:t>
              </a:r>
            </a:p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Gunung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Gading NP (46% completion) Data collection and compilation stage.</a:t>
              </a:r>
            </a:p>
            <a:p>
              <a:pPr marL="171450" lvl="0" indent="-85725" algn="just">
                <a:buFont typeface="Arial" panose="020B0604020202020204" pitchFamily="34" charset="0"/>
                <a:buChar char="•"/>
                <a:defRPr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8.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Piasau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NR: (46% completion) Data collection and compilation stage.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92B7B6-212B-1658-A8C0-42F2A5D7FEE3}"/>
                </a:ext>
              </a:extLst>
            </p:cNvPr>
            <p:cNvSpPr txBox="1"/>
            <p:nvPr/>
          </p:nvSpPr>
          <p:spPr>
            <a:xfrm>
              <a:off x="1048929" y="4200020"/>
              <a:ext cx="1435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Development and upgrading of integrated facilities of 20 TPA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5A4FCA1-9C57-8A7E-94FC-B186213217AD}"/>
              </a:ext>
            </a:extLst>
          </p:cNvPr>
          <p:cNvGrpSpPr/>
          <p:nvPr/>
        </p:nvGrpSpPr>
        <p:grpSpPr>
          <a:xfrm>
            <a:off x="661390" y="2992676"/>
            <a:ext cx="7540105" cy="369332"/>
            <a:chOff x="658354" y="965840"/>
            <a:chExt cx="7540105" cy="3693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3C25EB-6776-9F5E-8E6B-F2C3F83AC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918" y="1004367"/>
              <a:ext cx="229651" cy="22965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 dirty="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7BCB9D6-11D7-0B6A-F73D-37783058CEBF}"/>
                </a:ext>
              </a:extLst>
            </p:cNvPr>
            <p:cNvGrpSpPr/>
            <p:nvPr/>
          </p:nvGrpSpPr>
          <p:grpSpPr>
            <a:xfrm>
              <a:off x="658354" y="1012061"/>
              <a:ext cx="248157" cy="248157"/>
              <a:chOff x="365557" y="5728332"/>
              <a:chExt cx="591635" cy="591635"/>
            </a:xfrm>
          </p:grpSpPr>
          <p:pic>
            <p:nvPicPr>
              <p:cNvPr id="34" name="Graphic 33" descr="Bamboo with solid fill">
                <a:extLst>
                  <a:ext uri="{FF2B5EF4-FFF2-40B4-BE49-F238E27FC236}">
                    <a16:creationId xmlns:a16="http://schemas.microsoft.com/office/drawing/2014/main" id="{633031B3-D94F-0EC2-3051-CD4130190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447969" y="5799906"/>
                <a:ext cx="448488" cy="448488"/>
              </a:xfrm>
              <a:prstGeom prst="rect">
                <a:avLst/>
              </a:prstGeom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C87B267-D696-EE18-0988-D6D54722A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57" y="5728332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1B87CB-7523-E23E-50BD-8B27682B24CF}"/>
                </a:ext>
              </a:extLst>
            </p:cNvPr>
            <p:cNvSpPr txBox="1"/>
            <p:nvPr/>
          </p:nvSpPr>
          <p:spPr>
            <a:xfrm>
              <a:off x="2213917" y="1000200"/>
              <a:ext cx="24943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To produce 650,000 seedlings                   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To plant 1,500 ha of bamboo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B73078-777A-8D34-F92B-FBD3EF7C588E}"/>
                </a:ext>
              </a:extLst>
            </p:cNvPr>
            <p:cNvSpPr txBox="1"/>
            <p:nvPr/>
          </p:nvSpPr>
          <p:spPr>
            <a:xfrm>
              <a:off x="4861583" y="965840"/>
              <a:ext cx="3336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313" indent="-87313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45,856  seedlings produced cumulative</a:t>
              </a:r>
            </a:p>
            <a:p>
              <a:pPr marL="87313" indent="-87313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262.11 ha area planted cumulative</a:t>
              </a:r>
            </a:p>
            <a:p>
              <a:pPr marL="87313" indent="-87313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1 engagement with ANFA Renewables on Oct 8, 2024 and Dec 19, 2024</a:t>
              </a:r>
              <a:endParaRPr lang="en-MY" sz="600" dirty="0">
                <a:solidFill>
                  <a:srgbClr val="0070C0"/>
                </a:solidFill>
                <a:latin typeface="Calibri 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78E276B-F03D-C92A-A464-47FE7BF2B55B}"/>
                </a:ext>
              </a:extLst>
            </p:cNvPr>
            <p:cNvSpPr txBox="1"/>
            <p:nvPr/>
          </p:nvSpPr>
          <p:spPr>
            <a:xfrm>
              <a:off x="1041484" y="986489"/>
              <a:ext cx="14282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latin typeface="Calibri "/>
                </a:rPr>
                <a:t>Bamboo Industry Development 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0F231A0-E309-D892-5906-1F03DBD3862D}"/>
              </a:ext>
            </a:extLst>
          </p:cNvPr>
          <p:cNvGrpSpPr/>
          <p:nvPr/>
        </p:nvGrpSpPr>
        <p:grpSpPr>
          <a:xfrm>
            <a:off x="664173" y="3761951"/>
            <a:ext cx="7712339" cy="487558"/>
            <a:chOff x="686255" y="4714727"/>
            <a:chExt cx="7712339" cy="4875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CD7C0F-1B7A-F5EB-4591-D12B3B4A6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1493" y="4833176"/>
              <a:ext cx="228665" cy="22866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>
                <a:solidFill>
                  <a:prstClr val="white"/>
                </a:solidFill>
                <a:latin typeface="Calibri 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EF55E9C-2606-896A-F548-6BEA74FB0633}"/>
                </a:ext>
              </a:extLst>
            </p:cNvPr>
            <p:cNvGrpSpPr/>
            <p:nvPr/>
          </p:nvGrpSpPr>
          <p:grpSpPr>
            <a:xfrm>
              <a:off x="686255" y="4817541"/>
              <a:ext cx="248157" cy="248157"/>
              <a:chOff x="365557" y="3050280"/>
              <a:chExt cx="591635" cy="591635"/>
            </a:xfrm>
          </p:grpSpPr>
          <p:pic>
            <p:nvPicPr>
              <p:cNvPr id="60" name="Graphic 59" descr="Rainy scene with solid fill">
                <a:extLst>
                  <a:ext uri="{FF2B5EF4-FFF2-40B4-BE49-F238E27FC236}">
                    <a16:creationId xmlns:a16="http://schemas.microsoft.com/office/drawing/2014/main" id="{6F21CA12-C41D-D5E8-AC8D-A5F5A3A20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425261" y="3083754"/>
                <a:ext cx="448487" cy="448487"/>
              </a:xfrm>
              <a:prstGeom prst="rect">
                <a:avLst/>
              </a:prstGeom>
            </p:spPr>
          </p:pic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AEAB5D1-58E1-8B27-8CC5-1DEE9A4245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57" y="3050280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44CF792-2724-FAD7-8AC6-F8C232C991EC}"/>
                </a:ext>
              </a:extLst>
            </p:cNvPr>
            <p:cNvSpPr txBox="1"/>
            <p:nvPr/>
          </p:nvSpPr>
          <p:spPr>
            <a:xfrm>
              <a:off x="2270323" y="4794756"/>
              <a:ext cx="24068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500" dirty="0" err="1">
                  <a:solidFill>
                    <a:srgbClr val="0070C0"/>
                  </a:solidFill>
                  <a:latin typeface="Calibri "/>
                </a:rPr>
                <a:t>i</a:t>
              </a: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. Submission of Application Dossier to Suruhanjaya </a:t>
              </a:r>
              <a:r>
                <a:rPr lang="en-MY" sz="500" dirty="0" err="1">
                  <a:solidFill>
                    <a:srgbClr val="0070C0"/>
                  </a:solidFill>
                  <a:latin typeface="Calibri "/>
                </a:rPr>
                <a:t>Kebangsaan</a:t>
              </a: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 UNESCO Malaysia (SKUM) - FDS</a:t>
              </a:r>
            </a:p>
            <a:p>
              <a:pPr marL="171450" indent="-171450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ii. Inter-Agency Workshop - FDS</a:t>
              </a:r>
            </a:p>
            <a:p>
              <a:pPr marL="171450" indent="-171450" algn="just" defTabSz="914377">
                <a:buFont typeface="Arial" panose="020B0604020202020204" pitchFamily="34" charset="0"/>
                <a:buChar char="•"/>
                <a:defRPr/>
              </a:pP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iii. Readiness assessment by JK </a:t>
              </a:r>
              <a:r>
                <a:rPr lang="en-MY" sz="500" dirty="0" err="1">
                  <a:solidFill>
                    <a:srgbClr val="0070C0"/>
                  </a:solidFill>
                  <a:latin typeface="Calibri "/>
                </a:rPr>
                <a:t>Pelaksana</a:t>
              </a: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 Geopark </a:t>
              </a:r>
              <a:r>
                <a:rPr lang="en-MY" sz="500" dirty="0" err="1">
                  <a:solidFill>
                    <a:srgbClr val="0070C0"/>
                  </a:solidFill>
                  <a:latin typeface="Calibri "/>
                </a:rPr>
                <a:t>Kebangsaan</a:t>
              </a: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 (</a:t>
              </a:r>
              <a:r>
                <a:rPr lang="en-MY" sz="500" dirty="0" err="1">
                  <a:solidFill>
                    <a:srgbClr val="0070C0"/>
                  </a:solidFill>
                  <a:latin typeface="Calibri "/>
                </a:rPr>
                <a:t>MUDeNR</a:t>
              </a:r>
              <a:r>
                <a:rPr lang="en-MY" sz="500" dirty="0">
                  <a:solidFill>
                    <a:srgbClr val="0070C0"/>
                  </a:solidFill>
                  <a:latin typeface="Calibri "/>
                </a:rPr>
                <a:t>/JHS)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6C20A85-1DAA-FC0B-F097-6C8E7A48FFBB}"/>
                </a:ext>
              </a:extLst>
            </p:cNvPr>
            <p:cNvSpPr txBox="1"/>
            <p:nvPr/>
          </p:nvSpPr>
          <p:spPr>
            <a:xfrm>
              <a:off x="4910183" y="4832953"/>
              <a:ext cx="3488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FF0000"/>
                  </a:solidFill>
                  <a:effectLst/>
                  <a:latin typeface="Calibri "/>
                </a:rPr>
                <a:t>Seminar on Sarawak Delta Geopark Expedition held on 17-18 July 2024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FF0000"/>
                  </a:solidFill>
                  <a:effectLst/>
                  <a:latin typeface="Calibri "/>
                </a:rPr>
                <a:t>Final Draft Report (Application Dossier) submitted on 30 September 2024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endParaRPr lang="en-MY" sz="600" dirty="0">
                <a:solidFill>
                  <a:srgbClr val="FF0000"/>
                </a:solidFill>
                <a:effectLst/>
                <a:latin typeface="Calibri 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3CD332-F95F-49C1-1333-C8E5C818978C}"/>
                </a:ext>
              </a:extLst>
            </p:cNvPr>
            <p:cNvSpPr txBox="1"/>
            <p:nvPr/>
          </p:nvSpPr>
          <p:spPr>
            <a:xfrm>
              <a:off x="1048929" y="4714727"/>
              <a:ext cx="1435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Sarawak Delta Geopark (</a:t>
              </a:r>
              <a:r>
                <a:rPr lang="en-US" sz="900" dirty="0" err="1">
                  <a:solidFill>
                    <a:prstClr val="black"/>
                  </a:solidFill>
                  <a:latin typeface="Calibri "/>
                </a:rPr>
                <a:t>SDGp</a:t>
              </a: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)</a:t>
              </a:r>
            </a:p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UNESCO Global Geopark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1A721AE-EAE1-D68C-6B8C-1D597B68FF3D}"/>
              </a:ext>
            </a:extLst>
          </p:cNvPr>
          <p:cNvGrpSpPr/>
          <p:nvPr/>
        </p:nvGrpSpPr>
        <p:grpSpPr>
          <a:xfrm>
            <a:off x="687567" y="5876347"/>
            <a:ext cx="7683961" cy="553998"/>
            <a:chOff x="687567" y="5257222"/>
            <a:chExt cx="7683961" cy="55399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C04A43F-9FC5-E03D-CD0A-D18522C3ED38}"/>
                </a:ext>
              </a:extLst>
            </p:cNvPr>
            <p:cNvGrpSpPr/>
            <p:nvPr/>
          </p:nvGrpSpPr>
          <p:grpSpPr>
            <a:xfrm>
              <a:off x="687567" y="5380898"/>
              <a:ext cx="248157" cy="248157"/>
              <a:chOff x="368004" y="3731496"/>
              <a:chExt cx="591635" cy="591635"/>
            </a:xfrm>
          </p:grpSpPr>
          <p:pic>
            <p:nvPicPr>
              <p:cNvPr id="118" name="Graphic 117" descr="Rainy scene with solid fill">
                <a:extLst>
                  <a:ext uri="{FF2B5EF4-FFF2-40B4-BE49-F238E27FC236}">
                    <a16:creationId xmlns:a16="http://schemas.microsoft.com/office/drawing/2014/main" id="{C34C3260-F1B6-CFB4-5269-180DDD7D5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>
                <a:off x="427707" y="3764970"/>
                <a:ext cx="448487" cy="448487"/>
              </a:xfrm>
              <a:prstGeom prst="rect">
                <a:avLst/>
              </a:prstGeom>
            </p:spPr>
          </p:pic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F248C49-B5B7-D719-E7F6-609231C5D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004" y="3731496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4D7E5D5-7B4C-B28A-9553-16C5906CEA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918" y="5380898"/>
              <a:ext cx="228665" cy="228665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>
                <a:solidFill>
                  <a:prstClr val="white"/>
                </a:solidFill>
                <a:latin typeface="Calibri 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458CFAD-740C-D767-05BF-D2543CB21B2F}"/>
                </a:ext>
              </a:extLst>
            </p:cNvPr>
            <p:cNvSpPr txBox="1"/>
            <p:nvPr/>
          </p:nvSpPr>
          <p:spPr>
            <a:xfrm>
              <a:off x="2252159" y="5318883"/>
              <a:ext cx="243181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Draft of Niah for UNESCO book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4A3C1D1-D91A-81FE-CCB4-E4B9C9C1D48D}"/>
                </a:ext>
              </a:extLst>
            </p:cNvPr>
            <p:cNvSpPr txBox="1"/>
            <p:nvPr/>
          </p:nvSpPr>
          <p:spPr>
            <a:xfrm>
              <a:off x="4870309" y="5257222"/>
              <a:ext cx="35012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FF0000"/>
                  </a:solidFill>
                  <a:latin typeface="Calibri "/>
                </a:rPr>
                <a:t>Archaeological Heritage of Niah National Park’s Caves Complex has been inscribed as a UNESCO WHS on 28.07.2024.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FF0000"/>
                  </a:solidFill>
                  <a:latin typeface="Calibri "/>
                </a:rPr>
                <a:t>Technical committee for the utilization of the federal fund was formed on 27 July 2024.</a:t>
              </a:r>
            </a:p>
            <a:p>
              <a:pPr marL="90488" indent="-90488" algn="just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FF0000"/>
                  </a:solidFill>
                  <a:latin typeface="Calibri "/>
                </a:rPr>
                <a:t>Request for the Steering Committee meeting had been sent out on 27 Sept 2024 and now pending for confirmation.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AE48CC0-05E4-D92F-6700-9E625303B60E}"/>
                </a:ext>
              </a:extLst>
            </p:cNvPr>
            <p:cNvSpPr txBox="1"/>
            <p:nvPr/>
          </p:nvSpPr>
          <p:spPr>
            <a:xfrm>
              <a:off x="1070921" y="5278137"/>
              <a:ext cx="12969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Niah NP</a:t>
              </a:r>
            </a:p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UNESCO World Heritage Site (WHS)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342EE0B-7C3C-184A-4B9A-098A96A7BF23}"/>
              </a:ext>
            </a:extLst>
          </p:cNvPr>
          <p:cNvGrpSpPr/>
          <p:nvPr/>
        </p:nvGrpSpPr>
        <p:grpSpPr>
          <a:xfrm>
            <a:off x="669377" y="3448456"/>
            <a:ext cx="7479801" cy="269655"/>
            <a:chOff x="662525" y="1324844"/>
            <a:chExt cx="7479801" cy="26965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82131BB-15BB-4C19-FD55-C6BB49692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918" y="1364848"/>
              <a:ext cx="229651" cy="22965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400" b="1" dirty="0">
                <a:solidFill>
                  <a:schemeClr val="tx1"/>
                </a:solidFill>
                <a:latin typeface="Calibri 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561C401-FA58-6AD2-AAF2-1453CD24CE16}"/>
                </a:ext>
              </a:extLst>
            </p:cNvPr>
            <p:cNvGrpSpPr/>
            <p:nvPr/>
          </p:nvGrpSpPr>
          <p:grpSpPr>
            <a:xfrm>
              <a:off x="662525" y="1324844"/>
              <a:ext cx="248157" cy="248157"/>
              <a:chOff x="365557" y="5728332"/>
              <a:chExt cx="591635" cy="591635"/>
            </a:xfrm>
          </p:grpSpPr>
          <p:pic>
            <p:nvPicPr>
              <p:cNvPr id="88" name="Graphic 87" descr="Picnic table with solid fill">
                <a:extLst>
                  <a:ext uri="{FF2B5EF4-FFF2-40B4-BE49-F238E27FC236}">
                    <a16:creationId xmlns:a16="http://schemas.microsoft.com/office/drawing/2014/main" id="{0B71F323-C5F6-873E-0A63-C37585A1A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>
                <a:off x="425260" y="5799908"/>
                <a:ext cx="448488" cy="448488"/>
              </a:xfrm>
              <a:prstGeom prst="rect">
                <a:avLst/>
              </a:prstGeom>
            </p:spPr>
          </p:pic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2E244A7-6FF6-B7E6-9C09-A1748CEC85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557" y="5728332"/>
                <a:ext cx="591635" cy="59163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BF2FBF-8337-0677-B1CD-E8DD52B0B38C}"/>
                </a:ext>
              </a:extLst>
            </p:cNvPr>
            <p:cNvSpPr txBox="1"/>
            <p:nvPr/>
          </p:nvSpPr>
          <p:spPr>
            <a:xfrm>
              <a:off x="2213917" y="1335870"/>
              <a:ext cx="22972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Completion of design, survey and soil investigation.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150BBF-E925-908E-BC04-1BA1CEE8C296}"/>
                </a:ext>
              </a:extLst>
            </p:cNvPr>
            <p:cNvSpPr txBox="1"/>
            <p:nvPr/>
          </p:nvSpPr>
          <p:spPr>
            <a:xfrm>
              <a:off x="4883146" y="1331160"/>
              <a:ext cx="325918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1. </a:t>
              </a:r>
              <a:r>
                <a:rPr lang="en-US" sz="600">
                  <a:solidFill>
                    <a:srgbClr val="0070C0"/>
                  </a:solidFill>
                  <a:latin typeface="Calibri "/>
                </a:rPr>
                <a:t>Pending updates from land and survey on survey status of the lot</a:t>
              </a:r>
              <a:endParaRPr lang="en-US" sz="600" dirty="0">
                <a:solidFill>
                  <a:srgbClr val="0070C0"/>
                </a:solidFill>
                <a:latin typeface="Calibri 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2FB9387-205A-A8EF-A9EA-A7B437360792}"/>
                </a:ext>
              </a:extLst>
            </p:cNvPr>
            <p:cNvSpPr txBox="1"/>
            <p:nvPr/>
          </p:nvSpPr>
          <p:spPr>
            <a:xfrm>
              <a:off x="1031062" y="1327872"/>
              <a:ext cx="13577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800" dirty="0">
                  <a:latin typeface="Calibri "/>
                </a:rPr>
                <a:t>Furniture Park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2103EF-5C46-0F7D-4C98-A8B746A59993}"/>
              </a:ext>
            </a:extLst>
          </p:cNvPr>
          <p:cNvGrpSpPr/>
          <p:nvPr/>
        </p:nvGrpSpPr>
        <p:grpSpPr>
          <a:xfrm>
            <a:off x="669394" y="2389077"/>
            <a:ext cx="7706417" cy="553998"/>
            <a:chOff x="706206" y="5787293"/>
            <a:chExt cx="7706417" cy="5539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765795-6A87-81F0-C270-6D9B903A696A}"/>
                </a:ext>
              </a:extLst>
            </p:cNvPr>
            <p:cNvSpPr txBox="1"/>
            <p:nvPr/>
          </p:nvSpPr>
          <p:spPr>
            <a:xfrm>
              <a:off x="1072605" y="5823309"/>
              <a:ext cx="1292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prstClr val="black"/>
                  </a:solidFill>
                  <a:latin typeface="Calibri "/>
                </a:rPr>
                <a:t>Quantifying Forest Carbon Stock In Sarawak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8954A6-670D-2750-B850-6F6979B31C6F}"/>
                </a:ext>
              </a:extLst>
            </p:cNvPr>
            <p:cNvSpPr txBox="1"/>
            <p:nvPr/>
          </p:nvSpPr>
          <p:spPr>
            <a:xfrm>
              <a:off x="2272707" y="5820116"/>
              <a:ext cx="2431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1. Organize seminar for knowledge sharing.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2. </a:t>
              </a:r>
              <a:r>
                <a:rPr lang="en-US" sz="600" dirty="0" err="1">
                  <a:solidFill>
                    <a:srgbClr val="0070C0"/>
                  </a:solidFill>
                  <a:latin typeface="Calibri "/>
                </a:rPr>
                <a:t>Prelimary</a:t>
              </a: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 report on biomass findings.</a:t>
              </a:r>
            </a:p>
            <a:p>
              <a:pPr marL="171450" indent="-171450" defTabSz="914377">
                <a:buFont typeface="Arial" panose="020B0604020202020204" pitchFamily="34" charset="0"/>
                <a:buChar char="•"/>
                <a:defRPr/>
              </a:pPr>
              <a:r>
                <a:rPr lang="en-US" sz="600" dirty="0">
                  <a:solidFill>
                    <a:srgbClr val="0070C0"/>
                  </a:solidFill>
                  <a:latin typeface="Calibri "/>
                </a:rPr>
                <a:t>3. Forest biomass assessment at various forest in Sarawak.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FA8A3E7-C33A-B500-FA89-B0696F8EF14C}"/>
                </a:ext>
              </a:extLst>
            </p:cNvPr>
            <p:cNvGrpSpPr/>
            <p:nvPr/>
          </p:nvGrpSpPr>
          <p:grpSpPr>
            <a:xfrm>
              <a:off x="706206" y="5931521"/>
              <a:ext cx="248157" cy="248157"/>
              <a:chOff x="429981" y="5867132"/>
              <a:chExt cx="248157" cy="24815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5916656-449C-D17F-F781-E9AC5D10FD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981" y="5867132"/>
                <a:ext cx="248157" cy="24815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sz="1400">
                  <a:solidFill>
                    <a:prstClr val="white"/>
                  </a:solidFill>
                  <a:latin typeface="Calibri "/>
                </a:endParaRPr>
              </a:p>
            </p:txBody>
          </p:sp>
          <p:pic>
            <p:nvPicPr>
              <p:cNvPr id="51" name="Picture 5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B957605-8EB0-47BE-3250-76240BD9D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9693" y="5871493"/>
                <a:ext cx="213403" cy="213403"/>
              </a:xfrm>
              <a:prstGeom prst="rect">
                <a:avLst/>
              </a:prstGeom>
            </p:spPr>
          </p:pic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C09C9D1-DD4A-F819-7752-32DE349BA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71018" y="5925535"/>
              <a:ext cx="228665" cy="228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000">
                <a:solidFill>
                  <a:prstClr val="white"/>
                </a:solidFill>
                <a:latin typeface="Calibri 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473C15-2D7E-563C-7DCB-082DB87D21E0}"/>
                </a:ext>
              </a:extLst>
            </p:cNvPr>
            <p:cNvSpPr txBox="1"/>
            <p:nvPr/>
          </p:nvSpPr>
          <p:spPr>
            <a:xfrm>
              <a:off x="4911404" y="5787293"/>
              <a:ext cx="350121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Training and MOU signing ceremony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successully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held at Fukuoka, Japan on 23-27 July 2024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Received CN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analyser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instrument on 4/9/2024. Currently installing the gas piping and setting up facilities.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Conducted one workshop on "Karbon Hutan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bagi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Pemilik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Tanah Hak Adat Bumiputera at Sibu on 20-22 August 2024.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Currently pending a letter to EPU on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consulation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work and also company profile from UPM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serdang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.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Assessment of biomass was conducted in Aug at mangrove plot at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Samunsam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.</a:t>
              </a:r>
            </a:p>
            <a:p>
              <a:pPr marL="90488" indent="-90488">
                <a:buFont typeface="Arial" panose="020B0604020202020204" pitchFamily="34" charset="0"/>
                <a:buChar char="•"/>
              </a:pP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Sebut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</a:t>
              </a:r>
              <a:r>
                <a:rPr lang="en-US" sz="500" dirty="0" err="1">
                  <a:solidFill>
                    <a:srgbClr val="FF0000"/>
                  </a:solidFill>
                  <a:latin typeface="Calibri "/>
                </a:rPr>
                <a:t>harga</a:t>
              </a:r>
              <a:r>
                <a:rPr lang="en-US" sz="500" dirty="0">
                  <a:solidFill>
                    <a:srgbClr val="FF0000"/>
                  </a:solidFill>
                  <a:latin typeface="Calibri "/>
                </a:rPr>
                <a:t> for transport was completed and awarded in Sept 2024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864A44B-4D8A-A819-FCEC-18A38285942A}"/>
              </a:ext>
            </a:extLst>
          </p:cNvPr>
          <p:cNvSpPr txBox="1"/>
          <p:nvPr/>
        </p:nvSpPr>
        <p:spPr>
          <a:xfrm>
            <a:off x="9368337" y="1894476"/>
            <a:ext cx="253000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alibri "/>
              </a:rPr>
              <a:t>TOTAL 2024 (Jan – Sept) = </a:t>
            </a:r>
            <a:r>
              <a:rPr lang="en-US" sz="900" b="1" dirty="0">
                <a:latin typeface="Calibri "/>
              </a:rPr>
              <a:t>RM2,128</a:t>
            </a:r>
            <a:r>
              <a:rPr lang="en-MY" sz="900" b="1" dirty="0">
                <a:solidFill>
                  <a:srgbClr val="000000"/>
                </a:solidFill>
                <a:latin typeface="Calibri "/>
              </a:rPr>
              <a:t>,434,898.20</a:t>
            </a:r>
            <a:r>
              <a:rPr lang="en-US" sz="900" b="1" dirty="0">
                <a:latin typeface="Calibri "/>
              </a:rPr>
              <a:t>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F09002-3858-CE1F-89C0-FC80610F5CF2}"/>
              </a:ext>
            </a:extLst>
          </p:cNvPr>
          <p:cNvSpPr txBox="1"/>
          <p:nvPr/>
        </p:nvSpPr>
        <p:spPr>
          <a:xfrm>
            <a:off x="9894847" y="4716208"/>
            <a:ext cx="2072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 "/>
              </a:rPr>
              <a:t>TOTAL 2024 = </a:t>
            </a:r>
            <a:r>
              <a:rPr lang="en-US" sz="1100" b="1" dirty="0">
                <a:solidFill>
                  <a:srgbClr val="0070C0"/>
                </a:solidFill>
                <a:latin typeface="Calibri "/>
              </a:rPr>
              <a:t>21,028.90 ha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B889832-C5D2-88C0-B8CB-5ED2F44D09FA}"/>
              </a:ext>
            </a:extLst>
          </p:cNvPr>
          <p:cNvGrpSpPr/>
          <p:nvPr/>
        </p:nvGrpSpPr>
        <p:grpSpPr>
          <a:xfrm>
            <a:off x="8455758" y="5675487"/>
            <a:ext cx="3639645" cy="740781"/>
            <a:chOff x="8455758" y="4122912"/>
            <a:chExt cx="3639645" cy="74078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95000EB-1F62-ACC4-DF21-4CE14D36B082}"/>
                </a:ext>
              </a:extLst>
            </p:cNvPr>
            <p:cNvSpPr txBox="1"/>
            <p:nvPr/>
          </p:nvSpPr>
          <p:spPr>
            <a:xfrm>
              <a:off x="8477767" y="4157718"/>
              <a:ext cx="3617636" cy="69329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MY" sz="2400" dirty="0">
                <a:latin typeface="Calibri 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61123E6-3B81-C1BB-DA98-8157B8E29CA0}"/>
                </a:ext>
              </a:extLst>
            </p:cNvPr>
            <p:cNvSpPr txBox="1"/>
            <p:nvPr/>
          </p:nvSpPr>
          <p:spPr>
            <a:xfrm>
              <a:off x="8455758" y="4255493"/>
              <a:ext cx="1262619" cy="50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667" b="1" u="sng" dirty="0">
                  <a:latin typeface="Calibri "/>
                </a:rPr>
                <a:t>Obtain world recognition for sustainable management practices and conservation effort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FC384AF-F9C4-FA7B-049E-55C77B2A5E22}"/>
                </a:ext>
              </a:extLst>
            </p:cNvPr>
            <p:cNvSpPr txBox="1"/>
            <p:nvPr/>
          </p:nvSpPr>
          <p:spPr>
            <a:xfrm>
              <a:off x="9591643" y="4123925"/>
              <a:ext cx="1149018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133" dirty="0">
                  <a:solidFill>
                    <a:srgbClr val="0070C0"/>
                  </a:solidFill>
                  <a:latin typeface="Calibri "/>
                </a:rPr>
                <a:t>50%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E1A0817-2A71-EA5F-BDEF-515C2C40680E}"/>
                </a:ext>
              </a:extLst>
            </p:cNvPr>
            <p:cNvSpPr txBox="1"/>
            <p:nvPr/>
          </p:nvSpPr>
          <p:spPr>
            <a:xfrm>
              <a:off x="9591464" y="4463391"/>
              <a:ext cx="1158266" cy="400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667" dirty="0">
                  <a:latin typeface="Calibri "/>
                </a:rPr>
                <a:t>SDGP  UNESCO</a:t>
              </a:r>
            </a:p>
            <a:p>
              <a:pPr algn="ctr"/>
              <a:r>
                <a:rPr lang="en-MY" sz="667" dirty="0">
                  <a:latin typeface="Calibri "/>
                </a:rPr>
                <a:t>Global Geopark</a:t>
              </a:r>
            </a:p>
            <a:p>
              <a:pPr algn="ctr"/>
              <a:r>
                <a:rPr lang="en-MY" sz="667" dirty="0">
                  <a:latin typeface="Calibri "/>
                </a:rPr>
                <a:t>(as of Sept 2024)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F640EC-6775-16F6-E32F-6F1ADBEE5C4C}"/>
                </a:ext>
              </a:extLst>
            </p:cNvPr>
            <p:cNvSpPr txBox="1"/>
            <p:nvPr/>
          </p:nvSpPr>
          <p:spPr>
            <a:xfrm>
              <a:off x="10783453" y="4122912"/>
              <a:ext cx="1158266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133" dirty="0">
                  <a:solidFill>
                    <a:srgbClr val="0070C0"/>
                  </a:solidFill>
                  <a:latin typeface="Calibri "/>
                </a:rPr>
                <a:t>100%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691EA6A-1FE8-E8F1-D401-F95D582472E4}"/>
                </a:ext>
              </a:extLst>
            </p:cNvPr>
            <p:cNvSpPr txBox="1"/>
            <p:nvPr/>
          </p:nvSpPr>
          <p:spPr>
            <a:xfrm>
              <a:off x="10711907" y="4474805"/>
              <a:ext cx="1361427" cy="297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667" dirty="0">
                  <a:latin typeface="Calibri "/>
                </a:rPr>
                <a:t>Niah NP UNESCO World Heritage Site(as of Sept 2024)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266DB5B-6C41-96A9-EAA5-58A63AC1B934}"/>
              </a:ext>
            </a:extLst>
          </p:cNvPr>
          <p:cNvGrpSpPr/>
          <p:nvPr/>
        </p:nvGrpSpPr>
        <p:grpSpPr>
          <a:xfrm>
            <a:off x="8452016" y="3214532"/>
            <a:ext cx="3643388" cy="643682"/>
            <a:chOff x="8452016" y="3403413"/>
            <a:chExt cx="3643388" cy="64368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DD5735-06AA-CF8B-0A86-2D83877FC274}"/>
                </a:ext>
              </a:extLst>
            </p:cNvPr>
            <p:cNvGrpSpPr/>
            <p:nvPr/>
          </p:nvGrpSpPr>
          <p:grpSpPr>
            <a:xfrm>
              <a:off x="8452016" y="3466756"/>
              <a:ext cx="3643388" cy="580339"/>
              <a:chOff x="8451625" y="2795219"/>
              <a:chExt cx="3707660" cy="58033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77CEB91-56D0-A947-55F5-23DAD3E963E7}"/>
                  </a:ext>
                </a:extLst>
              </p:cNvPr>
              <p:cNvSpPr txBox="1"/>
              <p:nvPr/>
            </p:nvSpPr>
            <p:spPr>
              <a:xfrm>
                <a:off x="8474148" y="2795219"/>
                <a:ext cx="3685137" cy="55472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en-MY" sz="2400" dirty="0">
                  <a:latin typeface="Calibri 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4BB8A73-37BA-7025-FCCD-764E95E301BE}"/>
                  </a:ext>
                </a:extLst>
              </p:cNvPr>
              <p:cNvSpPr txBox="1"/>
              <p:nvPr/>
            </p:nvSpPr>
            <p:spPr>
              <a:xfrm>
                <a:off x="8451625" y="2844777"/>
                <a:ext cx="1096388" cy="379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933" b="1" u="sng" dirty="0">
                    <a:latin typeface="Calibri "/>
                  </a:rPr>
                  <a:t>Certification of FMU &amp; FPMU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6BB0316-74D0-6332-95F4-E0D7CF05C23E}"/>
                  </a:ext>
                </a:extLst>
              </p:cNvPr>
              <p:cNvSpPr txBox="1"/>
              <p:nvPr/>
            </p:nvSpPr>
            <p:spPr>
              <a:xfrm>
                <a:off x="9541739" y="3032931"/>
                <a:ext cx="12824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800" dirty="0">
                    <a:latin typeface="Calibri "/>
                  </a:rPr>
                  <a:t>2,327,221 ha FMU Certified (as of Sept 2024)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A3FCEBC-2D2B-59E4-7521-35FA0A0B5093}"/>
                  </a:ext>
                </a:extLst>
              </p:cNvPr>
              <p:cNvSpPr txBox="1"/>
              <p:nvPr/>
            </p:nvSpPr>
            <p:spPr>
              <a:xfrm>
                <a:off x="10706081" y="3037004"/>
                <a:ext cx="13475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800" dirty="0">
                    <a:latin typeface="Calibri "/>
                  </a:rPr>
                  <a:t>122,800 ha FPMU Certified</a:t>
                </a:r>
              </a:p>
              <a:p>
                <a:pPr algn="ctr"/>
                <a:r>
                  <a:rPr lang="en-MY" sz="800" dirty="0">
                    <a:latin typeface="Calibri "/>
                  </a:rPr>
                  <a:t>(as of Sept 2024)</a:t>
                </a: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AF4E9BA-D75E-61B4-C9D5-8C665F22E1C8}"/>
                </a:ext>
              </a:extLst>
            </p:cNvPr>
            <p:cNvSpPr txBox="1"/>
            <p:nvPr/>
          </p:nvSpPr>
          <p:spPr>
            <a:xfrm>
              <a:off x="9627672" y="3403479"/>
              <a:ext cx="1143133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133" dirty="0">
                  <a:solidFill>
                    <a:srgbClr val="0070C0"/>
                  </a:solidFill>
                  <a:latin typeface="Calibri "/>
                </a:rPr>
                <a:t>78%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94BB289-FC7B-73D1-B0EB-30BD4F6EA232}"/>
                </a:ext>
              </a:extLst>
            </p:cNvPr>
            <p:cNvSpPr txBox="1"/>
            <p:nvPr/>
          </p:nvSpPr>
          <p:spPr>
            <a:xfrm>
              <a:off x="10741313" y="3403413"/>
              <a:ext cx="1142703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133" dirty="0">
                  <a:solidFill>
                    <a:srgbClr val="0070C0"/>
                  </a:solidFill>
                  <a:latin typeface="Calibri "/>
                </a:rPr>
                <a:t>69%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A416625-594F-73C5-274D-9A9C94C3E636}"/>
              </a:ext>
            </a:extLst>
          </p:cNvPr>
          <p:cNvSpPr txBox="1"/>
          <p:nvPr/>
        </p:nvSpPr>
        <p:spPr>
          <a:xfrm>
            <a:off x="254720" y="1885986"/>
            <a:ext cx="292388" cy="52568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700" dirty="0"/>
              <a:t>Strategy 1</a:t>
            </a:r>
            <a:endParaRPr lang="en-MY" sz="7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000D270-2F0F-14A7-2BD1-2D67FCC10262}"/>
              </a:ext>
            </a:extLst>
          </p:cNvPr>
          <p:cNvSpPr txBox="1"/>
          <p:nvPr/>
        </p:nvSpPr>
        <p:spPr>
          <a:xfrm>
            <a:off x="161672" y="3131312"/>
            <a:ext cx="292388" cy="48224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700" dirty="0"/>
              <a:t>Strategy 2</a:t>
            </a:r>
            <a:endParaRPr lang="en-MY" sz="7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943E61-ED40-6F17-2618-F3E433B71344}"/>
              </a:ext>
            </a:extLst>
          </p:cNvPr>
          <p:cNvSpPr txBox="1"/>
          <p:nvPr/>
        </p:nvSpPr>
        <p:spPr>
          <a:xfrm>
            <a:off x="225262" y="5216260"/>
            <a:ext cx="292388" cy="55399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700" dirty="0"/>
              <a:t>Strategy 3</a:t>
            </a:r>
            <a:endParaRPr lang="en-MY" sz="7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DF33D6F-3913-B3C6-88D2-83CEE8D90619}"/>
              </a:ext>
            </a:extLst>
          </p:cNvPr>
          <p:cNvSpPr txBox="1"/>
          <p:nvPr/>
        </p:nvSpPr>
        <p:spPr>
          <a:xfrm rot="16200000">
            <a:off x="-197765" y="1049426"/>
            <a:ext cx="1234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Generate government</a:t>
            </a:r>
          </a:p>
          <a:p>
            <a:pPr algn="ctr"/>
            <a:r>
              <a:rPr lang="en-US" sz="700" dirty="0"/>
              <a:t>revenue by developing new</a:t>
            </a:r>
          </a:p>
          <a:p>
            <a:pPr algn="ctr"/>
            <a:r>
              <a:rPr lang="en-US" sz="700" dirty="0"/>
              <a:t>revenue streams from forest</a:t>
            </a:r>
          </a:p>
          <a:p>
            <a:pPr algn="ctr"/>
            <a:r>
              <a:rPr lang="en-US" sz="700" dirty="0"/>
              <a:t>resources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1E3D51C-2ACA-7F0A-7BE0-8894A21DC587}"/>
              </a:ext>
            </a:extLst>
          </p:cNvPr>
          <p:cNvSpPr txBox="1"/>
          <p:nvPr/>
        </p:nvSpPr>
        <p:spPr>
          <a:xfrm rot="16200000">
            <a:off x="-266721" y="4444995"/>
            <a:ext cx="13805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/>
              <a:t>Gain national and</a:t>
            </a:r>
          </a:p>
          <a:p>
            <a:pPr algn="ctr"/>
            <a:r>
              <a:rPr lang="en-US" sz="700" dirty="0"/>
              <a:t>international recognition</a:t>
            </a:r>
          </a:p>
          <a:p>
            <a:pPr algn="ctr"/>
            <a:r>
              <a:rPr lang="en-US" sz="700" dirty="0"/>
              <a:t>through conservation and</a:t>
            </a:r>
          </a:p>
          <a:p>
            <a:pPr algn="ctr"/>
            <a:r>
              <a:rPr lang="en-US" sz="700" dirty="0"/>
              <a:t>sustainable management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68F9EF-BA9A-1EEF-08E4-13D92D9911B0}"/>
              </a:ext>
            </a:extLst>
          </p:cNvPr>
          <p:cNvSpPr txBox="1"/>
          <p:nvPr/>
        </p:nvSpPr>
        <p:spPr>
          <a:xfrm rot="16200000">
            <a:off x="-86566" y="3218603"/>
            <a:ext cx="116141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" dirty="0"/>
              <a:t>Gain higher export earnings</a:t>
            </a:r>
          </a:p>
          <a:p>
            <a:pPr algn="ctr"/>
            <a:r>
              <a:rPr lang="en-US" sz="500" dirty="0"/>
              <a:t>through the advancement in</a:t>
            </a:r>
          </a:p>
          <a:p>
            <a:pPr algn="ctr"/>
            <a:r>
              <a:rPr lang="en-US" sz="500" dirty="0"/>
              <a:t>downstream processing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FBE68558-7059-44E1-835F-B57E4A79B5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483862"/>
              </p:ext>
            </p:extLst>
          </p:nvPr>
        </p:nvGraphicFramePr>
        <p:xfrm>
          <a:off x="8453884" y="652883"/>
          <a:ext cx="3537727" cy="2011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17" name="TextBox 116">
            <a:extLst>
              <a:ext uri="{FF2B5EF4-FFF2-40B4-BE49-F238E27FC236}">
                <a16:creationId xmlns:a16="http://schemas.microsoft.com/office/drawing/2014/main" id="{04E3CD74-9223-2123-8D83-A077FC8C9B0D}"/>
              </a:ext>
            </a:extLst>
          </p:cNvPr>
          <p:cNvSpPr txBox="1"/>
          <p:nvPr/>
        </p:nvSpPr>
        <p:spPr>
          <a:xfrm>
            <a:off x="9773851" y="5415330"/>
            <a:ext cx="1262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Half Yearly Report</a:t>
            </a:r>
            <a:endParaRPr lang="en-MY" sz="800" dirty="0"/>
          </a:p>
        </p:txBody>
      </p:sp>
    </p:spTree>
    <p:extLst>
      <p:ext uri="{BB962C8B-B14F-4D97-AF65-F5344CB8AC3E}">
        <p14:creationId xmlns:p14="http://schemas.microsoft.com/office/powerpoint/2010/main" val="312933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32E39DA838D344AF5A6EC7EF40A7AB" ma:contentTypeVersion="5" ma:contentTypeDescription="Create a new document." ma:contentTypeScope="" ma:versionID="bc7c30a04147affc8df79edfa2b9002a">
  <xsd:schema xmlns:xsd="http://www.w3.org/2001/XMLSchema" xmlns:xs="http://www.w3.org/2001/XMLSchema" xmlns:p="http://schemas.microsoft.com/office/2006/metadata/properties" xmlns:ns3="f570ae83-5ce4-44d9-bf92-8cdc75907dea" targetNamespace="http://schemas.microsoft.com/office/2006/metadata/properties" ma:root="true" ma:fieldsID="a7a3e1cf7386b91d9dbdc18013d7d705" ns3:_="">
    <xsd:import namespace="f570ae83-5ce4-44d9-bf92-8cdc75907de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0ae83-5ce4-44d9-bf92-8cdc75907de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8691C-07F2-4A38-B8C9-2CCEEA79B4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0ae83-5ce4-44d9-bf92-8cdc75907d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F5812A-50A8-4538-8E50-FB8EF9B7386D}">
  <ds:schemaRefs>
    <ds:schemaRef ds:uri="http://purl.org/dc/terms/"/>
    <ds:schemaRef ds:uri="http://www.w3.org/XML/1998/namespace"/>
    <ds:schemaRef ds:uri="f570ae83-5ce4-44d9-bf92-8cdc75907dea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F6A1B3-8D25-4DC2-99E8-5793F7DFB1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1200</Words>
  <Application>Microsoft Office PowerPoint</Application>
  <PresentationFormat>Widescreen</PresentationFormat>
  <Paragraphs>128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Mildred Voon</dc:creator>
  <cp:lastModifiedBy>Tomoko46</cp:lastModifiedBy>
  <cp:revision>82</cp:revision>
  <cp:lastPrinted>2024-10-18T02:23:50Z</cp:lastPrinted>
  <dcterms:created xsi:type="dcterms:W3CDTF">2024-02-09T01:24:48Z</dcterms:created>
  <dcterms:modified xsi:type="dcterms:W3CDTF">2025-01-07T02:16:12Z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0x0101000B32E39DA838D344AF5A6EC7EF40A7AB</vt:lpwstr>
  </property>
</Properties>
</file>