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 Export Value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276004972.69</c:v>
                </c:pt>
                <c:pt idx="1">
                  <c:v>191530929.47</c:v>
                </c:pt>
                <c:pt idx="2">
                  <c:v>214907671.7</c:v>
                </c:pt>
                <c:pt idx="3">
                  <c:v>232014272.14</c:v>
                </c:pt>
                <c:pt idx="4">
                  <c:v>324627750.87</c:v>
                </c:pt>
                <c:pt idx="5">
                  <c:v>212303812.34</c:v>
                </c:pt>
                <c:pt idx="6">
                  <c:v>274788036.68</c:v>
                </c:pt>
                <c:pt idx="7">
                  <c:v>210420404.31</c:v>
                </c:pt>
                <c:pt idx="8">
                  <c:v>191837139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 Export Value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357090525.957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50000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0072C6"/>
            </a:solidFill>
            <a:ln w="31750" cap="flat">
              <a:solidFill>
                <a:srgbClr val="0072C6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2C6"/>
              </a:solidFill>
              <a:ln w="9525" cap="flat">
                <a:solidFill>
                  <a:srgbClr val="0072C6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787.01</c:v>
                </c:pt>
                <c:pt idx="1">
                  <c:v>912.41</c:v>
                </c:pt>
                <c:pt idx="2">
                  <c:v>513.04</c:v>
                </c:pt>
                <c:pt idx="3">
                  <c:v>428.18</c:v>
                </c:pt>
                <c:pt idx="4">
                  <c:v>485.08</c:v>
                </c:pt>
                <c:pt idx="5">
                  <c:v>1277.9</c:v>
                </c:pt>
                <c:pt idx="6">
                  <c:v>745.15</c:v>
                </c:pt>
                <c:pt idx="7">
                  <c:v>762.69</c:v>
                </c:pt>
                <c:pt idx="8">
                  <c:v>579.09</c:v>
                </c:pt>
                <c:pt idx="9">
                  <c:v>676.27</c:v>
                </c:pt>
                <c:pt idx="10">
                  <c:v>2012.35</c:v>
                </c:pt>
                <c:pt idx="11">
                  <c:v>1114.64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1856.37</c:v>
                </c:pt>
                <c:pt idx="1">
                  <c:v>3449.94</c:v>
                </c:pt>
                <c:pt idx="2">
                  <c:v>2284.69</c:v>
                </c:pt>
                <c:pt idx="3">
                  <c:v>1807.69</c:v>
                </c:pt>
                <c:pt idx="4">
                  <c:v>3255.8</c:v>
                </c:pt>
                <c:pt idx="5">
                  <c:v>3120.66</c:v>
                </c:pt>
                <c:pt idx="6">
                  <c:v>2562.38</c:v>
                </c:pt>
                <c:pt idx="7">
                  <c:v>2474.93</c:v>
                </c:pt>
                <c:pt idx="8">
                  <c:v>3251.93</c:v>
                </c:pt>
                <c:pt idx="9">
                  <c:v>3086.64</c:v>
                </c:pt>
                <c:pt idx="10">
                  <c:v>3081.63</c:v>
                </c:pt>
                <c:pt idx="11">
                  <c:v>3240.14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A5A5A5"/>
            </a:solidFill>
            <a:ln w="31750" cap="flat">
              <a:solidFill>
                <a:srgbClr val="A5A5A5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A5A5A5"/>
              </a:solidFill>
              <a:ln w="9525" cap="flat">
                <a:solidFill>
                  <a:srgbClr val="A5A5A5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3146.6</c:v>
                </c:pt>
                <c:pt idx="1">
                  <c:v>6660.5</c:v>
                </c:pt>
                <c:pt idx="2">
                  <c:v>3203.8</c:v>
                </c:pt>
                <c:pt idx="3">
                  <c:v>1871.5</c:v>
                </c:pt>
                <c:pt idx="4">
                  <c:v>2750.2</c:v>
                </c:pt>
                <c:pt idx="5">
                  <c:v>3396.3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7326.55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1000"/>
      </c:valAx>
      <c:spPr>
        <a:noFill/>
        <a:ln w="12700" cap="flat">
          <a:solidFill>
            <a:srgbClr val="FFFFFF"/>
          </a:solidFill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1.xml"/><Relationship Id="rId3" Type="http://schemas.openxmlformats.org/officeDocument/2006/relationships/chart" Target="/ppt/charts/chart2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://localhost/pcds2030_dashboard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Q2 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 B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target 1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target 2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FFC000"/>
          </a:solidFill>
          <a:ln w="6350">
            <a:solidFill>
              <a:srgbClr val="FFC000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34747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status 1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status 2</a:t>
            </a:r>
            <a:endParaRPr lang="en-US" sz="700" dirty="0"/>
          </a:p>
        </p:txBody>
      </p:sp>
      <p:sp>
        <p:nvSpPr>
          <p:cNvPr id="22" name="Text 19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sp>
        <p:nvSpPr>
          <p:cNvPr id="23" name="Shape 20"/>
          <p:cNvSpPr/>
          <p:nvPr/>
        </p:nvSpPr>
        <p:spPr>
          <a:xfrm>
            <a:off x="847648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4" name="Text 21"/>
          <p:cNvSpPr/>
          <p:nvPr/>
        </p:nvSpPr>
        <p:spPr>
          <a:xfrm>
            <a:off x="852220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25" name="Text 22"/>
          <p:cNvSpPr/>
          <p:nvPr/>
        </p:nvSpPr>
        <p:spPr>
          <a:xfrm>
            <a:off x="909892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sp>
        <p:nvSpPr>
          <p:cNvPr id="26" name="Shape 23"/>
          <p:cNvSpPr/>
          <p:nvPr/>
        </p:nvSpPr>
        <p:spPr>
          <a:xfrm>
            <a:off x="1035100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7" name="Text 24"/>
          <p:cNvSpPr/>
          <p:nvPr/>
        </p:nvSpPr>
        <p:spPr>
          <a:xfrm>
            <a:off x="1039672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28" name="Text 25"/>
          <p:cNvSpPr/>
          <p:nvPr/>
        </p:nvSpPr>
        <p:spPr>
          <a:xfrm>
            <a:off x="1097344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2,128,434,989</a:t>
            </a:r>
            <a:endParaRPr lang="en-US" sz="700" dirty="0"/>
          </a:p>
        </p:txBody>
      </p:sp>
      <p:graphicFrame>
        <p:nvGraphicFramePr>
          <p:cNvPr id="29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0" name="Shape 26"/>
          <p:cNvSpPr/>
          <p:nvPr/>
        </p:nvSpPr>
        <p:spPr>
          <a:xfrm>
            <a:off x="8488368" y="27504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1" name="Text 27"/>
          <p:cNvSpPr/>
          <p:nvPr/>
        </p:nvSpPr>
        <p:spPr>
          <a:xfrm>
            <a:off x="8571168" y="28080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Conservation Programs (incl. community-based initiatives</a:t>
            </a:r>
            <a:endParaRPr lang="en-US" sz="800" dirty="0"/>
          </a:p>
        </p:txBody>
      </p:sp>
      <p:sp>
        <p:nvSpPr>
          <p:cNvPr id="32" name="Text 28"/>
          <p:cNvSpPr/>
          <p:nvPr/>
        </p:nvSpPr>
        <p:spPr>
          <a:xfrm>
            <a:off x="10077582" y="28080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32</a:t>
            </a:r>
            <a:endParaRPr lang="en-US" sz="2500" dirty="0"/>
          </a:p>
        </p:txBody>
      </p:sp>
      <p:sp>
        <p:nvSpPr>
          <p:cNvPr id="33" name="Text 29"/>
          <p:cNvSpPr/>
          <p:nvPr/>
        </p:nvSpPr>
        <p:spPr>
          <a:xfrm>
            <a:off x="10724639" y="28080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programs and initiatives by SFC (as of Sept 2024)</a:t>
            </a:r>
            <a:endParaRPr lang="en-US" sz="800" dirty="0"/>
          </a:p>
        </p:txBody>
      </p:sp>
      <p:sp>
        <p:nvSpPr>
          <p:cNvPr id="34" name="Shape 30"/>
          <p:cNvSpPr/>
          <p:nvPr/>
        </p:nvSpPr>
        <p:spPr>
          <a:xfrm>
            <a:off x="8488368" y="33516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5" name="Text 31"/>
          <p:cNvSpPr/>
          <p:nvPr/>
        </p:nvSpPr>
        <p:spPr>
          <a:xfrm>
            <a:off x="8515800" y="33790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36" name="Text 32"/>
          <p:cNvSpPr/>
          <p:nvPr/>
        </p:nvSpPr>
        <p:spPr>
          <a:xfrm>
            <a:off x="9929520" y="3397320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50%</a:t>
            </a:r>
            <a:endParaRPr lang="en-US" sz="1600" dirty="0"/>
          </a:p>
        </p:txBody>
      </p:sp>
      <p:sp>
        <p:nvSpPr>
          <p:cNvPr id="37" name="Text 33"/>
          <p:cNvSpPr/>
          <p:nvPr/>
        </p:nvSpPr>
        <p:spPr>
          <a:xfrm>
            <a:off x="10672772" y="3397320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UNESCO Global Geopark</a:t>
            </a:r>
            <a:endParaRPr lang="en-US" sz="600" dirty="0"/>
          </a:p>
        </p:txBody>
      </p:sp>
      <p:sp>
        <p:nvSpPr>
          <p:cNvPr id="38" name="Text 34"/>
          <p:cNvSpPr/>
          <p:nvPr/>
        </p:nvSpPr>
        <p:spPr>
          <a:xfrm>
            <a:off x="10672772" y="3495686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39" name="Text 35"/>
          <p:cNvSpPr/>
          <p:nvPr/>
        </p:nvSpPr>
        <p:spPr>
          <a:xfrm>
            <a:off x="9929520" y="3652488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100%</a:t>
            </a:r>
            <a:endParaRPr lang="en-US" sz="1600" dirty="0"/>
          </a:p>
        </p:txBody>
      </p:sp>
      <p:sp>
        <p:nvSpPr>
          <p:cNvPr id="40" name="Text 36"/>
          <p:cNvSpPr/>
          <p:nvPr/>
        </p:nvSpPr>
        <p:spPr>
          <a:xfrm>
            <a:off x="10672772" y="3652488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Niah NP UNESCO World Heritage Site</a:t>
            </a:r>
            <a:endParaRPr lang="en-US" sz="600" dirty="0"/>
          </a:p>
        </p:txBody>
      </p:sp>
      <p:sp>
        <p:nvSpPr>
          <p:cNvPr id="41" name="Text 37"/>
          <p:cNvSpPr/>
          <p:nvPr/>
        </p:nvSpPr>
        <p:spPr>
          <a:xfrm>
            <a:off x="10672772" y="3750854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42" name="Shape 38"/>
          <p:cNvSpPr/>
          <p:nvPr/>
        </p:nvSpPr>
        <p:spPr>
          <a:xfrm>
            <a:off x="8488368" y="39492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3" name="Text 39"/>
          <p:cNvSpPr/>
          <p:nvPr/>
        </p:nvSpPr>
        <p:spPr>
          <a:xfrm>
            <a:off x="8515800" y="39766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Certification of FMU &amp; FPMU</a:t>
            </a:r>
            <a:endParaRPr lang="en-US" sz="800" dirty="0"/>
          </a:p>
        </p:txBody>
      </p:sp>
      <p:sp>
        <p:nvSpPr>
          <p:cNvPr id="44" name="Text 40"/>
          <p:cNvSpPr/>
          <p:nvPr/>
        </p:nvSpPr>
        <p:spPr>
          <a:xfrm>
            <a:off x="9929520" y="3994920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78%</a:t>
            </a:r>
            <a:endParaRPr lang="en-US" sz="1600" dirty="0"/>
          </a:p>
        </p:txBody>
      </p:sp>
      <p:sp>
        <p:nvSpPr>
          <p:cNvPr id="45" name="Text 41"/>
          <p:cNvSpPr/>
          <p:nvPr/>
        </p:nvSpPr>
        <p:spPr>
          <a:xfrm>
            <a:off x="10672772" y="3994920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FMU</a:t>
            </a:r>
            <a:endParaRPr lang="en-US" sz="600" dirty="0"/>
          </a:p>
        </p:txBody>
      </p:sp>
      <p:sp>
        <p:nvSpPr>
          <p:cNvPr id="46" name="Text 42"/>
          <p:cNvSpPr/>
          <p:nvPr/>
        </p:nvSpPr>
        <p:spPr>
          <a:xfrm>
            <a:off x="10672772" y="4093286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2,327,221 ha Certified (Sept 2024)</a:t>
            </a:r>
            <a:endParaRPr lang="en-US" sz="600" dirty="0"/>
          </a:p>
        </p:txBody>
      </p:sp>
      <p:sp>
        <p:nvSpPr>
          <p:cNvPr id="47" name="Text 43"/>
          <p:cNvSpPr/>
          <p:nvPr/>
        </p:nvSpPr>
        <p:spPr>
          <a:xfrm>
            <a:off x="9929520" y="4250088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69%</a:t>
            </a:r>
            <a:endParaRPr lang="en-US" sz="1600" dirty="0"/>
          </a:p>
        </p:txBody>
      </p:sp>
      <p:sp>
        <p:nvSpPr>
          <p:cNvPr id="48" name="Text 44"/>
          <p:cNvSpPr/>
          <p:nvPr/>
        </p:nvSpPr>
        <p:spPr>
          <a:xfrm>
            <a:off x="10672772" y="4250088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FPMU</a:t>
            </a:r>
            <a:endParaRPr lang="en-US" sz="600" dirty="0"/>
          </a:p>
        </p:txBody>
      </p:sp>
      <p:sp>
        <p:nvSpPr>
          <p:cNvPr id="49" name="Text 45"/>
          <p:cNvSpPr/>
          <p:nvPr/>
        </p:nvSpPr>
        <p:spPr>
          <a:xfrm>
            <a:off x="10672772" y="4348454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122,800 ha Certified (Sept 2024)</a:t>
            </a:r>
            <a:endParaRPr lang="en-US" sz="600" dirty="0"/>
          </a:p>
        </p:txBody>
      </p:sp>
      <p:sp>
        <p:nvSpPr>
          <p:cNvPr id="50" name="Text 46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51" name="Shape 47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2" name="Text 48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53" name="Shape 49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4" name="Text 50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55" name="Shape 51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6" name="Text 52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57" name="Shape 53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8" name="Text 54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59" name="Shape 55"/>
          <p:cNvSpPr/>
          <p:nvPr/>
        </p:nvSpPr>
        <p:spPr>
          <a:xfrm>
            <a:off x="7001561" y="6577279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60" name="Text 56"/>
          <p:cNvSpPr/>
          <p:nvPr/>
        </p:nvSpPr>
        <p:spPr>
          <a:xfrm>
            <a:off x="7030822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61" name="Shape 57"/>
          <p:cNvSpPr/>
          <p:nvPr/>
        </p:nvSpPr>
        <p:spPr>
          <a:xfrm>
            <a:off x="7491679" y="6577279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62" name="Text 58"/>
          <p:cNvSpPr/>
          <p:nvPr/>
        </p:nvSpPr>
        <p:spPr>
          <a:xfrm>
            <a:off x="7538314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63" name="Text 59"/>
          <p:cNvSpPr/>
          <p:nvPr/>
        </p:nvSpPr>
        <p:spPr>
          <a:xfrm>
            <a:off x="8409737" y="6490411"/>
            <a:ext cx="1965960" cy="30998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18 June 2025</a:t>
            </a:r>
            <a:endParaRPr lang="en-US" sz="1400" dirty="0"/>
          </a:p>
        </p:txBody>
      </p:sp>
      <p:sp>
        <p:nvSpPr>
          <p:cNvPr id="64" name="Text 60"/>
          <p:cNvSpPr/>
          <p:nvPr/>
        </p:nvSpPr>
        <p:spPr>
          <a:xfrm>
            <a:off x="8366400" y="457812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65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2025-06-18T14:33:36Z</dcterms:created>
  <dcterms:modified xsi:type="dcterms:W3CDTF">2025-06-18T14:33:36Z</dcterms:modified>
</cp:coreProperties>
</file>