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9926625" cy="143557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92">
          <p15:clr>
            <a:srgbClr val="747775"/>
          </p15:clr>
        </p15:guide>
        <p15:guide id="2" orient="horz" pos="888">
          <p15:clr>
            <a:srgbClr val="747775"/>
          </p15:clr>
        </p15:guide>
        <p15:guide id="3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hnQqyTueav7YJiLwIQ5zLcg9gz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92" orient="horz"/>
        <p:guide pos="888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C:\Users\User\Documents\Kerja%2019.12.2022\Kerja%20B.Hutan\PCDS\Q4\3%201%202025%20PCDS%20Dashboard%20Master%20Worksheet%202024%20-%20Forestry%20Secto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Timber Export Value (RM)</a:t>
            </a:r>
          </a:p>
        </c:rich>
      </c:tx>
      <c:layout>
        <c:manualLayout>
          <c:xMode val="edge"/>
          <c:yMode val="edge"/>
          <c:x val="0.26911523753820971"/>
          <c:y val="6.32834841884153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'Timber Export Value'!$B$5:$B$16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'Timber Export Value'!$D$5:$D$16</c:f>
              <c:numCache>
                <c:formatCode>_-[$RM-4409]* #,##0.00_-;\-[$RM-4409]* #,##0.00_-;_-[$RM-4409]* "-"??_-;_-@_-</c:formatCode>
                <c:ptCount val="12"/>
                <c:pt idx="0">
                  <c:v>263569916.63</c:v>
                </c:pt>
                <c:pt idx="1">
                  <c:v>226356164.30000001</c:v>
                </c:pt>
                <c:pt idx="2">
                  <c:v>261778295.28999999</c:v>
                </c:pt>
                <c:pt idx="3">
                  <c:v>215771835.06999999</c:v>
                </c:pt>
                <c:pt idx="4">
                  <c:v>324280067.63999999</c:v>
                </c:pt>
                <c:pt idx="5">
                  <c:v>235560482.88999999</c:v>
                </c:pt>
                <c:pt idx="6">
                  <c:v>244689028.37</c:v>
                </c:pt>
                <c:pt idx="7">
                  <c:v>344761866.36000001</c:v>
                </c:pt>
                <c:pt idx="8">
                  <c:v>210214202.19999999</c:v>
                </c:pt>
                <c:pt idx="9">
                  <c:v>266639022.25</c:v>
                </c:pt>
                <c:pt idx="10">
                  <c:v>296062485.55000001</c:v>
                </c:pt>
                <c:pt idx="11">
                  <c:v>251155864.77000001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60-444C-ACCD-8D9850397C1F}"/>
            </c:ext>
          </c:extLst>
        </c:ser>
        <c:ser>
          <c:idx val="2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'Timber Export Value'!$B$5:$B$16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'Timber Export Value'!$E$5:$E$16</c:f>
              <c:numCache>
                <c:formatCode>_-[$RM-4409]* #,##0.00_-;\-[$RM-4409]* #,##0.00_-;_-[$RM-4409]* "-"??_-;_-@_-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214907671.69999999</c:v>
                </c:pt>
                <c:pt idx="3">
                  <c:v>232014272.13999999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274788036.68000001</c:v>
                </c:pt>
                <c:pt idx="7">
                  <c:v>210420404.31</c:v>
                </c:pt>
                <c:pt idx="8">
                  <c:v>191837139</c:v>
                </c:pt>
                <c:pt idx="9">
                  <c:v>230845000</c:v>
                </c:pt>
                <c:pt idx="10">
                  <c:v>269492000</c:v>
                </c:pt>
                <c:pt idx="11">
                  <c:v>207972000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4460-444C-ACCD-8D9850397C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4386239"/>
        <c:axId val="1634386719"/>
      </c:lineChart>
      <c:catAx>
        <c:axId val="1634386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386719"/>
        <c:crosses val="autoZero"/>
        <c:auto val="0"/>
        <c:lblAlgn val="ctr"/>
        <c:lblOffset val="100"/>
        <c:noMultiLvlLbl val="0"/>
      </c:catAx>
      <c:valAx>
        <c:axId val="1634386719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-[$RM-4409]* #,##0_-;\-[$RM-4409]* #,##0_-;_-[$RM-4409]* &quot;-&quot;_-;_-@_-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386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4301543" cy="720282"/>
          </a:xfrm>
          <a:prstGeom prst="rect">
            <a:avLst/>
          </a:prstGeom>
          <a:noFill/>
          <a:ln>
            <a:noFill/>
          </a:ln>
        </p:spPr>
        <p:txBody>
          <a:bodyPr anchorCtr="0" anchor="t" bIns="66375" lIns="132750" spcFirstLastPara="1" rIns="132750" wrap="square" tIns="66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622799" y="1"/>
            <a:ext cx="4301543" cy="720282"/>
          </a:xfrm>
          <a:prstGeom prst="rect">
            <a:avLst/>
          </a:prstGeom>
          <a:noFill/>
          <a:ln>
            <a:noFill/>
          </a:ln>
        </p:spPr>
        <p:txBody>
          <a:bodyPr anchorCtr="0" anchor="t" bIns="66375" lIns="132750" spcFirstLastPara="1" rIns="132750" wrap="square" tIns="663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57225" y="1795463"/>
            <a:ext cx="8612188" cy="4843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2665" y="6908710"/>
            <a:ext cx="7941310" cy="5652582"/>
          </a:xfrm>
          <a:prstGeom prst="rect">
            <a:avLst/>
          </a:prstGeom>
          <a:noFill/>
          <a:ln>
            <a:noFill/>
          </a:ln>
        </p:spPr>
        <p:txBody>
          <a:bodyPr anchorCtr="0" anchor="t" bIns="66375" lIns="132750" spcFirstLastPara="1" rIns="132750" wrap="square" tIns="663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13635487"/>
            <a:ext cx="4301543" cy="720280"/>
          </a:xfrm>
          <a:prstGeom prst="rect">
            <a:avLst/>
          </a:prstGeom>
          <a:noFill/>
          <a:ln>
            <a:noFill/>
          </a:ln>
        </p:spPr>
        <p:txBody>
          <a:bodyPr anchorCtr="0" anchor="b" bIns="66375" lIns="132750" spcFirstLastPara="1" rIns="132750" wrap="square" tIns="663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622799" y="13635487"/>
            <a:ext cx="4301543" cy="720280"/>
          </a:xfrm>
          <a:prstGeom prst="rect">
            <a:avLst/>
          </a:prstGeom>
          <a:noFill/>
          <a:ln>
            <a:noFill/>
          </a:ln>
        </p:spPr>
        <p:txBody>
          <a:bodyPr anchorCtr="0" anchor="b" bIns="66375" lIns="132750" spcFirstLastPara="1" rIns="132750" wrap="square" tIns="663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fld id="{00000000-1234-1234-1234-123412341234}" type="slidenum">
              <a:rPr b="0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57225" y="1795463"/>
            <a:ext cx="8612188" cy="48434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92665" y="6908710"/>
            <a:ext cx="7941310" cy="5652582"/>
          </a:xfrm>
          <a:prstGeom prst="rect">
            <a:avLst/>
          </a:prstGeom>
          <a:noFill/>
          <a:ln>
            <a:noFill/>
          </a:ln>
        </p:spPr>
        <p:txBody>
          <a:bodyPr anchorCtr="0" anchor="t" bIns="66375" lIns="132750" spcFirstLastPara="1" rIns="132750" wrap="square" tIns="66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5622799" y="13635487"/>
            <a:ext cx="4301543" cy="720280"/>
          </a:xfrm>
          <a:prstGeom prst="rect">
            <a:avLst/>
          </a:prstGeom>
          <a:noFill/>
          <a:ln>
            <a:noFill/>
          </a:ln>
        </p:spPr>
        <p:txBody>
          <a:bodyPr anchorCtr="0" anchor="b" bIns="66375" lIns="132750" spcFirstLastPara="1" rIns="132750" wrap="square" tIns="663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9.png"/><Relationship Id="rId10" Type="http://schemas.openxmlformats.org/officeDocument/2006/relationships/image" Target="../media/image12.png"/><Relationship Id="rId13" Type="http://schemas.openxmlformats.org/officeDocument/2006/relationships/image" Target="../media/image8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chart" Target="../charts/chart1.xml"/><Relationship Id="rId9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7375" y="3858225"/>
            <a:ext cx="3613676" cy="1817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"/>
          <p:cNvGraphicFramePr/>
          <p:nvPr/>
        </p:nvGraphicFramePr>
        <p:xfrm>
          <a:off x="8389428" y="530086"/>
          <a:ext cx="3701615" cy="2207527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91" name="Google Shape;91;p1"/>
          <p:cNvSpPr txBox="1"/>
          <p:nvPr/>
        </p:nvSpPr>
        <p:spPr>
          <a:xfrm>
            <a:off x="2999847" y="71366"/>
            <a:ext cx="8980984" cy="57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1396055" y="91115"/>
            <a:ext cx="574695" cy="5462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00388" y="71365"/>
            <a:ext cx="2799459" cy="57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9677831" y="70152"/>
            <a:ext cx="1707440" cy="57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3000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Half Yearly 2025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721540" y="104240"/>
            <a:ext cx="22336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FORESTRY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82988" y="592115"/>
            <a:ext cx="8154000" cy="5742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027613" y="741648"/>
            <a:ext cx="162145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Project/Programme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2715296" y="741496"/>
            <a:ext cx="165946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3000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Half Yearly 2025 Target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4480393" y="741496"/>
            <a:ext cx="5408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5802612" y="722550"/>
            <a:ext cx="16256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baseline="3000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1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Half Yearly 2025 Status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"/>
          <p:cNvCxnSpPr/>
          <p:nvPr/>
        </p:nvCxnSpPr>
        <p:spPr>
          <a:xfrm>
            <a:off x="816740" y="970021"/>
            <a:ext cx="731415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2" name="Google Shape;102;p1"/>
          <p:cNvGrpSpPr/>
          <p:nvPr/>
        </p:nvGrpSpPr>
        <p:grpSpPr>
          <a:xfrm>
            <a:off x="-222543" y="6452935"/>
            <a:ext cx="7688227" cy="369332"/>
            <a:chOff x="-222543" y="6416850"/>
            <a:chExt cx="7688227" cy="369333"/>
          </a:xfrm>
        </p:grpSpPr>
        <p:sp>
          <p:nvSpPr>
            <p:cNvPr id="103" name="Google Shape;103;p1"/>
            <p:cNvSpPr/>
            <p:nvPr/>
          </p:nvSpPr>
          <p:spPr>
            <a:xfrm>
              <a:off x="913447" y="6472905"/>
              <a:ext cx="288000" cy="288000"/>
            </a:xfrm>
            <a:prstGeom prst="rect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2698818" y="6472905"/>
              <a:ext cx="288000" cy="288000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365151" y="6444376"/>
              <a:ext cx="288000" cy="28800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5620639" y="6445375"/>
              <a:ext cx="288000" cy="288000"/>
            </a:xfrm>
            <a:prstGeom prst="rect">
              <a:avLst/>
            </a:prstGeom>
            <a:solidFill>
              <a:srgbClr val="75707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-222543" y="6493795"/>
              <a:ext cx="1468927" cy="230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1" lang="en-US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Legend: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 txBox="1"/>
            <p:nvPr/>
          </p:nvSpPr>
          <p:spPr>
            <a:xfrm>
              <a:off x="1207669" y="6416850"/>
              <a:ext cx="1438291" cy="369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1" lang="en-US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Monthly target achieved, Project on track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2989644" y="6416850"/>
              <a:ext cx="1418505" cy="369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1" lang="en-US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Miss in target but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1" lang="en-US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still on track for 2025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 txBox="1"/>
            <p:nvPr/>
          </p:nvSpPr>
          <p:spPr>
            <a:xfrm>
              <a:off x="4657507" y="6456690"/>
              <a:ext cx="1072964" cy="230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1" lang="en-US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Severe delays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 txBox="1"/>
            <p:nvPr/>
          </p:nvSpPr>
          <p:spPr>
            <a:xfrm>
              <a:off x="5961497" y="6466265"/>
              <a:ext cx="1504187" cy="2308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1" lang="en-US" sz="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started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12" name="Google Shape;11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9881" y="117985"/>
            <a:ext cx="526993" cy="5269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"/>
          <p:cNvCxnSpPr/>
          <p:nvPr/>
        </p:nvCxnSpPr>
        <p:spPr>
          <a:xfrm>
            <a:off x="992216" y="2278368"/>
            <a:ext cx="71121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4" name="Google Shape;114;p1"/>
          <p:cNvGrpSpPr/>
          <p:nvPr/>
        </p:nvGrpSpPr>
        <p:grpSpPr>
          <a:xfrm>
            <a:off x="8477240" y="2716837"/>
            <a:ext cx="3707513" cy="605934"/>
            <a:chOff x="8477240" y="2776593"/>
            <a:chExt cx="3634876" cy="605934"/>
          </a:xfrm>
        </p:grpSpPr>
        <p:sp>
          <p:nvSpPr>
            <p:cNvPr id="115" name="Google Shape;115;p1"/>
            <p:cNvSpPr txBox="1"/>
            <p:nvPr/>
          </p:nvSpPr>
          <p:spPr>
            <a:xfrm>
              <a:off x="8477240" y="2776593"/>
              <a:ext cx="3550307" cy="522717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8489435" y="2797752"/>
              <a:ext cx="1416217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1" i="0" lang="en-US" sz="800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TPA Protection &amp; Biodiversity Conservation Programs (incl. community-based initiatives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 txBox="1"/>
            <p:nvPr/>
          </p:nvSpPr>
          <p:spPr>
            <a:xfrm>
              <a:off x="9866243" y="2793969"/>
              <a:ext cx="678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10471949" y="2861830"/>
              <a:ext cx="1640167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On-going  programs and initiatives by SFC (as of December 2024)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"/>
          <p:cNvSpPr txBox="1"/>
          <p:nvPr/>
        </p:nvSpPr>
        <p:spPr>
          <a:xfrm>
            <a:off x="9364716" y="1762059"/>
            <a:ext cx="1839000" cy="23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2024 = RM</a:t>
            </a:r>
            <a:r>
              <a:rPr b="0" i="0" lang="en-US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2,836,744,000.0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7029846" y="6514612"/>
            <a:ext cx="585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7002512" y="6576028"/>
            <a:ext cx="108000" cy="108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7539475" y="6514612"/>
            <a:ext cx="58551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7493018" y="6576028"/>
            <a:ext cx="108000" cy="10800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" name="Google Shape;124;p1"/>
          <p:cNvCxnSpPr/>
          <p:nvPr/>
        </p:nvCxnSpPr>
        <p:spPr>
          <a:xfrm>
            <a:off x="1011216" y="1633850"/>
            <a:ext cx="7112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1"/>
          <p:cNvCxnSpPr/>
          <p:nvPr/>
        </p:nvCxnSpPr>
        <p:spPr>
          <a:xfrm>
            <a:off x="992216" y="4414388"/>
            <a:ext cx="71121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1"/>
          <p:cNvCxnSpPr/>
          <p:nvPr/>
        </p:nvCxnSpPr>
        <p:spPr>
          <a:xfrm>
            <a:off x="353991" y="2945796"/>
            <a:ext cx="781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1"/>
          <p:cNvCxnSpPr/>
          <p:nvPr/>
        </p:nvCxnSpPr>
        <p:spPr>
          <a:xfrm>
            <a:off x="998004" y="3435847"/>
            <a:ext cx="71121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1"/>
          <p:cNvCxnSpPr/>
          <p:nvPr/>
        </p:nvCxnSpPr>
        <p:spPr>
          <a:xfrm>
            <a:off x="371391" y="3999877"/>
            <a:ext cx="781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1"/>
          <p:cNvCxnSpPr/>
          <p:nvPr/>
        </p:nvCxnSpPr>
        <p:spPr>
          <a:xfrm>
            <a:off x="1025216" y="4830752"/>
            <a:ext cx="71121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1"/>
          <p:cNvSpPr txBox="1"/>
          <p:nvPr/>
        </p:nvSpPr>
        <p:spPr>
          <a:xfrm>
            <a:off x="715280" y="360026"/>
            <a:ext cx="229693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rPr b="0" i="1" lang="en-US" sz="105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RM 8 bil in exports by 2030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 txBox="1"/>
          <p:nvPr/>
        </p:nvSpPr>
        <p:spPr>
          <a:xfrm>
            <a:off x="8409095" y="6491086"/>
            <a:ext cx="196654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DRAFT 2025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p1"/>
          <p:cNvCxnSpPr/>
          <p:nvPr/>
        </p:nvCxnSpPr>
        <p:spPr>
          <a:xfrm>
            <a:off x="1025229" y="5290264"/>
            <a:ext cx="71121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3" name="Google Shape;133;p1"/>
          <p:cNvCxnSpPr/>
          <p:nvPr/>
        </p:nvCxnSpPr>
        <p:spPr>
          <a:xfrm>
            <a:off x="1009265" y="5938972"/>
            <a:ext cx="7112000" cy="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4" name="Google Shape;134;p1"/>
          <p:cNvGrpSpPr/>
          <p:nvPr/>
        </p:nvGrpSpPr>
        <p:grpSpPr>
          <a:xfrm>
            <a:off x="653863" y="1023495"/>
            <a:ext cx="7749563" cy="367418"/>
            <a:chOff x="653374" y="1548311"/>
            <a:chExt cx="7749563" cy="367418"/>
          </a:xfrm>
        </p:grpSpPr>
        <p:sp>
          <p:nvSpPr>
            <p:cNvPr id="135" name="Google Shape;135;p1"/>
            <p:cNvSpPr/>
            <p:nvPr/>
          </p:nvSpPr>
          <p:spPr>
            <a:xfrm>
              <a:off x="4623393" y="1644861"/>
              <a:ext cx="229651" cy="229651"/>
            </a:xfrm>
            <a:prstGeom prst="rect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92D050"/>
                </a:solidFill>
                <a:highlight>
                  <a:srgbClr val="008000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6" name="Google Shape;136;p1"/>
            <p:cNvGrpSpPr/>
            <p:nvPr/>
          </p:nvGrpSpPr>
          <p:grpSpPr>
            <a:xfrm>
              <a:off x="653374" y="1646993"/>
              <a:ext cx="248157" cy="248157"/>
              <a:chOff x="303139" y="1611916"/>
              <a:chExt cx="450000" cy="450000"/>
            </a:xfrm>
          </p:grpSpPr>
          <p:pic>
            <p:nvPicPr>
              <p:cNvPr descr="New with solid fill" id="137" name="Google Shape;137;p1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357580" y="1666356"/>
                <a:ext cx="341121" cy="3411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8" name="Google Shape;138;p1"/>
              <p:cNvSpPr/>
              <p:nvPr/>
            </p:nvSpPr>
            <p:spPr>
              <a:xfrm>
                <a:off x="303139" y="1611916"/>
                <a:ext cx="450000" cy="450000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" name="Google Shape;139;p1"/>
            <p:cNvSpPr txBox="1"/>
            <p:nvPr/>
          </p:nvSpPr>
          <p:spPr>
            <a:xfrm>
              <a:off x="2216186" y="1548311"/>
              <a:ext cx="2297292" cy="184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33350" lvl="0" marL="1714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155CC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"/>
            <p:cNvSpPr txBox="1"/>
            <p:nvPr/>
          </p:nvSpPr>
          <p:spPr>
            <a:xfrm>
              <a:off x="4853037" y="1564970"/>
              <a:ext cx="3549900" cy="200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57150" lvl="0" marL="1143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"/>
            <p:cNvSpPr txBox="1"/>
            <p:nvPr/>
          </p:nvSpPr>
          <p:spPr>
            <a:xfrm>
              <a:off x="1004833" y="1577175"/>
              <a:ext cx="1428154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Implementation of Forest Landscape Restoration Throughout Sarawak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1"/>
          <p:cNvGrpSpPr/>
          <p:nvPr/>
        </p:nvGrpSpPr>
        <p:grpSpPr>
          <a:xfrm>
            <a:off x="658190" y="1633504"/>
            <a:ext cx="7702403" cy="481510"/>
            <a:chOff x="645301" y="2214169"/>
            <a:chExt cx="7702403" cy="481510"/>
          </a:xfrm>
        </p:grpSpPr>
        <p:sp>
          <p:nvSpPr>
            <p:cNvPr id="143" name="Google Shape;143;p1"/>
            <p:cNvSpPr/>
            <p:nvPr/>
          </p:nvSpPr>
          <p:spPr>
            <a:xfrm>
              <a:off x="4613869" y="2459983"/>
              <a:ext cx="228664" cy="228664"/>
            </a:xfrm>
            <a:prstGeom prst="rect">
              <a:avLst/>
            </a:prstGeom>
            <a:solidFill>
              <a:srgbClr val="FFFF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" name="Google Shape;144;p1"/>
            <p:cNvGrpSpPr/>
            <p:nvPr/>
          </p:nvGrpSpPr>
          <p:grpSpPr>
            <a:xfrm>
              <a:off x="645301" y="2386290"/>
              <a:ext cx="248157" cy="248157"/>
              <a:chOff x="303140" y="2299059"/>
              <a:chExt cx="450000" cy="450000"/>
            </a:xfrm>
          </p:grpSpPr>
          <p:pic>
            <p:nvPicPr>
              <p:cNvPr descr="Sparkling Heart with solid fill" id="145" name="Google Shape;145;p1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354786" y="2353500"/>
                <a:ext cx="341121" cy="34112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6" name="Google Shape;146;p1"/>
              <p:cNvSpPr/>
              <p:nvPr/>
            </p:nvSpPr>
            <p:spPr>
              <a:xfrm>
                <a:off x="303140" y="2299059"/>
                <a:ext cx="450000" cy="450000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1"/>
            <p:cNvSpPr txBox="1"/>
            <p:nvPr/>
          </p:nvSpPr>
          <p:spPr>
            <a:xfrm>
              <a:off x="2210723" y="2232993"/>
              <a:ext cx="2367600" cy="2154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206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 txBox="1"/>
            <p:nvPr/>
          </p:nvSpPr>
          <p:spPr>
            <a:xfrm>
              <a:off x="4859304" y="2214169"/>
              <a:ext cx="3488400" cy="2154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925" lvl="0" marL="85725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 txBox="1"/>
            <p:nvPr/>
          </p:nvSpPr>
          <p:spPr>
            <a:xfrm>
              <a:off x="1004833" y="2234014"/>
              <a:ext cx="13264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Conservation &amp; Protection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of Wetlands &amp; Watershed Within Heart of Borneo Sarawak (HoB)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1"/>
          <p:cNvGrpSpPr/>
          <p:nvPr/>
        </p:nvGrpSpPr>
        <p:grpSpPr>
          <a:xfrm>
            <a:off x="688087" y="5153109"/>
            <a:ext cx="7658106" cy="604026"/>
            <a:chOff x="647641" y="2878542"/>
            <a:chExt cx="7658106" cy="604026"/>
          </a:xfrm>
        </p:grpSpPr>
        <p:sp>
          <p:nvSpPr>
            <p:cNvPr id="151" name="Google Shape;151;p1"/>
            <p:cNvSpPr/>
            <p:nvPr/>
          </p:nvSpPr>
          <p:spPr>
            <a:xfrm>
              <a:off x="4585294" y="3168355"/>
              <a:ext cx="228900" cy="228900"/>
            </a:xfrm>
            <a:prstGeom prst="rect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" name="Google Shape;152;p1"/>
            <p:cNvGrpSpPr/>
            <p:nvPr/>
          </p:nvGrpSpPr>
          <p:grpSpPr>
            <a:xfrm>
              <a:off x="647641" y="3234411"/>
              <a:ext cx="248157" cy="248157"/>
              <a:chOff x="303140" y="2986202"/>
              <a:chExt cx="450000" cy="450000"/>
            </a:xfrm>
          </p:grpSpPr>
          <p:sp>
            <p:nvSpPr>
              <p:cNvPr id="153" name="Google Shape;153;p1"/>
              <p:cNvSpPr/>
              <p:nvPr/>
            </p:nvSpPr>
            <p:spPr>
              <a:xfrm>
                <a:off x="303140" y="2986202"/>
                <a:ext cx="450000" cy="450000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Police male with solid fill" id="154" name="Google Shape;154;p1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357580" y="3040642"/>
                <a:ext cx="341121" cy="3411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55" name="Google Shape;155;p1"/>
            <p:cNvSpPr txBox="1"/>
            <p:nvPr/>
          </p:nvSpPr>
          <p:spPr>
            <a:xfrm>
              <a:off x="4814047" y="2878542"/>
              <a:ext cx="3491700" cy="184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57150" lvl="0" marL="1143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"/>
            <p:cNvSpPr txBox="1"/>
            <p:nvPr/>
          </p:nvSpPr>
          <p:spPr>
            <a:xfrm>
              <a:off x="2210723" y="2941810"/>
              <a:ext cx="2294100" cy="184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333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 txBox="1"/>
            <p:nvPr/>
          </p:nvSpPr>
          <p:spPr>
            <a:xfrm>
              <a:off x="987167" y="3124419"/>
              <a:ext cx="1323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Strengthening Forest Enforcement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p1"/>
          <p:cNvGrpSpPr/>
          <p:nvPr/>
        </p:nvGrpSpPr>
        <p:grpSpPr>
          <a:xfrm>
            <a:off x="675172" y="4402950"/>
            <a:ext cx="7500353" cy="463796"/>
            <a:chOff x="656122" y="3842831"/>
            <a:chExt cx="7500353" cy="463796"/>
          </a:xfrm>
        </p:grpSpPr>
        <p:sp>
          <p:nvSpPr>
            <p:cNvPr id="159" name="Google Shape;159;p1"/>
            <p:cNvSpPr/>
            <p:nvPr/>
          </p:nvSpPr>
          <p:spPr>
            <a:xfrm>
              <a:off x="4617382" y="3985058"/>
              <a:ext cx="228900" cy="228900"/>
            </a:xfrm>
            <a:prstGeom prst="rect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0" name="Google Shape;160;p1"/>
            <p:cNvGrpSpPr/>
            <p:nvPr/>
          </p:nvGrpSpPr>
          <p:grpSpPr>
            <a:xfrm>
              <a:off x="656122" y="3968772"/>
              <a:ext cx="248142" cy="248142"/>
              <a:chOff x="365557" y="4767773"/>
              <a:chExt cx="591600" cy="591600"/>
            </a:xfrm>
          </p:grpSpPr>
          <p:pic>
            <p:nvPicPr>
              <p:cNvPr descr="Forest scene with solid fill" id="161" name="Google Shape;161;p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25260" y="4839347"/>
                <a:ext cx="448486" cy="44848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" name="Google Shape;162;p1"/>
              <p:cNvSpPr/>
              <p:nvPr/>
            </p:nvSpPr>
            <p:spPr>
              <a:xfrm>
                <a:off x="365557" y="4767773"/>
                <a:ext cx="591600" cy="591600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3" name="Google Shape;163;p1"/>
            <p:cNvSpPr txBox="1"/>
            <p:nvPr/>
          </p:nvSpPr>
          <p:spPr>
            <a:xfrm>
              <a:off x="2237441" y="3889935"/>
              <a:ext cx="2223900" cy="180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39700" lvl="0" marL="17145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 txBox="1"/>
            <p:nvPr/>
          </p:nvSpPr>
          <p:spPr>
            <a:xfrm>
              <a:off x="4875375" y="3842831"/>
              <a:ext cx="3281100" cy="169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95250" lvl="0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300"/>
                <a:buFont typeface="Calibri"/>
                <a:buNone/>
              </a:pPr>
              <a:r>
                <a:t/>
              </a:r>
              <a:endParaRPr b="1" i="0" sz="5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1"/>
            <p:cNvSpPr txBox="1"/>
            <p:nvPr/>
          </p:nvSpPr>
          <p:spPr>
            <a:xfrm>
              <a:off x="1008576" y="3844927"/>
              <a:ext cx="1323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Strengthening protection for selected Totally Protected Areas (TPA)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1"/>
          <p:cNvGrpSpPr/>
          <p:nvPr/>
        </p:nvGrpSpPr>
        <p:grpSpPr>
          <a:xfrm>
            <a:off x="681164" y="4801863"/>
            <a:ext cx="7681852" cy="461624"/>
            <a:chOff x="681164" y="4268463"/>
            <a:chExt cx="7681852" cy="461624"/>
          </a:xfrm>
        </p:grpSpPr>
        <p:sp>
          <p:nvSpPr>
            <p:cNvPr id="167" name="Google Shape;167;p1"/>
            <p:cNvSpPr/>
            <p:nvPr/>
          </p:nvSpPr>
          <p:spPr>
            <a:xfrm>
              <a:off x="4632918" y="4330404"/>
              <a:ext cx="228665" cy="228665"/>
            </a:xfrm>
            <a:prstGeom prst="rect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" name="Google Shape;168;p1"/>
            <p:cNvGrpSpPr/>
            <p:nvPr/>
          </p:nvGrpSpPr>
          <p:grpSpPr>
            <a:xfrm>
              <a:off x="681164" y="4324547"/>
              <a:ext cx="248157" cy="248157"/>
              <a:chOff x="365557" y="5085413"/>
              <a:chExt cx="591635" cy="591635"/>
            </a:xfrm>
          </p:grpSpPr>
          <p:pic>
            <p:nvPicPr>
              <p:cNvPr descr="Forest scene with solid fill" id="169" name="Google Shape;169;p1"/>
              <p:cNvPicPr preferRelativeResize="0"/>
              <p:nvPr/>
            </p:nvPicPr>
            <p:blipFill rotWithShape="1">
              <a:blip r:embed="rId9">
                <a:alphaModFix/>
              </a:blip>
              <a:srcRect b="0" l="0" r="0" t="0"/>
              <a:stretch/>
            </p:blipFill>
            <p:spPr>
              <a:xfrm>
                <a:off x="425261" y="5156989"/>
                <a:ext cx="448487" cy="4484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" name="Google Shape;170;p1"/>
              <p:cNvSpPr/>
              <p:nvPr/>
            </p:nvSpPr>
            <p:spPr>
              <a:xfrm>
                <a:off x="365557" y="5085413"/>
                <a:ext cx="591635" cy="59163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1" name="Google Shape;171;p1"/>
            <p:cNvSpPr txBox="1"/>
            <p:nvPr/>
          </p:nvSpPr>
          <p:spPr>
            <a:xfrm>
              <a:off x="2235820" y="4272894"/>
              <a:ext cx="2316000" cy="338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2700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7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 txBox="1"/>
            <p:nvPr/>
          </p:nvSpPr>
          <p:spPr>
            <a:xfrm>
              <a:off x="4785816" y="4334116"/>
              <a:ext cx="3577200" cy="3539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14300" lvl="0" marL="2286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None/>
              </a:pPr>
              <a:r>
                <a:t/>
              </a:r>
              <a:endParaRPr b="0" i="0" sz="17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 txBox="1"/>
            <p:nvPr/>
          </p:nvSpPr>
          <p:spPr>
            <a:xfrm>
              <a:off x="1027625" y="4268463"/>
              <a:ext cx="13362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Development and upgrading of integrated facilities of 20 TPA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1"/>
          <p:cNvGrpSpPr/>
          <p:nvPr/>
        </p:nvGrpSpPr>
        <p:grpSpPr>
          <a:xfrm>
            <a:off x="661390" y="2783956"/>
            <a:ext cx="7540129" cy="708000"/>
            <a:chOff x="658354" y="757120"/>
            <a:chExt cx="7540129" cy="708000"/>
          </a:xfrm>
        </p:grpSpPr>
        <p:sp>
          <p:nvSpPr>
            <p:cNvPr id="175" name="Google Shape;175;p1"/>
            <p:cNvSpPr/>
            <p:nvPr/>
          </p:nvSpPr>
          <p:spPr>
            <a:xfrm>
              <a:off x="4632918" y="1004367"/>
              <a:ext cx="229651" cy="229651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6" name="Google Shape;176;p1"/>
            <p:cNvGrpSpPr/>
            <p:nvPr/>
          </p:nvGrpSpPr>
          <p:grpSpPr>
            <a:xfrm>
              <a:off x="658354" y="1012061"/>
              <a:ext cx="248157" cy="248157"/>
              <a:chOff x="365557" y="5728332"/>
              <a:chExt cx="591635" cy="591635"/>
            </a:xfrm>
          </p:grpSpPr>
          <p:pic>
            <p:nvPicPr>
              <p:cNvPr descr="Bamboo with solid fill" id="177" name="Google Shape;177;p1"/>
              <p:cNvPicPr preferRelativeResize="0"/>
              <p:nvPr/>
            </p:nvPicPr>
            <p:blipFill rotWithShape="1">
              <a:blip r:embed="rId10">
                <a:alphaModFix/>
              </a:blip>
              <a:srcRect b="0" l="0" r="0" t="0"/>
              <a:stretch/>
            </p:blipFill>
            <p:spPr>
              <a:xfrm>
                <a:off x="447969" y="5799906"/>
                <a:ext cx="448488" cy="4484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8" name="Google Shape;178;p1"/>
              <p:cNvSpPr/>
              <p:nvPr/>
            </p:nvSpPr>
            <p:spPr>
              <a:xfrm>
                <a:off x="365557" y="5728332"/>
                <a:ext cx="591635" cy="59163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9" name="Google Shape;179;p1"/>
            <p:cNvSpPr txBox="1"/>
            <p:nvPr/>
          </p:nvSpPr>
          <p:spPr>
            <a:xfrm>
              <a:off x="2253279" y="757120"/>
              <a:ext cx="24945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2700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7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700"/>
                <a:buFont typeface="Arial"/>
                <a:buChar char="•"/>
              </a:pPr>
              <a:r>
                <a:rPr b="0" i="0" lang="en-US" sz="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To plant </a:t>
              </a:r>
              <a:r>
                <a:rPr lang="en-US" sz="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b="0" i="0" lang="en-US" sz="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,000 ha of bamboo cumulative </a:t>
              </a:r>
              <a:endParaRPr/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700"/>
                <a:buFont typeface="Arial"/>
                <a:buChar char="•"/>
              </a:pPr>
              <a:r>
                <a:rPr b="0" i="0" lang="en-US" sz="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To produce </a:t>
              </a:r>
              <a:r>
                <a:rPr lang="en-US" sz="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350</a:t>
              </a:r>
              <a:r>
                <a:rPr b="0" i="0" lang="en-US" sz="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,000 seedlings cumulative</a:t>
              </a:r>
              <a:endParaRPr/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700"/>
                <a:buFont typeface="Arial"/>
                <a:buChar char="•"/>
              </a:pPr>
              <a:r>
                <a:rPr b="0" i="0" lang="en-US" sz="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Proposed nursery plan and site identification</a:t>
              </a:r>
              <a:endParaRPr/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700"/>
                <a:buFont typeface="Arial"/>
                <a:buChar char="•"/>
              </a:pPr>
              <a:r>
                <a:rPr b="0" i="0" lang="en-US" sz="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Manpower and implementation planning</a:t>
              </a:r>
              <a:endParaRPr b="0" i="0" sz="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 txBox="1"/>
            <p:nvPr/>
          </p:nvSpPr>
          <p:spPr>
            <a:xfrm>
              <a:off x="4861583" y="965840"/>
              <a:ext cx="3336900" cy="200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57150" lvl="0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 txBox="1"/>
            <p:nvPr/>
          </p:nvSpPr>
          <p:spPr>
            <a:xfrm>
              <a:off x="1041484" y="986489"/>
              <a:ext cx="1428238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Bamboo Industry Development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1"/>
          <p:cNvGrpSpPr/>
          <p:nvPr/>
        </p:nvGrpSpPr>
        <p:grpSpPr>
          <a:xfrm>
            <a:off x="669648" y="3977851"/>
            <a:ext cx="7479278" cy="461700"/>
            <a:chOff x="686255" y="4714727"/>
            <a:chExt cx="7479278" cy="461700"/>
          </a:xfrm>
        </p:grpSpPr>
        <p:sp>
          <p:nvSpPr>
            <p:cNvPr id="183" name="Google Shape;183;p1"/>
            <p:cNvSpPr/>
            <p:nvPr/>
          </p:nvSpPr>
          <p:spPr>
            <a:xfrm>
              <a:off x="4661493" y="4833176"/>
              <a:ext cx="228665" cy="228665"/>
            </a:xfrm>
            <a:prstGeom prst="rect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4" name="Google Shape;184;p1"/>
            <p:cNvGrpSpPr/>
            <p:nvPr/>
          </p:nvGrpSpPr>
          <p:grpSpPr>
            <a:xfrm>
              <a:off x="686255" y="4817541"/>
              <a:ext cx="248157" cy="248157"/>
              <a:chOff x="365557" y="3050280"/>
              <a:chExt cx="591635" cy="591635"/>
            </a:xfrm>
          </p:grpSpPr>
          <p:pic>
            <p:nvPicPr>
              <p:cNvPr descr="Rainy scene with solid fill" id="185" name="Google Shape;185;p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25261" y="3083754"/>
                <a:ext cx="448487" cy="4484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6" name="Google Shape;186;p1"/>
              <p:cNvSpPr/>
              <p:nvPr/>
            </p:nvSpPr>
            <p:spPr>
              <a:xfrm>
                <a:off x="365557" y="3050280"/>
                <a:ext cx="591635" cy="59163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7" name="Google Shape;187;p1"/>
            <p:cNvSpPr txBox="1"/>
            <p:nvPr/>
          </p:nvSpPr>
          <p:spPr>
            <a:xfrm>
              <a:off x="2270223" y="4766506"/>
              <a:ext cx="2406900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39700" lvl="0" marL="17145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5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 txBox="1"/>
            <p:nvPr/>
          </p:nvSpPr>
          <p:spPr>
            <a:xfrm>
              <a:off x="4677133" y="4744228"/>
              <a:ext cx="3488400" cy="1846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85725" lvl="0" marL="34290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600"/>
                <a:buFont typeface="Arial"/>
                <a:buNone/>
              </a:pPr>
              <a:r>
                <a:t/>
              </a:r>
              <a:endParaRPr b="0" i="0" sz="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 txBox="1"/>
            <p:nvPr/>
          </p:nvSpPr>
          <p:spPr>
            <a:xfrm>
              <a:off x="1048929" y="4714727"/>
              <a:ext cx="1435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Sarawak Delta Geopark (SDGp)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UNESCO Global Geopark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1"/>
          <p:cNvGrpSpPr/>
          <p:nvPr/>
        </p:nvGrpSpPr>
        <p:grpSpPr>
          <a:xfrm>
            <a:off x="687567" y="5916003"/>
            <a:ext cx="7675317" cy="584735"/>
            <a:chOff x="687567" y="5296878"/>
            <a:chExt cx="7675317" cy="584735"/>
          </a:xfrm>
        </p:grpSpPr>
        <p:grpSp>
          <p:nvGrpSpPr>
            <p:cNvPr id="191" name="Google Shape;191;p1"/>
            <p:cNvGrpSpPr/>
            <p:nvPr/>
          </p:nvGrpSpPr>
          <p:grpSpPr>
            <a:xfrm>
              <a:off x="687567" y="5380898"/>
              <a:ext cx="248157" cy="248157"/>
              <a:chOff x="368004" y="3731496"/>
              <a:chExt cx="591635" cy="591635"/>
            </a:xfrm>
          </p:grpSpPr>
          <p:pic>
            <p:nvPicPr>
              <p:cNvPr descr="Rainy scene with solid fill" id="192" name="Google Shape;192;p1"/>
              <p:cNvPicPr preferRelativeResize="0"/>
              <p:nvPr/>
            </p:nvPicPr>
            <p:blipFill rotWithShape="1">
              <a:blip r:embed="rId11">
                <a:alphaModFix/>
              </a:blip>
              <a:srcRect b="0" l="0" r="0" t="0"/>
              <a:stretch/>
            </p:blipFill>
            <p:spPr>
              <a:xfrm>
                <a:off x="427707" y="3764970"/>
                <a:ext cx="448487" cy="4484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3" name="Google Shape;193;p1"/>
              <p:cNvSpPr/>
              <p:nvPr/>
            </p:nvSpPr>
            <p:spPr>
              <a:xfrm>
                <a:off x="368004" y="3731496"/>
                <a:ext cx="591635" cy="59163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4" name="Google Shape;194;p1"/>
            <p:cNvSpPr/>
            <p:nvPr/>
          </p:nvSpPr>
          <p:spPr>
            <a:xfrm>
              <a:off x="4632918" y="5418998"/>
              <a:ext cx="228665" cy="228665"/>
            </a:xfrm>
            <a:prstGeom prst="rect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 txBox="1"/>
            <p:nvPr/>
          </p:nvSpPr>
          <p:spPr>
            <a:xfrm>
              <a:off x="2240559" y="5296878"/>
              <a:ext cx="2431800" cy="584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Char char="•"/>
              </a:pPr>
              <a:r>
                <a:rPr b="0" i="0" lang="en-US" sz="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Submission of AHP Nomination Document</a:t>
              </a:r>
              <a:endParaRPr/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Char char="•"/>
              </a:pPr>
              <a:r>
                <a:rPr b="0" i="0" lang="en-US" sz="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Preparations for site evaluation</a:t>
              </a:r>
              <a:endParaRPr/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Char char="•"/>
              </a:pPr>
              <a:r>
                <a:rPr b="0" i="0" lang="en-US" sz="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Site Evaluation by ACB</a:t>
              </a:r>
              <a:endParaRPr/>
            </a:p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Char char="•"/>
              </a:pPr>
              <a:r>
                <a:rPr b="0" i="0" lang="en-US" sz="8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Endorsement as AHP</a:t>
              </a:r>
              <a:endParaRPr/>
            </a:p>
          </p:txBody>
        </p:sp>
        <p:sp>
          <p:nvSpPr>
            <p:cNvPr id="196" name="Google Shape;196;p1"/>
            <p:cNvSpPr txBox="1"/>
            <p:nvPr/>
          </p:nvSpPr>
          <p:spPr>
            <a:xfrm>
              <a:off x="4861584" y="5343897"/>
              <a:ext cx="3501300" cy="3231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6038" lvl="0" marL="90488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700"/>
                <a:buFont typeface="Arial"/>
                <a:buNone/>
              </a:pPr>
              <a:r>
                <a:t/>
              </a:r>
              <a:endParaRPr b="0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 txBox="1"/>
            <p:nvPr/>
          </p:nvSpPr>
          <p:spPr>
            <a:xfrm>
              <a:off x="1027621" y="5310247"/>
              <a:ext cx="12969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Lambir Hill NP and Bako NP inscribed as ASEAN Heritage Park</a:t>
              </a:r>
              <a:endParaRPr b="0" i="0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1"/>
          <p:cNvGrpSpPr/>
          <p:nvPr/>
        </p:nvGrpSpPr>
        <p:grpSpPr>
          <a:xfrm>
            <a:off x="669377" y="3412650"/>
            <a:ext cx="7472383" cy="711000"/>
            <a:chOff x="662525" y="1197598"/>
            <a:chExt cx="7472383" cy="711000"/>
          </a:xfrm>
        </p:grpSpPr>
        <p:sp>
          <p:nvSpPr>
            <p:cNvPr id="199" name="Google Shape;199;p1"/>
            <p:cNvSpPr/>
            <p:nvPr/>
          </p:nvSpPr>
          <p:spPr>
            <a:xfrm>
              <a:off x="4632918" y="1364848"/>
              <a:ext cx="229651" cy="229651"/>
            </a:xfrm>
            <a:prstGeom prst="rect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0" name="Google Shape;200;p1"/>
            <p:cNvGrpSpPr/>
            <p:nvPr/>
          </p:nvGrpSpPr>
          <p:grpSpPr>
            <a:xfrm>
              <a:off x="662525" y="1324844"/>
              <a:ext cx="248157" cy="248157"/>
              <a:chOff x="365557" y="5728332"/>
              <a:chExt cx="591635" cy="591635"/>
            </a:xfrm>
          </p:grpSpPr>
          <p:pic>
            <p:nvPicPr>
              <p:cNvPr descr="Picnic table with solid fill" id="201" name="Google Shape;201;p1"/>
              <p:cNvPicPr preferRelativeResize="0"/>
              <p:nvPr/>
            </p:nvPicPr>
            <p:blipFill rotWithShape="1">
              <a:blip r:embed="rId12">
                <a:alphaModFix/>
              </a:blip>
              <a:srcRect b="0" l="0" r="0" t="0"/>
              <a:stretch/>
            </p:blipFill>
            <p:spPr>
              <a:xfrm>
                <a:off x="425260" y="5799908"/>
                <a:ext cx="448488" cy="44848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02" name="Google Shape;202;p1"/>
              <p:cNvSpPr/>
              <p:nvPr/>
            </p:nvSpPr>
            <p:spPr>
              <a:xfrm>
                <a:off x="365557" y="5728332"/>
                <a:ext cx="591635" cy="591635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3" name="Google Shape;203;p1"/>
            <p:cNvSpPr txBox="1"/>
            <p:nvPr/>
          </p:nvSpPr>
          <p:spPr>
            <a:xfrm>
              <a:off x="2213917" y="1312745"/>
              <a:ext cx="2297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206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 txBox="1"/>
            <p:nvPr/>
          </p:nvSpPr>
          <p:spPr>
            <a:xfrm>
              <a:off x="4875709" y="1197598"/>
              <a:ext cx="3259200" cy="71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7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•Revised SDEC paper to seek approval for funding to develop the proposed Demak Laut Furniture Park in RMK-12 project submitted on 11 March 2025.</a:t>
              </a:r>
              <a:endParaRPr sz="7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7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Promoted site for Tanjung Manis Furniture Park during STIDC Industry Update on 15 April 2025 </a:t>
              </a:r>
              <a:endParaRPr sz="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9688" lvl="0" marL="90488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None/>
              </a:pPr>
              <a:r>
                <a:t/>
              </a:r>
              <a:endParaRPr sz="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"/>
            <p:cNvSpPr txBox="1"/>
            <p:nvPr/>
          </p:nvSpPr>
          <p:spPr>
            <a:xfrm>
              <a:off x="1031062" y="1327872"/>
              <a:ext cx="135776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n-US" sz="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Furniture Park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1"/>
          <p:cNvGrpSpPr/>
          <p:nvPr/>
        </p:nvGrpSpPr>
        <p:grpSpPr>
          <a:xfrm>
            <a:off x="669394" y="2336925"/>
            <a:ext cx="7499794" cy="457468"/>
            <a:chOff x="706206" y="5735141"/>
            <a:chExt cx="7499794" cy="457468"/>
          </a:xfrm>
        </p:grpSpPr>
        <p:sp>
          <p:nvSpPr>
            <p:cNvPr id="207" name="Google Shape;207;p1"/>
            <p:cNvSpPr txBox="1"/>
            <p:nvPr/>
          </p:nvSpPr>
          <p:spPr>
            <a:xfrm>
              <a:off x="1072605" y="5823309"/>
              <a:ext cx="1292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Quantifying Forest Carbon Stock In Sarawak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 txBox="1"/>
            <p:nvPr/>
          </p:nvSpPr>
          <p:spPr>
            <a:xfrm>
              <a:off x="2272707" y="5764804"/>
              <a:ext cx="2431800" cy="2000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71450" lvl="0" marL="17145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700"/>
                <a:buFont typeface="Arial"/>
                <a:buChar char="•"/>
              </a:pPr>
              <a:r>
                <a:rPr b="0" i="0" lang="en-US" sz="7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b="0" i="0" sz="1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9" name="Google Shape;209;p1"/>
            <p:cNvGrpSpPr/>
            <p:nvPr/>
          </p:nvGrpSpPr>
          <p:grpSpPr>
            <a:xfrm>
              <a:off x="706206" y="5931521"/>
              <a:ext cx="248157" cy="248157"/>
              <a:chOff x="429981" y="5867132"/>
              <a:chExt cx="248157" cy="248157"/>
            </a:xfrm>
          </p:grpSpPr>
          <p:sp>
            <p:nvSpPr>
              <p:cNvPr id="210" name="Google Shape;210;p1"/>
              <p:cNvSpPr/>
              <p:nvPr/>
            </p:nvSpPr>
            <p:spPr>
              <a:xfrm>
                <a:off x="429981" y="5867132"/>
                <a:ext cx="248157" cy="248157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descr="A black background with a black square&#10;&#10;Description automatically generated with medium confidence" id="211" name="Google Shape;211;p1"/>
              <p:cNvPicPr preferRelativeResize="0"/>
              <p:nvPr/>
            </p:nvPicPr>
            <p:blipFill rotWithShape="1">
              <a:blip r:embed="rId13">
                <a:alphaModFix/>
              </a:blip>
              <a:srcRect b="0" l="0" r="0" t="0"/>
              <a:stretch/>
            </p:blipFill>
            <p:spPr>
              <a:xfrm>
                <a:off x="439693" y="5871493"/>
                <a:ext cx="213403" cy="21340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12" name="Google Shape;212;p1"/>
            <p:cNvSpPr/>
            <p:nvPr/>
          </p:nvSpPr>
          <p:spPr>
            <a:xfrm>
              <a:off x="4671018" y="5925535"/>
              <a:ext cx="228665" cy="228665"/>
            </a:xfrm>
            <a:prstGeom prst="rect">
              <a:avLst/>
            </a:prstGeom>
            <a:solidFill>
              <a:srgbClr val="92D050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t/>
              </a:r>
              <a:endParaRPr b="0" i="0" sz="10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"/>
            <p:cNvSpPr txBox="1"/>
            <p:nvPr/>
          </p:nvSpPr>
          <p:spPr>
            <a:xfrm>
              <a:off x="4934800" y="5735141"/>
              <a:ext cx="3271200" cy="2154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63500" lvl="0" marL="1143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800"/>
                <a:buFont typeface="Arial"/>
                <a:buNone/>
              </a:pPr>
              <a:r>
                <a:t/>
              </a:r>
              <a:endParaRPr b="0" i="0" sz="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1"/>
          <p:cNvSpPr txBox="1"/>
          <p:nvPr/>
        </p:nvSpPr>
        <p:spPr>
          <a:xfrm>
            <a:off x="9677822" y="4238246"/>
            <a:ext cx="2072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2025 = </a:t>
            </a:r>
            <a:r>
              <a:rPr b="1" i="0" lang="en-US" sz="11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1"/>
          <p:cNvGrpSpPr/>
          <p:nvPr/>
        </p:nvGrpSpPr>
        <p:grpSpPr>
          <a:xfrm>
            <a:off x="8455758" y="5675487"/>
            <a:ext cx="3639645" cy="767351"/>
            <a:chOff x="8455758" y="4122912"/>
            <a:chExt cx="3639645" cy="767351"/>
          </a:xfrm>
        </p:grpSpPr>
        <p:sp>
          <p:nvSpPr>
            <p:cNvPr id="216" name="Google Shape;216;p1"/>
            <p:cNvSpPr txBox="1"/>
            <p:nvPr/>
          </p:nvSpPr>
          <p:spPr>
            <a:xfrm>
              <a:off x="8477767" y="4157718"/>
              <a:ext cx="3617636" cy="693295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"/>
            <p:cNvSpPr txBox="1"/>
            <p:nvPr/>
          </p:nvSpPr>
          <p:spPr>
            <a:xfrm>
              <a:off x="8455758" y="4255493"/>
              <a:ext cx="1262619" cy="502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67"/>
                <a:buFont typeface="Arial"/>
                <a:buNone/>
              </a:pPr>
              <a:r>
                <a:rPr b="1" i="0" lang="en-US" sz="667" u="sng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Obtain world recognition for sustainable management practices and conservation effort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 txBox="1"/>
            <p:nvPr/>
          </p:nvSpPr>
          <p:spPr>
            <a:xfrm>
              <a:off x="9591643" y="4123925"/>
              <a:ext cx="1149018" cy="420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b="0" i="0" lang="en-US" sz="2133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-%</a:t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 txBox="1"/>
            <p:nvPr/>
          </p:nvSpPr>
          <p:spPr>
            <a:xfrm>
              <a:off x="9591464" y="4463391"/>
              <a:ext cx="1158266" cy="4003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67"/>
                <a:buFont typeface="Arial"/>
                <a:buNone/>
              </a:pPr>
              <a:r>
                <a:rPr b="0" i="0" lang="en-US" sz="6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SDGP  UNESCO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67"/>
                <a:buFont typeface="Arial"/>
                <a:buNone/>
              </a:pPr>
              <a:r>
                <a:rPr b="0" i="0" lang="en-US" sz="6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Global Geopark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67"/>
                <a:buFont typeface="Arial"/>
                <a:buNone/>
              </a:pPr>
              <a:r>
                <a:rPr b="0" i="0" lang="en-US" sz="6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(as of Jun 2025)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 txBox="1"/>
            <p:nvPr/>
          </p:nvSpPr>
          <p:spPr>
            <a:xfrm>
              <a:off x="10783453" y="4122912"/>
              <a:ext cx="1158266" cy="420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b="0" i="0" lang="en-US" sz="2133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-%</a:t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 txBox="1"/>
            <p:nvPr/>
          </p:nvSpPr>
          <p:spPr>
            <a:xfrm>
              <a:off x="10711907" y="4474805"/>
              <a:ext cx="1361427" cy="415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Lambir Hill NP and Bako NP inscribed as ASEAN Heritage Park</a:t>
              </a:r>
              <a:r>
                <a:rPr b="0" i="0" lang="en-US" sz="667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(as of Jun 2025)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1"/>
          <p:cNvGrpSpPr/>
          <p:nvPr/>
        </p:nvGrpSpPr>
        <p:grpSpPr>
          <a:xfrm>
            <a:off x="8452016" y="3214532"/>
            <a:ext cx="3643388" cy="643682"/>
            <a:chOff x="8452016" y="3403413"/>
            <a:chExt cx="3643388" cy="643682"/>
          </a:xfrm>
        </p:grpSpPr>
        <p:grpSp>
          <p:nvGrpSpPr>
            <p:cNvPr id="223" name="Google Shape;223;p1"/>
            <p:cNvGrpSpPr/>
            <p:nvPr/>
          </p:nvGrpSpPr>
          <p:grpSpPr>
            <a:xfrm>
              <a:off x="8452016" y="3466756"/>
              <a:ext cx="3643388" cy="580339"/>
              <a:chOff x="8451625" y="2795219"/>
              <a:chExt cx="3707660" cy="580339"/>
            </a:xfrm>
          </p:grpSpPr>
          <p:sp>
            <p:nvSpPr>
              <p:cNvPr id="224" name="Google Shape;224;p1"/>
              <p:cNvSpPr txBox="1"/>
              <p:nvPr/>
            </p:nvSpPr>
            <p:spPr>
              <a:xfrm>
                <a:off x="8474148" y="2795219"/>
                <a:ext cx="3685137" cy="554726"/>
              </a:xfrm>
              <a:prstGeom prst="rect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"/>
              <p:cNvSpPr txBox="1"/>
              <p:nvPr/>
            </p:nvSpPr>
            <p:spPr>
              <a:xfrm>
                <a:off x="8451625" y="2844777"/>
                <a:ext cx="1096388" cy="3794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33"/>
                  <a:buFont typeface="Arial"/>
                  <a:buNone/>
                </a:pPr>
                <a:r>
                  <a:rPr b="1" i="0" lang="en-US" sz="933" u="sng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Certification of FMU &amp; FPMU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"/>
              <p:cNvSpPr txBox="1"/>
              <p:nvPr/>
            </p:nvSpPr>
            <p:spPr>
              <a:xfrm>
                <a:off x="9476672" y="3032919"/>
                <a:ext cx="13476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2,179,854 ha FMU Certified (as of December 2024)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"/>
              <p:cNvSpPr txBox="1"/>
              <p:nvPr/>
            </p:nvSpPr>
            <p:spPr>
              <a:xfrm>
                <a:off x="10706081" y="3037004"/>
                <a:ext cx="134758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122,800 ha FPMU Certified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n-US" sz="800" u="none" cap="none" strike="noStrik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(as of December 2024)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8" name="Google Shape;228;p1"/>
            <p:cNvSpPr txBox="1"/>
            <p:nvPr/>
          </p:nvSpPr>
          <p:spPr>
            <a:xfrm>
              <a:off x="9627672" y="3403479"/>
              <a:ext cx="1143133" cy="420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b="0" i="0" lang="en-US" sz="2133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-%</a:t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 txBox="1"/>
            <p:nvPr/>
          </p:nvSpPr>
          <p:spPr>
            <a:xfrm>
              <a:off x="10741313" y="3403413"/>
              <a:ext cx="1142703" cy="4205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33"/>
                <a:buFont typeface="Arial"/>
                <a:buNone/>
              </a:pPr>
              <a:r>
                <a:rPr b="0" i="0" lang="en-US" sz="2133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-%</a:t>
              </a:r>
              <a:endParaRPr b="0" i="0" sz="1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1"/>
          <p:cNvSpPr txBox="1"/>
          <p:nvPr/>
        </p:nvSpPr>
        <p:spPr>
          <a:xfrm rot="-5400000">
            <a:off x="138070" y="2002636"/>
            <a:ext cx="525688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 1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"/>
          <p:cNvSpPr txBox="1"/>
          <p:nvPr/>
        </p:nvSpPr>
        <p:spPr>
          <a:xfrm rot="-5400000">
            <a:off x="66743" y="3226241"/>
            <a:ext cx="482246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 2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"/>
          <p:cNvSpPr txBox="1"/>
          <p:nvPr/>
        </p:nvSpPr>
        <p:spPr>
          <a:xfrm rot="-5400000">
            <a:off x="94457" y="5347065"/>
            <a:ext cx="553998" cy="29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 3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"/>
          <p:cNvSpPr txBox="1"/>
          <p:nvPr/>
        </p:nvSpPr>
        <p:spPr>
          <a:xfrm rot="-5400000">
            <a:off x="-197765" y="1049426"/>
            <a:ext cx="123496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government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 by developing new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 streams from forest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"/>
          <p:cNvSpPr txBox="1"/>
          <p:nvPr/>
        </p:nvSpPr>
        <p:spPr>
          <a:xfrm rot="-5400000">
            <a:off x="-266721" y="4444995"/>
            <a:ext cx="13805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 national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recognition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conservation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sustainable management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"/>
          <p:cNvSpPr txBox="1"/>
          <p:nvPr/>
        </p:nvSpPr>
        <p:spPr>
          <a:xfrm rot="-5400000">
            <a:off x="-86566" y="3218603"/>
            <a:ext cx="1161416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Gain higher export earnings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the advancement 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downstream 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"/>
          <p:cNvSpPr txBox="1"/>
          <p:nvPr/>
        </p:nvSpPr>
        <p:spPr>
          <a:xfrm>
            <a:off x="8477375" y="5261975"/>
            <a:ext cx="837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Half Yearly Report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"/>
          <p:cNvSpPr txBox="1"/>
          <p:nvPr/>
        </p:nvSpPr>
        <p:spPr>
          <a:xfrm>
            <a:off x="9392368" y="2033414"/>
            <a:ext cx="2530008" cy="2308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2025 (Jan – Jun) =-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"/>
          <p:cNvSpPr txBox="1"/>
          <p:nvPr/>
        </p:nvSpPr>
        <p:spPr>
          <a:xfrm>
            <a:off x="2258610" y="3406721"/>
            <a:ext cx="2313390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en-US" sz="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RMK-13 application for Demak Laut Furniture Park (Project brief submission)</a:t>
            </a:r>
            <a:endParaRPr/>
          </a:p>
          <a:p>
            <a:pPr indent="-1825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en-US" sz="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Monitor progress of the RMK-13 submission for Demak Laut Furniture Park</a:t>
            </a:r>
            <a:endParaRPr/>
          </a:p>
          <a:p>
            <a:pPr indent="-182563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Char char="•"/>
            </a:pPr>
            <a:r>
              <a:rPr b="0" i="0" lang="en-US" sz="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Investment Promotion</a:t>
            </a:r>
            <a:endParaRPr b="0" i="0" sz="7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"/>
          <p:cNvSpPr txBox="1"/>
          <p:nvPr/>
        </p:nvSpPr>
        <p:spPr>
          <a:xfrm>
            <a:off x="3063638" y="42661"/>
            <a:ext cx="325843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MUDeNR Outcome: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Increase Timber &amp; Non Wood Forest Products Exports Earnings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Community-Based Ecotourism and conservation Totally Protected Area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Certify Long Term Forest License Area and Forest Plantation </a:t>
            </a:r>
            <a:endParaRPr/>
          </a:p>
        </p:txBody>
      </p:sp>
      <p:sp>
        <p:nvSpPr>
          <p:cNvPr id="240" name="Google Shape;240;p1"/>
          <p:cNvSpPr txBox="1"/>
          <p:nvPr/>
        </p:nvSpPr>
        <p:spPr>
          <a:xfrm>
            <a:off x="6283088" y="52186"/>
            <a:ext cx="3258430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200,000 ha degraded area (100%) planted/restored by 2030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Obtain world recognition for sustainable management practices and conservation effort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2024-02-09T01:24:48Z</dcterms:created>
  <dc:creator>Mildred Voon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0x0101000B32E39DA838D344AF5A6EC7EF40A7AB</vt:lpwstr>
  </property>
</Properties>
</file>