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charts/_rels/chart1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roundedCorners val="1"/>
  <c:chart>
    <c:autoTitleDeleted val="1"/>
    <c:plotArea>
      <c:layout/>
      <c:line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2024 Export Value</c:v>
                </c:pt>
              </c:strCache>
            </c:strRef>
          </c:tx>
          <c:spPr>
            <a:solidFill>
              <a:srgbClr val="0070C0"/>
            </a:solidFill>
            <a:ln w="31750" cap="flat">
              <a:solidFill>
                <a:srgbClr val="0070C0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0070C0"/>
              </a:solidFill>
              <a:ln w="9525" cap="flat">
                <a:solidFill>
                  <a:srgbClr val="0070C0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Sheet1!$A$2:$A$13</c:f>
              <c:multiLvlStrCache>
                <c:ptCount val="12"/>
                <c:lvl>
                  <c:pt idx="0">
                    <c:v>JAN</c:v>
                  </c:pt>
                  <c:pt idx="1">
                    <c:v>FEB</c:v>
                  </c:pt>
                  <c:pt idx="2">
                    <c:v>MAR</c:v>
                  </c:pt>
                  <c:pt idx="3">
                    <c:v>APR</c:v>
                  </c:pt>
                  <c:pt idx="4">
                    <c:v>MAY</c:v>
                  </c:pt>
                  <c:pt idx="5">
                    <c:v>JUN</c:v>
                  </c:pt>
                  <c:pt idx="6">
                    <c:v>JUL</c:v>
                  </c:pt>
                  <c:pt idx="7">
                    <c:v>AUG</c:v>
                  </c:pt>
                  <c:pt idx="8">
                    <c:v>SEP</c:v>
                  </c:pt>
                  <c:pt idx="9">
                    <c:v>OCT</c:v>
                  </c:pt>
                  <c:pt idx="10">
                    <c:v>NOV</c:v>
                  </c:pt>
                  <c:pt idx="11">
                    <c:v>DEC</c:v>
                  </c:pt>
                </c:lvl>
              </c:multiLvlStrCache>
            </c:multiLvl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276004972.69</c:v>
                </c:pt>
                <c:pt idx="1">
                  <c:v>191530929.47</c:v>
                </c:pt>
                <c:pt idx="2">
                  <c:v>214907671.7</c:v>
                </c:pt>
                <c:pt idx="3">
                  <c:v>232014272.14</c:v>
                </c:pt>
                <c:pt idx="4">
                  <c:v>324627750.87</c:v>
                </c:pt>
                <c:pt idx="5">
                  <c:v>212303812.34</c:v>
                </c:pt>
                <c:pt idx="6">
                  <c:v>274788036.68</c:v>
                </c:pt>
                <c:pt idx="7">
                  <c:v>210420404.31</c:v>
                </c:pt>
                <c:pt idx="8">
                  <c:v>191837139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2025 Export Value</c:v>
                </c:pt>
              </c:strCache>
            </c:strRef>
          </c:tx>
          <c:spPr>
            <a:solidFill>
              <a:srgbClr val="ED7D31"/>
            </a:solidFill>
            <a:ln w="31750" cap="flat">
              <a:solidFill>
                <a:srgbClr val="ED7D31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ED7D31"/>
              </a:solidFill>
              <a:ln w="9525" cap="flat">
                <a:solidFill>
                  <a:srgbClr val="ED7D31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Sheet1!$A$2:$A$13</c:f>
              <c:multiLvlStrCache>
                <c:ptCount val="12"/>
                <c:lvl>
                  <c:pt idx="0">
                    <c:v>JAN</c:v>
                  </c:pt>
                  <c:pt idx="1">
                    <c:v>FEB</c:v>
                  </c:pt>
                  <c:pt idx="2">
                    <c:v>MAR</c:v>
                  </c:pt>
                  <c:pt idx="3">
                    <c:v>APR</c:v>
                  </c:pt>
                  <c:pt idx="4">
                    <c:v>MAY</c:v>
                  </c:pt>
                  <c:pt idx="5">
                    <c:v>JUN</c:v>
                  </c:pt>
                  <c:pt idx="6">
                    <c:v>JUL</c:v>
                  </c:pt>
                  <c:pt idx="7">
                    <c:v>AUG</c:v>
                  </c:pt>
                  <c:pt idx="8">
                    <c:v>SEP</c:v>
                  </c:pt>
                  <c:pt idx="9">
                    <c:v>OCT</c:v>
                  </c:pt>
                  <c:pt idx="10">
                    <c:v>NOV</c:v>
                  </c:pt>
                  <c:pt idx="11">
                    <c:v>DEC</c:v>
                  </c:pt>
                </c:lvl>
              </c:multiLvlStrCache>
            </c:multiLvl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marker val="1"/>
        <c:axId val="2094734554"/>
        <c:axId val="2094734552"/>
        <c:axId val="2094734556"/>
      </c:lineChart>
      <c:catAx>
        <c:axId val="209473455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 rot="2700000"/>
          <a:lstStyle/>
          <a:p>
            <a:pPr>
              <a:defRPr sz="800" b="0" i="0" u="none" strike="noStrike">
                <a:solidFill>
                  <a:srgbClr val="000000"/>
                </a:solidFill>
                <a:latin typeface="Calibri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  <c:max val="357090525.957"/>
          <c:min val="0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#,##0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800" b="0" i="0" u="none" strike="noStrike">
                <a:solidFill>
                  <a:srgbClr val="000000"/>
                </a:solidFill>
                <a:latin typeface="Calibri"/>
              </a:defRPr>
            </a:pPr>
            <a:endParaRPr lang="en-US"/>
          </a:p>
        </c:txPr>
        <c:crossAx val="2094734554"/>
        <c:crosses val="autoZero"/>
        <c:crossBetween val="between"/>
        <c:majorUnit val="50000000"/>
      </c:valAx>
      <c:spPr>
        <a:noFill/>
        <a:ln w="12700" cap="flat">
          <a:solidFill>
            <a:srgbClr val="FFFFFF"/>
          </a:solidFill>
        </a:ln>
        <a:effectLst/>
      </c:spPr>
    </c:plotArea>
    <c:plotVisOnly val="1"/>
    <c:dispBlanksAs val="span"/>
  </c:chart>
  <c:spPr>
    <a:noFill/>
    <a:ln>
      <a:noFill/>
    </a:ln>
    <a:effectLst/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roundedCorners val="1"/>
  <c:chart>
    <c:autoTitleDeleted val="1"/>
    <c:plotArea>
      <c:layout/>
      <c:line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2023</c:v>
                </c:pt>
              </c:strCache>
            </c:strRef>
          </c:tx>
          <c:spPr>
            <a:solidFill>
              <a:srgbClr val="0072C6"/>
            </a:solidFill>
            <a:ln w="31750" cap="flat">
              <a:solidFill>
                <a:srgbClr val="0072C6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0072C6"/>
              </a:solidFill>
              <a:ln w="9525" cap="flat">
                <a:solidFill>
                  <a:srgbClr val="0072C6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Sheet1!$A$2:$A$13</c:f>
              <c:multiLvlStrCache>
                <c:ptCount val="12"/>
                <c:lvl>
                  <c:pt idx="0">
                    <c:v>JAN</c:v>
                  </c:pt>
                  <c:pt idx="1">
                    <c:v>FEB</c:v>
                  </c:pt>
                  <c:pt idx="2">
                    <c:v>MAR</c:v>
                  </c:pt>
                  <c:pt idx="3">
                    <c:v>APR</c:v>
                  </c:pt>
                  <c:pt idx="4">
                    <c:v>MAY</c:v>
                  </c:pt>
                  <c:pt idx="5">
                    <c:v>JUN</c:v>
                  </c:pt>
                  <c:pt idx="6">
                    <c:v>JUL</c:v>
                  </c:pt>
                  <c:pt idx="7">
                    <c:v>AUG</c:v>
                  </c:pt>
                  <c:pt idx="8">
                    <c:v>SEP</c:v>
                  </c:pt>
                  <c:pt idx="9">
                    <c:v>OCT</c:v>
                  </c:pt>
                  <c:pt idx="10">
                    <c:v>NOV</c:v>
                  </c:pt>
                  <c:pt idx="11">
                    <c:v>DEC</c:v>
                  </c:pt>
                </c:lvl>
              </c:multiLvlStrCache>
            </c:multiLvl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1856.37</c:v>
                </c:pt>
                <c:pt idx="1">
                  <c:v>3449.94</c:v>
                </c:pt>
                <c:pt idx="2">
                  <c:v>2284.69</c:v>
                </c:pt>
                <c:pt idx="3">
                  <c:v>1807.69</c:v>
                </c:pt>
                <c:pt idx="4">
                  <c:v>3255.8</c:v>
                </c:pt>
                <c:pt idx="5">
                  <c:v>3120.66</c:v>
                </c:pt>
                <c:pt idx="6">
                  <c:v>2562.38</c:v>
                </c:pt>
                <c:pt idx="7">
                  <c:v>2474.93</c:v>
                </c:pt>
                <c:pt idx="8">
                  <c:v>3251.93</c:v>
                </c:pt>
                <c:pt idx="9">
                  <c:v>3086.64</c:v>
                </c:pt>
                <c:pt idx="10">
                  <c:v>3081.63</c:v>
                </c:pt>
                <c:pt idx="11">
                  <c:v>3240.14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2024</c:v>
                </c:pt>
              </c:strCache>
            </c:strRef>
          </c:tx>
          <c:spPr>
            <a:solidFill>
              <a:srgbClr val="ED7D31"/>
            </a:solidFill>
            <a:ln w="31750" cap="flat">
              <a:solidFill>
                <a:srgbClr val="ED7D31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ED7D31"/>
              </a:solidFill>
              <a:ln w="9525" cap="flat">
                <a:solidFill>
                  <a:srgbClr val="ED7D31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Sheet1!$A$2:$A$13</c:f>
              <c:multiLvlStrCache>
                <c:ptCount val="12"/>
                <c:lvl>
                  <c:pt idx="0">
                    <c:v>JAN</c:v>
                  </c:pt>
                  <c:pt idx="1">
                    <c:v>FEB</c:v>
                  </c:pt>
                  <c:pt idx="2">
                    <c:v>MAR</c:v>
                  </c:pt>
                  <c:pt idx="3">
                    <c:v>APR</c:v>
                  </c:pt>
                  <c:pt idx="4">
                    <c:v>MAY</c:v>
                  </c:pt>
                  <c:pt idx="5">
                    <c:v>JUN</c:v>
                  </c:pt>
                  <c:pt idx="6">
                    <c:v>JUL</c:v>
                  </c:pt>
                  <c:pt idx="7">
                    <c:v>AUG</c:v>
                  </c:pt>
                  <c:pt idx="8">
                    <c:v>SEP</c:v>
                  </c:pt>
                  <c:pt idx="9">
                    <c:v>OCT</c:v>
                  </c:pt>
                  <c:pt idx="10">
                    <c:v>NOV</c:v>
                  </c:pt>
                  <c:pt idx="11">
                    <c:v>DEC</c:v>
                  </c:pt>
                </c:lvl>
              </c:multiLvlStrCache>
            </c:multiLvl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3572.12</c:v>
                </c:pt>
                <c:pt idx="1">
                  <c:v>6911.42</c:v>
                </c:pt>
                <c:pt idx="2">
                  <c:v>3565.31</c:v>
                </c:pt>
                <c:pt idx="3">
                  <c:v>2243.09</c:v>
                </c:pt>
                <c:pt idx="4">
                  <c:v>3190.19</c:v>
                </c:pt>
                <c:pt idx="5">
                  <c:v>3618.48</c:v>
                </c:pt>
                <c:pt idx="6">
                  <c:v>1378.09</c:v>
                </c:pt>
                <c:pt idx="7">
                  <c:v>1536.83</c:v>
                </c:pt>
                <c:pt idx="8">
                  <c:v>1141.79</c:v>
                </c:pt>
                <c:pt idx="9">
                  <c:v>1311.2</c:v>
                </c:pt>
                <c:pt idx="10">
                  <c:v>942.5</c:v>
                </c:pt>
                <c:pt idx="11">
                  <c:v>969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2025</c:v>
                </c:pt>
              </c:strCache>
            </c:strRef>
          </c:tx>
          <c:spPr>
            <a:solidFill>
              <a:srgbClr val="A5A5A5"/>
            </a:solidFill>
            <a:ln w="31750" cap="flat">
              <a:solidFill>
                <a:srgbClr val="A5A5A5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A5A5A5"/>
              </a:solidFill>
              <a:ln w="9525" cap="flat">
                <a:solidFill>
                  <a:srgbClr val="A5A5A5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Sheet1!$A$2:$A$13</c:f>
              <c:multiLvlStrCache>
                <c:ptCount val="12"/>
                <c:lvl>
                  <c:pt idx="0">
                    <c:v>JAN</c:v>
                  </c:pt>
                  <c:pt idx="1">
                    <c:v>FEB</c:v>
                  </c:pt>
                  <c:pt idx="2">
                    <c:v>MAR</c:v>
                  </c:pt>
                  <c:pt idx="3">
                    <c:v>APR</c:v>
                  </c:pt>
                  <c:pt idx="4">
                    <c:v>MAY</c:v>
                  </c:pt>
                  <c:pt idx="5">
                    <c:v>JUN</c:v>
                  </c:pt>
                  <c:pt idx="6">
                    <c:v>JUL</c:v>
                  </c:pt>
                  <c:pt idx="7">
                    <c:v>AUG</c:v>
                  </c:pt>
                  <c:pt idx="8">
                    <c:v>SEP</c:v>
                  </c:pt>
                  <c:pt idx="9">
                    <c:v>OCT</c:v>
                  </c:pt>
                  <c:pt idx="10">
                    <c:v>NOV</c:v>
                  </c:pt>
                  <c:pt idx="11">
                    <c:v>DEC</c:v>
                  </c:pt>
                </c:lvl>
              </c:multiLvlStrCache>
            </c:multiLvlStr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5.6</c:v>
                </c:pt>
                <c:pt idx="1">
                  <c:v>86.5</c:v>
                </c:pt>
                <c:pt idx="2">
                  <c:v>62.2</c:v>
                </c:pt>
                <c:pt idx="3">
                  <c:v>127.3</c:v>
                </c:pt>
                <c:pt idx="4">
                  <c:v>42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marker val="1"/>
        <c:axId val="2094734554"/>
        <c:axId val="2094734552"/>
        <c:axId val="2094734556"/>
      </c:lineChart>
      <c:catAx>
        <c:axId val="209473455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 rot="2700000"/>
          <a:lstStyle/>
          <a:p>
            <a:pPr>
              <a:defRPr sz="800" b="0" i="0" u="none" strike="noStrike">
                <a:solidFill>
                  <a:srgbClr val="000000"/>
                </a:solidFill>
                <a:latin typeface="Calibri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  <c:max val="7602.562000000001"/>
          <c:min val="0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#,##0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800" b="0" i="0" u="none" strike="noStrike">
                <a:solidFill>
                  <a:srgbClr val="000000"/>
                </a:solidFill>
                <a:latin typeface="Calibri"/>
              </a:defRPr>
            </a:pPr>
            <a:endParaRPr lang="en-US"/>
          </a:p>
        </c:txPr>
        <c:crossAx val="2094734554"/>
        <c:crosses val="autoZero"/>
        <c:crossBetween val="between"/>
        <c:majorUnit val="1000"/>
      </c:valAx>
      <c:spPr>
        <a:noFill/>
        <a:ln w="12700" cap="flat">
          <a:solidFill>
            <a:srgbClr val="FFFFFF"/>
          </a:solidFill>
        </a:ln>
        <a:effectLst/>
      </c:spPr>
    </c:plotArea>
    <c:legend>
      <c:legendPos val="b"/>
      <c:overlay val="0"/>
    </c:legend>
    <c:plotVisOnly val="1"/>
    <c:dispBlanksAs val="span"/>
  </c:chart>
  <c:spPr>
    <a:noFill/>
    <a:ln>
      <a:noFill/>
    </a:ln>
    <a:effectLst/>
  </c:sp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/ppt/charts/chart1.xml"/><Relationship Id="rId3" Type="http://schemas.openxmlformats.org/officeDocument/2006/relationships/chart" Target="/ppt/charts/chart2.xml"/><Relationship Id="rId1" Type="http://schemas.openxmlformats.org/officeDocument/2006/relationships/image" Target="../media/image-1-1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201168" y="73152"/>
            <a:ext cx="2798064" cy="576072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pic>
        <p:nvPicPr>
          <p:cNvPr id="3" name="Image 0" descr="http://localhost/pcds2030_dashboard/assets/images/forest-icon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7744" y="118872"/>
            <a:ext cx="521208" cy="521208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722376" y="100584"/>
            <a:ext cx="2231136" cy="374904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8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FORESTRY</a:t>
            </a:r>
            <a:endParaRPr lang="en-US" sz="1800" dirty="0"/>
          </a:p>
        </p:txBody>
      </p:sp>
      <p:sp>
        <p:nvSpPr>
          <p:cNvPr id="5" name="Text 2"/>
          <p:cNvSpPr/>
          <p:nvPr/>
        </p:nvSpPr>
        <p:spPr>
          <a:xfrm>
            <a:off x="713232" y="356616"/>
            <a:ext cx="2295144" cy="26517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50" i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RM 8 bil in exports by 2030</a:t>
            </a:r>
            <a:endParaRPr lang="en-US" sz="1050" dirty="0"/>
          </a:p>
        </p:txBody>
      </p:sp>
      <p:sp>
        <p:nvSpPr>
          <p:cNvPr id="6" name="Shape 3"/>
          <p:cNvSpPr/>
          <p:nvPr/>
        </p:nvSpPr>
        <p:spPr>
          <a:xfrm>
            <a:off x="2999232" y="73152"/>
            <a:ext cx="8988552" cy="576072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7" name="Text 4"/>
          <p:cNvSpPr/>
          <p:nvPr/>
        </p:nvSpPr>
        <p:spPr>
          <a:xfrm>
            <a:off x="3063240" y="45720"/>
            <a:ext cx="3255264" cy="58521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ct val="90000"/>
              </a:lnSpc>
              <a:buNone/>
            </a:pPr>
            <a:r>
              <a:rPr lang="en-US" sz="8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MUDeNR Outcome:</a:t>
            </a:r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1"/>
            </a:pPr>
            <a:endParaRPr lang="en-US" sz="800" dirty="0"/>
          </a:p>
          <a:p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1"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Increase Timber &amp; Non Wood Forest Products Exports Earnings</a:t>
            </a:r>
            <a:endParaRPr lang="en-US" sz="800" dirty="0"/>
          </a:p>
          <a:p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1"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Community-Based Ecotourism and conservation Totally Protected Area</a:t>
            </a:r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1"/>
            </a:pPr>
            <a:endParaRPr lang="en-US" sz="800" dirty="0"/>
          </a:p>
          <a:p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1"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Certify Long Term Forest License Area and Forest Plantation</a:t>
            </a:r>
            <a:endParaRPr lang="en-US" sz="800" dirty="0"/>
          </a:p>
        </p:txBody>
      </p:sp>
      <p:sp>
        <p:nvSpPr>
          <p:cNvPr id="8" name="Text 5"/>
          <p:cNvSpPr/>
          <p:nvPr/>
        </p:nvSpPr>
        <p:spPr>
          <a:xfrm>
            <a:off x="6281928" y="54864"/>
            <a:ext cx="3255264" cy="58521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4"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200,000 ha degraded area (100%) planted/restored by 2030</a:t>
            </a:r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5"/>
            </a:pPr>
            <a:endParaRPr lang="en-US" sz="800" dirty="0"/>
          </a:p>
          <a:p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5"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Obtain world recognition for sustainable management practices and conservation effort</a:t>
            </a:r>
            <a:endParaRPr lang="en-US" sz="800" dirty="0"/>
          </a:p>
        </p:txBody>
      </p:sp>
      <p:sp>
        <p:nvSpPr>
          <p:cNvPr id="9" name="Shape 6"/>
          <p:cNvSpPr/>
          <p:nvPr/>
        </p:nvSpPr>
        <p:spPr>
          <a:xfrm>
            <a:off x="9674352" y="73152"/>
            <a:ext cx="1709928" cy="576072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10" name="Shape 7"/>
          <p:cNvSpPr/>
          <p:nvPr/>
        </p:nvSpPr>
        <p:spPr>
          <a:xfrm>
            <a:off x="11384280" y="73152"/>
            <a:ext cx="603504" cy="576072"/>
          </a:xfrm>
          <a:prstGeom prst="rect">
            <a:avLst/>
          </a:prstGeom>
          <a:solidFill>
            <a:srgbClr val="FFFF00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9674352" y="73152"/>
            <a:ext cx="1709928" cy="5760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Q2 2025</a:t>
            </a:r>
            <a:endParaRPr lang="en-US" sz="1400" dirty="0"/>
          </a:p>
        </p:txBody>
      </p:sp>
      <p:sp>
        <p:nvSpPr>
          <p:cNvPr id="12" name="Shape 9"/>
          <p:cNvSpPr/>
          <p:nvPr/>
        </p:nvSpPr>
        <p:spPr>
          <a:xfrm>
            <a:off x="201168" y="731520"/>
            <a:ext cx="8092440" cy="5705856"/>
          </a:xfrm>
          <a:prstGeom prst="rect">
            <a:avLst/>
          </a:prstGeom>
          <a:solidFill>
            <a:srgbClr val="FFF2CC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13" name="Text 10"/>
          <p:cNvSpPr/>
          <p:nvPr/>
        </p:nvSpPr>
        <p:spPr>
          <a:xfrm>
            <a:off x="201168" y="731520"/>
            <a:ext cx="2000250" cy="25603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Program</a:t>
            </a:r>
            <a:endParaRPr lang="en-US" sz="1000" dirty="0"/>
          </a:p>
        </p:txBody>
      </p:sp>
      <p:sp>
        <p:nvSpPr>
          <p:cNvPr id="14" name="Text 11"/>
          <p:cNvSpPr/>
          <p:nvPr/>
        </p:nvSpPr>
        <p:spPr>
          <a:xfrm>
            <a:off x="2201418" y="731520"/>
            <a:ext cx="2240280" cy="25603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Q2 2025 Target</a:t>
            </a:r>
            <a:endParaRPr lang="en-US" sz="1000" dirty="0"/>
          </a:p>
        </p:txBody>
      </p:sp>
      <p:sp>
        <p:nvSpPr>
          <p:cNvPr id="15" name="Text 12"/>
          <p:cNvSpPr/>
          <p:nvPr/>
        </p:nvSpPr>
        <p:spPr>
          <a:xfrm>
            <a:off x="4441698" y="731520"/>
            <a:ext cx="560070" cy="25603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Rating</a:t>
            </a:r>
            <a:endParaRPr lang="en-US" sz="1000" dirty="0"/>
          </a:p>
        </p:txBody>
      </p:sp>
      <p:sp>
        <p:nvSpPr>
          <p:cNvPr id="16" name="Text 13"/>
          <p:cNvSpPr/>
          <p:nvPr/>
        </p:nvSpPr>
        <p:spPr>
          <a:xfrm>
            <a:off x="5001768" y="731520"/>
            <a:ext cx="3200400" cy="25603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Q2 2025 Status</a:t>
            </a:r>
            <a:endParaRPr lang="en-US" sz="1000" dirty="0"/>
          </a:p>
        </p:txBody>
      </p:sp>
      <p:sp>
        <p:nvSpPr>
          <p:cNvPr id="17" name="Shape 14"/>
          <p:cNvSpPr/>
          <p:nvPr/>
        </p:nvSpPr>
        <p:spPr>
          <a:xfrm>
            <a:off x="246888" y="987552"/>
            <a:ext cx="8001000" cy="0"/>
          </a:xfrm>
          <a:prstGeom prst="line">
            <a:avLst/>
          </a:prstGeom>
          <a:noFill/>
          <a:ln w="6350">
            <a:solidFill>
              <a:srgbClr val="1F4E79"/>
            </a:solidFill>
            <a:prstDash val="solid"/>
          </a:ln>
        </p:spPr>
      </p:sp>
      <p:sp>
        <p:nvSpPr>
          <p:cNvPr id="18" name="Text 15"/>
          <p:cNvSpPr/>
          <p:nvPr/>
        </p:nvSpPr>
        <p:spPr>
          <a:xfrm>
            <a:off x="246888" y="1033272"/>
            <a:ext cx="2000250" cy="144475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Conservation and Protection of Wetlands and Watershed Within Heart of Borneo Sarawak</a:t>
            </a:r>
            <a:endParaRPr lang="en-US" sz="700" dirty="0"/>
          </a:p>
        </p:txBody>
      </p:sp>
      <p:sp>
        <p:nvSpPr>
          <p:cNvPr id="19" name="Text 16"/>
          <p:cNvSpPr/>
          <p:nvPr/>
        </p:nvSpPr>
        <p:spPr>
          <a:xfrm>
            <a:off x="2247138" y="1033272"/>
            <a:ext cx="2240280" cy="144475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Engagement session on project implementation of P.17 Conservation and Protection of Wetlands and Watershed Within Heart of Borneo Sarawak (HoB)</a:t>
            </a:r>
            <a:endParaRPr lang="en-US" sz="700" dirty="0"/>
          </a:p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Project planning meeting of P.17 on Conservation and Protection of Balleh Watershed, Kapit</a:t>
            </a:r>
            <a:endParaRPr lang="en-US" sz="700" dirty="0"/>
          </a:p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Field survey on Wetlands area for P.17 Conservation and Protection of Wetlands and Watershed Within Heart of Borneo Sarawak (HoB)</a:t>
            </a:r>
            <a:endParaRPr lang="en-US" sz="700" dirty="0"/>
          </a:p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Discussion on CEPA Program for community in Paloh/Loba Pulau</a:t>
            </a:r>
            <a:endParaRPr lang="en-US" sz="700" dirty="0"/>
          </a:p>
        </p:txBody>
      </p:sp>
      <p:sp>
        <p:nvSpPr>
          <p:cNvPr id="20" name="Shape 17"/>
          <p:cNvSpPr/>
          <p:nvPr/>
        </p:nvSpPr>
        <p:spPr>
          <a:xfrm>
            <a:off x="4721733" y="1060704"/>
            <a:ext cx="91440" cy="91440"/>
          </a:xfrm>
          <a:prstGeom prst="ellipse">
            <a:avLst/>
          </a:prstGeom>
          <a:solidFill>
            <a:srgbClr val="A5A5A5"/>
          </a:solidFill>
          <a:ln w="6350">
            <a:solidFill>
              <a:srgbClr val="A5A5A5"/>
            </a:solidFill>
            <a:prstDash val="solid"/>
          </a:ln>
        </p:spPr>
      </p:sp>
      <p:sp>
        <p:nvSpPr>
          <p:cNvPr id="21" name="Text 18"/>
          <p:cNvSpPr/>
          <p:nvPr/>
        </p:nvSpPr>
        <p:spPr>
          <a:xfrm>
            <a:off x="5047488" y="1033272"/>
            <a:ext cx="3200400" cy="144475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One Engagement session on project implementation of P.17 Conservation and Protection of Wetlands and Watershed Within Heart of Borneo Sarawak (HoB) have been done</a:t>
            </a:r>
            <a:endParaRPr lang="en-US" sz="700" dirty="0"/>
          </a:p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Meeting on project planning and Human Capital Skills Program on Conservation and Protection of Balleh Watershed, Kapit</a:t>
            </a:r>
            <a:endParaRPr lang="en-US" sz="700" dirty="0"/>
          </a:p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Field survey activities for natural tourist attractions and tourism potential in the proposed Ramsar site area</a:t>
            </a:r>
            <a:endParaRPr lang="en-US" sz="700" dirty="0"/>
          </a:p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One CEPA Program for community in Paloh have been approved and will be held on July</a:t>
            </a:r>
            <a:endParaRPr lang="en-US" sz="700" dirty="0"/>
          </a:p>
        </p:txBody>
      </p:sp>
      <p:sp>
        <p:nvSpPr>
          <p:cNvPr id="22" name="Text 19"/>
          <p:cNvSpPr/>
          <p:nvPr/>
        </p:nvSpPr>
        <p:spPr>
          <a:xfrm>
            <a:off x="8385048" y="621792"/>
            <a:ext cx="370332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00" b="1" dirty="0">
                <a:solidFill>
                  <a:srgbClr val="1F4E79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Timber Export Value (RM)</a:t>
            </a:r>
            <a:endParaRPr lang="en-US" sz="1400" dirty="0"/>
          </a:p>
        </p:txBody>
      </p:sp>
      <p:sp>
        <p:nvSpPr>
          <p:cNvPr id="23" name="Shape 20"/>
          <p:cNvSpPr/>
          <p:nvPr/>
        </p:nvSpPr>
        <p:spPr>
          <a:xfrm>
            <a:off x="8476488" y="2386584"/>
            <a:ext cx="1691640" cy="320040"/>
          </a:xfrm>
          <a:prstGeom prst="rect">
            <a:avLst/>
          </a:prstGeom>
          <a:solidFill>
            <a:srgbClr val="FFFFFF"/>
          </a:solidFill>
          <a:ln w="9525">
            <a:solidFill>
              <a:srgbClr val="1F4E79"/>
            </a:solidFill>
            <a:prstDash val="solid"/>
          </a:ln>
        </p:spPr>
      </p:sp>
      <p:sp>
        <p:nvSpPr>
          <p:cNvPr id="24" name="Text 21"/>
          <p:cNvSpPr/>
          <p:nvPr/>
        </p:nvSpPr>
        <p:spPr>
          <a:xfrm>
            <a:off x="8522208" y="2414016"/>
            <a:ext cx="493200" cy="266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'25 Total</a:t>
            </a:r>
            <a:endParaRPr lang="en-US" sz="900" dirty="0"/>
          </a:p>
        </p:txBody>
      </p:sp>
      <p:sp>
        <p:nvSpPr>
          <p:cNvPr id="25" name="Text 22"/>
          <p:cNvSpPr/>
          <p:nvPr/>
        </p:nvSpPr>
        <p:spPr>
          <a:xfrm>
            <a:off x="9098928" y="2414016"/>
            <a:ext cx="1069200" cy="26517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700" b="1" dirty="0">
                <a:solidFill>
                  <a:srgbClr val="C55A11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RM 0.00</a:t>
            </a:r>
            <a:endParaRPr lang="en-US" sz="700" dirty="0"/>
          </a:p>
        </p:txBody>
      </p:sp>
      <p:sp>
        <p:nvSpPr>
          <p:cNvPr id="26" name="Shape 23"/>
          <p:cNvSpPr/>
          <p:nvPr/>
        </p:nvSpPr>
        <p:spPr>
          <a:xfrm>
            <a:off x="10351008" y="2386584"/>
            <a:ext cx="1691640" cy="320040"/>
          </a:xfrm>
          <a:prstGeom prst="rect">
            <a:avLst/>
          </a:prstGeom>
          <a:solidFill>
            <a:srgbClr val="FFFFFF"/>
          </a:solidFill>
          <a:ln w="9525">
            <a:solidFill>
              <a:srgbClr val="1F4E79"/>
            </a:solidFill>
            <a:prstDash val="solid"/>
          </a:ln>
        </p:spPr>
      </p:sp>
      <p:sp>
        <p:nvSpPr>
          <p:cNvPr id="27" name="Text 24"/>
          <p:cNvSpPr/>
          <p:nvPr/>
        </p:nvSpPr>
        <p:spPr>
          <a:xfrm>
            <a:off x="10396728" y="2414016"/>
            <a:ext cx="493200" cy="266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'24 Total</a:t>
            </a:r>
            <a:endParaRPr lang="en-US" sz="900" dirty="0"/>
          </a:p>
        </p:txBody>
      </p:sp>
      <p:sp>
        <p:nvSpPr>
          <p:cNvPr id="28" name="Text 25"/>
          <p:cNvSpPr/>
          <p:nvPr/>
        </p:nvSpPr>
        <p:spPr>
          <a:xfrm>
            <a:off x="10973448" y="2414016"/>
            <a:ext cx="1069200" cy="26517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700" b="1" dirty="0">
                <a:solidFill>
                  <a:srgbClr val="C55A11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RM 2,128,434,989</a:t>
            </a:r>
            <a:endParaRPr lang="en-US" sz="700" dirty="0"/>
          </a:p>
        </p:txBody>
      </p:sp>
      <p:graphicFrame>
        <p:nvGraphicFramePr>
          <p:cNvPr id="29" name="Chart 0" descr=""/>
          <p:cNvGraphicFramePr/>
          <p:nvPr/>
        </p:nvGraphicFramePr>
        <p:xfrm>
          <a:off x="8476488" y="850392"/>
          <a:ext cx="3520440" cy="1609344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30" name="Shape 26"/>
          <p:cNvSpPr/>
          <p:nvPr/>
        </p:nvSpPr>
        <p:spPr>
          <a:xfrm>
            <a:off x="8488368" y="2750400"/>
            <a:ext cx="3600000" cy="565200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31" name="Text 27"/>
          <p:cNvSpPr/>
          <p:nvPr/>
        </p:nvSpPr>
        <p:spPr>
          <a:xfrm>
            <a:off x="8571168" y="2808000"/>
            <a:ext cx="1423614" cy="4500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800" b="1" u="sng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TPA Protection &amp; Biodiversity Conservation Programs (incl. community-based initiatives</a:t>
            </a:r>
            <a:endParaRPr lang="en-US" sz="800" dirty="0"/>
          </a:p>
        </p:txBody>
      </p:sp>
      <p:sp>
        <p:nvSpPr>
          <p:cNvPr id="32" name="Text 28"/>
          <p:cNvSpPr/>
          <p:nvPr/>
        </p:nvSpPr>
        <p:spPr>
          <a:xfrm>
            <a:off x="10077582" y="2808000"/>
            <a:ext cx="564257" cy="4500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2500" b="1" dirty="0">
                <a:solidFill>
                  <a:srgbClr val="4472C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32</a:t>
            </a:r>
            <a:endParaRPr lang="en-US" sz="2500" dirty="0"/>
          </a:p>
        </p:txBody>
      </p:sp>
      <p:sp>
        <p:nvSpPr>
          <p:cNvPr id="33" name="Text 29"/>
          <p:cNvSpPr/>
          <p:nvPr/>
        </p:nvSpPr>
        <p:spPr>
          <a:xfrm>
            <a:off x="10724639" y="2808000"/>
            <a:ext cx="1280929" cy="4500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On-going programs and initiatives by SFC (as of Sept 2024)</a:t>
            </a:r>
            <a:endParaRPr lang="en-US" sz="800" dirty="0"/>
          </a:p>
        </p:txBody>
      </p:sp>
      <p:sp>
        <p:nvSpPr>
          <p:cNvPr id="34" name="Shape 30"/>
          <p:cNvSpPr/>
          <p:nvPr/>
        </p:nvSpPr>
        <p:spPr>
          <a:xfrm>
            <a:off x="8488368" y="3351600"/>
            <a:ext cx="3600000" cy="565200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35" name="Text 31"/>
          <p:cNvSpPr/>
          <p:nvPr/>
        </p:nvSpPr>
        <p:spPr>
          <a:xfrm>
            <a:off x="8515800" y="3379032"/>
            <a:ext cx="1368000" cy="510336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800" b="1" dirty="0">
                <a:solidFill>
                  <a:srgbClr val="1F4E79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Obtain world recognition for sustainable management practices and conservation effort</a:t>
            </a:r>
            <a:endParaRPr lang="en-US" sz="800" dirty="0"/>
          </a:p>
        </p:txBody>
      </p:sp>
      <p:sp>
        <p:nvSpPr>
          <p:cNvPr id="36" name="Text 32"/>
          <p:cNvSpPr/>
          <p:nvPr/>
        </p:nvSpPr>
        <p:spPr>
          <a:xfrm>
            <a:off x="9929520" y="3397320"/>
            <a:ext cx="734108" cy="218592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1600" b="1" dirty="0">
                <a:solidFill>
                  <a:srgbClr val="375623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50%</a:t>
            </a:r>
            <a:endParaRPr lang="en-US" sz="1600" dirty="0"/>
          </a:p>
        </p:txBody>
      </p:sp>
      <p:sp>
        <p:nvSpPr>
          <p:cNvPr id="37" name="Text 33"/>
          <p:cNvSpPr/>
          <p:nvPr/>
        </p:nvSpPr>
        <p:spPr>
          <a:xfrm>
            <a:off x="10672772" y="3397320"/>
            <a:ext cx="1379020" cy="98366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6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SDGP UNESCO Global Geopark</a:t>
            </a:r>
            <a:endParaRPr lang="en-US" sz="600" dirty="0"/>
          </a:p>
        </p:txBody>
      </p:sp>
      <p:sp>
        <p:nvSpPr>
          <p:cNvPr id="38" name="Text 34"/>
          <p:cNvSpPr/>
          <p:nvPr/>
        </p:nvSpPr>
        <p:spPr>
          <a:xfrm>
            <a:off x="10672772" y="3495686"/>
            <a:ext cx="1379020" cy="120226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600" i="1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(as of Sept 2024)</a:t>
            </a:r>
            <a:endParaRPr lang="en-US" sz="600" dirty="0"/>
          </a:p>
        </p:txBody>
      </p:sp>
      <p:sp>
        <p:nvSpPr>
          <p:cNvPr id="39" name="Text 35"/>
          <p:cNvSpPr/>
          <p:nvPr/>
        </p:nvSpPr>
        <p:spPr>
          <a:xfrm>
            <a:off x="9929520" y="3652488"/>
            <a:ext cx="734108" cy="218592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1600" b="1" dirty="0">
                <a:solidFill>
                  <a:srgbClr val="375623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100%</a:t>
            </a:r>
            <a:endParaRPr lang="en-US" sz="1600" dirty="0"/>
          </a:p>
        </p:txBody>
      </p:sp>
      <p:sp>
        <p:nvSpPr>
          <p:cNvPr id="40" name="Text 36"/>
          <p:cNvSpPr/>
          <p:nvPr/>
        </p:nvSpPr>
        <p:spPr>
          <a:xfrm>
            <a:off x="10672772" y="3652488"/>
            <a:ext cx="1379020" cy="98366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6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Niah NP UNESCO World Heritage Site</a:t>
            </a:r>
            <a:endParaRPr lang="en-US" sz="600" dirty="0"/>
          </a:p>
        </p:txBody>
      </p:sp>
      <p:sp>
        <p:nvSpPr>
          <p:cNvPr id="41" name="Text 37"/>
          <p:cNvSpPr/>
          <p:nvPr/>
        </p:nvSpPr>
        <p:spPr>
          <a:xfrm>
            <a:off x="10672772" y="3750854"/>
            <a:ext cx="1379020" cy="120226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600" i="1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(as of Sept 2024)</a:t>
            </a:r>
            <a:endParaRPr lang="en-US" sz="600" dirty="0"/>
          </a:p>
        </p:txBody>
      </p:sp>
      <p:sp>
        <p:nvSpPr>
          <p:cNvPr id="42" name="Shape 38"/>
          <p:cNvSpPr/>
          <p:nvPr/>
        </p:nvSpPr>
        <p:spPr>
          <a:xfrm>
            <a:off x="8488368" y="3949200"/>
            <a:ext cx="3600000" cy="565200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43" name="Text 39"/>
          <p:cNvSpPr/>
          <p:nvPr/>
        </p:nvSpPr>
        <p:spPr>
          <a:xfrm>
            <a:off x="8571168" y="4006800"/>
            <a:ext cx="1423614" cy="4500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800" b="1" u="sng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Certification of FMU &amp; FPMU</a:t>
            </a:r>
            <a:endParaRPr lang="en-US" sz="800" dirty="0"/>
          </a:p>
        </p:txBody>
      </p:sp>
      <p:sp>
        <p:nvSpPr>
          <p:cNvPr id="44" name="Text 40"/>
          <p:cNvSpPr/>
          <p:nvPr/>
        </p:nvSpPr>
        <p:spPr>
          <a:xfrm>
            <a:off x="10077582" y="4006800"/>
            <a:ext cx="789960" cy="4500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1800" b="1" dirty="0">
                <a:solidFill>
                  <a:srgbClr val="4472C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56.7%</a:t>
            </a:r>
            <a:endParaRPr lang="en-US" sz="1800" dirty="0"/>
          </a:p>
        </p:txBody>
      </p:sp>
      <p:sp>
        <p:nvSpPr>
          <p:cNvPr id="45" name="Text 41"/>
          <p:cNvSpPr/>
          <p:nvPr/>
        </p:nvSpPr>
        <p:spPr>
          <a:xfrm>
            <a:off x="10950342" y="4006800"/>
            <a:ext cx="1055226" cy="4500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1,703,164 ha Certified (May 2026)</a:t>
            </a:r>
            <a:endParaRPr lang="en-US" sz="800" dirty="0"/>
          </a:p>
        </p:txBody>
      </p:sp>
      <p:sp>
        <p:nvSpPr>
          <p:cNvPr id="46" name="Text 42"/>
          <p:cNvSpPr/>
          <p:nvPr/>
        </p:nvSpPr>
        <p:spPr>
          <a:xfrm>
            <a:off x="182880" y="6528816"/>
            <a:ext cx="630936" cy="228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i="1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Legend:</a:t>
            </a:r>
            <a:endParaRPr lang="en-US" sz="900" dirty="0"/>
          </a:p>
        </p:txBody>
      </p:sp>
      <p:sp>
        <p:nvSpPr>
          <p:cNvPr id="47" name="Shape 43"/>
          <p:cNvSpPr/>
          <p:nvPr/>
        </p:nvSpPr>
        <p:spPr>
          <a:xfrm>
            <a:off x="914400" y="6508699"/>
            <a:ext cx="283464" cy="283464"/>
          </a:xfrm>
          <a:prstGeom prst="rect">
            <a:avLst/>
          </a:prstGeom>
          <a:solidFill>
            <a:srgbClr val="92D050"/>
          </a:solidFill>
          <a:ln w="6350">
            <a:solidFill>
              <a:srgbClr val="FFFFFF"/>
            </a:solidFill>
            <a:prstDash val="solid"/>
          </a:ln>
        </p:spPr>
      </p:sp>
      <p:sp>
        <p:nvSpPr>
          <p:cNvPr id="48" name="Text 44"/>
          <p:cNvSpPr/>
          <p:nvPr/>
        </p:nvSpPr>
        <p:spPr>
          <a:xfrm>
            <a:off x="1209751" y="6454750"/>
            <a:ext cx="1439997" cy="37078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i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Monthly target achieved, Project on track</a:t>
            </a:r>
            <a:endParaRPr lang="en-US" sz="900" dirty="0"/>
          </a:p>
        </p:txBody>
      </p:sp>
      <p:sp>
        <p:nvSpPr>
          <p:cNvPr id="49" name="Shape 45"/>
          <p:cNvSpPr/>
          <p:nvPr/>
        </p:nvSpPr>
        <p:spPr>
          <a:xfrm>
            <a:off x="2700223" y="6508699"/>
            <a:ext cx="283464" cy="283464"/>
          </a:xfrm>
          <a:prstGeom prst="rect">
            <a:avLst/>
          </a:prstGeom>
          <a:solidFill>
            <a:srgbClr val="FFFF00"/>
          </a:solidFill>
          <a:ln w="6350">
            <a:solidFill>
              <a:srgbClr val="FFFFFF"/>
            </a:solidFill>
            <a:prstDash val="solid"/>
          </a:ln>
        </p:spPr>
      </p:sp>
      <p:sp>
        <p:nvSpPr>
          <p:cNvPr id="50" name="Text 46"/>
          <p:cNvSpPr/>
          <p:nvPr/>
        </p:nvSpPr>
        <p:spPr>
          <a:xfrm>
            <a:off x="2991917" y="6454750"/>
            <a:ext cx="1439997" cy="37078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i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Miss in target but still on track for 2025</a:t>
            </a:r>
            <a:endParaRPr lang="en-US" sz="900" dirty="0"/>
          </a:p>
        </p:txBody>
      </p:sp>
      <p:sp>
        <p:nvSpPr>
          <p:cNvPr id="51" name="Shape 47"/>
          <p:cNvSpPr/>
          <p:nvPr/>
        </p:nvSpPr>
        <p:spPr>
          <a:xfrm>
            <a:off x="4367174" y="6480353"/>
            <a:ext cx="283464" cy="283464"/>
          </a:xfrm>
          <a:prstGeom prst="rect">
            <a:avLst/>
          </a:prstGeom>
          <a:solidFill>
            <a:srgbClr val="FF0000"/>
          </a:solidFill>
          <a:ln w="6350">
            <a:solidFill>
              <a:srgbClr val="FFFFFF"/>
            </a:solidFill>
            <a:prstDash val="solid"/>
          </a:ln>
        </p:spPr>
      </p:sp>
      <p:sp>
        <p:nvSpPr>
          <p:cNvPr id="52" name="Text 48"/>
          <p:cNvSpPr/>
          <p:nvPr/>
        </p:nvSpPr>
        <p:spPr>
          <a:xfrm>
            <a:off x="4657954" y="6494069"/>
            <a:ext cx="1439997" cy="37078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i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Severe delays</a:t>
            </a:r>
            <a:endParaRPr lang="en-US" sz="900" dirty="0"/>
          </a:p>
        </p:txBody>
      </p:sp>
      <p:sp>
        <p:nvSpPr>
          <p:cNvPr id="53" name="Shape 49"/>
          <p:cNvSpPr/>
          <p:nvPr/>
        </p:nvSpPr>
        <p:spPr>
          <a:xfrm>
            <a:off x="5619902" y="6480353"/>
            <a:ext cx="283464" cy="283464"/>
          </a:xfrm>
          <a:prstGeom prst="rect">
            <a:avLst/>
          </a:prstGeom>
          <a:solidFill>
            <a:srgbClr val="757070"/>
          </a:solidFill>
          <a:ln w="6350">
            <a:solidFill>
              <a:srgbClr val="FFFFFF"/>
            </a:solidFill>
            <a:prstDash val="solid"/>
          </a:ln>
        </p:spPr>
      </p:sp>
      <p:sp>
        <p:nvSpPr>
          <p:cNvPr id="54" name="Text 50"/>
          <p:cNvSpPr/>
          <p:nvPr/>
        </p:nvSpPr>
        <p:spPr>
          <a:xfrm>
            <a:off x="5961888" y="6501384"/>
            <a:ext cx="1439997" cy="37078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i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Not started</a:t>
            </a:r>
            <a:endParaRPr lang="en-US" sz="900" dirty="0"/>
          </a:p>
        </p:txBody>
      </p:sp>
      <p:sp>
        <p:nvSpPr>
          <p:cNvPr id="55" name="Shape 51"/>
          <p:cNvSpPr/>
          <p:nvPr/>
        </p:nvSpPr>
        <p:spPr>
          <a:xfrm>
            <a:off x="7001561" y="6577279"/>
            <a:ext cx="107899" cy="107899"/>
          </a:xfrm>
          <a:prstGeom prst="ellipse">
            <a:avLst/>
          </a:prstGeom>
          <a:solidFill>
            <a:srgbClr val="ED7D31"/>
          </a:solidFill>
          <a:ln w="6350">
            <a:solidFill>
              <a:srgbClr val="ED7D31"/>
            </a:solidFill>
            <a:prstDash val="solid"/>
          </a:ln>
        </p:spPr>
      </p:sp>
      <p:sp>
        <p:nvSpPr>
          <p:cNvPr id="56" name="Text 52"/>
          <p:cNvSpPr/>
          <p:nvPr/>
        </p:nvSpPr>
        <p:spPr>
          <a:xfrm>
            <a:off x="7030822" y="6516014"/>
            <a:ext cx="587045" cy="23042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2024</a:t>
            </a:r>
            <a:endParaRPr lang="en-US" sz="800" dirty="0"/>
          </a:p>
        </p:txBody>
      </p:sp>
      <p:sp>
        <p:nvSpPr>
          <p:cNvPr id="57" name="Shape 53"/>
          <p:cNvSpPr/>
          <p:nvPr/>
        </p:nvSpPr>
        <p:spPr>
          <a:xfrm>
            <a:off x="7491679" y="6577279"/>
            <a:ext cx="107899" cy="107899"/>
          </a:xfrm>
          <a:prstGeom prst="ellipse">
            <a:avLst/>
          </a:prstGeom>
          <a:solidFill>
            <a:srgbClr val="0070C0"/>
          </a:solidFill>
          <a:ln w="6350">
            <a:solidFill>
              <a:srgbClr val="0070C0"/>
            </a:solidFill>
            <a:prstDash val="solid"/>
          </a:ln>
        </p:spPr>
      </p:sp>
      <p:sp>
        <p:nvSpPr>
          <p:cNvPr id="58" name="Text 54"/>
          <p:cNvSpPr/>
          <p:nvPr/>
        </p:nvSpPr>
        <p:spPr>
          <a:xfrm>
            <a:off x="7538314" y="6516014"/>
            <a:ext cx="587045" cy="23042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2025</a:t>
            </a:r>
            <a:endParaRPr lang="en-US" sz="800" dirty="0"/>
          </a:p>
        </p:txBody>
      </p:sp>
      <p:sp>
        <p:nvSpPr>
          <p:cNvPr id="59" name="Text 55"/>
          <p:cNvSpPr/>
          <p:nvPr/>
        </p:nvSpPr>
        <p:spPr>
          <a:xfrm>
            <a:off x="8409737" y="6490411"/>
            <a:ext cx="1965960" cy="30998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b="1" dirty="0">
                <a:solidFill>
                  <a:srgbClr val="FF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DRAFT 28 June 2025</a:t>
            </a:r>
            <a:endParaRPr lang="en-US" sz="1400" dirty="0"/>
          </a:p>
        </p:txBody>
      </p:sp>
      <p:sp>
        <p:nvSpPr>
          <p:cNvPr id="60" name="Text 56"/>
          <p:cNvSpPr/>
          <p:nvPr/>
        </p:nvSpPr>
        <p:spPr>
          <a:xfrm>
            <a:off x="8366400" y="4578120"/>
            <a:ext cx="384048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00" b="1" dirty="0">
                <a:solidFill>
                  <a:srgbClr val="1F4E79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Total Degraded Area (Ha)</a:t>
            </a:r>
            <a:endParaRPr lang="en-US" sz="1400" dirty="0"/>
          </a:p>
        </p:txBody>
      </p:sp>
      <p:graphicFrame>
        <p:nvGraphicFramePr>
          <p:cNvPr id="61" name="Chart 1" descr=""/>
          <p:cNvGraphicFramePr/>
          <p:nvPr/>
        </p:nvGraphicFramePr>
        <p:xfrm>
          <a:off x="8457840" y="4852440"/>
          <a:ext cx="3657600" cy="160020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3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2025-06-28T01:22:11Z</dcterms:created>
  <dcterms:modified xsi:type="dcterms:W3CDTF">2025-06-28T01:22:11Z</dcterms:modified>
</cp:coreProperties>
</file>