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100" b="1" i="0" u="none" strike="noStrike">
                <a:solidFill>
                  <a:srgbClr val="4472C4"/>
                </a:solidFill>
                <a:latin typeface="Calibri"/>
              </a:defRPr>
            </a:pPr>
            <a:r>
              <a:rPr sz="1100" b="1" i="0" u="none" strike="noStrike">
                <a:solidFill>
                  <a:srgbClr val="4472C4"/>
                </a:solidFill>
                <a:latin typeface="Calibri"/>
              </a:rPr>
              <a:t>Timber Export Value (RM)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4472C4"/>
            </a:solidFill>
            <a:ln w="25400" cap="flat">
              <a:solidFill>
                <a:srgbClr val="4472C4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8"/>
            <c:spPr>
              <a:solidFill>
                <a:srgbClr val="4472C4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230000000</c:v>
                </c:pt>
                <c:pt idx="1">
                  <c:v>245000000</c:v>
                </c:pt>
                <c:pt idx="2">
                  <c:v>260000000</c:v>
                </c:pt>
                <c:pt idx="3">
                  <c:v>252000000</c:v>
                </c:pt>
                <c:pt idx="4">
                  <c:v>278000000</c:v>
                </c:pt>
                <c:pt idx="5">
                  <c:v>265000000</c:v>
                </c:pt>
                <c:pt idx="6">
                  <c:v>270000000</c:v>
                </c:pt>
                <c:pt idx="7">
                  <c:v>285000000</c:v>
                </c:pt>
                <c:pt idx="8">
                  <c:v>260000000</c:v>
                </c:pt>
                <c:pt idx="9">
                  <c:v>245000000</c:v>
                </c:pt>
                <c:pt idx="10">
                  <c:v>235000000</c:v>
                </c:pt>
                <c:pt idx="11">
                  <c:v>270000000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2540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8"/>
            <c:spPr>
              <a:solidFill>
                <a:srgbClr val="ED7D3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245000000</c:v>
                </c:pt>
                <c:pt idx="1">
                  <c:v>265000000</c:v>
                </c:pt>
                <c:pt idx="2">
                  <c:v>285000000</c:v>
                </c:pt>
                <c:pt idx="3">
                  <c:v>272000000</c:v>
                </c:pt>
                <c:pt idx="4">
                  <c:v>295000000</c:v>
                </c:pt>
                <c:pt idx="5">
                  <c:v>290000000</c:v>
                </c:pt>
                <c:pt idx="6">
                  <c:v>300000000</c:v>
                </c:pt>
                <c:pt idx="7">
                  <c:v>310000000</c:v>
                </c:pt>
                <c:pt idx="8">
                  <c:v>285000000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800" u="none">
                  <a:solidFill>
                    <a:srgbClr val="000000"/>
                  </a:solidFill>
                  <a:latin typeface="Calibri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410000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solidFill>
          <a:srgbClr val="FFFFFF"/>
        </a:solidFill>
        <a:ln w="12700" cap="flat">
          <a:solidFill>
            <a:srgbClr val="666666"/>
          </a:solidFill>
        </a:ln>
        <a:effectLst/>
      </c:spPr>
    </c:plotArea>
    <c:legend>
      <c:legendPos val="b"/>
      <c:overlay val="0"/>
      <c:txPr>
        <a:bodyPr/>
        <a:lstStyle/>
        <a:p>
          <a:pPr>
            <a:defRPr sz="800">
              <a:latin typeface="Calibri"/>
              <a:cs typeface="Calibri"/>
            </a:defRPr>
          </a:pPr>
          <a:endParaRPr lang="en-US"/>
        </a:p>
      </c:txPr>
    </c:legend>
    <c:plotVisOnly val="1"/>
    <c:dispBlanksAs val="span"/>
  </c:chart>
  <c:spPr>
    <a:solidFill>
      <a:srgbClr val="FFFFFF"/>
    </a:solidFill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100" b="1" i="0" u="none" strike="noStrike">
                <a:solidFill>
                  <a:srgbClr val="70AD47"/>
                </a:solidFill>
                <a:latin typeface="Calibri"/>
              </a:defRPr>
            </a:pPr>
            <a:r>
              <a:rPr sz="1100" b="1" i="0" u="none" strike="noStrike">
                <a:solidFill>
                  <a:srgbClr val="70AD47"/>
                </a:solidFill>
                <a:latin typeface="Calibri"/>
              </a:rPr>
              <a:t>Total Degraded Area Restored (Ha)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4472C4"/>
            </a:solidFill>
            <a:ln w="25400" cap="flat">
              <a:solidFill>
                <a:srgbClr val="4472C4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8"/>
            <c:spPr>
              <a:solidFill>
                <a:srgbClr val="4472C4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1200</c:v>
                </c:pt>
                <c:pt idx="1">
                  <c:v>1500</c:v>
                </c:pt>
                <c:pt idx="2">
                  <c:v>2000</c:v>
                </c:pt>
                <c:pt idx="3">
                  <c:v>1800</c:v>
                </c:pt>
                <c:pt idx="4">
                  <c:v>2200</c:v>
                </c:pt>
                <c:pt idx="5">
                  <c:v>1900</c:v>
                </c:pt>
                <c:pt idx="6">
                  <c:v>2100</c:v>
                </c:pt>
                <c:pt idx="7">
                  <c:v>2300</c:v>
                </c:pt>
                <c:pt idx="8">
                  <c:v>2000</c:v>
                </c:pt>
                <c:pt idx="9">
                  <c:v>1700</c:v>
                </c:pt>
                <c:pt idx="10">
                  <c:v>1500</c:v>
                </c:pt>
                <c:pt idx="11">
                  <c:v>1800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5B9BD5"/>
            </a:solidFill>
            <a:ln w="25400" cap="flat">
              <a:solidFill>
                <a:srgbClr val="5B9BD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8"/>
            <c:spPr>
              <a:solidFill>
                <a:srgbClr val="5B9BD5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1500</c:v>
                </c:pt>
                <c:pt idx="1">
                  <c:v>1800</c:v>
                </c:pt>
                <c:pt idx="2">
                  <c:v>2200</c:v>
                </c:pt>
                <c:pt idx="3">
                  <c:v>2000</c:v>
                </c:pt>
                <c:pt idx="4">
                  <c:v>2500</c:v>
                </c:pt>
                <c:pt idx="5">
                  <c:v>2300</c:v>
                </c:pt>
                <c:pt idx="6">
                  <c:v>2400</c:v>
                </c:pt>
                <c:pt idx="7">
                  <c:v>2600</c:v>
                </c:pt>
                <c:pt idx="8">
                  <c:v>2300</c:v>
                </c:pt>
                <c:pt idx="9">
                  <c:v>2000</c:v>
                </c:pt>
                <c:pt idx="10">
                  <c:v>1900</c:v>
                </c:pt>
                <c:pt idx="11">
                  <c:v>2100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70AD47"/>
            </a:solidFill>
            <a:ln w="25400" cap="flat">
              <a:solidFill>
                <a:srgbClr val="70AD47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8"/>
            <c:spPr>
              <a:solidFill>
                <a:srgbClr val="70AD47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1700</c:v>
                </c:pt>
                <c:pt idx="1">
                  <c:v>2000</c:v>
                </c:pt>
                <c:pt idx="2">
                  <c:v>2500</c:v>
                </c:pt>
                <c:pt idx="3">
                  <c:v>2300</c:v>
                </c:pt>
                <c:pt idx="4">
                  <c:v>2800</c:v>
                </c:pt>
                <c:pt idx="5">
                  <c:v>2600</c:v>
                </c:pt>
                <c:pt idx="6">
                  <c:v>2700</c:v>
                </c:pt>
                <c:pt idx="7">
                  <c:v>2900</c:v>
                </c:pt>
                <c:pt idx="8">
                  <c:v>2500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800" u="none">
                  <a:solidFill>
                    <a:srgbClr val="000000"/>
                  </a:solidFill>
                  <a:latin typeface="Calibri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190.0000000000005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solidFill>
          <a:srgbClr val="FFFFFF"/>
        </a:solidFill>
        <a:ln w="12700" cap="flat">
          <a:solidFill>
            <a:srgbClr val="666666"/>
          </a:solidFill>
        </a:ln>
        <a:effectLst/>
      </c:spPr>
    </c:plotArea>
    <c:legend>
      <c:legendPos val="b"/>
      <c:overlay val="0"/>
      <c:txPr>
        <a:bodyPr/>
        <a:lstStyle/>
        <a:p>
          <a:pPr>
            <a:defRPr sz="800">
              <a:latin typeface="Calibri"/>
              <a:cs typeface="Calibri"/>
            </a:defRPr>
          </a:pPr>
          <a:endParaRPr lang="en-US"/>
        </a:p>
      </c:txPr>
    </c:legend>
    <c:plotVisOnly val="1"/>
    <c:dispBlanksAs val="span"/>
  </c:chart>
  <c:spPr>
    <a:solidFill>
      <a:srgbClr val="FFFFFF"/>
    </a:solidFill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PORT_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800">
                <a:solidFill>
                  <a:srgbClr val="666666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800">
                <a:solidFill>
                  <a:srgbClr val="666666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chart" Target="/ppt/charts/chart2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LAND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MIPD; Sector Leads: Land and Survey Department; Land Custody and Development Authority; testagency; Agensiii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>
                <a:solidFill>
                  <a:srgbClr val="ED7D3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Projects / Programmes</a:t>
            </a: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457200" y="1097280"/>
            <a:ext cx="5943600" cy="36576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57600" y="1143000"/>
            <a:ext cx="274320" cy="27432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  <a:prstDash val="solid"/>
          </a:ln>
          <a:effectLst>
            <a:outerShdw sx="100000" sy="100000" kx="0" ky="0" algn="bl" rotWithShape="0" blurRad="38100" dist="12700" dir="2700000">
              <a:srgbClr val="CFCFCF">
                <a:alpha val="75000"/>
              </a:srgbClr>
            </a:outerShdw>
          </a:effectLst>
        </p:spPr>
      </p:sp>
      <p:sp>
        <p:nvSpPr>
          <p:cNvPr id="8" name="Text 6"/>
          <p:cNvSpPr/>
          <p:nvPr/>
        </p:nvSpPr>
        <p:spPr>
          <a:xfrm>
            <a:off x="548640" y="11430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eheheh</a:t>
            </a:r>
            <a:endParaRPr lang="en-US" sz="1000" dirty="0"/>
          </a:p>
        </p:txBody>
      </p:sp>
      <p:sp>
        <p:nvSpPr>
          <p:cNvPr id="9" name="Text 7"/>
          <p:cNvSpPr/>
          <p:nvPr/>
        </p:nvSpPr>
        <p:spPr>
          <a:xfrm>
            <a:off x="4114800" y="114300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eheh</a:t>
            </a:r>
            <a:endParaRPr lang="en-US" sz="900" dirty="0"/>
          </a:p>
        </p:txBody>
      </p:sp>
      <p:sp>
        <p:nvSpPr>
          <p:cNvPr id="10" name="Shape 8"/>
          <p:cNvSpPr/>
          <p:nvPr/>
        </p:nvSpPr>
        <p:spPr>
          <a:xfrm>
            <a:off x="457200" y="1508760"/>
            <a:ext cx="5943600" cy="365760"/>
          </a:xfrm>
          <a:prstGeom prst="rect">
            <a:avLst/>
          </a:prstGeom>
          <a:solidFill>
            <a:srgbClr val="F5F5F5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3657600" y="1554480"/>
            <a:ext cx="274320" cy="274320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prstDash val="solid"/>
          </a:ln>
          <a:effectLst>
            <a:outerShdw sx="100000" sy="100000" kx="0" ky="0" algn="bl" rotWithShape="0" blurRad="38100" dist="12700" dir="2700000">
              <a:srgbClr val="CFCFCF">
                <a:alpha val="75000"/>
              </a:srgbClr>
            </a:outerShdw>
          </a:effectLst>
        </p:spPr>
      </p:sp>
      <p:sp>
        <p:nvSpPr>
          <p:cNvPr id="12" name="Text 10"/>
          <p:cNvSpPr/>
          <p:nvPr/>
        </p:nvSpPr>
        <p:spPr>
          <a:xfrm>
            <a:off x="548640" y="155448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gagaga</a:t>
            </a:r>
            <a:endParaRPr lang="en-US" sz="1000" dirty="0"/>
          </a:p>
        </p:txBody>
      </p:sp>
      <p:sp>
        <p:nvSpPr>
          <p:cNvPr id="13" name="Text 11"/>
          <p:cNvSpPr/>
          <p:nvPr/>
        </p:nvSpPr>
        <p:spPr>
          <a:xfrm>
            <a:off x="4114800" y="155448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agaga</a:t>
            </a:r>
            <a:endParaRPr lang="en-US" sz="900" dirty="0"/>
          </a:p>
        </p:txBody>
      </p:sp>
      <p:sp>
        <p:nvSpPr>
          <p:cNvPr id="14" name="Shape 12"/>
          <p:cNvSpPr/>
          <p:nvPr/>
        </p:nvSpPr>
        <p:spPr>
          <a:xfrm>
            <a:off x="457200" y="1920240"/>
            <a:ext cx="5943600" cy="36576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3657600" y="1965960"/>
            <a:ext cx="274320" cy="274320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prstDash val="solid"/>
          </a:ln>
          <a:effectLst>
            <a:outerShdw sx="100000" sy="100000" kx="0" ky="0" algn="bl" rotWithShape="0" blurRad="38100" dist="12700" dir="2700000">
              <a:srgbClr val="CFCFCF">
                <a:alpha val="75000"/>
              </a:srgbClr>
            </a:outerShdw>
          </a:effectLst>
        </p:spPr>
      </p:sp>
      <p:sp>
        <p:nvSpPr>
          <p:cNvPr id="16" name="Text 14"/>
          <p:cNvSpPr/>
          <p:nvPr/>
        </p:nvSpPr>
        <p:spPr>
          <a:xfrm>
            <a:off x="548640" y="196596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paofpao</a:t>
            </a:r>
            <a:endParaRPr lang="en-US" sz="1000" dirty="0"/>
          </a:p>
        </p:txBody>
      </p:sp>
      <p:sp>
        <p:nvSpPr>
          <p:cNvPr id="17" name="Text 15"/>
          <p:cNvSpPr/>
          <p:nvPr/>
        </p:nvSpPr>
        <p:spPr>
          <a:xfrm>
            <a:off x="4114800" y="196596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agogsjuig</a:t>
            </a:r>
            <a:endParaRPr lang="en-US" sz="900" dirty="0"/>
          </a:p>
        </p:txBody>
      </p:sp>
      <p:sp>
        <p:nvSpPr>
          <p:cNvPr id="18" name="Shape 16"/>
          <p:cNvSpPr/>
          <p:nvPr/>
        </p:nvSpPr>
        <p:spPr>
          <a:xfrm>
            <a:off x="457200" y="2331720"/>
            <a:ext cx="5943600" cy="365760"/>
          </a:xfrm>
          <a:prstGeom prst="rect">
            <a:avLst/>
          </a:prstGeom>
          <a:solidFill>
            <a:srgbClr val="F5F5F5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3657600" y="2377440"/>
            <a:ext cx="274320" cy="274320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prstDash val="solid"/>
          </a:ln>
          <a:effectLst>
            <a:outerShdw sx="100000" sy="100000" kx="0" ky="0" algn="bl" rotWithShape="0" blurRad="38100" dist="12700" dir="2700000">
              <a:srgbClr val="CFCFCF">
                <a:alpha val="75000"/>
              </a:srgbClr>
            </a:outerShdw>
          </a:effectLst>
        </p:spPr>
      </p:sp>
      <p:sp>
        <p:nvSpPr>
          <p:cNvPr id="20" name="Text 18"/>
          <p:cNvSpPr/>
          <p:nvPr/>
        </p:nvSpPr>
        <p:spPr>
          <a:xfrm>
            <a:off x="548640" y="237744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1</a:t>
            </a:r>
            <a:endParaRPr lang="en-US" sz="1000" dirty="0"/>
          </a:p>
        </p:txBody>
      </p:sp>
      <p:sp>
        <p:nvSpPr>
          <p:cNvPr id="21" name="Text 19"/>
          <p:cNvSpPr/>
          <p:nvPr/>
        </p:nvSpPr>
        <p:spPr>
          <a:xfrm>
            <a:off x="4114800" y="237744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</a:t>
            </a:r>
            <a:endParaRPr lang="en-US" sz="900" dirty="0"/>
          </a:p>
        </p:txBody>
      </p:sp>
      <p:sp>
        <p:nvSpPr>
          <p:cNvPr id="22" name="Shape 20"/>
          <p:cNvSpPr/>
          <p:nvPr/>
        </p:nvSpPr>
        <p:spPr>
          <a:xfrm>
            <a:off x="457200" y="2743200"/>
            <a:ext cx="5943600" cy="36576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23" name="Shape 21"/>
          <p:cNvSpPr/>
          <p:nvPr/>
        </p:nvSpPr>
        <p:spPr>
          <a:xfrm>
            <a:off x="3657600" y="2788920"/>
            <a:ext cx="274320" cy="274320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prstDash val="solid"/>
          </a:ln>
          <a:effectLst>
            <a:outerShdw sx="100000" sy="100000" kx="0" ky="0" algn="bl" rotWithShape="0" blurRad="38100" dist="12700" dir="2700000">
              <a:srgbClr val="CFCFCF">
                <a:alpha val="75000"/>
              </a:srgbClr>
            </a:outerShdw>
          </a:effectLst>
        </p:spPr>
      </p:sp>
      <p:sp>
        <p:nvSpPr>
          <p:cNvPr id="24" name="Text 22"/>
          <p:cNvSpPr/>
          <p:nvPr/>
        </p:nvSpPr>
        <p:spPr>
          <a:xfrm>
            <a:off x="548640" y="278892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A</a:t>
            </a:r>
            <a:endParaRPr lang="en-US" sz="1000" dirty="0"/>
          </a:p>
        </p:txBody>
      </p:sp>
      <p:sp>
        <p:nvSpPr>
          <p:cNvPr id="25" name="Text 23"/>
          <p:cNvSpPr/>
          <p:nvPr/>
        </p:nvSpPr>
        <p:spPr>
          <a:xfrm>
            <a:off x="4114800" y="278892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A</a:t>
            </a:r>
            <a:endParaRPr lang="en-US" sz="900" dirty="0"/>
          </a:p>
        </p:txBody>
      </p:sp>
      <p:sp>
        <p:nvSpPr>
          <p:cNvPr id="26" name="Shape 24"/>
          <p:cNvSpPr/>
          <p:nvPr/>
        </p:nvSpPr>
        <p:spPr>
          <a:xfrm>
            <a:off x="457200" y="3154680"/>
            <a:ext cx="5943600" cy="365760"/>
          </a:xfrm>
          <a:prstGeom prst="rect">
            <a:avLst/>
          </a:prstGeom>
          <a:solidFill>
            <a:srgbClr val="F5F5F5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27" name="Shape 25"/>
          <p:cNvSpPr/>
          <p:nvPr/>
        </p:nvSpPr>
        <p:spPr>
          <a:xfrm>
            <a:off x="3657600" y="3200400"/>
            <a:ext cx="274320" cy="274320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prstDash val="solid"/>
          </a:ln>
          <a:effectLst>
            <a:outerShdw sx="100000" sy="100000" kx="0" ky="0" algn="bl" rotWithShape="0" blurRad="38100" dist="12700" dir="2700000">
              <a:srgbClr val="CFCFCF">
                <a:alpha val="75000"/>
              </a:srgbClr>
            </a:outerShdw>
          </a:effectLst>
        </p:spPr>
      </p:sp>
      <p:sp>
        <p:nvSpPr>
          <p:cNvPr id="28" name="Text 26"/>
          <p:cNvSpPr/>
          <p:nvPr/>
        </p:nvSpPr>
        <p:spPr>
          <a:xfrm>
            <a:off x="548640" y="32004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try draft</a:t>
            </a:r>
            <a:endParaRPr lang="en-US" sz="1000" dirty="0"/>
          </a:p>
        </p:txBody>
      </p:sp>
      <p:sp>
        <p:nvSpPr>
          <p:cNvPr id="29" name="Text 27"/>
          <p:cNvSpPr/>
          <p:nvPr/>
        </p:nvSpPr>
        <p:spPr>
          <a:xfrm>
            <a:off x="4114800" y="320040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targetee</a:t>
            </a:r>
            <a:endParaRPr lang="en-US" sz="900" dirty="0"/>
          </a:p>
        </p:txBody>
      </p:sp>
      <p:sp>
        <p:nvSpPr>
          <p:cNvPr id="30" name="Shape 28"/>
          <p:cNvSpPr/>
          <p:nvPr/>
        </p:nvSpPr>
        <p:spPr>
          <a:xfrm>
            <a:off x="457200" y="3566160"/>
            <a:ext cx="5943600" cy="36576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31" name="Shape 29"/>
          <p:cNvSpPr/>
          <p:nvPr/>
        </p:nvSpPr>
        <p:spPr>
          <a:xfrm>
            <a:off x="3657600" y="3611880"/>
            <a:ext cx="274320" cy="274320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prstDash val="solid"/>
          </a:ln>
          <a:effectLst>
            <a:outerShdw sx="100000" sy="100000" kx="0" ky="0" algn="bl" rotWithShape="0" blurRad="38100" dist="12700" dir="2700000">
              <a:srgbClr val="CFCFCF">
                <a:alpha val="75000"/>
              </a:srgbClr>
            </a:outerShdw>
          </a:effectLst>
        </p:spPr>
      </p:sp>
      <p:sp>
        <p:nvSpPr>
          <p:cNvPr id="32" name="Text 30"/>
          <p:cNvSpPr/>
          <p:nvPr/>
        </p:nvSpPr>
        <p:spPr>
          <a:xfrm>
            <a:off x="548640" y="361188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try lagi</a:t>
            </a:r>
            <a:endParaRPr lang="en-US" sz="1000" dirty="0"/>
          </a:p>
        </p:txBody>
      </p:sp>
      <p:sp>
        <p:nvSpPr>
          <p:cNvPr id="33" name="Text 31"/>
          <p:cNvSpPr/>
          <p:nvPr/>
        </p:nvSpPr>
        <p:spPr>
          <a:xfrm>
            <a:off x="4114800" y="361188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tageeaehjk</a:t>
            </a:r>
            <a:endParaRPr lang="en-US" sz="900" dirty="0"/>
          </a:p>
        </p:txBody>
      </p:sp>
      <p:sp>
        <p:nvSpPr>
          <p:cNvPr id="34" name="Shape 32"/>
          <p:cNvSpPr/>
          <p:nvPr/>
        </p:nvSpPr>
        <p:spPr>
          <a:xfrm>
            <a:off x="457200" y="3977640"/>
            <a:ext cx="5943600" cy="365760"/>
          </a:xfrm>
          <a:prstGeom prst="rect">
            <a:avLst/>
          </a:prstGeom>
          <a:solidFill>
            <a:srgbClr val="F5F5F5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35" name="Shape 33"/>
          <p:cNvSpPr/>
          <p:nvPr/>
        </p:nvSpPr>
        <p:spPr>
          <a:xfrm>
            <a:off x="3657600" y="4023360"/>
            <a:ext cx="274320" cy="274320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prstDash val="solid"/>
          </a:ln>
          <a:effectLst>
            <a:outerShdw sx="100000" sy="100000" kx="0" ky="0" algn="bl" rotWithShape="0" blurRad="38100" dist="12700" dir="2700000">
              <a:srgbClr val="CFCFCF">
                <a:alpha val="75000"/>
              </a:srgbClr>
            </a:outerShdw>
          </a:effectLst>
        </p:spPr>
      </p:sp>
      <p:sp>
        <p:nvSpPr>
          <p:cNvPr id="36" name="Text 34"/>
          <p:cNvSpPr/>
          <p:nvPr/>
        </p:nvSpPr>
        <p:spPr>
          <a:xfrm>
            <a:off x="548640" y="402336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zani</a:t>
            </a:r>
            <a:endParaRPr lang="en-US" sz="1000" dirty="0"/>
          </a:p>
        </p:txBody>
      </p:sp>
      <p:sp>
        <p:nvSpPr>
          <p:cNvPr id="37" name="Text 35"/>
          <p:cNvSpPr/>
          <p:nvPr/>
        </p:nvSpPr>
        <p:spPr>
          <a:xfrm>
            <a:off x="4114800" y="402336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helo</a:t>
            </a:r>
            <a:endParaRPr lang="en-US" sz="900" dirty="0"/>
          </a:p>
        </p:txBody>
      </p:sp>
      <p:sp>
        <p:nvSpPr>
          <p:cNvPr id="38" name="Text 36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Performance Indicators</a:t>
            </a:r>
            <a:endParaRPr lang="en-US" dirty="0"/>
          </a:p>
        </p:txBody>
      </p:sp>
      <p:graphicFrame>
        <p:nvGraphicFramePr>
          <p:cNvPr id="39" name="Chart 0" descr=""/>
          <p:cNvGraphicFramePr/>
          <p:nvPr/>
        </p:nvGraphicFramePr>
        <p:xfrm>
          <a:off x="914400" y="914400"/>
          <a:ext cx="4572000" cy="25717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0" name="Text 37"/>
          <p:cNvSpPr/>
          <p:nvPr/>
        </p:nvSpPr>
        <p:spPr>
          <a:xfrm>
            <a:off x="6949440" y="3200400"/>
            <a:ext cx="21945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2023 = RM3,095,000,000.00</a:t>
            </a:r>
            <a:endParaRPr lang="en-US" sz="1000" dirty="0"/>
          </a:p>
        </p:txBody>
      </p:sp>
      <p:sp>
        <p:nvSpPr>
          <p:cNvPr id="41" name="Text 38"/>
          <p:cNvSpPr/>
          <p:nvPr/>
        </p:nvSpPr>
        <p:spPr>
          <a:xfrm>
            <a:off x="9144000" y="3200400"/>
            <a:ext cx="22860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b="1" dirty="0">
                <a:solidFill>
                  <a:srgbClr val="ED7D3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2024 (Jan-Sept) = RM2,547,000,000.00</a:t>
            </a:r>
            <a:endParaRPr lang="en-US" sz="1000" dirty="0"/>
          </a:p>
        </p:txBody>
      </p:sp>
      <p:sp>
        <p:nvSpPr>
          <p:cNvPr id="42" name="Text 39"/>
          <p:cNvSpPr/>
          <p:nvPr/>
        </p:nvSpPr>
        <p:spPr>
          <a:xfrm>
            <a:off x="6949440" y="3840480"/>
            <a:ext cx="5486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800" dirty="0"/>
          </a:p>
        </p:txBody>
      </p:sp>
      <p:sp>
        <p:nvSpPr>
          <p:cNvPr id="43" name="Text 40"/>
          <p:cNvSpPr/>
          <p:nvPr/>
        </p:nvSpPr>
        <p:spPr>
          <a:xfrm>
            <a:off x="6949440" y="4206240"/>
            <a:ext cx="18288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Conserved</a:t>
            </a:r>
            <a:endParaRPr lang="en-US" sz="900" dirty="0"/>
          </a:p>
        </p:txBody>
      </p:sp>
      <p:sp>
        <p:nvSpPr>
          <p:cNvPr id="44" name="Text 41"/>
          <p:cNvSpPr/>
          <p:nvPr/>
        </p:nvSpPr>
        <p:spPr>
          <a:xfrm>
            <a:off x="7589520" y="388620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conservation programs across protected areas</a:t>
            </a:r>
            <a:endParaRPr lang="en-US" sz="800" dirty="0"/>
          </a:p>
        </p:txBody>
      </p:sp>
      <p:sp>
        <p:nvSpPr>
          <p:cNvPr id="45" name="Text 42"/>
          <p:cNvSpPr/>
          <p:nvPr/>
        </p:nvSpPr>
        <p:spPr>
          <a:xfrm>
            <a:off x="8869680" y="3840480"/>
            <a:ext cx="731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78%</a:t>
            </a:r>
            <a:endParaRPr lang="en-US" sz="2000" dirty="0"/>
          </a:p>
        </p:txBody>
      </p:sp>
      <p:sp>
        <p:nvSpPr>
          <p:cNvPr id="46" name="Text 43"/>
          <p:cNvSpPr/>
          <p:nvPr/>
        </p:nvSpPr>
        <p:spPr>
          <a:xfrm>
            <a:off x="8869680" y="4206240"/>
            <a:ext cx="18288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 Management Unit (FMU)</a:t>
            </a:r>
            <a:endParaRPr lang="en-US" sz="900" dirty="0"/>
          </a:p>
        </p:txBody>
      </p:sp>
      <p:sp>
        <p:nvSpPr>
          <p:cNvPr id="47" name="Text 44"/>
          <p:cNvSpPr/>
          <p:nvPr/>
        </p:nvSpPr>
        <p:spPr>
          <a:xfrm>
            <a:off x="9601200" y="384048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2,327,221 ha</a:t>
            </a:r>
            <a:endParaRPr lang="en-US" sz="900" dirty="0"/>
          </a:p>
        </p:txBody>
      </p:sp>
      <p:sp>
        <p:nvSpPr>
          <p:cNvPr id="48" name="Text 45"/>
          <p:cNvSpPr/>
          <p:nvPr/>
        </p:nvSpPr>
        <p:spPr>
          <a:xfrm>
            <a:off x="10698480" y="3840480"/>
            <a:ext cx="731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69%</a:t>
            </a:r>
            <a:endParaRPr lang="en-US" sz="2000" dirty="0"/>
          </a:p>
        </p:txBody>
      </p:sp>
      <p:sp>
        <p:nvSpPr>
          <p:cNvPr id="49" name="Text 46"/>
          <p:cNvSpPr/>
          <p:nvPr/>
        </p:nvSpPr>
        <p:spPr>
          <a:xfrm>
            <a:off x="10698480" y="4206240"/>
            <a:ext cx="18288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 Plantation Management Unit</a:t>
            </a:r>
            <a:endParaRPr lang="en-US" sz="900" dirty="0"/>
          </a:p>
        </p:txBody>
      </p:sp>
      <p:sp>
        <p:nvSpPr>
          <p:cNvPr id="50" name="Text 47"/>
          <p:cNvSpPr/>
          <p:nvPr/>
        </p:nvSpPr>
        <p:spPr>
          <a:xfrm>
            <a:off x="11430000" y="384048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122,800 ha</a:t>
            </a:r>
            <a:endParaRPr lang="en-US" sz="900" dirty="0"/>
          </a:p>
        </p:txBody>
      </p:sp>
      <p:graphicFrame>
        <p:nvGraphicFramePr>
          <p:cNvPr id="51" name="Chart 1" descr=""/>
          <p:cNvGraphicFramePr/>
          <p:nvPr/>
        </p:nvGraphicFramePr>
        <p:xfrm>
          <a:off x="914400" y="914400"/>
          <a:ext cx="4572000" cy="25717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2" name="Text 48"/>
          <p:cNvSpPr/>
          <p:nvPr/>
        </p:nvSpPr>
        <p:spPr>
          <a:xfrm>
            <a:off x="9144000" y="6400800"/>
            <a:ext cx="22860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b="1" dirty="0">
                <a:solidFill>
                  <a:srgbClr val="70AD4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2024 = 21,028.90 ha</a:t>
            </a:r>
            <a:endParaRPr lang="en-US" sz="1000" dirty="0"/>
          </a:p>
        </p:txBody>
      </p:sp>
      <p:sp>
        <p:nvSpPr>
          <p:cNvPr id="53" name="Text 49"/>
          <p:cNvSpPr/>
          <p:nvPr/>
        </p:nvSpPr>
        <p:spPr>
          <a:xfrm>
            <a:off x="7040880" y="6583680"/>
            <a:ext cx="731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2000" dirty="0"/>
          </a:p>
        </p:txBody>
      </p:sp>
      <p:sp>
        <p:nvSpPr>
          <p:cNvPr id="54" name="Text 50"/>
          <p:cNvSpPr/>
          <p:nvPr/>
        </p:nvSpPr>
        <p:spPr>
          <a:xfrm>
            <a:off x="7772400" y="662940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Endorsed Initiative</a:t>
            </a:r>
            <a:endParaRPr lang="en-US" sz="900" dirty="0"/>
          </a:p>
        </p:txBody>
      </p:sp>
      <p:sp>
        <p:nvSpPr>
          <p:cNvPr id="55" name="Text 51"/>
          <p:cNvSpPr/>
          <p:nvPr/>
        </p:nvSpPr>
        <p:spPr>
          <a:xfrm>
            <a:off x="9784080" y="6583680"/>
            <a:ext cx="731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2000" dirty="0"/>
          </a:p>
        </p:txBody>
      </p:sp>
      <p:sp>
        <p:nvSpPr>
          <p:cNvPr id="56" name="Text 52"/>
          <p:cNvSpPr/>
          <p:nvPr/>
        </p:nvSpPr>
        <p:spPr>
          <a:xfrm>
            <a:off x="10515600" y="662940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World Heritage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640080" y="6126480"/>
            <a:ext cx="274320" cy="274320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prstDash val="solid"/>
          </a:ln>
          <a:effectLst>
            <a:outerShdw sx="100000" sy="100000" kx="0" ky="0" algn="bl" rotWithShape="0" blurRad="38100" dist="12700" dir="2700000">
              <a:srgbClr val="CFCFCF">
                <a:alpha val="75000"/>
              </a:srgbClr>
            </a:outerShdw>
          </a:effectLst>
        </p:spPr>
      </p:sp>
      <p:sp>
        <p:nvSpPr>
          <p:cNvPr id="58" name="Text 54"/>
          <p:cNvSpPr/>
          <p:nvPr/>
        </p:nvSpPr>
        <p:spPr>
          <a:xfrm>
            <a:off x="1005840" y="612648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Achieved / On Track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3383280" y="6126480"/>
            <a:ext cx="274320" cy="27432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prstDash val="solid"/>
          </a:ln>
          <a:effectLst>
            <a:outerShdw sx="100000" sy="100000" kx="0" ky="0" algn="bl" rotWithShape="0" blurRad="38100" dist="12700" dir="2700000">
              <a:srgbClr val="CFCFCF">
                <a:alpha val="75000"/>
              </a:srgbClr>
            </a:outerShdw>
          </a:effectLst>
        </p:spPr>
      </p:sp>
      <p:sp>
        <p:nvSpPr>
          <p:cNvPr id="60" name="Text 56"/>
          <p:cNvSpPr/>
          <p:nvPr/>
        </p:nvSpPr>
        <p:spPr>
          <a:xfrm>
            <a:off x="3749040" y="612648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Minor Issues / Delayed</a:t>
            </a:r>
            <a:endParaRPr lang="en-US" sz="900" dirty="0"/>
          </a:p>
        </p:txBody>
      </p:sp>
      <p:sp>
        <p:nvSpPr>
          <p:cNvPr id="61" name="Shape 57"/>
          <p:cNvSpPr/>
          <p:nvPr/>
        </p:nvSpPr>
        <p:spPr>
          <a:xfrm>
            <a:off x="640080" y="6492240"/>
            <a:ext cx="274320" cy="274320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prstDash val="solid"/>
          </a:ln>
          <a:effectLst>
            <a:outerShdw sx="100000" sy="100000" kx="0" ky="0" algn="bl" rotWithShape="0" blurRad="38100" dist="12700" dir="2700000">
              <a:srgbClr val="CFCFCF">
                <a:alpha val="75000"/>
              </a:srgbClr>
            </a:outerShdw>
          </a:effectLst>
        </p:spPr>
      </p:sp>
      <p:sp>
        <p:nvSpPr>
          <p:cNvPr id="62" name="Text 58"/>
          <p:cNvSpPr/>
          <p:nvPr/>
        </p:nvSpPr>
        <p:spPr>
          <a:xfrm>
            <a:off x="1005840" y="64922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Major Issues / At Risk</a:t>
            </a:r>
            <a:endParaRPr lang="en-US" sz="900" dirty="0"/>
          </a:p>
        </p:txBody>
      </p:sp>
      <p:sp>
        <p:nvSpPr>
          <p:cNvPr id="63" name="Shape 59"/>
          <p:cNvSpPr/>
          <p:nvPr/>
        </p:nvSpPr>
        <p:spPr>
          <a:xfrm>
            <a:off x="3383280" y="6492240"/>
            <a:ext cx="274320" cy="27432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  <a:prstDash val="solid"/>
          </a:ln>
          <a:effectLst>
            <a:outerShdw sx="100000" sy="100000" kx="0" ky="0" algn="bl" rotWithShape="0" blurRad="38100" dist="12700" dir="2700000">
              <a:srgbClr val="CFCFCF">
                <a:alpha val="75000"/>
              </a:srgbClr>
            </a:outerShdw>
          </a:effectLst>
        </p:spPr>
      </p:sp>
      <p:sp>
        <p:nvSpPr>
          <p:cNvPr id="64" name="Text 60"/>
          <p:cNvSpPr/>
          <p:nvPr/>
        </p:nvSpPr>
        <p:spPr>
          <a:xfrm>
            <a:off x="3749040" y="64922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 / No Data</a:t>
            </a:r>
            <a:endParaRPr lang="en-US" sz="900" dirty="0"/>
          </a:p>
        </p:txBody>
      </p:sp>
      <p:sp>
        <p:nvSpPr>
          <p:cNvPr id="65" name="Text 6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i="1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30 Apr 2025</a:t>
            </a:r>
            <a:endParaRPr lang="en-US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800">
                <a:solidFill>
                  <a:srgbClr val="666666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b="0" lang="en-US"/>
              <a:t>1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2025-04-30T11:26:17Z</dcterms:created>
  <dcterms:modified xsi:type="dcterms:W3CDTF">2025-04-30T11:26:17Z</dcterms:modified>
</cp:coreProperties>
</file>