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276004972.69</c:v>
                </c:pt>
                <c:pt idx="1">
                  <c:v>191530929.47</c:v>
                </c:pt>
                <c:pt idx="2">
                  <c:v>214907671.7</c:v>
                </c:pt>
                <c:pt idx="3">
                  <c:v>232014272.14</c:v>
                </c:pt>
                <c:pt idx="4">
                  <c:v>324627750.87</c:v>
                </c:pt>
                <c:pt idx="5">
                  <c:v>212303812.34</c:v>
                </c:pt>
                <c:pt idx="6">
                  <c:v>274788036.68</c:v>
                </c:pt>
                <c:pt idx="7">
                  <c:v>210420404.31</c:v>
                </c:pt>
                <c:pt idx="8">
                  <c:v>191837139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400000000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50000000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2025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5.6</c:v>
                </c:pt>
                <c:pt idx="1">
                  <c:v>86.5</c:v>
                </c:pt>
                <c:pt idx="2">
                  <c:v>62.2</c:v>
                </c:pt>
                <c:pt idx="3">
                  <c:v>127.3</c:v>
                </c:pt>
                <c:pt idx="4">
                  <c:v>42</c:v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3572.12</c:v>
                </c:pt>
                <c:pt idx="1">
                  <c:v>6911.42</c:v>
                </c:pt>
                <c:pt idx="2">
                  <c:v>3565.31</c:v>
                </c:pt>
                <c:pt idx="3">
                  <c:v>2243.09</c:v>
                </c:pt>
                <c:pt idx="4">
                  <c:v>3190.19</c:v>
                </c:pt>
                <c:pt idx="5">
                  <c:v>3618.48</c:v>
                </c:pt>
                <c:pt idx="6">
                  <c:v>1378.09</c:v>
                </c:pt>
                <c:pt idx="7">
                  <c:v>1536.83</c:v>
                </c:pt>
                <c:pt idx="8">
                  <c:v>1141.79</c:v>
                </c:pt>
                <c:pt idx="9">
                  <c:v>1311.2</c:v>
                </c:pt>
                <c:pt idx="10">
                  <c:v>942.5</c:v>
                </c:pt>
                <c:pt idx="11">
                  <c:v>969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7602.56200000000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1000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1.xml"/><Relationship Id="rId3" Type="http://schemas.openxmlformats.org/officeDocument/2006/relationships/chart" Target="/ppt/charts/chart2.xml"/><Relationship Id="rId1" Type="http://schemas.openxmlformats.org/officeDocument/2006/relationships/image" Target="../media/image-1-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http://localhost/pcds2030_dashboard_fork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Q3-2025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201168" y="731520"/>
            <a:ext cx="8092440" cy="5705856"/>
          </a:xfrm>
          <a:prstGeom prst="rect">
            <a:avLst/>
          </a:prstGeom>
          <a:solidFill>
            <a:srgbClr val="FFF2CC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01168" y="731520"/>
            <a:ext cx="200025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2201418" y="731520"/>
            <a:ext cx="224028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Q3-2025 Target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441698" y="731520"/>
            <a:ext cx="56007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Rating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5001768" y="731520"/>
            <a:ext cx="320040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Q3-2025 Status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246888" y="987552"/>
            <a:ext cx="8001000" cy="0"/>
          </a:xfrm>
          <a:prstGeom prst="line">
            <a:avLst/>
          </a:prstGeom>
          <a:noFill/>
          <a:ln w="6350">
            <a:solidFill>
              <a:srgbClr val="1F4E7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46888" y="1033272"/>
            <a:ext cx="200025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testings1</a:t>
            </a:r>
            <a:endParaRPr lang="en-US" sz="700" dirty="0"/>
          </a:p>
        </p:txBody>
      </p:sp>
      <p:sp>
        <p:nvSpPr>
          <p:cNvPr id="19" name="Text 16"/>
          <p:cNvSpPr/>
          <p:nvPr/>
        </p:nvSpPr>
        <p:spPr>
          <a:xfrm>
            <a:off x="2247138" y="1033272"/>
            <a:ext cx="224028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testtt</a:t>
            </a:r>
            <a:endParaRPr lang="en-US" sz="700" dirty="0"/>
          </a:p>
        </p:txBody>
      </p:sp>
      <p:sp>
        <p:nvSpPr>
          <p:cNvPr id="20" name="Shape 17"/>
          <p:cNvSpPr/>
          <p:nvPr/>
        </p:nvSpPr>
        <p:spPr>
          <a:xfrm>
            <a:off x="4721733" y="1060704"/>
            <a:ext cx="91440" cy="91440"/>
          </a:xfrm>
          <a:prstGeom prst="ellipse">
            <a:avLst/>
          </a:prstGeom>
          <a:solidFill>
            <a:srgbClr val="70AD47"/>
          </a:solidFill>
          <a:ln w="6350">
            <a:solidFill>
              <a:srgbClr val="70AD47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047488" y="1033272"/>
            <a:ext cx="320040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ssssaa</a:t>
            </a:r>
            <a:endParaRPr lang="en-US" sz="700" dirty="0"/>
          </a:p>
        </p:txBody>
      </p:sp>
      <p:sp>
        <p:nvSpPr>
          <p:cNvPr id="22" name="Text 19"/>
          <p:cNvSpPr/>
          <p:nvPr/>
        </p:nvSpPr>
        <p:spPr>
          <a:xfrm>
            <a:off x="8385048" y="621792"/>
            <a:ext cx="3703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Export Value (RM)</a:t>
            </a:r>
            <a:endParaRPr lang="en-US" sz="1400" dirty="0"/>
          </a:p>
        </p:txBody>
      </p:sp>
      <p:graphicFrame>
        <p:nvGraphicFramePr>
          <p:cNvPr id="23" name="Chart 0" descr=""/>
          <p:cNvGraphicFramePr/>
          <p:nvPr/>
        </p:nvGraphicFramePr>
        <p:xfrm>
          <a:off x="8476488" y="850392"/>
          <a:ext cx="3520440" cy="16093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24" name="Shape 20"/>
          <p:cNvSpPr/>
          <p:nvPr/>
        </p:nvSpPr>
        <p:spPr>
          <a:xfrm>
            <a:off x="8488368" y="27504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25" name="Text 21"/>
          <p:cNvSpPr/>
          <p:nvPr/>
        </p:nvSpPr>
        <p:spPr>
          <a:xfrm>
            <a:off x="8571168" y="28080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TPA Protection &amp; Biodiversity Conservation Programs</a:t>
            </a:r>
            <a:endParaRPr lang="en-US" sz="800" dirty="0"/>
          </a:p>
        </p:txBody>
      </p:sp>
      <p:sp>
        <p:nvSpPr>
          <p:cNvPr id="26" name="Text 22"/>
          <p:cNvSpPr/>
          <p:nvPr/>
        </p:nvSpPr>
        <p:spPr>
          <a:xfrm>
            <a:off x="10077582" y="28080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70</a:t>
            </a:r>
            <a:endParaRPr lang="en-US" sz="2500" dirty="0"/>
          </a:p>
        </p:txBody>
      </p:sp>
      <p:sp>
        <p:nvSpPr>
          <p:cNvPr id="27" name="Text 23"/>
          <p:cNvSpPr/>
          <p:nvPr/>
        </p:nvSpPr>
        <p:spPr>
          <a:xfrm>
            <a:off x="10724639" y="28080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On-going programs and initiatives by SFC (as of December 2024)</a:t>
            </a:r>
            <a:endParaRPr lang="en-US" sz="800" dirty="0"/>
          </a:p>
        </p:txBody>
      </p:sp>
      <p:sp>
        <p:nvSpPr>
          <p:cNvPr id="28" name="Shape 24"/>
          <p:cNvSpPr/>
          <p:nvPr/>
        </p:nvSpPr>
        <p:spPr>
          <a:xfrm>
            <a:off x="8488368" y="33516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29" name="Text 25"/>
          <p:cNvSpPr/>
          <p:nvPr/>
        </p:nvSpPr>
        <p:spPr>
          <a:xfrm>
            <a:off x="8515800" y="33790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Certification of FMU &amp; FPMU</a:t>
            </a:r>
            <a:endParaRPr lang="en-US" sz="800" dirty="0"/>
          </a:p>
        </p:txBody>
      </p:sp>
      <p:sp>
        <p:nvSpPr>
          <p:cNvPr id="30" name="Text 26"/>
          <p:cNvSpPr/>
          <p:nvPr/>
        </p:nvSpPr>
        <p:spPr>
          <a:xfrm>
            <a:off x="9911232" y="33790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56.8</a:t>
            </a:r>
            <a:endParaRPr lang="en-US" sz="1600" dirty="0"/>
          </a:p>
        </p:txBody>
      </p:sp>
      <p:sp>
        <p:nvSpPr>
          <p:cNvPr id="31" name="Text 27"/>
          <p:cNvSpPr/>
          <p:nvPr/>
        </p:nvSpPr>
        <p:spPr>
          <a:xfrm>
            <a:off x="10588389" y="34019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32" name="Text 28"/>
          <p:cNvSpPr/>
          <p:nvPr/>
        </p:nvSpPr>
        <p:spPr>
          <a:xfrm>
            <a:off x="9911232" y="36086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1,705,761 ha FMU Certified (as of June 2025)</a:t>
            </a:r>
            <a:endParaRPr lang="en-US" sz="600" dirty="0"/>
          </a:p>
        </p:txBody>
      </p:sp>
      <p:sp>
        <p:nvSpPr>
          <p:cNvPr id="33" name="Text 29"/>
          <p:cNvSpPr/>
          <p:nvPr/>
        </p:nvSpPr>
        <p:spPr>
          <a:xfrm>
            <a:off x="10986084" y="33790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72.2</a:t>
            </a:r>
            <a:endParaRPr lang="en-US" sz="1600" dirty="0"/>
          </a:p>
        </p:txBody>
      </p:sp>
      <p:sp>
        <p:nvSpPr>
          <p:cNvPr id="34" name="Text 30"/>
          <p:cNvSpPr/>
          <p:nvPr/>
        </p:nvSpPr>
        <p:spPr>
          <a:xfrm>
            <a:off x="11663241" y="34019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35" name="Text 31"/>
          <p:cNvSpPr/>
          <p:nvPr/>
        </p:nvSpPr>
        <p:spPr>
          <a:xfrm>
            <a:off x="10986084" y="36086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128,601 ha FPMU Certified (as of June 2025)</a:t>
            </a:r>
            <a:endParaRPr lang="en-US" sz="600" dirty="0"/>
          </a:p>
        </p:txBody>
      </p:sp>
      <p:sp>
        <p:nvSpPr>
          <p:cNvPr id="36" name="Shape 32"/>
          <p:cNvSpPr/>
          <p:nvPr/>
        </p:nvSpPr>
        <p:spPr>
          <a:xfrm>
            <a:off x="8488368" y="39492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7" name="Text 33"/>
          <p:cNvSpPr/>
          <p:nvPr/>
        </p:nvSpPr>
        <p:spPr>
          <a:xfrm>
            <a:off x="8515800" y="39766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38" name="Text 34"/>
          <p:cNvSpPr/>
          <p:nvPr/>
        </p:nvSpPr>
        <p:spPr>
          <a:xfrm>
            <a:off x="9911232" y="39766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</a:t>
            </a:r>
            <a:endParaRPr lang="en-US" sz="1600" dirty="0"/>
          </a:p>
        </p:txBody>
      </p:sp>
      <p:sp>
        <p:nvSpPr>
          <p:cNvPr id="39" name="Text 35"/>
          <p:cNvSpPr/>
          <p:nvPr/>
        </p:nvSpPr>
        <p:spPr>
          <a:xfrm>
            <a:off x="10588389" y="39995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40" name="Text 36"/>
          <p:cNvSpPr/>
          <p:nvPr/>
        </p:nvSpPr>
        <p:spPr>
          <a:xfrm>
            <a:off x="9911232" y="42062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SDGP  UNESCO Global Geopark(as of June 2025)</a:t>
            </a:r>
            <a:endParaRPr lang="en-US" sz="600" dirty="0"/>
          </a:p>
        </p:txBody>
      </p:sp>
      <p:sp>
        <p:nvSpPr>
          <p:cNvPr id="41" name="Text 37"/>
          <p:cNvSpPr/>
          <p:nvPr/>
        </p:nvSpPr>
        <p:spPr>
          <a:xfrm>
            <a:off x="10986084" y="39766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</a:t>
            </a:r>
            <a:endParaRPr lang="en-US" sz="1600" dirty="0"/>
          </a:p>
        </p:txBody>
      </p:sp>
      <p:sp>
        <p:nvSpPr>
          <p:cNvPr id="42" name="Text 38"/>
          <p:cNvSpPr/>
          <p:nvPr/>
        </p:nvSpPr>
        <p:spPr>
          <a:xfrm>
            <a:off x="11663241" y="39995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43" name="Text 39"/>
          <p:cNvSpPr/>
          <p:nvPr/>
        </p:nvSpPr>
        <p:spPr>
          <a:xfrm>
            <a:off x="10986084" y="42062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Lambir Hill NP and Bako NP inscribed as ASEAN Heritage Park(as of June 2025)</a:t>
            </a:r>
            <a:endParaRPr lang="en-US" sz="600" dirty="0"/>
          </a:p>
        </p:txBody>
      </p:sp>
      <p:sp>
        <p:nvSpPr>
          <p:cNvPr id="44" name="Text 40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45" name="Shape 41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46" name="Text 42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47" name="Shape 43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48" name="Text 44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49" name="Shape 45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0" name="Text 46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51" name="Shape 47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2" name="Text 48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53" name="Shape 49"/>
          <p:cNvSpPr/>
          <p:nvPr/>
        </p:nvSpPr>
        <p:spPr>
          <a:xfrm>
            <a:off x="6818681" y="6519672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54" name="Text 50"/>
          <p:cNvSpPr/>
          <p:nvPr/>
        </p:nvSpPr>
        <p:spPr>
          <a:xfrm>
            <a:off x="6939382" y="6458407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55" name="Shape 51"/>
          <p:cNvSpPr/>
          <p:nvPr/>
        </p:nvSpPr>
        <p:spPr>
          <a:xfrm>
            <a:off x="6818681" y="6663233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56" name="Text 52"/>
          <p:cNvSpPr/>
          <p:nvPr/>
        </p:nvSpPr>
        <p:spPr>
          <a:xfrm>
            <a:off x="6939382" y="6601968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57" name="Text 53"/>
          <p:cNvSpPr/>
          <p:nvPr/>
        </p:nvSpPr>
        <p:spPr>
          <a:xfrm>
            <a:off x="7406640" y="6446520"/>
            <a:ext cx="100584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050" b="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13 Aug 2025</a:t>
            </a:r>
            <a:endParaRPr lang="en-US" sz="1050" dirty="0"/>
          </a:p>
        </p:txBody>
      </p:sp>
      <p:sp>
        <p:nvSpPr>
          <p:cNvPr id="58" name="Shape 54"/>
          <p:cNvSpPr/>
          <p:nvPr/>
        </p:nvSpPr>
        <p:spPr>
          <a:xfrm>
            <a:off x="8457840" y="6379488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59" name="Text 55"/>
          <p:cNvSpPr/>
          <p:nvPr/>
        </p:nvSpPr>
        <p:spPr>
          <a:xfrm>
            <a:off x="8503560" y="6406920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60" name="Text 56"/>
          <p:cNvSpPr/>
          <p:nvPr/>
        </p:nvSpPr>
        <p:spPr>
          <a:xfrm>
            <a:off x="9080280" y="6406920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323.60</a:t>
            </a:r>
            <a:endParaRPr lang="en-US" sz="700" dirty="0"/>
          </a:p>
        </p:txBody>
      </p:sp>
      <p:sp>
        <p:nvSpPr>
          <p:cNvPr id="61" name="Shape 57"/>
          <p:cNvSpPr/>
          <p:nvPr/>
        </p:nvSpPr>
        <p:spPr>
          <a:xfrm>
            <a:off x="10332360" y="6379488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62" name="Text 58"/>
          <p:cNvSpPr/>
          <p:nvPr/>
        </p:nvSpPr>
        <p:spPr>
          <a:xfrm>
            <a:off x="10378080" y="6406920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63" name="Text 59"/>
          <p:cNvSpPr/>
          <p:nvPr/>
        </p:nvSpPr>
        <p:spPr>
          <a:xfrm>
            <a:off x="10954800" y="6406920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30,380.02</a:t>
            </a:r>
            <a:endParaRPr lang="en-US" sz="700" dirty="0"/>
          </a:p>
        </p:txBody>
      </p:sp>
      <p:sp>
        <p:nvSpPr>
          <p:cNvPr id="64" name="Text 60"/>
          <p:cNvSpPr/>
          <p:nvPr/>
        </p:nvSpPr>
        <p:spPr>
          <a:xfrm>
            <a:off x="8366400" y="462384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Degraded Area (Ha)</a:t>
            </a:r>
            <a:endParaRPr lang="en-US" sz="1400" dirty="0"/>
          </a:p>
        </p:txBody>
      </p:sp>
      <p:graphicFrame>
        <p:nvGraphicFramePr>
          <p:cNvPr id="65" name="Chart 1" descr=""/>
          <p:cNvGraphicFramePr/>
          <p:nvPr/>
        </p:nvGraphicFramePr>
        <p:xfrm>
          <a:off x="8457840" y="4852440"/>
          <a:ext cx="3657600" cy="1600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2025-08-13T04:53:38Z</dcterms:created>
  <dcterms:modified xsi:type="dcterms:W3CDTF">2025-08-13T04:53:38Z</dcterms:modified>
</cp:coreProperties>
</file>