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2024 Export Value</c:v>
                </c:pt>
              </c:strCache>
            </c:strRef>
          </c:tx>
          <c:spPr>
            <a:solidFill>
              <a:srgbClr val="0070C0"/>
            </a:solidFill>
            <a:ln w="31750" cap="flat">
              <a:solidFill>
                <a:srgbClr val="0070C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0C0"/>
              </a:solidFill>
              <a:ln w="9525" cap="flat">
                <a:solidFill>
                  <a:srgbClr val="0070C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2025 Export Value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1.1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0.2"/>
      </c:valAx>
      <c:spPr>
        <a:noFill/>
        <a:ln w="12700" cap="flat">
          <a:solidFill>
            <a:srgbClr val="FFFFFF"/>
          </a:solidFill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0072C6"/>
            </a:solidFill>
            <a:ln w="31750" cap="flat">
              <a:solidFill>
                <a:srgbClr val="0072C6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2C6"/>
              </a:solidFill>
              <a:ln w="9525" cap="flat">
                <a:solidFill>
                  <a:srgbClr val="0072C6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2025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1000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200"/>
      </c:valAx>
      <c:spPr>
        <a:noFill/>
        <a:ln w="12700" cap="flat">
          <a:solidFill>
            <a:srgbClr val="FFFFFF"/>
          </a:solidFill>
        </a:ln>
        <a:effectLst/>
      </c:spPr>
    </c:plotArea>
    <c:legend>
      <c:legendPos val="b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/ppt/charts/chart1.xml"/><Relationship Id="rId3" Type="http://schemas.openxmlformats.org/officeDocument/2006/relationships/chart" Target="/ppt/charts/chart2.xml"/><Relationship Id="rId1" Type="http://schemas.openxmlformats.org/officeDocument/2006/relationships/image" Target="../media/image-1-1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01168" y="73152"/>
            <a:ext cx="2798064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pic>
        <p:nvPicPr>
          <p:cNvPr id="3" name="Image 0" descr="http://localhost/pcds2030_dashboard_fork/assets/images/forest-ico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118872"/>
            <a:ext cx="521208" cy="52120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22376" y="100584"/>
            <a:ext cx="2231136" cy="3749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FORESTRY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713232" y="356616"/>
            <a:ext cx="2295144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5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8 bil in exports by 2030</a:t>
            </a:r>
            <a:endParaRPr lang="en-US" sz="1050" dirty="0"/>
          </a:p>
        </p:txBody>
      </p:sp>
      <p:sp>
        <p:nvSpPr>
          <p:cNvPr id="6" name="Shape 3"/>
          <p:cNvSpPr/>
          <p:nvPr/>
        </p:nvSpPr>
        <p:spPr>
          <a:xfrm>
            <a:off x="2999232" y="73152"/>
            <a:ext cx="8988552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3063240" y="45720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90000"/>
              </a:lnSpc>
              <a:buNone/>
            </a:pPr>
            <a:r>
              <a:rPr lang="en-US" sz="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MUDeNR Outcome: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Increase Timber &amp; Non Wood Forest Products Exports Earnings</a:t>
            </a: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Community-Based Ecotourism and conservation Totally Protected Area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Certify Long Term Forest License Area and Forest Plantation</a:t>
            </a:r>
            <a:endParaRPr lang="en-US" sz="800" dirty="0"/>
          </a:p>
        </p:txBody>
      </p:sp>
      <p:sp>
        <p:nvSpPr>
          <p:cNvPr id="8" name="Text 5"/>
          <p:cNvSpPr/>
          <p:nvPr/>
        </p:nvSpPr>
        <p:spPr>
          <a:xfrm>
            <a:off x="6281928" y="54864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4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200,000 ha degraded area (100%) planted/restored by 2030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9" name="Shape 6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0" name="Shape 7"/>
          <p:cNvSpPr/>
          <p:nvPr/>
        </p:nvSpPr>
        <p:spPr>
          <a:xfrm>
            <a:off x="11384280" y="73152"/>
            <a:ext cx="603504" cy="576072"/>
          </a:xfrm>
          <a:prstGeom prst="rect">
            <a:avLst/>
          </a:prstGeom>
          <a:solidFill>
            <a:srgbClr val="FFFF00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Q2-2025</a:t>
            </a:r>
            <a:endParaRPr lang="en-US" sz="1400" dirty="0"/>
          </a:p>
        </p:txBody>
      </p:sp>
      <p:sp>
        <p:nvSpPr>
          <p:cNvPr id="12" name="Shape 9"/>
          <p:cNvSpPr/>
          <p:nvPr/>
        </p:nvSpPr>
        <p:spPr>
          <a:xfrm>
            <a:off x="201168" y="731520"/>
            <a:ext cx="8092440" cy="5705856"/>
          </a:xfrm>
          <a:prstGeom prst="rect">
            <a:avLst/>
          </a:prstGeom>
          <a:solidFill>
            <a:srgbClr val="FFF2CC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201168" y="731520"/>
            <a:ext cx="200025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</a:t>
            </a:r>
            <a:endParaRPr lang="en-US" sz="1000" dirty="0"/>
          </a:p>
        </p:txBody>
      </p:sp>
      <p:sp>
        <p:nvSpPr>
          <p:cNvPr id="14" name="Text 11"/>
          <p:cNvSpPr/>
          <p:nvPr/>
        </p:nvSpPr>
        <p:spPr>
          <a:xfrm>
            <a:off x="2201418" y="731520"/>
            <a:ext cx="224028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Q2-2025 Target</a:t>
            </a:r>
            <a:endParaRPr lang="en-US" sz="1000" dirty="0"/>
          </a:p>
        </p:txBody>
      </p:sp>
      <p:sp>
        <p:nvSpPr>
          <p:cNvPr id="15" name="Text 12"/>
          <p:cNvSpPr/>
          <p:nvPr/>
        </p:nvSpPr>
        <p:spPr>
          <a:xfrm>
            <a:off x="4441698" y="731520"/>
            <a:ext cx="56007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Rating</a:t>
            </a:r>
            <a:endParaRPr lang="en-US" sz="1000" dirty="0"/>
          </a:p>
        </p:txBody>
      </p:sp>
      <p:sp>
        <p:nvSpPr>
          <p:cNvPr id="16" name="Text 13"/>
          <p:cNvSpPr/>
          <p:nvPr/>
        </p:nvSpPr>
        <p:spPr>
          <a:xfrm>
            <a:off x="5001768" y="731520"/>
            <a:ext cx="320040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Q2-2025 Status</a:t>
            </a:r>
            <a:endParaRPr lang="en-US" sz="1000" dirty="0"/>
          </a:p>
        </p:txBody>
      </p:sp>
      <p:sp>
        <p:nvSpPr>
          <p:cNvPr id="17" name="Shape 14"/>
          <p:cNvSpPr/>
          <p:nvPr/>
        </p:nvSpPr>
        <p:spPr>
          <a:xfrm>
            <a:off x="246888" y="987552"/>
            <a:ext cx="8001000" cy="0"/>
          </a:xfrm>
          <a:prstGeom prst="line">
            <a:avLst/>
          </a:prstGeom>
          <a:noFill/>
          <a:ln w="6350">
            <a:solidFill>
              <a:srgbClr val="1F4E79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246888" y="1033272"/>
            <a:ext cx="2000250" cy="4846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 real program</a:t>
            </a:r>
            <a:endParaRPr lang="en-US" sz="700" dirty="0"/>
          </a:p>
        </p:txBody>
      </p:sp>
      <p:sp>
        <p:nvSpPr>
          <p:cNvPr id="19" name="Text 16"/>
          <p:cNvSpPr/>
          <p:nvPr/>
        </p:nvSpPr>
        <p:spPr>
          <a:xfrm>
            <a:off x="2247138" y="1033272"/>
            <a:ext cx="2240280" cy="4846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targeetette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dadadas</a:t>
            </a:r>
            <a:endParaRPr lang="en-US" sz="700" dirty="0"/>
          </a:p>
        </p:txBody>
      </p:sp>
      <p:sp>
        <p:nvSpPr>
          <p:cNvPr id="20" name="Shape 17"/>
          <p:cNvSpPr/>
          <p:nvPr/>
        </p:nvSpPr>
        <p:spPr>
          <a:xfrm>
            <a:off x="4721733" y="1060704"/>
            <a:ext cx="91440" cy="91440"/>
          </a:xfrm>
          <a:prstGeom prst="ellipse">
            <a:avLst/>
          </a:prstGeom>
          <a:solidFill>
            <a:srgbClr val="A5A5A5"/>
          </a:solidFill>
          <a:ln w="6350">
            <a:solidFill>
              <a:srgbClr val="A5A5A5"/>
            </a:solidFill>
            <a:prstDash val="solid"/>
          </a:ln>
        </p:spPr>
      </p:sp>
      <p:sp>
        <p:nvSpPr>
          <p:cNvPr id="21" name="Text 18"/>
          <p:cNvSpPr/>
          <p:nvPr/>
        </p:nvSpPr>
        <p:spPr>
          <a:xfrm>
            <a:off x="5047488" y="1033272"/>
            <a:ext cx="3200400" cy="4846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statsususus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afdsfsdfsdfjfhuidghiudhgisudhgiushguishdgudshfusidghsyudgfjshbcjzcmburteoishdjszbfyusdgfsjbjshfjs</a:t>
            </a:r>
            <a:endParaRPr lang="en-US" sz="700" dirty="0"/>
          </a:p>
        </p:txBody>
      </p:sp>
      <p:sp>
        <p:nvSpPr>
          <p:cNvPr id="22" name="Text 19"/>
          <p:cNvSpPr/>
          <p:nvPr/>
        </p:nvSpPr>
        <p:spPr>
          <a:xfrm>
            <a:off x="8385048" y="621792"/>
            <a:ext cx="37033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Timber Export Value (RM)</a:t>
            </a:r>
            <a:endParaRPr lang="en-US" sz="1400" dirty="0"/>
          </a:p>
        </p:txBody>
      </p:sp>
      <p:sp>
        <p:nvSpPr>
          <p:cNvPr id="23" name="Shape 20"/>
          <p:cNvSpPr/>
          <p:nvPr/>
        </p:nvSpPr>
        <p:spPr>
          <a:xfrm>
            <a:off x="847648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4" name="Text 21"/>
          <p:cNvSpPr/>
          <p:nvPr/>
        </p:nvSpPr>
        <p:spPr>
          <a:xfrm>
            <a:off x="852220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'25 Total</a:t>
            </a:r>
            <a:endParaRPr lang="en-US" sz="900" dirty="0"/>
          </a:p>
        </p:txBody>
      </p:sp>
      <p:sp>
        <p:nvSpPr>
          <p:cNvPr id="25" name="Text 22"/>
          <p:cNvSpPr/>
          <p:nvPr/>
        </p:nvSpPr>
        <p:spPr>
          <a:xfrm>
            <a:off x="909892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0.00</a:t>
            </a:r>
            <a:endParaRPr lang="en-US" sz="700" dirty="0"/>
          </a:p>
        </p:txBody>
      </p:sp>
      <p:sp>
        <p:nvSpPr>
          <p:cNvPr id="26" name="Shape 23"/>
          <p:cNvSpPr/>
          <p:nvPr/>
        </p:nvSpPr>
        <p:spPr>
          <a:xfrm>
            <a:off x="1035100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7" name="Text 24"/>
          <p:cNvSpPr/>
          <p:nvPr/>
        </p:nvSpPr>
        <p:spPr>
          <a:xfrm>
            <a:off x="1039672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'24 Total</a:t>
            </a:r>
            <a:endParaRPr lang="en-US" sz="900" dirty="0"/>
          </a:p>
        </p:txBody>
      </p:sp>
      <p:sp>
        <p:nvSpPr>
          <p:cNvPr id="28" name="Text 25"/>
          <p:cNvSpPr/>
          <p:nvPr/>
        </p:nvSpPr>
        <p:spPr>
          <a:xfrm>
            <a:off x="1097344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0.00</a:t>
            </a:r>
            <a:endParaRPr lang="en-US" sz="700" dirty="0"/>
          </a:p>
        </p:txBody>
      </p:sp>
      <p:graphicFrame>
        <p:nvGraphicFramePr>
          <p:cNvPr id="29" name="Chart 0" descr=""/>
          <p:cNvGraphicFramePr/>
          <p:nvPr/>
        </p:nvGraphicFramePr>
        <p:xfrm>
          <a:off x="8476488" y="850392"/>
          <a:ext cx="3520440" cy="160934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0" name="Shape 26"/>
          <p:cNvSpPr/>
          <p:nvPr/>
        </p:nvSpPr>
        <p:spPr>
          <a:xfrm>
            <a:off x="8488368" y="27504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1" name="Text 27"/>
          <p:cNvSpPr/>
          <p:nvPr/>
        </p:nvSpPr>
        <p:spPr>
          <a:xfrm>
            <a:off x="8571168" y="28080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TPA Protection &amp; Biodiversity Conservation Programs</a:t>
            </a:r>
            <a:endParaRPr lang="en-US" sz="800" dirty="0"/>
          </a:p>
        </p:txBody>
      </p:sp>
      <p:sp>
        <p:nvSpPr>
          <p:cNvPr id="32" name="Text 28"/>
          <p:cNvSpPr/>
          <p:nvPr/>
        </p:nvSpPr>
        <p:spPr>
          <a:xfrm>
            <a:off x="10077582" y="2808000"/>
            <a:ext cx="564257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25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70</a:t>
            </a:r>
            <a:endParaRPr lang="en-US" sz="2500" dirty="0"/>
          </a:p>
        </p:txBody>
      </p:sp>
      <p:sp>
        <p:nvSpPr>
          <p:cNvPr id="33" name="Text 29"/>
          <p:cNvSpPr/>
          <p:nvPr/>
        </p:nvSpPr>
        <p:spPr>
          <a:xfrm>
            <a:off x="10724639" y="2808000"/>
            <a:ext cx="1280929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On-going programs and initiatives by SFC (as of December 2024)</a:t>
            </a:r>
            <a:endParaRPr lang="en-US" sz="800" dirty="0"/>
          </a:p>
        </p:txBody>
      </p:sp>
      <p:sp>
        <p:nvSpPr>
          <p:cNvPr id="34" name="Shape 30"/>
          <p:cNvSpPr/>
          <p:nvPr/>
        </p:nvSpPr>
        <p:spPr>
          <a:xfrm>
            <a:off x="8488368" y="33516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5" name="Text 31"/>
          <p:cNvSpPr/>
          <p:nvPr/>
        </p:nvSpPr>
        <p:spPr>
          <a:xfrm>
            <a:off x="8515800" y="33790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Certification of FMU &amp; FPMU</a:t>
            </a:r>
            <a:endParaRPr lang="en-US" sz="800" dirty="0"/>
          </a:p>
        </p:txBody>
      </p:sp>
      <p:sp>
        <p:nvSpPr>
          <p:cNvPr id="36" name="Text 32"/>
          <p:cNvSpPr/>
          <p:nvPr/>
        </p:nvSpPr>
        <p:spPr>
          <a:xfrm>
            <a:off x="9911232" y="3379032"/>
            <a:ext cx="1074852" cy="229651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56.8</a:t>
            </a:r>
            <a:endParaRPr lang="en-US" sz="1600" dirty="0"/>
          </a:p>
        </p:txBody>
      </p:sp>
      <p:sp>
        <p:nvSpPr>
          <p:cNvPr id="37" name="Text 33"/>
          <p:cNvSpPr/>
          <p:nvPr/>
        </p:nvSpPr>
        <p:spPr>
          <a:xfrm>
            <a:off x="10588389" y="3401997"/>
            <a:ext cx="161228" cy="1148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%</a:t>
            </a:r>
            <a:endParaRPr lang="en-US" sz="1200" dirty="0"/>
          </a:p>
        </p:txBody>
      </p:sp>
      <p:sp>
        <p:nvSpPr>
          <p:cNvPr id="38" name="Text 34"/>
          <p:cNvSpPr/>
          <p:nvPr/>
        </p:nvSpPr>
        <p:spPr>
          <a:xfrm>
            <a:off x="9911232" y="3608683"/>
            <a:ext cx="1074852" cy="280685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1,705,761 ha FMU Certified (as of June 2025)</a:t>
            </a:r>
            <a:endParaRPr lang="en-US" sz="600" dirty="0"/>
          </a:p>
        </p:txBody>
      </p:sp>
      <p:sp>
        <p:nvSpPr>
          <p:cNvPr id="39" name="Text 35"/>
          <p:cNvSpPr/>
          <p:nvPr/>
        </p:nvSpPr>
        <p:spPr>
          <a:xfrm>
            <a:off x="10986084" y="3379032"/>
            <a:ext cx="1074852" cy="229651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72.2</a:t>
            </a:r>
            <a:endParaRPr lang="en-US" sz="1600" dirty="0"/>
          </a:p>
        </p:txBody>
      </p:sp>
      <p:sp>
        <p:nvSpPr>
          <p:cNvPr id="40" name="Text 36"/>
          <p:cNvSpPr/>
          <p:nvPr/>
        </p:nvSpPr>
        <p:spPr>
          <a:xfrm>
            <a:off x="11663241" y="3401997"/>
            <a:ext cx="161228" cy="1148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%</a:t>
            </a:r>
            <a:endParaRPr lang="en-US" sz="1200" dirty="0"/>
          </a:p>
        </p:txBody>
      </p:sp>
      <p:sp>
        <p:nvSpPr>
          <p:cNvPr id="41" name="Text 37"/>
          <p:cNvSpPr/>
          <p:nvPr/>
        </p:nvSpPr>
        <p:spPr>
          <a:xfrm>
            <a:off x="10986084" y="3608683"/>
            <a:ext cx="1074852" cy="280685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128,601 ha FPMU Certified (as of June 2025)</a:t>
            </a:r>
            <a:endParaRPr lang="en-US" sz="600" dirty="0"/>
          </a:p>
        </p:txBody>
      </p:sp>
      <p:sp>
        <p:nvSpPr>
          <p:cNvPr id="42" name="Shape 38"/>
          <p:cNvSpPr/>
          <p:nvPr/>
        </p:nvSpPr>
        <p:spPr>
          <a:xfrm>
            <a:off x="8488368" y="39492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43" name="Text 39"/>
          <p:cNvSpPr/>
          <p:nvPr/>
        </p:nvSpPr>
        <p:spPr>
          <a:xfrm>
            <a:off x="8515800" y="39766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44" name="Text 40"/>
          <p:cNvSpPr/>
          <p:nvPr/>
        </p:nvSpPr>
        <p:spPr>
          <a:xfrm>
            <a:off x="9911232" y="3976632"/>
            <a:ext cx="1074852" cy="229651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</a:t>
            </a:r>
            <a:endParaRPr lang="en-US" sz="1600" dirty="0"/>
          </a:p>
        </p:txBody>
      </p:sp>
      <p:sp>
        <p:nvSpPr>
          <p:cNvPr id="45" name="Text 41"/>
          <p:cNvSpPr/>
          <p:nvPr/>
        </p:nvSpPr>
        <p:spPr>
          <a:xfrm>
            <a:off x="10588389" y="3999597"/>
            <a:ext cx="161228" cy="1148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%</a:t>
            </a:r>
            <a:endParaRPr lang="en-US" sz="1200" dirty="0"/>
          </a:p>
        </p:txBody>
      </p:sp>
      <p:sp>
        <p:nvSpPr>
          <p:cNvPr id="46" name="Text 42"/>
          <p:cNvSpPr/>
          <p:nvPr/>
        </p:nvSpPr>
        <p:spPr>
          <a:xfrm>
            <a:off x="9911232" y="4206283"/>
            <a:ext cx="1074852" cy="280685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SDGP  UNESCO Global Geopark(as of June 2025)</a:t>
            </a:r>
            <a:endParaRPr lang="en-US" sz="600" dirty="0"/>
          </a:p>
        </p:txBody>
      </p:sp>
      <p:sp>
        <p:nvSpPr>
          <p:cNvPr id="47" name="Text 43"/>
          <p:cNvSpPr/>
          <p:nvPr/>
        </p:nvSpPr>
        <p:spPr>
          <a:xfrm>
            <a:off x="10986084" y="3976632"/>
            <a:ext cx="1074852" cy="229651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</a:t>
            </a:r>
            <a:endParaRPr lang="en-US" sz="1600" dirty="0"/>
          </a:p>
        </p:txBody>
      </p:sp>
      <p:sp>
        <p:nvSpPr>
          <p:cNvPr id="48" name="Text 44"/>
          <p:cNvSpPr/>
          <p:nvPr/>
        </p:nvSpPr>
        <p:spPr>
          <a:xfrm>
            <a:off x="11663241" y="3999597"/>
            <a:ext cx="161228" cy="1148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%</a:t>
            </a:r>
            <a:endParaRPr lang="en-US" sz="1200" dirty="0"/>
          </a:p>
        </p:txBody>
      </p:sp>
      <p:sp>
        <p:nvSpPr>
          <p:cNvPr id="49" name="Text 45"/>
          <p:cNvSpPr/>
          <p:nvPr/>
        </p:nvSpPr>
        <p:spPr>
          <a:xfrm>
            <a:off x="10986084" y="4206283"/>
            <a:ext cx="1074852" cy="280685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Lambir Hill NP and Bako NP inscribed as ASEAN Heritage Park(as of June 2025)</a:t>
            </a:r>
            <a:endParaRPr lang="en-US" sz="600" dirty="0"/>
          </a:p>
        </p:txBody>
      </p:sp>
      <p:sp>
        <p:nvSpPr>
          <p:cNvPr id="50" name="Text 46"/>
          <p:cNvSpPr/>
          <p:nvPr/>
        </p:nvSpPr>
        <p:spPr>
          <a:xfrm>
            <a:off x="182880" y="6528816"/>
            <a:ext cx="630936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Legend:</a:t>
            </a:r>
            <a:endParaRPr lang="en-US" sz="900" dirty="0"/>
          </a:p>
        </p:txBody>
      </p:sp>
      <p:sp>
        <p:nvSpPr>
          <p:cNvPr id="51" name="Shape 47"/>
          <p:cNvSpPr/>
          <p:nvPr/>
        </p:nvSpPr>
        <p:spPr>
          <a:xfrm>
            <a:off x="914400" y="6508699"/>
            <a:ext cx="283464" cy="283464"/>
          </a:xfrm>
          <a:prstGeom prst="rect">
            <a:avLst/>
          </a:prstGeom>
          <a:solidFill>
            <a:srgbClr val="92D05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2" name="Text 48"/>
          <p:cNvSpPr/>
          <p:nvPr/>
        </p:nvSpPr>
        <p:spPr>
          <a:xfrm>
            <a:off x="1209751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Monthly target achieved, Project on track</a:t>
            </a:r>
            <a:endParaRPr lang="en-US" sz="900" dirty="0"/>
          </a:p>
        </p:txBody>
      </p:sp>
      <p:sp>
        <p:nvSpPr>
          <p:cNvPr id="53" name="Shape 49"/>
          <p:cNvSpPr/>
          <p:nvPr/>
        </p:nvSpPr>
        <p:spPr>
          <a:xfrm>
            <a:off x="2700223" y="6508699"/>
            <a:ext cx="283464" cy="283464"/>
          </a:xfrm>
          <a:prstGeom prst="rect">
            <a:avLst/>
          </a:prstGeom>
          <a:solidFill>
            <a:srgbClr val="FFFF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4" name="Text 50"/>
          <p:cNvSpPr/>
          <p:nvPr/>
        </p:nvSpPr>
        <p:spPr>
          <a:xfrm>
            <a:off x="2991917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Miss in target but still on track for 2025</a:t>
            </a:r>
            <a:endParaRPr lang="en-US" sz="900" dirty="0"/>
          </a:p>
        </p:txBody>
      </p:sp>
      <p:sp>
        <p:nvSpPr>
          <p:cNvPr id="55" name="Shape 51"/>
          <p:cNvSpPr/>
          <p:nvPr/>
        </p:nvSpPr>
        <p:spPr>
          <a:xfrm>
            <a:off x="4367174" y="6480353"/>
            <a:ext cx="283464" cy="283464"/>
          </a:xfrm>
          <a:prstGeom prst="rect">
            <a:avLst/>
          </a:prstGeom>
          <a:solidFill>
            <a:srgbClr val="FF00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6" name="Text 52"/>
          <p:cNvSpPr/>
          <p:nvPr/>
        </p:nvSpPr>
        <p:spPr>
          <a:xfrm>
            <a:off x="4657954" y="6494069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Severe delays</a:t>
            </a:r>
            <a:endParaRPr lang="en-US" sz="900" dirty="0"/>
          </a:p>
        </p:txBody>
      </p:sp>
      <p:sp>
        <p:nvSpPr>
          <p:cNvPr id="57" name="Shape 53"/>
          <p:cNvSpPr/>
          <p:nvPr/>
        </p:nvSpPr>
        <p:spPr>
          <a:xfrm>
            <a:off x="5619902" y="6480353"/>
            <a:ext cx="283464" cy="283464"/>
          </a:xfrm>
          <a:prstGeom prst="rect">
            <a:avLst/>
          </a:prstGeom>
          <a:solidFill>
            <a:srgbClr val="75707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8" name="Text 54"/>
          <p:cNvSpPr/>
          <p:nvPr/>
        </p:nvSpPr>
        <p:spPr>
          <a:xfrm>
            <a:off x="5961888" y="6501384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Not started</a:t>
            </a:r>
            <a:endParaRPr lang="en-US" sz="900" dirty="0"/>
          </a:p>
        </p:txBody>
      </p:sp>
      <p:sp>
        <p:nvSpPr>
          <p:cNvPr id="59" name="Shape 55"/>
          <p:cNvSpPr/>
          <p:nvPr/>
        </p:nvSpPr>
        <p:spPr>
          <a:xfrm>
            <a:off x="7001561" y="6577279"/>
            <a:ext cx="107899" cy="107899"/>
          </a:xfrm>
          <a:prstGeom prst="ellipse">
            <a:avLst/>
          </a:prstGeom>
          <a:solidFill>
            <a:srgbClr val="ED7D31"/>
          </a:solidFill>
          <a:ln w="6350">
            <a:solidFill>
              <a:srgbClr val="ED7D31"/>
            </a:solidFill>
            <a:prstDash val="solid"/>
          </a:ln>
        </p:spPr>
      </p:sp>
      <p:sp>
        <p:nvSpPr>
          <p:cNvPr id="60" name="Text 56"/>
          <p:cNvSpPr/>
          <p:nvPr/>
        </p:nvSpPr>
        <p:spPr>
          <a:xfrm>
            <a:off x="7030822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2024</a:t>
            </a:r>
            <a:endParaRPr lang="en-US" sz="800" dirty="0"/>
          </a:p>
        </p:txBody>
      </p:sp>
      <p:sp>
        <p:nvSpPr>
          <p:cNvPr id="61" name="Shape 57"/>
          <p:cNvSpPr/>
          <p:nvPr/>
        </p:nvSpPr>
        <p:spPr>
          <a:xfrm>
            <a:off x="7491679" y="6577279"/>
            <a:ext cx="107899" cy="107899"/>
          </a:xfrm>
          <a:prstGeom prst="ellipse">
            <a:avLst/>
          </a:prstGeom>
          <a:solidFill>
            <a:srgbClr val="0070C0"/>
          </a:solidFill>
          <a:ln w="6350">
            <a:solidFill>
              <a:srgbClr val="0070C0"/>
            </a:solidFill>
            <a:prstDash val="solid"/>
          </a:ln>
        </p:spPr>
      </p:sp>
      <p:sp>
        <p:nvSpPr>
          <p:cNvPr id="62" name="Text 58"/>
          <p:cNvSpPr/>
          <p:nvPr/>
        </p:nvSpPr>
        <p:spPr>
          <a:xfrm>
            <a:off x="7538314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2025</a:t>
            </a:r>
            <a:endParaRPr lang="en-US" sz="800" dirty="0"/>
          </a:p>
        </p:txBody>
      </p:sp>
      <p:sp>
        <p:nvSpPr>
          <p:cNvPr id="63" name="Text 59"/>
          <p:cNvSpPr/>
          <p:nvPr/>
        </p:nvSpPr>
        <p:spPr>
          <a:xfrm>
            <a:off x="8409737" y="6490411"/>
            <a:ext cx="1965960" cy="30998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b="1" dirty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DRAFT 13 July 2025</a:t>
            </a:r>
            <a:endParaRPr lang="en-US" sz="1400" dirty="0"/>
          </a:p>
        </p:txBody>
      </p:sp>
      <p:sp>
        <p:nvSpPr>
          <p:cNvPr id="64" name="Text 60"/>
          <p:cNvSpPr/>
          <p:nvPr/>
        </p:nvSpPr>
        <p:spPr>
          <a:xfrm>
            <a:off x="8366400" y="4578120"/>
            <a:ext cx="38404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Total Degraded Area (Ha)</a:t>
            </a:r>
            <a:endParaRPr lang="en-US" sz="1400" dirty="0"/>
          </a:p>
        </p:txBody>
      </p:sp>
      <p:graphicFrame>
        <p:nvGraphicFramePr>
          <p:cNvPr id="65" name="Chart 1" descr=""/>
          <p:cNvGraphicFramePr/>
          <p:nvPr/>
        </p:nvGraphicFramePr>
        <p:xfrm>
          <a:off x="8457840" y="4852440"/>
          <a:ext cx="3657600" cy="1600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2025-07-13T10:58:03Z</dcterms:created>
  <dcterms:modified xsi:type="dcterms:W3CDTF">2025-07-13T10:58:03Z</dcterms:modified>
</cp:coreProperties>
</file>