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6.jpeg" ContentType="image/jpeg"/>
  <Override PartName="/ppt/media/image15.png" ContentType="image/png"/>
  <Override PartName="/ppt/media/image14.jpeg" ContentType="image/jpeg"/>
  <Override PartName="/ppt/media/image12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11.jpeg" ContentType="image/jpeg"/>
  <Override PartName="/ppt/media/image4.png" ContentType="image/png"/>
  <Override PartName="/ppt/media/image6.jpeg" ContentType="image/jpeg"/>
  <Override PartName="/ppt/media/image5.jpeg" ContentType="image/jpeg"/>
  <Override PartName="/ppt/media/image8.png" ContentType="image/png"/>
  <Override PartName="/ppt/media/image7.png" ContentType="image/png"/>
  <Override PartName="/ppt/media/image9.jpeg" ContentType="image/jpeg"/>
  <Override PartName="/ppt/media/image13.jpeg" ContentType="image/jpeg"/>
  <Override PartName="/ppt/media/image10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8A5272C-587B-4CE5-99CC-74BE904F1837}" type="slidenum">
              <a:rPr lang="en-GB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Überweisungssytem bei Banken ähnlich, nur nicht bis zum Endkunden</a:t>
            </a:r>
            <a:endParaRPr/>
          </a:p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Problem der nachvollziehbarkeit: Geld per e-mail versenden?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840" cy="341604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84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840" cy="341604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84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4200870-C7C6-444B-8D7A-F11E90222DAE}" type="slidenum"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4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4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4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0DA101D-97B0-499B-B0FA-660312177AB9}" type="slidenum"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24160" y="2581560"/>
            <a:ext cx="2882160" cy="20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-419760" y="3813840"/>
            <a:ext cx="4381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50000"/>
              </a:lnSpc>
            </a:pPr>
            <a:r>
              <a:rPr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Your name</a:t>
            </a:r>
            <a:endParaRPr/>
          </a:p>
          <a:p>
            <a:pPr algn="ctr">
              <a:lnSpc>
                <a:spcPct val="150000"/>
              </a:lnSpc>
            </a:pPr>
            <a:r>
              <a:rPr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Your title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39240" y="-68400"/>
            <a:ext cx="9182520" cy="5222160"/>
          </a:xfrm>
          <a:prstGeom prst="rect">
            <a:avLst/>
          </a:prstGeom>
          <a:solidFill>
            <a:srgbClr val="000000">
              <a:alpha val="70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Problems with centralised services</a:t>
            </a:r>
            <a:endParaRPr/>
          </a:p>
        </p:txBody>
      </p:sp>
      <p:sp>
        <p:nvSpPr>
          <p:cNvPr id="84" name="TextShape 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“</a:t>
            </a: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Data Silos” = walled gardens</a:t>
            </a:r>
            <a:endParaRPr/>
          </a:p>
          <a:p>
            <a:pPr marL="457200" indent="-3805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Vulnerabilities </a:t>
            </a:r>
            <a:endParaRPr/>
          </a:p>
          <a:p>
            <a:pPr marL="457200" indent="-3805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Privacy unclear</a:t>
            </a:r>
            <a:endParaRPr/>
          </a:p>
          <a:p>
            <a:pPr marL="457200" indent="-3805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Lack of transparency </a:t>
            </a:r>
            <a:endParaRPr/>
          </a:p>
          <a:p>
            <a:pPr marL="457200" indent="-3805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Manipulation</a:t>
            </a:r>
            <a:endParaRPr/>
          </a:p>
          <a:p>
            <a:pPr marL="457200" indent="-3805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Difficult to use content with other services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85" name="Shape 63" descr=""/>
          <p:cNvPicPr/>
          <p:nvPr/>
        </p:nvPicPr>
        <p:blipFill>
          <a:blip r:embed="rId2"/>
          <a:stretch/>
        </p:blipFill>
        <p:spPr>
          <a:xfrm>
            <a:off x="5680080" y="2365560"/>
            <a:ext cx="1735920" cy="1735920"/>
          </a:xfrm>
          <a:prstGeom prst="rect">
            <a:avLst/>
          </a:prstGeom>
          <a:ln>
            <a:noFill/>
          </a:ln>
        </p:spPr>
      </p:pic>
      <p:pic>
        <p:nvPicPr>
          <p:cNvPr id="86" name="Shape 64" descr=""/>
          <p:cNvPicPr/>
          <p:nvPr/>
        </p:nvPicPr>
        <p:blipFill>
          <a:blip r:embed="rId3"/>
          <a:stretch/>
        </p:blipFill>
        <p:spPr>
          <a:xfrm>
            <a:off x="5699880" y="2376000"/>
            <a:ext cx="1928880" cy="172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-39240" y="-68400"/>
            <a:ext cx="9182520" cy="5222160"/>
          </a:xfrm>
          <a:prstGeom prst="rect">
            <a:avLst/>
          </a:prstGeom>
          <a:solidFill>
            <a:srgbClr val="000000">
              <a:alpha val="70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Distributed networks</a:t>
            </a: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263160" y="1314360"/>
            <a:ext cx="5181120" cy="2957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Peer to peer</a:t>
            </a:r>
            <a:endParaRPr/>
          </a:p>
          <a:p>
            <a:pPr marL="457200" indent="-3553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Secure</a:t>
            </a:r>
            <a:endParaRPr/>
          </a:p>
          <a:p>
            <a:pPr marL="457200" indent="-3553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Data is communicated only between shared partners</a:t>
            </a:r>
            <a:endParaRPr/>
          </a:p>
          <a:p>
            <a:pPr marL="457200" indent="-3553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Transparency and traceability through blockchain technology</a:t>
            </a:r>
            <a:endParaRPr/>
          </a:p>
          <a:p>
            <a:pPr marL="457200" indent="-35532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90" name="Shape 72" descr=""/>
          <p:cNvPicPr/>
          <p:nvPr/>
        </p:nvPicPr>
        <p:blipFill>
          <a:blip r:embed="rId2"/>
          <a:stretch/>
        </p:blipFill>
        <p:spPr>
          <a:xfrm>
            <a:off x="5369760" y="1170000"/>
            <a:ext cx="3578760" cy="310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-39240" y="-68400"/>
            <a:ext cx="9182520" cy="5222160"/>
          </a:xfrm>
          <a:prstGeom prst="rect">
            <a:avLst/>
          </a:prstGeom>
          <a:solidFill>
            <a:srgbClr val="000000">
              <a:alpha val="70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Blockchain</a:t>
            </a: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884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Distributed network , implemented as a global immutable shared ledger</a:t>
            </a:r>
            <a:endParaRPr/>
          </a:p>
          <a:p>
            <a:pPr marL="457200" indent="-34884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Access control through digital signatures, open to all</a:t>
            </a:r>
            <a:endParaRPr/>
          </a:p>
          <a:p>
            <a:pPr marL="457200" indent="-34884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Well known example: Bitcoin - digital, uncontrollable currency</a:t>
            </a:r>
            <a:endParaRPr/>
          </a:p>
          <a:p>
            <a:pPr marL="457200" indent="-34884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Invented 2008/2009 by Satoshi Nakamoto</a:t>
            </a:r>
            <a:endParaRPr/>
          </a:p>
          <a:p>
            <a:pPr marL="457200" indent="-34884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Bitcoin's problem: Difficult or impossible to implement applications beyond currency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-39240" y="-68400"/>
            <a:ext cx="9182520" cy="5222160"/>
          </a:xfrm>
          <a:prstGeom prst="rect">
            <a:avLst/>
          </a:prstGeom>
          <a:solidFill>
            <a:srgbClr val="000000">
              <a:alpha val="85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Ethereum</a:t>
            </a:r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311760" y="1152360"/>
            <a:ext cx="861624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Vitalik Buterin proposes Ethereum at the end of 2013:</a:t>
            </a: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Software as part of the blockchain-database</a:t>
            </a:r>
            <a:endParaRPr/>
          </a:p>
          <a:p>
            <a:pPr marL="457200" indent="-298080">
              <a:lnSpc>
                <a:spcPct val="150000"/>
              </a:lnSpc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Non-profit-Organisation, open source / free software</a:t>
            </a:r>
            <a:endParaRPr/>
          </a:p>
          <a:p>
            <a:pPr marL="457200" indent="-298080">
              <a:lnSpc>
                <a:spcPct val="150000"/>
              </a:lnSpc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$18 million USD raised during a presale in Summer 2014</a:t>
            </a:r>
            <a:endParaRPr/>
          </a:p>
          <a:p>
            <a:pPr marL="457200" indent="-298080">
              <a:lnSpc>
                <a:spcPct val="150000"/>
              </a:lnSpc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Community driven R&amp;D project</a:t>
            </a:r>
            <a:endParaRPr/>
          </a:p>
          <a:p>
            <a:pPr marL="457200" indent="-298080">
              <a:lnSpc>
                <a:spcPct val="150000"/>
              </a:lnSpc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250 Meetups around the world with 40434 members</a:t>
            </a:r>
            <a:endParaRPr/>
          </a:p>
          <a:p>
            <a:pPr marL="457200" indent="-298080">
              <a:lnSpc>
                <a:spcPct val="150000"/>
              </a:lnSpc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Launched July 31st, 2015</a:t>
            </a:r>
            <a:endParaRPr/>
          </a:p>
          <a:p>
            <a:pPr marL="457200" indent="-298080">
              <a:lnSpc>
                <a:spcPct val="150000"/>
              </a:lnSpc>
            </a:pPr>
            <a:r>
              <a:rPr lang="en-GB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Stable Release March 2016 (“Homestead”)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-39240" y="-68400"/>
            <a:ext cx="9182520" cy="5222160"/>
          </a:xfrm>
          <a:prstGeom prst="rect">
            <a:avLst/>
          </a:prstGeom>
          <a:solidFill>
            <a:srgbClr val="000000">
              <a:alpha val="70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Ethereum Functionality 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Anyone can create programs on the blockchain</a:t>
            </a:r>
            <a:endParaRPr/>
          </a:p>
          <a:p>
            <a:pPr marL="457200" indent="-22824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Execution is visible to and auditable by everyone</a:t>
            </a:r>
            <a:endParaRPr/>
          </a:p>
          <a:p>
            <a:pPr marL="457200" indent="-22824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Programs control their own data area (e.g. balances)</a:t>
            </a:r>
            <a:endParaRPr/>
          </a:p>
          <a:p>
            <a:pPr marL="457200" indent="-228240">
              <a:lnSpc>
                <a:spcPct val="150000"/>
              </a:lnSpc>
              <a:buClr>
                <a:srgbClr val="ffffff"/>
              </a:buClr>
              <a:buFont typeface="Roboto"/>
              <a:buChar char="-"/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Programs can interact arbitrarily with each other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“</a:t>
            </a: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Trustless” - no trust or trusted third party needed</a:t>
            </a:r>
            <a:endParaRPr/>
          </a:p>
          <a:p>
            <a:pPr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Anyone can make deals with each other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-39240" y="-68400"/>
            <a:ext cx="9182520" cy="5222160"/>
          </a:xfrm>
          <a:prstGeom prst="rect">
            <a:avLst/>
          </a:prstGeom>
          <a:solidFill>
            <a:srgbClr val="000000">
              <a:alpha val="70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Possible Applications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311760" y="1152360"/>
            <a:ext cx="43239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Name registry </a:t>
            </a:r>
            <a:endParaRPr/>
          </a:p>
          <a:p>
            <a:pPr marL="457200" indent="-34272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Prediction market</a:t>
            </a:r>
            <a:endParaRPr/>
          </a:p>
          <a:p>
            <a:pPr marL="457200" indent="-34272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Voting system</a:t>
            </a:r>
            <a:endParaRPr/>
          </a:p>
          <a:p>
            <a:pPr marL="457200" indent="-34272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Escrow services</a:t>
            </a:r>
            <a:endParaRPr/>
          </a:p>
          <a:p>
            <a:pPr marL="457200" indent="-34272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File sharing</a:t>
            </a:r>
            <a:endParaRPr/>
          </a:p>
          <a:p>
            <a:pPr marL="457200" indent="-34272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Crowdfunding</a:t>
            </a:r>
            <a:endParaRPr/>
          </a:p>
          <a:p>
            <a:pPr marL="457200" indent="-34272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P2P-Insurance</a:t>
            </a:r>
            <a:endParaRPr/>
          </a:p>
          <a:p>
            <a:pPr marL="457200" indent="-34272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 property (IoT)</a:t>
            </a:r>
            <a:endParaRPr/>
          </a:p>
          <a:p>
            <a:pPr marL="457200" indent="-342720">
              <a:lnSpc>
                <a:spcPct val="15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...</a:t>
            </a:r>
            <a:endParaRPr/>
          </a:p>
          <a:p>
            <a:pPr marL="457200" indent="-342720">
              <a:lnSpc>
                <a:spcPct val="150000"/>
              </a:lnSpc>
            </a:pPr>
            <a:endParaRPr/>
          </a:p>
        </p:txBody>
      </p:sp>
      <p:pic>
        <p:nvPicPr>
          <p:cNvPr id="103" name="Shape 101" descr=""/>
          <p:cNvPicPr/>
          <p:nvPr/>
        </p:nvPicPr>
        <p:blipFill>
          <a:blip r:embed="rId2"/>
          <a:stretch/>
        </p:blipFill>
        <p:spPr>
          <a:xfrm>
            <a:off x="2635560" y="-1334520"/>
            <a:ext cx="8193960" cy="81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-38520" y="-68400"/>
            <a:ext cx="9182520" cy="5222160"/>
          </a:xfrm>
          <a:prstGeom prst="rect">
            <a:avLst/>
          </a:prstGeom>
          <a:solidFill>
            <a:srgbClr val="000000">
              <a:alpha val="70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Ethereum Startups (incomplete list)</a:t>
            </a:r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38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Slock.it (Smart Locks)</a:t>
            </a: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Augur (Prediction Market),</a:t>
            </a: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Ujo Music (decentralised music platform),</a:t>
            </a: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Maker (stable coin),</a:t>
            </a: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Crowdfunding / DAOs Business-Model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Network effects exist between all of these - they are interoperable with a simple, standardized interface and benefit through synergy of services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-38160"/>
            <a:ext cx="9182520" cy="5222160"/>
          </a:xfrm>
          <a:prstGeom prst="rect">
            <a:avLst/>
          </a:prstGeom>
          <a:solidFill>
            <a:srgbClr val="000000">
              <a:alpha val="70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Shape 90" descr=""/>
          <p:cNvPicPr/>
          <p:nvPr/>
        </p:nvPicPr>
        <p:blipFill>
          <a:blip r:embed="rId2"/>
          <a:stretch/>
        </p:blipFill>
        <p:spPr>
          <a:xfrm>
            <a:off x="1224000" y="1296000"/>
            <a:ext cx="6336000" cy="356508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Mist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en-GB</dc:language>
  <cp:lastModifiedBy>christian </cp:lastModifiedBy>
  <dcterms:modified xsi:type="dcterms:W3CDTF">2016-05-08T14:27:30Z</dcterms:modified>
  <cp:revision>2</cp:revision>
</cp:coreProperties>
</file>