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6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51" autoAdjust="0"/>
  </p:normalViewPr>
  <p:slideViewPr>
    <p:cSldViewPr snapToGrid="0">
      <p:cViewPr varScale="1">
        <p:scale>
          <a:sx n="126" d="100"/>
          <a:sy n="126" d="100"/>
        </p:scale>
        <p:origin x="713" y="7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673C0-95EB-4BB2-A8FF-167A6040BB4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F827F33-BDE1-4D50-B2C1-B8E5270FEC66}">
      <dgm:prSet/>
      <dgm:spPr/>
      <dgm:t>
        <a:bodyPr/>
        <a:lstStyle/>
        <a:p>
          <a:r>
            <a:rPr lang="en-US"/>
            <a:t>Komplex Rendszerek</a:t>
          </a:r>
        </a:p>
      </dgm:t>
    </dgm:pt>
    <dgm:pt modelId="{557A19C4-A091-4FA6-84E9-3BAE46BDE3AE}" type="parTrans" cxnId="{99C71643-8DFB-4362-93E1-C7D601AFF5FC}">
      <dgm:prSet/>
      <dgm:spPr/>
      <dgm:t>
        <a:bodyPr/>
        <a:lstStyle/>
        <a:p>
          <a:endParaRPr lang="en-US"/>
        </a:p>
      </dgm:t>
    </dgm:pt>
    <dgm:pt modelId="{0E0261F9-9413-4059-8DFA-8E64E30BB276}" type="sibTrans" cxnId="{99C71643-8DFB-4362-93E1-C7D601AFF5FC}">
      <dgm:prSet/>
      <dgm:spPr/>
      <dgm:t>
        <a:bodyPr/>
        <a:lstStyle/>
        <a:p>
          <a:endParaRPr lang="en-US"/>
        </a:p>
      </dgm:t>
    </dgm:pt>
    <dgm:pt modelId="{D08FCA02-31FE-4CA0-B083-B1A1DDB36ED8}">
      <dgm:prSet/>
      <dgm:spPr/>
      <dgm:t>
        <a:bodyPr/>
        <a:lstStyle/>
        <a:p>
          <a:r>
            <a:rPr lang="en-US"/>
            <a:t>Hullámzó erőforrásigény</a:t>
          </a:r>
        </a:p>
      </dgm:t>
    </dgm:pt>
    <dgm:pt modelId="{C96C693E-EA86-49A8-842C-3E138962555E}" type="parTrans" cxnId="{92F8D5A5-4C44-49D4-A222-6DEEA8C448C0}">
      <dgm:prSet/>
      <dgm:spPr/>
      <dgm:t>
        <a:bodyPr/>
        <a:lstStyle/>
        <a:p>
          <a:endParaRPr lang="en-US"/>
        </a:p>
      </dgm:t>
    </dgm:pt>
    <dgm:pt modelId="{95361F60-8150-4526-94ED-225D64C0E08A}" type="sibTrans" cxnId="{92F8D5A5-4C44-49D4-A222-6DEEA8C448C0}">
      <dgm:prSet/>
      <dgm:spPr/>
      <dgm:t>
        <a:bodyPr/>
        <a:lstStyle/>
        <a:p>
          <a:endParaRPr lang="en-US"/>
        </a:p>
      </dgm:t>
    </dgm:pt>
    <dgm:pt modelId="{960ABAD8-71F1-448A-A815-90254124DD42}">
      <dgm:prSet/>
      <dgm:spPr/>
      <dgm:t>
        <a:bodyPr/>
        <a:lstStyle/>
        <a:p>
          <a:r>
            <a:rPr lang="en-US"/>
            <a:t>Felhőalapú megoldás</a:t>
          </a:r>
        </a:p>
      </dgm:t>
    </dgm:pt>
    <dgm:pt modelId="{0C963756-F98E-4FE7-8E25-647003771E88}" type="parTrans" cxnId="{49526BC5-0B93-4843-B9BA-3356B71EFAFC}">
      <dgm:prSet/>
      <dgm:spPr/>
      <dgm:t>
        <a:bodyPr/>
        <a:lstStyle/>
        <a:p>
          <a:endParaRPr lang="en-US"/>
        </a:p>
      </dgm:t>
    </dgm:pt>
    <dgm:pt modelId="{BEE31430-A440-4127-BC1A-8CA8CF8965BF}" type="sibTrans" cxnId="{49526BC5-0B93-4843-B9BA-3356B71EFAFC}">
      <dgm:prSet/>
      <dgm:spPr/>
      <dgm:t>
        <a:bodyPr/>
        <a:lstStyle/>
        <a:p>
          <a:endParaRPr lang="en-US"/>
        </a:p>
      </dgm:t>
    </dgm:pt>
    <dgm:pt modelId="{D37AFADA-C5C7-46B9-B81C-A38BBC7457FB}">
      <dgm:prSet/>
      <dgm:spPr/>
      <dgm:t>
        <a:bodyPr/>
        <a:lstStyle/>
        <a:p>
          <a:r>
            <a:rPr lang="en-US"/>
            <a:t>Kubernetes</a:t>
          </a:r>
        </a:p>
      </dgm:t>
    </dgm:pt>
    <dgm:pt modelId="{2D1B3C73-0573-4519-B160-0FDF3980267C}" type="parTrans" cxnId="{92163670-1C06-4926-AFDF-49D7CB52E698}">
      <dgm:prSet/>
      <dgm:spPr/>
      <dgm:t>
        <a:bodyPr/>
        <a:lstStyle/>
        <a:p>
          <a:endParaRPr lang="en-US"/>
        </a:p>
      </dgm:t>
    </dgm:pt>
    <dgm:pt modelId="{FF292D5B-7A21-49BE-8B73-67C66942270D}" type="sibTrans" cxnId="{92163670-1C06-4926-AFDF-49D7CB52E698}">
      <dgm:prSet/>
      <dgm:spPr/>
      <dgm:t>
        <a:bodyPr/>
        <a:lstStyle/>
        <a:p>
          <a:endParaRPr lang="en-US"/>
        </a:p>
      </dgm:t>
    </dgm:pt>
    <dgm:pt modelId="{A25D918C-5277-4AE8-969A-980DE02A0039}" type="pres">
      <dgm:prSet presAssocID="{8FD673C0-95EB-4BB2-A8FF-167A6040BB48}" presName="linear" presStyleCnt="0">
        <dgm:presLayoutVars>
          <dgm:dir/>
          <dgm:animLvl val="lvl"/>
          <dgm:resizeHandles val="exact"/>
        </dgm:presLayoutVars>
      </dgm:prSet>
      <dgm:spPr/>
    </dgm:pt>
    <dgm:pt modelId="{69F41EC7-2DB7-49FF-A581-171B6B6D9050}" type="pres">
      <dgm:prSet presAssocID="{3F827F33-BDE1-4D50-B2C1-B8E5270FEC66}" presName="parentLin" presStyleCnt="0"/>
      <dgm:spPr/>
    </dgm:pt>
    <dgm:pt modelId="{E7B5E1F6-79ED-4E34-B5B2-0DC3AD480940}" type="pres">
      <dgm:prSet presAssocID="{3F827F33-BDE1-4D50-B2C1-B8E5270FEC66}" presName="parentLeftMargin" presStyleLbl="node1" presStyleIdx="0" presStyleCnt="4"/>
      <dgm:spPr/>
    </dgm:pt>
    <dgm:pt modelId="{2FD0A5D9-40FE-45A3-92B2-B5A0826EA688}" type="pres">
      <dgm:prSet presAssocID="{3F827F33-BDE1-4D50-B2C1-B8E5270FEC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D579D9-A30F-4774-9913-D82456E1DA18}" type="pres">
      <dgm:prSet presAssocID="{3F827F33-BDE1-4D50-B2C1-B8E5270FEC66}" presName="negativeSpace" presStyleCnt="0"/>
      <dgm:spPr/>
    </dgm:pt>
    <dgm:pt modelId="{4E96053E-64F0-4B82-823E-E2934637132C}" type="pres">
      <dgm:prSet presAssocID="{3F827F33-BDE1-4D50-B2C1-B8E5270FEC66}" presName="childText" presStyleLbl="conFgAcc1" presStyleIdx="0" presStyleCnt="4">
        <dgm:presLayoutVars>
          <dgm:bulletEnabled val="1"/>
        </dgm:presLayoutVars>
      </dgm:prSet>
      <dgm:spPr/>
    </dgm:pt>
    <dgm:pt modelId="{CFC2604C-D74D-4358-962E-D483F1D2FD3D}" type="pres">
      <dgm:prSet presAssocID="{0E0261F9-9413-4059-8DFA-8E64E30BB276}" presName="spaceBetweenRectangles" presStyleCnt="0"/>
      <dgm:spPr/>
    </dgm:pt>
    <dgm:pt modelId="{2A090B7E-5053-45F4-BFF9-8C642E108C6B}" type="pres">
      <dgm:prSet presAssocID="{D08FCA02-31FE-4CA0-B083-B1A1DDB36ED8}" presName="parentLin" presStyleCnt="0"/>
      <dgm:spPr/>
    </dgm:pt>
    <dgm:pt modelId="{15B819A5-B62C-408A-8910-7A1184FA6587}" type="pres">
      <dgm:prSet presAssocID="{D08FCA02-31FE-4CA0-B083-B1A1DDB36ED8}" presName="parentLeftMargin" presStyleLbl="node1" presStyleIdx="0" presStyleCnt="4"/>
      <dgm:spPr/>
    </dgm:pt>
    <dgm:pt modelId="{1986C79E-82F7-4FD0-9A78-A42A28830B3C}" type="pres">
      <dgm:prSet presAssocID="{D08FCA02-31FE-4CA0-B083-B1A1DDB36E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C77A08-0BCC-41CF-B1B1-6CF02184D1C3}" type="pres">
      <dgm:prSet presAssocID="{D08FCA02-31FE-4CA0-B083-B1A1DDB36ED8}" presName="negativeSpace" presStyleCnt="0"/>
      <dgm:spPr/>
    </dgm:pt>
    <dgm:pt modelId="{505F29F3-9A95-4CEE-ABFB-5B7E5D706E0D}" type="pres">
      <dgm:prSet presAssocID="{D08FCA02-31FE-4CA0-B083-B1A1DDB36ED8}" presName="childText" presStyleLbl="conFgAcc1" presStyleIdx="1" presStyleCnt="4">
        <dgm:presLayoutVars>
          <dgm:bulletEnabled val="1"/>
        </dgm:presLayoutVars>
      </dgm:prSet>
      <dgm:spPr/>
    </dgm:pt>
    <dgm:pt modelId="{BC9D1C1A-4080-4055-8B30-27DC0C4167D0}" type="pres">
      <dgm:prSet presAssocID="{95361F60-8150-4526-94ED-225D64C0E08A}" presName="spaceBetweenRectangles" presStyleCnt="0"/>
      <dgm:spPr/>
    </dgm:pt>
    <dgm:pt modelId="{71D4D0D9-A499-4C82-9B4A-461328DF0677}" type="pres">
      <dgm:prSet presAssocID="{960ABAD8-71F1-448A-A815-90254124DD42}" presName="parentLin" presStyleCnt="0"/>
      <dgm:spPr/>
    </dgm:pt>
    <dgm:pt modelId="{82051B45-DE56-44D5-BDCC-971BA4BE7109}" type="pres">
      <dgm:prSet presAssocID="{960ABAD8-71F1-448A-A815-90254124DD42}" presName="parentLeftMargin" presStyleLbl="node1" presStyleIdx="1" presStyleCnt="4"/>
      <dgm:spPr/>
    </dgm:pt>
    <dgm:pt modelId="{80D27CEA-8BD3-4988-8F22-648FCEB8B40F}" type="pres">
      <dgm:prSet presAssocID="{960ABAD8-71F1-448A-A815-90254124DD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D15B7E7-B3A9-4350-A40C-287DD8E318D8}" type="pres">
      <dgm:prSet presAssocID="{960ABAD8-71F1-448A-A815-90254124DD42}" presName="negativeSpace" presStyleCnt="0"/>
      <dgm:spPr/>
    </dgm:pt>
    <dgm:pt modelId="{FE21EFCF-B5F2-4316-BD3A-BF1CE55C64C7}" type="pres">
      <dgm:prSet presAssocID="{960ABAD8-71F1-448A-A815-90254124DD42}" presName="childText" presStyleLbl="conFgAcc1" presStyleIdx="2" presStyleCnt="4">
        <dgm:presLayoutVars>
          <dgm:bulletEnabled val="1"/>
        </dgm:presLayoutVars>
      </dgm:prSet>
      <dgm:spPr/>
    </dgm:pt>
    <dgm:pt modelId="{F392FE55-F6CD-4F5E-B2C1-64712E9A3EF4}" type="pres">
      <dgm:prSet presAssocID="{BEE31430-A440-4127-BC1A-8CA8CF8965BF}" presName="spaceBetweenRectangles" presStyleCnt="0"/>
      <dgm:spPr/>
    </dgm:pt>
    <dgm:pt modelId="{0EB481E3-B4E6-48F4-AB4F-5C51BF16D826}" type="pres">
      <dgm:prSet presAssocID="{D37AFADA-C5C7-46B9-B81C-A38BBC7457FB}" presName="parentLin" presStyleCnt="0"/>
      <dgm:spPr/>
    </dgm:pt>
    <dgm:pt modelId="{951558FB-04FC-4E98-B5B5-81F21FD3D9A1}" type="pres">
      <dgm:prSet presAssocID="{D37AFADA-C5C7-46B9-B81C-A38BBC7457FB}" presName="parentLeftMargin" presStyleLbl="node1" presStyleIdx="2" presStyleCnt="4"/>
      <dgm:spPr/>
    </dgm:pt>
    <dgm:pt modelId="{C2783059-2016-497A-9DFE-FC150E8672BF}" type="pres">
      <dgm:prSet presAssocID="{D37AFADA-C5C7-46B9-B81C-A38BBC7457F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2508D74-AA7F-4A32-BB65-2D04D3C1A4B7}" type="pres">
      <dgm:prSet presAssocID="{D37AFADA-C5C7-46B9-B81C-A38BBC7457FB}" presName="negativeSpace" presStyleCnt="0"/>
      <dgm:spPr/>
    </dgm:pt>
    <dgm:pt modelId="{80D6C1E7-E354-41CC-A286-E967F4ABAAD3}" type="pres">
      <dgm:prSet presAssocID="{D37AFADA-C5C7-46B9-B81C-A38BBC7457F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EE20E38-9ABC-4435-8994-1DB986E66853}" type="presOf" srcId="{D08FCA02-31FE-4CA0-B083-B1A1DDB36ED8}" destId="{1986C79E-82F7-4FD0-9A78-A42A28830B3C}" srcOrd="1" destOrd="0" presId="urn:microsoft.com/office/officeart/2005/8/layout/list1"/>
    <dgm:cxn modelId="{B9D93F39-065C-40D7-8B83-4584E4AFC502}" type="presOf" srcId="{D37AFADA-C5C7-46B9-B81C-A38BBC7457FB}" destId="{951558FB-04FC-4E98-B5B5-81F21FD3D9A1}" srcOrd="0" destOrd="0" presId="urn:microsoft.com/office/officeart/2005/8/layout/list1"/>
    <dgm:cxn modelId="{99C71643-8DFB-4362-93E1-C7D601AFF5FC}" srcId="{8FD673C0-95EB-4BB2-A8FF-167A6040BB48}" destId="{3F827F33-BDE1-4D50-B2C1-B8E5270FEC66}" srcOrd="0" destOrd="0" parTransId="{557A19C4-A091-4FA6-84E9-3BAE46BDE3AE}" sibTransId="{0E0261F9-9413-4059-8DFA-8E64E30BB276}"/>
    <dgm:cxn modelId="{92163670-1C06-4926-AFDF-49D7CB52E698}" srcId="{8FD673C0-95EB-4BB2-A8FF-167A6040BB48}" destId="{D37AFADA-C5C7-46B9-B81C-A38BBC7457FB}" srcOrd="3" destOrd="0" parTransId="{2D1B3C73-0573-4519-B160-0FDF3980267C}" sibTransId="{FF292D5B-7A21-49BE-8B73-67C66942270D}"/>
    <dgm:cxn modelId="{D5426D7D-6126-43E0-8996-4E33AF12B0E2}" type="presOf" srcId="{8FD673C0-95EB-4BB2-A8FF-167A6040BB48}" destId="{A25D918C-5277-4AE8-969A-980DE02A0039}" srcOrd="0" destOrd="0" presId="urn:microsoft.com/office/officeart/2005/8/layout/list1"/>
    <dgm:cxn modelId="{4CE9F37D-4399-4BA7-B364-E485465F49AA}" type="presOf" srcId="{960ABAD8-71F1-448A-A815-90254124DD42}" destId="{80D27CEA-8BD3-4988-8F22-648FCEB8B40F}" srcOrd="1" destOrd="0" presId="urn:microsoft.com/office/officeart/2005/8/layout/list1"/>
    <dgm:cxn modelId="{8AEC969B-303C-4021-A565-987B30900230}" type="presOf" srcId="{D08FCA02-31FE-4CA0-B083-B1A1DDB36ED8}" destId="{15B819A5-B62C-408A-8910-7A1184FA6587}" srcOrd="0" destOrd="0" presId="urn:microsoft.com/office/officeart/2005/8/layout/list1"/>
    <dgm:cxn modelId="{92F8D5A5-4C44-49D4-A222-6DEEA8C448C0}" srcId="{8FD673C0-95EB-4BB2-A8FF-167A6040BB48}" destId="{D08FCA02-31FE-4CA0-B083-B1A1DDB36ED8}" srcOrd="1" destOrd="0" parTransId="{C96C693E-EA86-49A8-842C-3E138962555E}" sibTransId="{95361F60-8150-4526-94ED-225D64C0E08A}"/>
    <dgm:cxn modelId="{5D3001AF-8C7A-436B-8066-D92D31F1DD75}" type="presOf" srcId="{D37AFADA-C5C7-46B9-B81C-A38BBC7457FB}" destId="{C2783059-2016-497A-9DFE-FC150E8672BF}" srcOrd="1" destOrd="0" presId="urn:microsoft.com/office/officeart/2005/8/layout/list1"/>
    <dgm:cxn modelId="{49526BC5-0B93-4843-B9BA-3356B71EFAFC}" srcId="{8FD673C0-95EB-4BB2-A8FF-167A6040BB48}" destId="{960ABAD8-71F1-448A-A815-90254124DD42}" srcOrd="2" destOrd="0" parTransId="{0C963756-F98E-4FE7-8E25-647003771E88}" sibTransId="{BEE31430-A440-4127-BC1A-8CA8CF8965BF}"/>
    <dgm:cxn modelId="{C9442EE5-B3AA-4116-A97B-9B3597401ADB}" type="presOf" srcId="{3F827F33-BDE1-4D50-B2C1-B8E5270FEC66}" destId="{2FD0A5D9-40FE-45A3-92B2-B5A0826EA688}" srcOrd="1" destOrd="0" presId="urn:microsoft.com/office/officeart/2005/8/layout/list1"/>
    <dgm:cxn modelId="{A58D04E8-4181-4177-94FD-EE6BF115E43D}" type="presOf" srcId="{3F827F33-BDE1-4D50-B2C1-B8E5270FEC66}" destId="{E7B5E1F6-79ED-4E34-B5B2-0DC3AD480940}" srcOrd="0" destOrd="0" presId="urn:microsoft.com/office/officeart/2005/8/layout/list1"/>
    <dgm:cxn modelId="{6A4EA9F1-BE7D-4395-9B39-D50D528B9FFC}" type="presOf" srcId="{960ABAD8-71F1-448A-A815-90254124DD42}" destId="{82051B45-DE56-44D5-BDCC-971BA4BE7109}" srcOrd="0" destOrd="0" presId="urn:microsoft.com/office/officeart/2005/8/layout/list1"/>
    <dgm:cxn modelId="{84036A51-993F-446C-86F8-5E2FE35D3498}" type="presParOf" srcId="{A25D918C-5277-4AE8-969A-980DE02A0039}" destId="{69F41EC7-2DB7-49FF-A581-171B6B6D9050}" srcOrd="0" destOrd="0" presId="urn:microsoft.com/office/officeart/2005/8/layout/list1"/>
    <dgm:cxn modelId="{9130E0D4-0CF9-4B20-9210-5DC05551EE99}" type="presParOf" srcId="{69F41EC7-2DB7-49FF-A581-171B6B6D9050}" destId="{E7B5E1F6-79ED-4E34-B5B2-0DC3AD480940}" srcOrd="0" destOrd="0" presId="urn:microsoft.com/office/officeart/2005/8/layout/list1"/>
    <dgm:cxn modelId="{0ADB9401-DDB4-44FC-925D-0C0738B1BFDB}" type="presParOf" srcId="{69F41EC7-2DB7-49FF-A581-171B6B6D9050}" destId="{2FD0A5D9-40FE-45A3-92B2-B5A0826EA688}" srcOrd="1" destOrd="0" presId="urn:microsoft.com/office/officeart/2005/8/layout/list1"/>
    <dgm:cxn modelId="{4D143B3D-2394-44F0-82AA-A9938F12563F}" type="presParOf" srcId="{A25D918C-5277-4AE8-969A-980DE02A0039}" destId="{22D579D9-A30F-4774-9913-D82456E1DA18}" srcOrd="1" destOrd="0" presId="urn:microsoft.com/office/officeart/2005/8/layout/list1"/>
    <dgm:cxn modelId="{B50B2AA8-8283-49CE-9237-B385303451F1}" type="presParOf" srcId="{A25D918C-5277-4AE8-969A-980DE02A0039}" destId="{4E96053E-64F0-4B82-823E-E2934637132C}" srcOrd="2" destOrd="0" presId="urn:microsoft.com/office/officeart/2005/8/layout/list1"/>
    <dgm:cxn modelId="{22070CF8-E579-405D-B18A-8DD6B2278535}" type="presParOf" srcId="{A25D918C-5277-4AE8-969A-980DE02A0039}" destId="{CFC2604C-D74D-4358-962E-D483F1D2FD3D}" srcOrd="3" destOrd="0" presId="urn:microsoft.com/office/officeart/2005/8/layout/list1"/>
    <dgm:cxn modelId="{A82F18E4-D177-4022-A89A-28B04AC8372C}" type="presParOf" srcId="{A25D918C-5277-4AE8-969A-980DE02A0039}" destId="{2A090B7E-5053-45F4-BFF9-8C642E108C6B}" srcOrd="4" destOrd="0" presId="urn:microsoft.com/office/officeart/2005/8/layout/list1"/>
    <dgm:cxn modelId="{DEB03A1E-1F42-4E67-B7EF-32CD58721192}" type="presParOf" srcId="{2A090B7E-5053-45F4-BFF9-8C642E108C6B}" destId="{15B819A5-B62C-408A-8910-7A1184FA6587}" srcOrd="0" destOrd="0" presId="urn:microsoft.com/office/officeart/2005/8/layout/list1"/>
    <dgm:cxn modelId="{5CA1916B-6A10-4941-8CCF-667B4CADD60B}" type="presParOf" srcId="{2A090B7E-5053-45F4-BFF9-8C642E108C6B}" destId="{1986C79E-82F7-4FD0-9A78-A42A28830B3C}" srcOrd="1" destOrd="0" presId="urn:microsoft.com/office/officeart/2005/8/layout/list1"/>
    <dgm:cxn modelId="{A6147DF2-F8B8-46E8-8E3C-E81396E70DFE}" type="presParOf" srcId="{A25D918C-5277-4AE8-969A-980DE02A0039}" destId="{EBC77A08-0BCC-41CF-B1B1-6CF02184D1C3}" srcOrd="5" destOrd="0" presId="urn:microsoft.com/office/officeart/2005/8/layout/list1"/>
    <dgm:cxn modelId="{9031F16D-94C6-435B-ABB6-CF9300E361D3}" type="presParOf" srcId="{A25D918C-5277-4AE8-969A-980DE02A0039}" destId="{505F29F3-9A95-4CEE-ABFB-5B7E5D706E0D}" srcOrd="6" destOrd="0" presId="urn:microsoft.com/office/officeart/2005/8/layout/list1"/>
    <dgm:cxn modelId="{E80E49E3-982B-4CA9-82EC-40BBAD7203E8}" type="presParOf" srcId="{A25D918C-5277-4AE8-969A-980DE02A0039}" destId="{BC9D1C1A-4080-4055-8B30-27DC0C4167D0}" srcOrd="7" destOrd="0" presId="urn:microsoft.com/office/officeart/2005/8/layout/list1"/>
    <dgm:cxn modelId="{5EFABDF9-2CE2-4983-89EA-09A76AAAD7F7}" type="presParOf" srcId="{A25D918C-5277-4AE8-969A-980DE02A0039}" destId="{71D4D0D9-A499-4C82-9B4A-461328DF0677}" srcOrd="8" destOrd="0" presId="urn:microsoft.com/office/officeart/2005/8/layout/list1"/>
    <dgm:cxn modelId="{D57EB164-A74D-4E80-96F3-311ACA9A57A1}" type="presParOf" srcId="{71D4D0D9-A499-4C82-9B4A-461328DF0677}" destId="{82051B45-DE56-44D5-BDCC-971BA4BE7109}" srcOrd="0" destOrd="0" presId="urn:microsoft.com/office/officeart/2005/8/layout/list1"/>
    <dgm:cxn modelId="{FBF294FC-F97A-40E0-B5D1-6A93E03DB8ED}" type="presParOf" srcId="{71D4D0D9-A499-4C82-9B4A-461328DF0677}" destId="{80D27CEA-8BD3-4988-8F22-648FCEB8B40F}" srcOrd="1" destOrd="0" presId="urn:microsoft.com/office/officeart/2005/8/layout/list1"/>
    <dgm:cxn modelId="{62941AD3-4601-48DE-A52E-24415C66C7D2}" type="presParOf" srcId="{A25D918C-5277-4AE8-969A-980DE02A0039}" destId="{7D15B7E7-B3A9-4350-A40C-287DD8E318D8}" srcOrd="9" destOrd="0" presId="urn:microsoft.com/office/officeart/2005/8/layout/list1"/>
    <dgm:cxn modelId="{8D6B6F1F-3C88-4603-831D-359FBB4B9D78}" type="presParOf" srcId="{A25D918C-5277-4AE8-969A-980DE02A0039}" destId="{FE21EFCF-B5F2-4316-BD3A-BF1CE55C64C7}" srcOrd="10" destOrd="0" presId="urn:microsoft.com/office/officeart/2005/8/layout/list1"/>
    <dgm:cxn modelId="{462F1C5C-8E13-4BBC-B12F-5A0DFA262A5D}" type="presParOf" srcId="{A25D918C-5277-4AE8-969A-980DE02A0039}" destId="{F392FE55-F6CD-4F5E-B2C1-64712E9A3EF4}" srcOrd="11" destOrd="0" presId="urn:microsoft.com/office/officeart/2005/8/layout/list1"/>
    <dgm:cxn modelId="{F76BBD4E-B5FA-4E84-B307-7B56F5C8FB5F}" type="presParOf" srcId="{A25D918C-5277-4AE8-969A-980DE02A0039}" destId="{0EB481E3-B4E6-48F4-AB4F-5C51BF16D826}" srcOrd="12" destOrd="0" presId="urn:microsoft.com/office/officeart/2005/8/layout/list1"/>
    <dgm:cxn modelId="{CA99D989-A377-4266-B0CD-2B681ADD98E8}" type="presParOf" srcId="{0EB481E3-B4E6-48F4-AB4F-5C51BF16D826}" destId="{951558FB-04FC-4E98-B5B5-81F21FD3D9A1}" srcOrd="0" destOrd="0" presId="urn:microsoft.com/office/officeart/2005/8/layout/list1"/>
    <dgm:cxn modelId="{9E4396F2-D23D-4DB2-8D17-FAB087BE9D49}" type="presParOf" srcId="{0EB481E3-B4E6-48F4-AB4F-5C51BF16D826}" destId="{C2783059-2016-497A-9DFE-FC150E8672BF}" srcOrd="1" destOrd="0" presId="urn:microsoft.com/office/officeart/2005/8/layout/list1"/>
    <dgm:cxn modelId="{C4A272EF-F8FC-46E2-B38D-37D1ED61286E}" type="presParOf" srcId="{A25D918C-5277-4AE8-969A-980DE02A0039}" destId="{B2508D74-AA7F-4A32-BB65-2D04D3C1A4B7}" srcOrd="13" destOrd="0" presId="urn:microsoft.com/office/officeart/2005/8/layout/list1"/>
    <dgm:cxn modelId="{B24D92DC-A4C1-453D-B6A8-EF1AC5D24D14}" type="presParOf" srcId="{A25D918C-5277-4AE8-969A-980DE02A0039}" destId="{80D6C1E7-E354-41CC-A286-E967F4ABAAD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6053E-64F0-4B82-823E-E2934637132C}">
      <dsp:nvSpPr>
        <dsp:cNvPr id="0" name=""/>
        <dsp:cNvSpPr/>
      </dsp:nvSpPr>
      <dsp:spPr>
        <a:xfrm>
          <a:off x="0" y="544423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0A5D9-40FE-45A3-92B2-B5A0826EA688}">
      <dsp:nvSpPr>
        <dsp:cNvPr id="0" name=""/>
        <dsp:cNvSpPr/>
      </dsp:nvSpPr>
      <dsp:spPr>
        <a:xfrm>
          <a:off x="319416" y="131143"/>
          <a:ext cx="4471831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Komplex Rendszerek</a:t>
          </a:r>
        </a:p>
      </dsp:txBody>
      <dsp:txXfrm>
        <a:off x="359765" y="171492"/>
        <a:ext cx="4391133" cy="745862"/>
      </dsp:txXfrm>
    </dsp:sp>
    <dsp:sp modelId="{505F29F3-9A95-4CEE-ABFB-5B7E5D706E0D}">
      <dsp:nvSpPr>
        <dsp:cNvPr id="0" name=""/>
        <dsp:cNvSpPr/>
      </dsp:nvSpPr>
      <dsp:spPr>
        <a:xfrm>
          <a:off x="0" y="1814503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6C79E-82F7-4FD0-9A78-A42A28830B3C}">
      <dsp:nvSpPr>
        <dsp:cNvPr id="0" name=""/>
        <dsp:cNvSpPr/>
      </dsp:nvSpPr>
      <dsp:spPr>
        <a:xfrm>
          <a:off x="319416" y="1401223"/>
          <a:ext cx="4471831" cy="826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Hullámzó erőforrásigény</a:t>
          </a:r>
        </a:p>
      </dsp:txBody>
      <dsp:txXfrm>
        <a:off x="359765" y="1441572"/>
        <a:ext cx="4391133" cy="745862"/>
      </dsp:txXfrm>
    </dsp:sp>
    <dsp:sp modelId="{FE21EFCF-B5F2-4316-BD3A-BF1CE55C64C7}">
      <dsp:nvSpPr>
        <dsp:cNvPr id="0" name=""/>
        <dsp:cNvSpPr/>
      </dsp:nvSpPr>
      <dsp:spPr>
        <a:xfrm>
          <a:off x="0" y="3084583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27CEA-8BD3-4988-8F22-648FCEB8B40F}">
      <dsp:nvSpPr>
        <dsp:cNvPr id="0" name=""/>
        <dsp:cNvSpPr/>
      </dsp:nvSpPr>
      <dsp:spPr>
        <a:xfrm>
          <a:off x="319416" y="2671304"/>
          <a:ext cx="4471831" cy="826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Felhőalapú megoldás</a:t>
          </a:r>
        </a:p>
      </dsp:txBody>
      <dsp:txXfrm>
        <a:off x="359765" y="2711653"/>
        <a:ext cx="4391133" cy="745862"/>
      </dsp:txXfrm>
    </dsp:sp>
    <dsp:sp modelId="{80D6C1E7-E354-41CC-A286-E967F4ABAAD3}">
      <dsp:nvSpPr>
        <dsp:cNvPr id="0" name=""/>
        <dsp:cNvSpPr/>
      </dsp:nvSpPr>
      <dsp:spPr>
        <a:xfrm>
          <a:off x="0" y="4354664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83059-2016-497A-9DFE-FC150E8672BF}">
      <dsp:nvSpPr>
        <dsp:cNvPr id="0" name=""/>
        <dsp:cNvSpPr/>
      </dsp:nvSpPr>
      <dsp:spPr>
        <a:xfrm>
          <a:off x="319416" y="3941384"/>
          <a:ext cx="4471831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Kubernetes</a:t>
          </a:r>
        </a:p>
      </dsp:txBody>
      <dsp:txXfrm>
        <a:off x="359765" y="3981733"/>
        <a:ext cx="4391133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B4103-D6FE-4A3E-BEA2-F579EC7F2BC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94B9A-4063-49F0-81A7-C184009AF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56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94B9A-4063-49F0-81A7-C184009AF6F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61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8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828" y="6580039"/>
            <a:ext cx="314639" cy="209847"/>
          </a:xfrm>
        </p:spPr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3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6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9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5/13/2025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0583" y="641214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75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08B39A7-5BF4-341C-12CB-5518793A2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B8C15C-C63D-8936-2B88-99324ABF66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793" b="-2"/>
          <a:stretch/>
        </p:blipFill>
        <p:spPr>
          <a:xfrm>
            <a:off x="4157001" y="-1"/>
            <a:ext cx="8035000" cy="6858001"/>
          </a:xfrm>
          <a:custGeom>
            <a:avLst/>
            <a:gdLst/>
            <a:ahLst/>
            <a:cxnLst/>
            <a:rect l="l" t="t" r="r" b="b"/>
            <a:pathLst>
              <a:path w="8035000" h="6858001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E9C070-F9F5-11FB-0D69-27CC022EB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252" y="752136"/>
            <a:ext cx="3944703" cy="3553163"/>
          </a:xfrm>
        </p:spPr>
        <p:txBody>
          <a:bodyPr anchor="t">
            <a:normAutofit/>
          </a:bodyPr>
          <a:lstStyle/>
          <a:p>
            <a:r>
              <a:rPr lang="en-US" sz="4800" dirty="0"/>
              <a:t>Live Streaming Service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6E839-759B-9E5F-AC10-74CD35821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251" y="4039437"/>
            <a:ext cx="4256955" cy="1980364"/>
          </a:xfrm>
        </p:spPr>
        <p:txBody>
          <a:bodyPr anchor="b">
            <a:normAutofit/>
          </a:bodyPr>
          <a:lstStyle/>
          <a:p>
            <a:r>
              <a:rPr lang="en-US" dirty="0"/>
              <a:t>Hallgató: Buga Péter</a:t>
            </a:r>
            <a:r>
              <a:rPr lang="en-GB" dirty="0"/>
              <a:t> (G50RDF)</a:t>
            </a:r>
          </a:p>
          <a:p>
            <a:r>
              <a:rPr lang="en-GB" dirty="0" err="1"/>
              <a:t>Konzulensek</a:t>
            </a:r>
            <a:r>
              <a:rPr lang="en-GB" dirty="0"/>
              <a:t>:</a:t>
            </a:r>
            <a:endParaRPr lang="en-US" dirty="0"/>
          </a:p>
          <a:p>
            <a:r>
              <a:rPr lang="en-US" dirty="0"/>
              <a:t>	Dr. </a:t>
            </a:r>
            <a:r>
              <a:rPr lang="en-US" dirty="0" err="1"/>
              <a:t>Maliosz</a:t>
            </a:r>
            <a:r>
              <a:rPr lang="en-US" dirty="0"/>
              <a:t> </a:t>
            </a:r>
            <a:r>
              <a:rPr lang="en-US" dirty="0" err="1"/>
              <a:t>Markosz</a:t>
            </a:r>
            <a:endParaRPr lang="en-US" dirty="0"/>
          </a:p>
          <a:p>
            <a:r>
              <a:rPr lang="en-US" dirty="0"/>
              <a:t>	Dr. Simon Csaba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FE75D-1A0F-F511-3654-9D52CB98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19E92-51BC-6798-8DEC-BEABE267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8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2F2A31-C129-2298-9973-26A0E0FAA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8A768-6B06-EBA9-8A36-58CDF99F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49808"/>
            <a:ext cx="5093863" cy="1811482"/>
          </a:xfrm>
        </p:spPr>
        <p:txBody>
          <a:bodyPr anchor="t">
            <a:normAutofit/>
          </a:bodyPr>
          <a:lstStyle/>
          <a:p>
            <a:r>
              <a:rPr lang="en-US" dirty="0" err="1"/>
              <a:t>Tervezett</a:t>
            </a:r>
            <a:r>
              <a:rPr lang="en-US" dirty="0"/>
              <a:t> </a:t>
            </a:r>
            <a:r>
              <a:rPr lang="en-US" dirty="0" err="1"/>
              <a:t>funkciók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1DA14-9EE6-178C-B2CB-011EA2A7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D888-D292-A4C3-4421-8C1238002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54" y="2986172"/>
            <a:ext cx="7351259" cy="2372690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Segoe WPC"/>
              </a:rPr>
              <a:t>Felhasználói regisztráció és bejelentkezés (JWT alapú hitelesítés)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Segoe WPC"/>
              </a:rPr>
              <a:t>Élő stream indítása egyedi stream kulccsal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Segoe WPC"/>
              </a:rPr>
              <a:t>Streamek böngészése, nézése valós idejű nézőszámlálással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Segoe WPC"/>
              </a:rPr>
              <a:t>Stream ajánlások (népszerűség, követések alapján)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Segoe WPC"/>
              </a:rPr>
              <a:t>Követés funkció (streamerek követése, élő státusz megjelenítése)</a:t>
            </a:r>
          </a:p>
        </p:txBody>
      </p:sp>
      <p:pic>
        <p:nvPicPr>
          <p:cNvPr id="8" name="Picture 7" descr="A pen and a roll of blueprints&#10;&#10;AI-generated content may be incorrect.">
            <a:extLst>
              <a:ext uri="{FF2B5EF4-FFF2-40B4-BE49-F238E27FC236}">
                <a16:creationId xmlns:a16="http://schemas.microsoft.com/office/drawing/2014/main" id="{2C41E366-6286-A3A8-3FAB-28C07F0A8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9" r="4976" b="-2"/>
          <a:stretch/>
        </p:blipFill>
        <p:spPr>
          <a:xfrm>
            <a:off x="7156290" y="78539"/>
            <a:ext cx="4963886" cy="6700922"/>
          </a:xfrm>
          <a:custGeom>
            <a:avLst/>
            <a:gdLst/>
            <a:ahLst/>
            <a:cxnLst/>
            <a:rect l="l" t="t" r="r" b="b"/>
            <a:pathLst>
              <a:path w="4963886" h="6700922">
                <a:moveTo>
                  <a:pt x="678017" y="0"/>
                </a:moveTo>
                <a:lnTo>
                  <a:pt x="4285869" y="0"/>
                </a:lnTo>
                <a:cubicBezTo>
                  <a:pt x="4660327" y="0"/>
                  <a:pt x="4963886" y="303559"/>
                  <a:pt x="4963886" y="678017"/>
                </a:cubicBezTo>
                <a:lnTo>
                  <a:pt x="4963886" y="6022905"/>
                </a:lnTo>
                <a:cubicBezTo>
                  <a:pt x="4963886" y="6397363"/>
                  <a:pt x="4660327" y="6700922"/>
                  <a:pt x="4285869" y="6700922"/>
                </a:cubicBezTo>
                <a:lnTo>
                  <a:pt x="678017" y="6700922"/>
                </a:lnTo>
                <a:cubicBezTo>
                  <a:pt x="303559" y="6700922"/>
                  <a:pt x="0" y="6397363"/>
                  <a:pt x="0" y="6022905"/>
                </a:cubicBezTo>
                <a:lnTo>
                  <a:pt x="0" y="678017"/>
                </a:lnTo>
                <a:cubicBezTo>
                  <a:pt x="0" y="303559"/>
                  <a:pt x="303559" y="0"/>
                  <a:pt x="678017" y="0"/>
                </a:cubicBezTo>
                <a:close/>
              </a:path>
            </a:pathLst>
          </a:custGeom>
        </p:spPr>
      </p:pic>
      <p:sp>
        <p:nvSpPr>
          <p:cNvPr id="5" name="Diamond 4">
            <a:extLst>
              <a:ext uri="{FF2B5EF4-FFF2-40B4-BE49-F238E27FC236}">
                <a16:creationId xmlns:a16="http://schemas.microsoft.com/office/drawing/2014/main" id="{A7488AE7-8D1B-A039-A780-72573F2109A1}"/>
              </a:ext>
            </a:extLst>
          </p:cNvPr>
          <p:cNvSpPr/>
          <p:nvPr/>
        </p:nvSpPr>
        <p:spPr>
          <a:xfrm>
            <a:off x="11393741" y="6562861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AE1CF6D1-979E-432E-C472-6251CF66B857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8FF9383-047A-BBCB-84B2-BD8A9CFC7AAB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DAF3330-6207-7E1B-3FDE-8BF62D2033EF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69B4A9A-D89A-84BB-215F-9F4A6671AB6B}"/>
              </a:ext>
            </a:extLst>
          </p:cNvPr>
          <p:cNvSpPr/>
          <p:nvPr/>
        </p:nvSpPr>
        <p:spPr>
          <a:xfrm>
            <a:off x="10343391" y="657589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A68D327A-743D-9082-001C-0DAEFC8234A3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FA6B0421-9903-5CA0-6637-1B148E77220C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779DF-D302-A51B-4EF8-433CC105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F9AD0-DEA2-2068-E31C-EA31C851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Architektúra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AD029-A571-A284-4A1B-B8F90BF3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D99524-A473-C4B2-40C4-34A45C52CCF4}"/>
              </a:ext>
            </a:extLst>
          </p:cNvPr>
          <p:cNvSpPr txBox="1"/>
          <p:nvPr/>
        </p:nvSpPr>
        <p:spPr>
          <a:xfrm>
            <a:off x="178147" y="2154524"/>
            <a:ext cx="5058469" cy="3472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</a:rPr>
              <a:t>Mikroszolgáltatás-alapú</a:t>
            </a:r>
            <a:r>
              <a:rPr lang="en-US" sz="1400" b="0" i="0" dirty="0">
                <a:effectLst/>
              </a:rPr>
              <a:t> backend </a:t>
            </a:r>
            <a:br>
              <a:rPr lang="en-US" sz="1400" b="0" i="0" dirty="0">
                <a:effectLst/>
              </a:rPr>
            </a:br>
            <a:r>
              <a:rPr lang="en-US" sz="1400" b="0" i="0" dirty="0">
                <a:effectLst/>
              </a:rPr>
              <a:t>     (</a:t>
            </a:r>
            <a:r>
              <a:rPr lang="en-US" sz="1400" b="0" i="0" dirty="0" err="1">
                <a:effectLst/>
              </a:rPr>
              <a:t>különálló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szolgáltatások</a:t>
            </a:r>
            <a:r>
              <a:rPr lang="en-US" sz="1400" b="0" i="0" dirty="0">
                <a:effectLst/>
              </a:rPr>
              <a:t>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REST API </a:t>
            </a:r>
            <a:r>
              <a:rPr lang="en-US" sz="1400" b="0" i="0" dirty="0" err="1">
                <a:effectLst/>
              </a:rPr>
              <a:t>hívások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komponensek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között</a:t>
            </a:r>
            <a:endParaRPr lang="en-US" sz="14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Streaming </a:t>
            </a:r>
            <a:r>
              <a:rPr lang="en-US" sz="1400" b="0" i="0" dirty="0" err="1">
                <a:effectLst/>
              </a:rPr>
              <a:t>szerver</a:t>
            </a:r>
            <a:r>
              <a:rPr lang="en-US" sz="1400" b="0" i="0" dirty="0">
                <a:effectLst/>
              </a:rPr>
              <a:t>: RTMP </a:t>
            </a:r>
            <a:r>
              <a:rPr lang="en-US" sz="1400" b="0" i="0" dirty="0" err="1">
                <a:effectLst/>
              </a:rPr>
              <a:t>fogadás</a:t>
            </a:r>
            <a:r>
              <a:rPr lang="en-US" sz="1400" b="0" i="0" dirty="0">
                <a:effectLst/>
              </a:rPr>
              <a:t>, HLS </a:t>
            </a:r>
            <a:r>
              <a:rPr lang="en-US" sz="1400" b="0" i="0" dirty="0" err="1">
                <a:effectLst/>
              </a:rPr>
              <a:t>továbbítás</a:t>
            </a:r>
            <a:endParaRPr lang="en-US" sz="14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PostgreSQL (</a:t>
            </a:r>
            <a:r>
              <a:rPr lang="en-US" sz="1400" b="0" i="0" dirty="0" err="1">
                <a:effectLst/>
              </a:rPr>
              <a:t>tartós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adatok</a:t>
            </a:r>
            <a:r>
              <a:rPr lang="en-US" sz="1400" b="0" i="0" dirty="0">
                <a:effectLst/>
              </a:rPr>
              <a:t>), Redis (</a:t>
            </a:r>
            <a:r>
              <a:rPr lang="en-US" sz="1400" b="0" i="0" dirty="0" err="1">
                <a:effectLst/>
              </a:rPr>
              <a:t>gyorsítótár</a:t>
            </a:r>
            <a:r>
              <a:rPr lang="en-US" sz="1400" b="0" i="0" dirty="0">
                <a:effectLst/>
              </a:rPr>
              <a:t>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Ingress controller a </a:t>
            </a:r>
            <a:r>
              <a:rPr lang="en-US" sz="1400" b="0" i="0" dirty="0" err="1">
                <a:effectLst/>
              </a:rPr>
              <a:t>külső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forgalom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irányítására</a:t>
            </a:r>
            <a:endParaRPr lang="en-US" sz="14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Angular </a:t>
            </a:r>
            <a:r>
              <a:rPr lang="en-US" sz="1400" b="0" i="0" dirty="0" err="1">
                <a:effectLst/>
              </a:rPr>
              <a:t>alapú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webalkalmazás</a:t>
            </a:r>
            <a:r>
              <a:rPr lang="en-US" sz="1400" b="0" i="0" dirty="0">
                <a:effectLst/>
              </a:rPr>
              <a:t>, HLS </a:t>
            </a:r>
            <a:r>
              <a:rPr lang="en-US" sz="1400" b="0" i="0" dirty="0" err="1">
                <a:effectLst/>
              </a:rPr>
              <a:t>lejátszás</a:t>
            </a:r>
            <a:endParaRPr lang="en-US" sz="14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</a:rPr>
              <a:t>Skálázható</a:t>
            </a:r>
            <a:r>
              <a:rPr lang="en-US" sz="1400" b="0" i="0" dirty="0">
                <a:effectLst/>
              </a:rPr>
              <a:t>, </a:t>
            </a:r>
            <a:r>
              <a:rPr lang="en-US" sz="1400" b="0" i="0" dirty="0" err="1">
                <a:effectLst/>
              </a:rPr>
              <a:t>bővíthető</a:t>
            </a:r>
            <a:r>
              <a:rPr lang="en-US" sz="1400" b="0" i="0" dirty="0">
                <a:effectLst/>
              </a:rPr>
              <a:t>, </a:t>
            </a:r>
            <a:r>
              <a:rPr lang="en-US" sz="1400" b="0" i="0" dirty="0" err="1">
                <a:effectLst/>
              </a:rPr>
              <a:t>biztonságos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rendszerfelépítés</a:t>
            </a:r>
            <a:endParaRPr lang="en-US" sz="14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endParaRPr lang="en-US" sz="14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043D236-1410-658D-7271-53A814F38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26823" y="1239513"/>
            <a:ext cx="6978444" cy="4378974"/>
          </a:xfrm>
          <a:prstGeom prst="rect">
            <a:avLst/>
          </a:prstGeom>
        </p:spPr>
      </p:pic>
      <p:sp>
        <p:nvSpPr>
          <p:cNvPr id="3" name="Diamond 2">
            <a:extLst>
              <a:ext uri="{FF2B5EF4-FFF2-40B4-BE49-F238E27FC236}">
                <a16:creationId xmlns:a16="http://schemas.microsoft.com/office/drawing/2014/main" id="{8CB3C1E6-F4EA-A4E2-0B92-3CA59059276E}"/>
              </a:ext>
            </a:extLst>
          </p:cNvPr>
          <p:cNvSpPr/>
          <p:nvPr/>
        </p:nvSpPr>
        <p:spPr>
          <a:xfrm>
            <a:off x="11652566" y="6566754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5003BBFC-4C99-9F50-4E55-D2301F48157F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C8B0E18-A488-C8F6-F46F-6C86000AAFBE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9066AF8D-9F49-98C7-5CBD-FC2DF6357ADE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D33296FE-F9CC-52AE-081D-36F561507A64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09C6239D-5373-D255-16F6-25F6884A78CD}"/>
              </a:ext>
            </a:extLst>
          </p:cNvPr>
          <p:cNvSpPr/>
          <p:nvPr/>
        </p:nvSpPr>
        <p:spPr>
          <a:xfrm>
            <a:off x="10321284" y="6572346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59E61048-E97F-C84C-33A7-E023CF8D06A6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21FE-2F4F-B539-3AF7-D7CD40BC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0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5E0B-0B6A-27CA-4123-067B7069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/>
              <a:t>Streaming </a:t>
            </a:r>
            <a:r>
              <a:rPr lang="en-US" dirty="0" err="1"/>
              <a:t>működése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B5373-7E11-F965-B7B9-91679AE8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4129-2516-F620-26E5-8627B7A6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27" y="2569464"/>
            <a:ext cx="4983614" cy="3555491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GB" dirty="0"/>
              <a:t>Stream </a:t>
            </a:r>
            <a:r>
              <a:rPr lang="en-GB" dirty="0" err="1"/>
              <a:t>Indítása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Regisztrálás</a:t>
            </a:r>
            <a:r>
              <a:rPr lang="en-GB" dirty="0"/>
              <a:t> </a:t>
            </a:r>
            <a:r>
              <a:rPr lang="en-GB" dirty="0" err="1"/>
              <a:t>majd</a:t>
            </a:r>
            <a:r>
              <a:rPr lang="en-GB" dirty="0"/>
              <a:t> </a:t>
            </a:r>
            <a:r>
              <a:rPr lang="en-GB" dirty="0" err="1"/>
              <a:t>belépés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Stream </a:t>
            </a:r>
            <a:r>
              <a:rPr lang="en-GB" dirty="0" err="1"/>
              <a:t>kulcs</a:t>
            </a:r>
            <a:r>
              <a:rPr lang="en-GB" dirty="0"/>
              <a:t> </a:t>
            </a:r>
            <a:r>
              <a:rPr lang="en-GB" dirty="0" err="1"/>
              <a:t>generálása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Stream </a:t>
            </a:r>
            <a:r>
              <a:rPr lang="en-GB" dirty="0" err="1"/>
              <a:t>indítás</a:t>
            </a:r>
            <a:endParaRPr lang="en-GB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4F6A00-1585-EC9D-12B8-B3600D63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385" y="111976"/>
            <a:ext cx="2705792" cy="3468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E7A05F-1BE1-E432-76EE-941847EC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722" y="111976"/>
            <a:ext cx="2950016" cy="34604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A19FF0-9365-71A6-20D2-0A41F6F97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936" y="3639465"/>
            <a:ext cx="5705241" cy="2809831"/>
          </a:xfrm>
          <a:prstGeom prst="rect">
            <a:avLst/>
          </a:prstGeom>
        </p:spPr>
      </p:pic>
      <p:sp>
        <p:nvSpPr>
          <p:cNvPr id="13" name="Diamond 12">
            <a:extLst>
              <a:ext uri="{FF2B5EF4-FFF2-40B4-BE49-F238E27FC236}">
                <a16:creationId xmlns:a16="http://schemas.microsoft.com/office/drawing/2014/main" id="{C4DC5D2A-5F9A-1AD2-C3C0-9C7FE5DBD90A}"/>
              </a:ext>
            </a:extLst>
          </p:cNvPr>
          <p:cNvSpPr/>
          <p:nvPr/>
        </p:nvSpPr>
        <p:spPr>
          <a:xfrm>
            <a:off x="11663633" y="6575905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6D3411F-469B-1A99-25BB-08822D52DD75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DB5404FD-4B33-5280-44BE-179507687CDA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D5A69E7D-DDD7-757D-D53B-243BFCF37240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5E30FC3E-602A-735E-BA11-83DB3475A0CF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D1F5B52A-729C-A5CA-746F-786CA556A1AD}"/>
              </a:ext>
            </a:extLst>
          </p:cNvPr>
          <p:cNvSpPr/>
          <p:nvPr/>
        </p:nvSpPr>
        <p:spPr>
          <a:xfrm>
            <a:off x="10343291" y="6575904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0006011E-230D-91E6-57D0-445993E6A2B8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43B58-8F95-3480-DCB7-B62A4086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0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A2BC11C-25CD-BA01-B738-D4A5DD65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FB7AE-8474-C89A-F373-37231224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625880" cy="1805607"/>
          </a:xfrm>
        </p:spPr>
        <p:txBody>
          <a:bodyPr anchor="t">
            <a:normAutofit/>
          </a:bodyPr>
          <a:lstStyle/>
          <a:p>
            <a:r>
              <a:rPr lang="en-US" dirty="0" err="1"/>
              <a:t>Nehézségek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CAA98-ADD5-2CD6-6D5C-FFB96301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12D5-F94B-3C04-E192-E24DE7253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80" y="1854412"/>
            <a:ext cx="6876137" cy="4048018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  <a:latin typeface="Segoe WPC"/>
              </a:rPr>
              <a:t>Mikroszolgáltatások közötti adat-szinkronizáció (pl. nézőszám frissítése)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  <a:latin typeface="Segoe WPC"/>
              </a:rPr>
              <a:t>Streaming szerver (Nginx-RTMP) és backend szolgáltatások integrációja (webhookok, API hívások)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  <a:latin typeface="Segoe WPC"/>
              </a:rPr>
              <a:t>Hibakezelés a szolgáltatások közötti kommunikációban (pl. elérhetetlen komponensek)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  <a:latin typeface="Segoe WPC"/>
              </a:rPr>
              <a:t>JWT tokenek érvényességének egységes ellenőrzése minden szolgáltatásban (közös token handler fejlesztése)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Segoe WPC"/>
              </a:rPr>
              <a:t>Gyors</a:t>
            </a:r>
            <a:r>
              <a:rPr lang="en-GB" sz="1600" b="0" i="0" dirty="0">
                <a:effectLst/>
                <a:latin typeface="Segoe WPC"/>
              </a:rPr>
              <a:t> </a:t>
            </a:r>
            <a:r>
              <a:rPr lang="hu-HU" sz="1600" b="0" i="0" dirty="0">
                <a:effectLst/>
                <a:latin typeface="Segoe WPC"/>
              </a:rPr>
              <a:t>adatfrissítés megvalósítása Redis cache segítségével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  <a:latin typeface="Segoe WPC"/>
              </a:rPr>
              <a:t>Fejlesztői környezet (Docker, Kubernetes, VS Code) helyes beállítása és használata</a:t>
            </a:r>
          </a:p>
          <a:p>
            <a:pPr>
              <a:lnSpc>
                <a:spcPct val="110000"/>
              </a:lnSpc>
            </a:pPr>
            <a:endParaRPr lang="en-GB" sz="16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EDC370B-A1E5-1BCE-360E-25CD04D0F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7140" y="0"/>
            <a:ext cx="5054860" cy="6858000"/>
          </a:xfrm>
          <a:custGeom>
            <a:avLst/>
            <a:gdLst>
              <a:gd name="connsiteX0" fmla="*/ 677913 w 5054860"/>
              <a:gd name="connsiteY0" fmla="*/ 0 h 6858000"/>
              <a:gd name="connsiteX1" fmla="*/ 5054860 w 5054860"/>
              <a:gd name="connsiteY1" fmla="*/ 0 h 6858000"/>
              <a:gd name="connsiteX2" fmla="*/ 5054860 w 5054860"/>
              <a:gd name="connsiteY2" fmla="*/ 6858000 h 6858000"/>
              <a:gd name="connsiteX3" fmla="*/ 677913 w 5054860"/>
              <a:gd name="connsiteY3" fmla="*/ 6858000 h 6858000"/>
              <a:gd name="connsiteX4" fmla="*/ 0 w 5054860"/>
              <a:gd name="connsiteY4" fmla="*/ 6180087 h 6858000"/>
              <a:gd name="connsiteX5" fmla="*/ 0 w 5054860"/>
              <a:gd name="connsiteY5" fmla="*/ 677913 h 6858000"/>
              <a:gd name="connsiteX6" fmla="*/ 677913 w 505486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4860" h="6858000">
                <a:moveTo>
                  <a:pt x="677913" y="0"/>
                </a:moveTo>
                <a:lnTo>
                  <a:pt x="5054860" y="0"/>
                </a:lnTo>
                <a:lnTo>
                  <a:pt x="505486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red and white text&#10;&#10;AI-generated content may be incorrect.">
            <a:extLst>
              <a:ext uri="{FF2B5EF4-FFF2-40B4-BE49-F238E27FC236}">
                <a16:creationId xmlns:a16="http://schemas.microsoft.com/office/drawing/2014/main" id="{CB8EA274-FAE1-0927-B002-D61B52D84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80" y="2779072"/>
            <a:ext cx="3485372" cy="1298300"/>
          </a:xfrm>
          <a:prstGeom prst="rect">
            <a:avLst/>
          </a:prstGeom>
        </p:spPr>
      </p:pic>
      <p:sp>
        <p:nvSpPr>
          <p:cNvPr id="9" name="Diamond 8">
            <a:extLst>
              <a:ext uri="{FF2B5EF4-FFF2-40B4-BE49-F238E27FC236}">
                <a16:creationId xmlns:a16="http://schemas.microsoft.com/office/drawing/2014/main" id="{F29B5787-27B3-93B3-3543-D7D942D47F1E}"/>
              </a:ext>
            </a:extLst>
          </p:cNvPr>
          <p:cNvSpPr/>
          <p:nvPr/>
        </p:nvSpPr>
        <p:spPr>
          <a:xfrm>
            <a:off x="11933351" y="6560296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95EA7D35-441C-160D-AAB8-2D701A5150FC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5ED67187-1115-8990-6E22-8145DCF50F43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8833123A-3349-8006-570E-8C25A0693B75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E16C9D6-4FEE-00AC-6E0B-CE9408196447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05C36784-24B5-CFEE-F4D4-8FB8BA488155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ACF43B2F-2FEA-A459-D090-3A93D399E153}"/>
              </a:ext>
            </a:extLst>
          </p:cNvPr>
          <p:cNvSpPr/>
          <p:nvPr/>
        </p:nvSpPr>
        <p:spPr>
          <a:xfrm>
            <a:off x="10351635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B253B-B986-5B97-892D-853FA529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4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2F2A31-C129-2298-9973-26A0E0FAA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53867-5770-3126-BFED-BCEDC7DE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49808"/>
            <a:ext cx="5093863" cy="1811482"/>
          </a:xfrm>
        </p:spPr>
        <p:txBody>
          <a:bodyPr anchor="t">
            <a:normAutofit/>
          </a:bodyPr>
          <a:lstStyle/>
          <a:p>
            <a:r>
              <a:rPr lang="en-US" dirty="0" err="1"/>
              <a:t>Összefoglalva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8C31-B6F3-3134-8B18-A36C5C34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23CA7-BA98-FF1A-914D-AF8EE3D0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1690123"/>
            <a:ext cx="6816153" cy="4432237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  <a:latin typeface="Segoe WPC"/>
              </a:rPr>
              <a:t>Modern, mikroszolgáltatás-alapú streaming platform fejlesztése Kubernetes környezetben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  <a:latin typeface="Segoe WPC"/>
              </a:rPr>
              <a:t>Fő funkciók: élő közvetítés, nézőszámlálás, felhasználó- és követéskezelés, ajánlórendszer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  <a:latin typeface="Segoe WPC"/>
              </a:rPr>
              <a:t>Konténerizált architektúra: könnyű bővíthetőség, skálázhatóság, megbízható működés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  <a:latin typeface="Segoe WPC"/>
              </a:rPr>
              <a:t>Valós idejű adatok kezelése Redis cache segítségével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  <a:latin typeface="Segoe WPC"/>
              </a:rPr>
              <a:t>Biztonságos hozzáférés JWT token alapú hitelesítéssel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  <a:latin typeface="Segoe WPC"/>
              </a:rPr>
              <a:t>Gyakorlati tapasztalat szerzése felhőalapú technológiákban és konténer-orkesztrációban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  <a:latin typeface="Segoe WPC"/>
              </a:rPr>
              <a:t>A rendszer további funkciókkal (pl. chat, értesítések) bővíthető</a:t>
            </a:r>
          </a:p>
          <a:p>
            <a:pPr>
              <a:lnSpc>
                <a:spcPct val="110000"/>
              </a:lnSpc>
            </a:pPr>
            <a:endParaRPr lang="en-GB" sz="1600" dirty="0"/>
          </a:p>
        </p:txBody>
      </p:sp>
      <p:pic>
        <p:nvPicPr>
          <p:cNvPr id="8" name="Picture 7" descr="A person with thought bubbles on a road&#10;&#10;AI-generated content may be incorrect.">
            <a:extLst>
              <a:ext uri="{FF2B5EF4-FFF2-40B4-BE49-F238E27FC236}">
                <a16:creationId xmlns:a16="http://schemas.microsoft.com/office/drawing/2014/main" id="{69E69EDF-E221-4926-8275-569CCCEE3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9" r="30902"/>
          <a:stretch>
            <a:fillRect/>
          </a:stretch>
        </p:blipFill>
        <p:spPr>
          <a:xfrm>
            <a:off x="7156290" y="78539"/>
            <a:ext cx="4963886" cy="6700922"/>
          </a:xfrm>
          <a:custGeom>
            <a:avLst/>
            <a:gdLst/>
            <a:ahLst/>
            <a:cxnLst/>
            <a:rect l="l" t="t" r="r" b="b"/>
            <a:pathLst>
              <a:path w="4963886" h="6700922">
                <a:moveTo>
                  <a:pt x="678017" y="0"/>
                </a:moveTo>
                <a:lnTo>
                  <a:pt x="4285869" y="0"/>
                </a:lnTo>
                <a:cubicBezTo>
                  <a:pt x="4660327" y="0"/>
                  <a:pt x="4963886" y="303559"/>
                  <a:pt x="4963886" y="678017"/>
                </a:cubicBezTo>
                <a:lnTo>
                  <a:pt x="4963886" y="6022905"/>
                </a:lnTo>
                <a:cubicBezTo>
                  <a:pt x="4963886" y="6397363"/>
                  <a:pt x="4660327" y="6700922"/>
                  <a:pt x="4285869" y="6700922"/>
                </a:cubicBezTo>
                <a:lnTo>
                  <a:pt x="678017" y="6700922"/>
                </a:lnTo>
                <a:cubicBezTo>
                  <a:pt x="303559" y="6700922"/>
                  <a:pt x="0" y="6397363"/>
                  <a:pt x="0" y="6022905"/>
                </a:cubicBezTo>
                <a:lnTo>
                  <a:pt x="0" y="678017"/>
                </a:lnTo>
                <a:cubicBezTo>
                  <a:pt x="0" y="303559"/>
                  <a:pt x="303559" y="0"/>
                  <a:pt x="678017" y="0"/>
                </a:cubicBezTo>
                <a:close/>
              </a:path>
            </a:pathLst>
          </a:custGeom>
        </p:spPr>
      </p:pic>
      <p:sp>
        <p:nvSpPr>
          <p:cNvPr id="10" name="Diamond 9">
            <a:extLst>
              <a:ext uri="{FF2B5EF4-FFF2-40B4-BE49-F238E27FC236}">
                <a16:creationId xmlns:a16="http://schemas.microsoft.com/office/drawing/2014/main" id="{E0927E5B-E8DC-9048-D5D6-8A96F177AAF7}"/>
              </a:ext>
            </a:extLst>
          </p:cNvPr>
          <p:cNvSpPr/>
          <p:nvPr/>
        </p:nvSpPr>
        <p:spPr>
          <a:xfrm>
            <a:off x="11926301" y="6560298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A424AACF-82B0-2EB2-BA7D-DFB45F140D51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838AAB09-0A61-E059-207F-A20258D93CF5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2267AEE-7C80-9B1D-2117-84670AC9884A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E15F0C76-D00F-A229-C44A-4E57AE6747EE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B05743CC-DD61-2E90-58CA-2B140F0E6AAC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9E2A7A5A-03E2-D3C4-773E-9AEFF95A8B28}"/>
              </a:ext>
            </a:extLst>
          </p:cNvPr>
          <p:cNvSpPr/>
          <p:nvPr/>
        </p:nvSpPr>
        <p:spPr>
          <a:xfrm>
            <a:off x="10348404" y="658762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D105-C379-23B6-6D4A-46A61523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5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A6B3B35-324C-0E4F-9288-7DF50CE9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17C33-2FA8-5D45-939E-8C14BF98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7" y="4990563"/>
            <a:ext cx="11206313" cy="928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Bevezetés</a:t>
            </a:r>
          </a:p>
        </p:txBody>
      </p:sp>
      <p:pic>
        <p:nvPicPr>
          <p:cNvPr id="8" name="Picture 7" descr="A cloud computing system with icons&#10;&#10;AI-generated content may be incorrect.">
            <a:extLst>
              <a:ext uri="{FF2B5EF4-FFF2-40B4-BE49-F238E27FC236}">
                <a16:creationId xmlns:a16="http://schemas.microsoft.com/office/drawing/2014/main" id="{E36E6CD3-F623-9FB7-7BF7-2D5BC4961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4" b="350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212E-D3AB-E89B-D7D8-2F394BAA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5/13/2025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7B252B00-85ED-4B31-3EB3-ABCDB8B6D7E7}"/>
              </a:ext>
            </a:extLst>
          </p:cNvPr>
          <p:cNvSpPr/>
          <p:nvPr/>
        </p:nvSpPr>
        <p:spPr>
          <a:xfrm>
            <a:off x="10350571" y="6570794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98201EA0-F12E-20FA-1232-046CF3D8C40C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F4FB28DB-CA17-4144-B9BD-588078A4729C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1E460839-B7E4-4EE6-6EEB-87FAADDBF497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4F99003E-8A02-BAA8-6869-494D0EF4D6ED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DF0D2C34-C549-DF96-D14B-B268BD1C7754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ED811E2A-888E-0780-F17E-E8A3B59104A1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3CAE4F-F053-6465-0FD3-93F12ED0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5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921ADB-B43D-32C5-18EE-18AF3C436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8AFC1D-8D9D-F3F4-C409-17B27BA86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BDCB2-4614-20BF-57FC-EADDE125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826840"/>
            <a:ext cx="3229942" cy="5363531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Feladat</a:t>
            </a:r>
            <a:endParaRPr lang="en-GB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1407B-45D2-E9CD-D4FC-F439C5CD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E56D5D3-3105-1C66-5BAB-FA7B033D5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699" y="0"/>
            <a:ext cx="8115301" cy="6858000"/>
          </a:xfrm>
          <a:custGeom>
            <a:avLst/>
            <a:gdLst>
              <a:gd name="connsiteX0" fmla="*/ 677913 w 8115301"/>
              <a:gd name="connsiteY0" fmla="*/ 0 h 6858000"/>
              <a:gd name="connsiteX1" fmla="*/ 8115301 w 8115301"/>
              <a:gd name="connsiteY1" fmla="*/ 0 h 6858000"/>
              <a:gd name="connsiteX2" fmla="*/ 8115301 w 8115301"/>
              <a:gd name="connsiteY2" fmla="*/ 6858000 h 6858000"/>
              <a:gd name="connsiteX3" fmla="*/ 677913 w 8115301"/>
              <a:gd name="connsiteY3" fmla="*/ 6858000 h 6858000"/>
              <a:gd name="connsiteX4" fmla="*/ 0 w 8115301"/>
              <a:gd name="connsiteY4" fmla="*/ 6180087 h 6858000"/>
              <a:gd name="connsiteX5" fmla="*/ 0 w 8115301"/>
              <a:gd name="connsiteY5" fmla="*/ 677913 h 6858000"/>
              <a:gd name="connsiteX6" fmla="*/ 677913 w 811530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5301" h="6858000">
                <a:moveTo>
                  <a:pt x="677913" y="0"/>
                </a:moveTo>
                <a:lnTo>
                  <a:pt x="8115301" y="0"/>
                </a:lnTo>
                <a:lnTo>
                  <a:pt x="811530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626E-59C9-F3D5-78D1-E667601F1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258" y="762000"/>
            <a:ext cx="6353342" cy="5230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u-HU" sz="2800" dirty="0">
                <a:solidFill>
                  <a:schemeClr val="bg1"/>
                </a:solidFill>
              </a:rPr>
              <a:t>A egy élő videó közvetítő (streaming) szolgáltatás fejlesztése </a:t>
            </a:r>
            <a:r>
              <a:rPr lang="hu-HU" sz="2800" dirty="0" err="1">
                <a:solidFill>
                  <a:schemeClr val="bg1"/>
                </a:solidFill>
              </a:rPr>
              <a:t>konténerizált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mikroszolgáltatás</a:t>
            </a:r>
            <a:r>
              <a:rPr lang="hu-HU" sz="2800" dirty="0">
                <a:solidFill>
                  <a:schemeClr val="bg1"/>
                </a:solidFill>
              </a:rPr>
              <a:t>-architektúrában, </a:t>
            </a:r>
            <a:r>
              <a:rPr lang="hu-HU" sz="2800" dirty="0" err="1">
                <a:solidFill>
                  <a:schemeClr val="bg1"/>
                </a:solidFill>
              </a:rPr>
              <a:t>Kubernetes</a:t>
            </a:r>
            <a:r>
              <a:rPr lang="hu-HU" sz="2800" dirty="0">
                <a:solidFill>
                  <a:schemeClr val="bg1"/>
                </a:solidFill>
              </a:rPr>
              <a:t> környezetben. A hallgatónak ki kell alakítania 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hu-HU" sz="2800" dirty="0">
                <a:solidFill>
                  <a:schemeClr val="bg1"/>
                </a:solidFill>
              </a:rPr>
              <a:t>rendszer fő komponenseit (pl. </a:t>
            </a:r>
            <a:r>
              <a:rPr lang="hu-HU" sz="2800" dirty="0" err="1">
                <a:solidFill>
                  <a:schemeClr val="bg1"/>
                </a:solidFill>
              </a:rPr>
              <a:t>stream</a:t>
            </a:r>
            <a:r>
              <a:rPr lang="hu-HU" sz="2800" dirty="0">
                <a:solidFill>
                  <a:schemeClr val="bg1"/>
                </a:solidFill>
              </a:rPr>
              <a:t> kezelés, felhasználókezelés, nézőszámlálás), és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hu-HU" sz="2800" dirty="0">
                <a:solidFill>
                  <a:schemeClr val="bg1"/>
                </a:solidFill>
              </a:rPr>
              <a:t>biztosítania kell azok együttműködését konténerekben.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0A4AB91D-A953-04B2-EEBB-3CDF55E63FAC}"/>
              </a:ext>
            </a:extLst>
          </p:cNvPr>
          <p:cNvSpPr/>
          <p:nvPr/>
        </p:nvSpPr>
        <p:spPr>
          <a:xfrm>
            <a:off x="10590300" y="6570794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CCE70B60-5DFF-AF32-4A0C-F7FC79DD034F}"/>
              </a:ext>
            </a:extLst>
          </p:cNvPr>
          <p:cNvSpPr/>
          <p:nvPr/>
        </p:nvSpPr>
        <p:spPr>
          <a:xfrm>
            <a:off x="10314015" y="6578629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03F6C5CF-A0D4-CFEC-08AE-93379EE8CCB7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158FE28D-3C48-A2FF-FD82-B02626366E3C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AA68AB04-D11E-4B9F-5AD8-F775440B2B09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B30A16BD-13F7-F809-2AC4-550363B099EC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1DBB83A-B528-126F-37D9-5B2FB2428EC2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BC9F9-7F4D-0986-FDA7-35D072D4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7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B6BD1-9ABB-A875-46FD-CF8CDE60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Streaming </a:t>
            </a:r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Szolgáltatások</a:t>
            </a: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Jelentősége</a:t>
            </a:r>
            <a:endParaRPr lang="en-US" sz="4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B0025-BE1D-2233-53D3-B5C116E0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DF507-7E13-8BB7-DF20-4892B07E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386" y="2843684"/>
            <a:ext cx="4256263" cy="23613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Mindennapos</a:t>
            </a:r>
            <a:r>
              <a:rPr lang="en-US" sz="1800" dirty="0"/>
              <a:t> </a:t>
            </a:r>
            <a:r>
              <a:rPr lang="en-US" sz="1800" dirty="0" err="1"/>
              <a:t>használat</a:t>
            </a:r>
            <a:endParaRPr lang="en-US" sz="1800" dirty="0"/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Szórakoztatás</a:t>
            </a:r>
            <a:r>
              <a:rPr lang="en-US" sz="1800" dirty="0"/>
              <a:t>, </a:t>
            </a:r>
            <a:r>
              <a:rPr lang="en-US" sz="1800" dirty="0" err="1"/>
              <a:t>Oktatás</a:t>
            </a:r>
            <a:r>
              <a:rPr lang="en-US" sz="1800" dirty="0"/>
              <a:t>, </a:t>
            </a:r>
            <a:r>
              <a:rPr lang="en-US" sz="1800" dirty="0" err="1"/>
              <a:t>Ipar</a:t>
            </a:r>
            <a:endParaRPr lang="en-US" sz="1800" dirty="0"/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Felhasználók</a:t>
            </a:r>
            <a:r>
              <a:rPr lang="en-US" sz="1800" dirty="0"/>
              <a:t> </a:t>
            </a:r>
            <a:r>
              <a:rPr lang="en-US" sz="1800" dirty="0" err="1"/>
              <a:t>milliói</a:t>
            </a:r>
            <a:endParaRPr lang="en-US" sz="1800" dirty="0"/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/>
              <a:t>Internet </a:t>
            </a:r>
            <a:r>
              <a:rPr lang="en-US" sz="1800" dirty="0" err="1"/>
              <a:t>forgalma</a:t>
            </a:r>
            <a:endParaRPr lang="en-US" sz="1800" dirty="0"/>
          </a:p>
        </p:txBody>
      </p:sp>
      <p:pic>
        <p:nvPicPr>
          <p:cNvPr id="9" name="Picture Placeholder 8" descr="A couple of women watching television&#10;&#10;AI-generated content may be incorrect.">
            <a:extLst>
              <a:ext uri="{FF2B5EF4-FFF2-40B4-BE49-F238E27FC236}">
                <a16:creationId xmlns:a16="http://schemas.microsoft.com/office/drawing/2014/main" id="{0B4666EC-1B01-5DFD-A9FB-DA0035B07F8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6" r="16076"/>
          <a:stretch>
            <a:fillRect/>
          </a:stretch>
        </p:blipFill>
        <p:spPr>
          <a:xfrm>
            <a:off x="5879846" y="1170121"/>
            <a:ext cx="5467230" cy="4532656"/>
          </a:xfrm>
          <a:prstGeom prst="rect">
            <a:avLst/>
          </a:prstGeom>
        </p:spPr>
      </p:pic>
      <p:sp>
        <p:nvSpPr>
          <p:cNvPr id="3" name="Diamond 2">
            <a:extLst>
              <a:ext uri="{FF2B5EF4-FFF2-40B4-BE49-F238E27FC236}">
                <a16:creationId xmlns:a16="http://schemas.microsoft.com/office/drawing/2014/main" id="{F670693B-5066-4BD5-025D-D955982B3FC7}"/>
              </a:ext>
            </a:extLst>
          </p:cNvPr>
          <p:cNvSpPr/>
          <p:nvPr/>
        </p:nvSpPr>
        <p:spPr>
          <a:xfrm>
            <a:off x="10609849" y="6570793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69BAF04-564A-EE37-0DE0-BE5B5EE43FE9}"/>
              </a:ext>
            </a:extLst>
          </p:cNvPr>
          <p:cNvSpPr/>
          <p:nvPr/>
        </p:nvSpPr>
        <p:spPr>
          <a:xfrm>
            <a:off x="10332259" y="6570793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407FB480-4B05-B044-CE33-C4870546B3F0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E7C9696-491E-EA07-372F-D6B8063BB59D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4CA2AF3F-91FE-A92F-FA94-D15E199EB9AF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302C3EE2-CFD0-6D33-BDB5-A708DB1745BE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3648880-5CCD-A103-B1D2-732591E3E9DD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40EE8-E2C0-77CD-E9DA-D6B9D310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5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F904DB4-22D2-4F22-B1B8-ADDDBB7FF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C5463-4C1F-6EA2-5253-B3A2FE16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4076698" cy="6858000"/>
          </a:xfrm>
          <a:custGeom>
            <a:avLst/>
            <a:gdLst>
              <a:gd name="connsiteX0" fmla="*/ 4076698 w 4076698"/>
              <a:gd name="connsiteY0" fmla="*/ 6858000 h 6858000"/>
              <a:gd name="connsiteX1" fmla="*/ 677913 w 4076698"/>
              <a:gd name="connsiteY1" fmla="*/ 6858000 h 6858000"/>
              <a:gd name="connsiteX2" fmla="*/ 0 w 4076698"/>
              <a:gd name="connsiteY2" fmla="*/ 6180087 h 6858000"/>
              <a:gd name="connsiteX3" fmla="*/ 0 w 4076698"/>
              <a:gd name="connsiteY3" fmla="*/ 677913 h 6858000"/>
              <a:gd name="connsiteX4" fmla="*/ 677913 w 4076698"/>
              <a:gd name="connsiteY4" fmla="*/ 0 h 6858000"/>
              <a:gd name="connsiteX5" fmla="*/ 4076698 w 407669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6698" h="6858000">
                <a:moveTo>
                  <a:pt x="4076698" y="6858000"/>
                </a:move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lnTo>
                  <a:pt x="407669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19788-8188-E6C4-6089-5660EC51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753762"/>
            <a:ext cx="3229942" cy="543660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Informatikai Háttér		</a:t>
            </a:r>
            <a:endParaRPr lang="en-GB" sz="400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30D54-3BDF-9C94-9F86-832CE705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5/13/2025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FB3FE8F-9D35-0C80-BF25-B6A7CF481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64191"/>
              </p:ext>
            </p:extLst>
          </p:nvPr>
        </p:nvGraphicFramePr>
        <p:xfrm>
          <a:off x="5015619" y="838201"/>
          <a:ext cx="6388331" cy="5191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iamond 2">
            <a:extLst>
              <a:ext uri="{FF2B5EF4-FFF2-40B4-BE49-F238E27FC236}">
                <a16:creationId xmlns:a16="http://schemas.microsoft.com/office/drawing/2014/main" id="{C5050F24-77D9-F073-4F1A-D48E43939376}"/>
              </a:ext>
            </a:extLst>
          </p:cNvPr>
          <p:cNvSpPr/>
          <p:nvPr/>
        </p:nvSpPr>
        <p:spPr>
          <a:xfrm>
            <a:off x="10848950" y="6550025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9366C204-2A1C-FF31-A761-60E2711D8A16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B3EB6C59-C902-926E-8636-4896ECCFEE95}"/>
              </a:ext>
            </a:extLst>
          </p:cNvPr>
          <p:cNvSpPr/>
          <p:nvPr/>
        </p:nvSpPr>
        <p:spPr>
          <a:xfrm>
            <a:off x="10360172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DC09E523-5FB4-113E-8262-143A6E80430E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5A6B2337-691F-C4F5-B330-AFDB970DB2E0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4AC050C-DA29-D6FB-A538-83372D3E8428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DFD4EAA4-8587-898D-5D09-DC073C8D000B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FC27C-1CFA-F415-8EB6-97D24A31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6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DE185-425A-C82E-C89A-39CBE601E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8794-928A-20CE-B847-071208163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7" y="4990563"/>
            <a:ext cx="11206313" cy="928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Elméleti</a:t>
            </a:r>
            <a:r>
              <a:rPr lang="en-US" sz="4800" dirty="0"/>
              <a:t> Háttér</a:t>
            </a:r>
          </a:p>
        </p:txBody>
      </p:sp>
      <p:pic>
        <p:nvPicPr>
          <p:cNvPr id="8" name="Picture 7" descr="A cloud computing system with icons&#10;&#10;AI-generated content may be incorrect.">
            <a:extLst>
              <a:ext uri="{FF2B5EF4-FFF2-40B4-BE49-F238E27FC236}">
                <a16:creationId xmlns:a16="http://schemas.microsoft.com/office/drawing/2014/main" id="{511AEB45-164D-F133-4346-26A22A217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4" b="350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4B31-1DE1-661B-43E9-F7BBB7F0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5/13/2025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491F5E77-26DE-29E3-BB81-D0F0772AEA4F}"/>
              </a:ext>
            </a:extLst>
          </p:cNvPr>
          <p:cNvSpPr/>
          <p:nvPr/>
        </p:nvSpPr>
        <p:spPr>
          <a:xfrm>
            <a:off x="10853892" y="6560298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2E32DF3-3D0F-2948-2B74-C5EABB054DF2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C9B2A0C-FE25-E737-30DF-6C49246CB9D3}"/>
              </a:ext>
            </a:extLst>
          </p:cNvPr>
          <p:cNvSpPr/>
          <p:nvPr/>
        </p:nvSpPr>
        <p:spPr>
          <a:xfrm>
            <a:off x="10343291" y="6556512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197FBF9E-D57B-E54F-2646-BC7C2229ACA6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36F619E-05AD-E886-16E5-33A9B00D219C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430D28EC-6C40-AF32-B1F0-22267F961AF1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06BE7A18-56FF-68C3-7CA4-596DA8A67F10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6F3CB-FEC0-EC26-366B-EFD58AF6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9DC15-38D7-3E93-A0E0-71C1335B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 err="1"/>
              <a:t>Közvetítő</a:t>
            </a:r>
            <a:r>
              <a:rPr lang="en-US" dirty="0"/>
              <a:t> </a:t>
            </a:r>
            <a:r>
              <a:rPr lang="en-US" dirty="0" err="1"/>
              <a:t>protokollok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A0AA7-3DB7-8794-F9D7-5EF70C16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0101-3545-C7EB-A7C9-9FB6D3943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2556233"/>
            <a:ext cx="4847193" cy="2695955"/>
          </a:xfrm>
        </p:spPr>
        <p:txBody>
          <a:bodyPr anchor="b">
            <a:normAutofit/>
          </a:bodyPr>
          <a:lstStyle/>
          <a:p>
            <a:r>
              <a:rPr lang="en-US" dirty="0"/>
              <a:t>RTMP</a:t>
            </a:r>
          </a:p>
          <a:p>
            <a:pPr lvl="1"/>
            <a:r>
              <a:rPr lang="en-US" dirty="0" err="1"/>
              <a:t>Tartalom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endParaRPr lang="en-US" dirty="0"/>
          </a:p>
          <a:p>
            <a:r>
              <a:rPr lang="en-US" dirty="0"/>
              <a:t>HLS</a:t>
            </a:r>
          </a:p>
          <a:p>
            <a:pPr lvl="1"/>
            <a:r>
              <a:rPr lang="en-US" dirty="0" err="1"/>
              <a:t>Tartalom</a:t>
            </a:r>
            <a:r>
              <a:rPr lang="en-US" dirty="0"/>
              <a:t> </a:t>
            </a:r>
            <a:r>
              <a:rPr lang="en-US" dirty="0" err="1"/>
              <a:t>letöltés</a:t>
            </a:r>
            <a:endParaRPr lang="en-US" dirty="0"/>
          </a:p>
          <a:p>
            <a:pPr lvl="1"/>
            <a:r>
              <a:rPr lang="en-US" dirty="0" err="1"/>
              <a:t>Szegmensek</a:t>
            </a:r>
            <a:endParaRPr lang="en-US" dirty="0"/>
          </a:p>
          <a:p>
            <a:pPr lvl="1"/>
            <a:r>
              <a:rPr lang="en-US" dirty="0"/>
              <a:t>HTTP</a:t>
            </a:r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753FEA-5CDF-BAA4-DD72-BBCB6437C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939" y="838200"/>
            <a:ext cx="3614165" cy="5181600"/>
          </a:xfrm>
          <a:prstGeom prst="rect">
            <a:avLst/>
          </a:prstGeom>
        </p:spPr>
      </p:pic>
      <p:sp>
        <p:nvSpPr>
          <p:cNvPr id="5" name="Diamond 4">
            <a:extLst>
              <a:ext uri="{FF2B5EF4-FFF2-40B4-BE49-F238E27FC236}">
                <a16:creationId xmlns:a16="http://schemas.microsoft.com/office/drawing/2014/main" id="{34ADC9E9-343C-BC7D-6428-017C577C4B47}"/>
              </a:ext>
            </a:extLst>
          </p:cNvPr>
          <p:cNvSpPr/>
          <p:nvPr/>
        </p:nvSpPr>
        <p:spPr>
          <a:xfrm>
            <a:off x="11119367" y="6560298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EF1822E-CE61-1920-98E8-D128766040DC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2FD154FC-D50D-6B30-6795-9F95354148A6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F74AD3A-83FB-9866-C856-47796E14D579}"/>
              </a:ext>
            </a:extLst>
          </p:cNvPr>
          <p:cNvSpPr/>
          <p:nvPr/>
        </p:nvSpPr>
        <p:spPr>
          <a:xfrm>
            <a:off x="10334844" y="657589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069DA0EE-6552-62E4-F8C1-0AAAC3529CD9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40E2A4C-7BCC-CCC3-7EF7-89206B57191E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FCD8192-852C-10B4-D960-E57AF230A213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0A77-2449-04FE-29AF-2B0370C6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4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6FAC9-446F-EF94-9876-BA9055A3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anchor="t">
            <a:normAutofit/>
          </a:bodyPr>
          <a:lstStyle/>
          <a:p>
            <a:r>
              <a:rPr lang="en-US" sz="4100"/>
              <a:t>Microservice </a:t>
            </a:r>
            <a:r>
              <a:rPr lang="en-US" sz="4100" err="1"/>
              <a:t>architektúra</a:t>
            </a:r>
            <a:r>
              <a:rPr lang="en-US" sz="4100"/>
              <a:t> </a:t>
            </a:r>
            <a:r>
              <a:rPr lang="en-US" sz="4100" err="1"/>
              <a:t>és</a:t>
            </a:r>
            <a:r>
              <a:rPr lang="en-US" sz="4100"/>
              <a:t> </a:t>
            </a:r>
            <a:r>
              <a:rPr lang="en-US" sz="4100" err="1"/>
              <a:t>kubernetes</a:t>
            </a:r>
            <a:endParaRPr lang="en-GB" sz="4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9753-5D5E-D394-C054-1DD815DC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31F7-112F-1E9E-1EA3-41F1DDD95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19" y="2805545"/>
            <a:ext cx="4256263" cy="3319410"/>
          </a:xfrm>
        </p:spPr>
        <p:txBody>
          <a:bodyPr anchor="b">
            <a:normAutofit/>
          </a:bodyPr>
          <a:lstStyle/>
          <a:p>
            <a:r>
              <a:rPr lang="en-US" dirty="0"/>
              <a:t>Microservice </a:t>
            </a:r>
            <a:r>
              <a:rPr lang="en-US" dirty="0" err="1"/>
              <a:t>achitektúra</a:t>
            </a:r>
            <a:endParaRPr lang="en-US" dirty="0"/>
          </a:p>
          <a:p>
            <a:pPr lvl="1"/>
            <a:r>
              <a:rPr lang="en-US" dirty="0" err="1"/>
              <a:t>Lazán</a:t>
            </a:r>
            <a:r>
              <a:rPr lang="en-US" dirty="0"/>
              <a:t> </a:t>
            </a:r>
            <a:r>
              <a:rPr lang="en-US" dirty="0" err="1"/>
              <a:t>kapcsolt</a:t>
            </a:r>
            <a:r>
              <a:rPr lang="en-US" dirty="0"/>
              <a:t> </a:t>
            </a:r>
            <a:r>
              <a:rPr lang="en-US" dirty="0" err="1"/>
              <a:t>modulok</a:t>
            </a:r>
            <a:endParaRPr lang="en-US" dirty="0"/>
          </a:p>
          <a:p>
            <a:pPr lvl="1"/>
            <a:r>
              <a:rPr lang="en-US" dirty="0" err="1"/>
              <a:t>Feladat</a:t>
            </a:r>
            <a:r>
              <a:rPr lang="en-US" dirty="0"/>
              <a:t> </a:t>
            </a:r>
            <a:r>
              <a:rPr lang="en-US" dirty="0" err="1"/>
              <a:t>szeparáció</a:t>
            </a:r>
            <a:endParaRPr lang="en-US" dirty="0"/>
          </a:p>
          <a:p>
            <a:pPr lvl="1"/>
            <a:r>
              <a:rPr lang="en-US" dirty="0" err="1"/>
              <a:t>Rugalmas</a:t>
            </a:r>
            <a:endParaRPr lang="en-US" dirty="0"/>
          </a:p>
          <a:p>
            <a:r>
              <a:rPr lang="en-US" dirty="0"/>
              <a:t>Kubernetes</a:t>
            </a:r>
          </a:p>
          <a:p>
            <a:pPr lvl="1"/>
            <a:r>
              <a:rPr lang="en-US" dirty="0" err="1"/>
              <a:t>Skálázhatóság</a:t>
            </a:r>
            <a:endParaRPr lang="en-US" dirty="0"/>
          </a:p>
          <a:p>
            <a:pPr lvl="1"/>
            <a:r>
              <a:rPr lang="en-US" dirty="0"/>
              <a:t>Ingress</a:t>
            </a:r>
          </a:p>
          <a:p>
            <a:pPr lvl="1"/>
            <a:r>
              <a:rPr lang="en-US" dirty="0" err="1"/>
              <a:t>Könnyű</a:t>
            </a:r>
            <a:r>
              <a:rPr lang="en-US" dirty="0"/>
              <a:t> </a:t>
            </a:r>
            <a:r>
              <a:rPr lang="en-US" dirty="0" err="1"/>
              <a:t>telepíthetőség</a:t>
            </a:r>
            <a:endParaRPr lang="en-US" dirty="0"/>
          </a:p>
          <a:p>
            <a:pPr lvl="1"/>
            <a:endParaRPr lang="en-GB" dirty="0"/>
          </a:p>
        </p:txBody>
      </p:sp>
      <p:pic>
        <p:nvPicPr>
          <p:cNvPr id="8" name="Picture 7" descr="A blue hexagon with a wheel and a couple of blue cubes&#10;&#10;AI-generated content may be incorrect.">
            <a:extLst>
              <a:ext uri="{FF2B5EF4-FFF2-40B4-BE49-F238E27FC236}">
                <a16:creationId xmlns:a16="http://schemas.microsoft.com/office/drawing/2014/main" id="{221E9982-432F-673F-DE0B-7B6941CE6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46" y="1932961"/>
            <a:ext cx="5467230" cy="3006976"/>
          </a:xfrm>
          <a:prstGeom prst="rect">
            <a:avLst/>
          </a:prstGeom>
        </p:spPr>
      </p:pic>
      <p:sp>
        <p:nvSpPr>
          <p:cNvPr id="5" name="Diamond 4">
            <a:extLst>
              <a:ext uri="{FF2B5EF4-FFF2-40B4-BE49-F238E27FC236}">
                <a16:creationId xmlns:a16="http://schemas.microsoft.com/office/drawing/2014/main" id="{6E9ED264-31D8-1016-C5CD-CCA919D5905D}"/>
              </a:ext>
            </a:extLst>
          </p:cNvPr>
          <p:cNvSpPr/>
          <p:nvPr/>
        </p:nvSpPr>
        <p:spPr>
          <a:xfrm>
            <a:off x="11135267" y="6575905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03E39879-4E59-3F06-E6AA-E08F824EC9A8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B929857B-B694-10D1-0AAE-66B8142274B1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F8248E0-3137-DC3F-DAC4-5019B724FE9C}"/>
              </a:ext>
            </a:extLst>
          </p:cNvPr>
          <p:cNvSpPr/>
          <p:nvPr/>
        </p:nvSpPr>
        <p:spPr>
          <a:xfrm>
            <a:off x="10317556" y="6575904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A9E67BF6-3426-76CA-8D93-946ADB552D21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B0EC74A-26EC-3112-8246-CE6CC0269A3A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FD6571B-AD02-07F2-6093-3FAD785336D5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D53D9-C206-266B-6EB8-E58BBE7A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6E2BD-3072-F3D3-A777-D231C7B53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CAC7-0DC7-ECCB-210D-99E75111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7" y="4990563"/>
            <a:ext cx="11206313" cy="928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Architektúra</a:t>
            </a:r>
            <a:r>
              <a:rPr lang="en-US" sz="4800" dirty="0"/>
              <a:t> </a:t>
            </a:r>
            <a:r>
              <a:rPr lang="en-US" sz="4800" dirty="0" err="1"/>
              <a:t>és</a:t>
            </a:r>
            <a:r>
              <a:rPr lang="en-US" sz="4800" dirty="0"/>
              <a:t> </a:t>
            </a:r>
            <a:r>
              <a:rPr lang="en-US" sz="4800" dirty="0" err="1"/>
              <a:t>Implementáció</a:t>
            </a:r>
            <a:endParaRPr lang="en-US" sz="4800" dirty="0"/>
          </a:p>
        </p:txBody>
      </p:sp>
      <p:pic>
        <p:nvPicPr>
          <p:cNvPr id="8" name="Picture 7" descr="A cloud computing system with icons&#10;&#10;AI-generated content may be incorrect.">
            <a:extLst>
              <a:ext uri="{FF2B5EF4-FFF2-40B4-BE49-F238E27FC236}">
                <a16:creationId xmlns:a16="http://schemas.microsoft.com/office/drawing/2014/main" id="{BA9C2549-14E1-C0D2-323D-90CE5B20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4" b="350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583D0-3EEB-962B-92FD-3232D3FE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5/13/2025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6690D461-C03E-4577-291C-F26FEBDCF2F3}"/>
              </a:ext>
            </a:extLst>
          </p:cNvPr>
          <p:cNvSpPr/>
          <p:nvPr/>
        </p:nvSpPr>
        <p:spPr>
          <a:xfrm>
            <a:off x="11393741" y="6575904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9A16714-351A-2164-A1CF-CA43C1A3973D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69A2BA9-8C1C-674F-B489-CBAA7A6BE32A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F969C839-B208-E075-ECD7-B7E4818A7512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08447F0C-42F7-B87E-9C9E-57DF88FA5963}"/>
              </a:ext>
            </a:extLst>
          </p:cNvPr>
          <p:cNvSpPr/>
          <p:nvPr/>
        </p:nvSpPr>
        <p:spPr>
          <a:xfrm>
            <a:off x="10338805" y="656029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E7E09504-32C5-5C27-89EF-205A18606B6E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4E6FA758-6930-2861-487D-696122A2A94F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8BF48-C378-BAB1-3149-303449BE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ylanVTI">
  <a:themeElements>
    <a:clrScheme name="Custom 8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389</Words>
  <Application>Microsoft Office PowerPoint</Application>
  <PresentationFormat>Widescreen</PresentationFormat>
  <Paragraphs>99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Neue Haas Grotesk Text Pro</vt:lpstr>
      <vt:lpstr>Segoe WPC</vt:lpstr>
      <vt:lpstr>DylanVTI</vt:lpstr>
      <vt:lpstr>Live Streaming Service</vt:lpstr>
      <vt:lpstr>Bevezetés</vt:lpstr>
      <vt:lpstr>Feladat</vt:lpstr>
      <vt:lpstr>Streaming Szolgáltatások Jelentősége</vt:lpstr>
      <vt:lpstr>Informatikai Háttér  </vt:lpstr>
      <vt:lpstr>Elméleti Háttér</vt:lpstr>
      <vt:lpstr>Közvetítő protokollok</vt:lpstr>
      <vt:lpstr>Microservice architektúra és kubernetes</vt:lpstr>
      <vt:lpstr>Architektúra és Implementáció</vt:lpstr>
      <vt:lpstr>Tervezett funkciók</vt:lpstr>
      <vt:lpstr>Architektúra</vt:lpstr>
      <vt:lpstr>Streaming működése</vt:lpstr>
      <vt:lpstr>Nehézségek</vt:lpstr>
      <vt:lpstr>Összefoglalva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Peti Buga</dc:creator>
  <cp:lastModifiedBy>Peti Buga</cp:lastModifiedBy>
  <cp:revision>17</cp:revision>
  <dcterms:created xsi:type="dcterms:W3CDTF">2025-05-11T12:59:22Z</dcterms:created>
  <dcterms:modified xsi:type="dcterms:W3CDTF">2025-05-14T18:45:32Z</dcterms:modified>
</cp:coreProperties>
</file>