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673C0-95EB-4BB2-A8FF-167A6040BB4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827F33-BDE1-4D50-B2C1-B8E5270FEC66}">
      <dgm:prSet/>
      <dgm:spPr/>
      <dgm:t>
        <a:bodyPr/>
        <a:lstStyle/>
        <a:p>
          <a:r>
            <a:rPr lang="en-US"/>
            <a:t>Komplex Rendszerek</a:t>
          </a:r>
        </a:p>
      </dgm:t>
    </dgm:pt>
    <dgm:pt modelId="{557A19C4-A091-4FA6-84E9-3BAE46BDE3AE}" type="parTrans" cxnId="{99C71643-8DFB-4362-93E1-C7D601AFF5FC}">
      <dgm:prSet/>
      <dgm:spPr/>
      <dgm:t>
        <a:bodyPr/>
        <a:lstStyle/>
        <a:p>
          <a:endParaRPr lang="en-US"/>
        </a:p>
      </dgm:t>
    </dgm:pt>
    <dgm:pt modelId="{0E0261F9-9413-4059-8DFA-8E64E30BB276}" type="sibTrans" cxnId="{99C71643-8DFB-4362-93E1-C7D601AFF5FC}">
      <dgm:prSet/>
      <dgm:spPr/>
      <dgm:t>
        <a:bodyPr/>
        <a:lstStyle/>
        <a:p>
          <a:endParaRPr lang="en-US"/>
        </a:p>
      </dgm:t>
    </dgm:pt>
    <dgm:pt modelId="{D08FCA02-31FE-4CA0-B083-B1A1DDB36ED8}">
      <dgm:prSet/>
      <dgm:spPr/>
      <dgm:t>
        <a:bodyPr/>
        <a:lstStyle/>
        <a:p>
          <a:r>
            <a:rPr lang="en-US"/>
            <a:t>Hullámzó erőforrásigény</a:t>
          </a:r>
        </a:p>
      </dgm:t>
    </dgm:pt>
    <dgm:pt modelId="{C96C693E-EA86-49A8-842C-3E138962555E}" type="parTrans" cxnId="{92F8D5A5-4C44-49D4-A222-6DEEA8C448C0}">
      <dgm:prSet/>
      <dgm:spPr/>
      <dgm:t>
        <a:bodyPr/>
        <a:lstStyle/>
        <a:p>
          <a:endParaRPr lang="en-US"/>
        </a:p>
      </dgm:t>
    </dgm:pt>
    <dgm:pt modelId="{95361F60-8150-4526-94ED-225D64C0E08A}" type="sibTrans" cxnId="{92F8D5A5-4C44-49D4-A222-6DEEA8C448C0}">
      <dgm:prSet/>
      <dgm:spPr/>
      <dgm:t>
        <a:bodyPr/>
        <a:lstStyle/>
        <a:p>
          <a:endParaRPr lang="en-US"/>
        </a:p>
      </dgm:t>
    </dgm:pt>
    <dgm:pt modelId="{960ABAD8-71F1-448A-A815-90254124DD42}">
      <dgm:prSet/>
      <dgm:spPr/>
      <dgm:t>
        <a:bodyPr/>
        <a:lstStyle/>
        <a:p>
          <a:r>
            <a:rPr lang="en-US"/>
            <a:t>Felhőalapú megoldás</a:t>
          </a:r>
        </a:p>
      </dgm:t>
    </dgm:pt>
    <dgm:pt modelId="{0C963756-F98E-4FE7-8E25-647003771E88}" type="parTrans" cxnId="{49526BC5-0B93-4843-B9BA-3356B71EFAFC}">
      <dgm:prSet/>
      <dgm:spPr/>
      <dgm:t>
        <a:bodyPr/>
        <a:lstStyle/>
        <a:p>
          <a:endParaRPr lang="en-US"/>
        </a:p>
      </dgm:t>
    </dgm:pt>
    <dgm:pt modelId="{BEE31430-A440-4127-BC1A-8CA8CF8965BF}" type="sibTrans" cxnId="{49526BC5-0B93-4843-B9BA-3356B71EFAFC}">
      <dgm:prSet/>
      <dgm:spPr/>
      <dgm:t>
        <a:bodyPr/>
        <a:lstStyle/>
        <a:p>
          <a:endParaRPr lang="en-US"/>
        </a:p>
      </dgm:t>
    </dgm:pt>
    <dgm:pt modelId="{D37AFADA-C5C7-46B9-B81C-A38BBC7457FB}">
      <dgm:prSet/>
      <dgm:spPr/>
      <dgm:t>
        <a:bodyPr/>
        <a:lstStyle/>
        <a:p>
          <a:r>
            <a:rPr lang="en-US"/>
            <a:t>Kubernetes</a:t>
          </a:r>
        </a:p>
      </dgm:t>
    </dgm:pt>
    <dgm:pt modelId="{2D1B3C73-0573-4519-B160-0FDF3980267C}" type="parTrans" cxnId="{92163670-1C06-4926-AFDF-49D7CB52E698}">
      <dgm:prSet/>
      <dgm:spPr/>
      <dgm:t>
        <a:bodyPr/>
        <a:lstStyle/>
        <a:p>
          <a:endParaRPr lang="en-US"/>
        </a:p>
      </dgm:t>
    </dgm:pt>
    <dgm:pt modelId="{FF292D5B-7A21-49BE-8B73-67C66942270D}" type="sibTrans" cxnId="{92163670-1C06-4926-AFDF-49D7CB52E698}">
      <dgm:prSet/>
      <dgm:spPr/>
      <dgm:t>
        <a:bodyPr/>
        <a:lstStyle/>
        <a:p>
          <a:endParaRPr lang="en-US"/>
        </a:p>
      </dgm:t>
    </dgm:pt>
    <dgm:pt modelId="{A25D918C-5277-4AE8-969A-980DE02A0039}" type="pres">
      <dgm:prSet presAssocID="{8FD673C0-95EB-4BB2-A8FF-167A6040BB48}" presName="linear" presStyleCnt="0">
        <dgm:presLayoutVars>
          <dgm:dir/>
          <dgm:animLvl val="lvl"/>
          <dgm:resizeHandles val="exact"/>
        </dgm:presLayoutVars>
      </dgm:prSet>
      <dgm:spPr/>
    </dgm:pt>
    <dgm:pt modelId="{69F41EC7-2DB7-49FF-A581-171B6B6D9050}" type="pres">
      <dgm:prSet presAssocID="{3F827F33-BDE1-4D50-B2C1-B8E5270FEC66}" presName="parentLin" presStyleCnt="0"/>
      <dgm:spPr/>
    </dgm:pt>
    <dgm:pt modelId="{E7B5E1F6-79ED-4E34-B5B2-0DC3AD480940}" type="pres">
      <dgm:prSet presAssocID="{3F827F33-BDE1-4D50-B2C1-B8E5270FEC66}" presName="parentLeftMargin" presStyleLbl="node1" presStyleIdx="0" presStyleCnt="4"/>
      <dgm:spPr/>
    </dgm:pt>
    <dgm:pt modelId="{2FD0A5D9-40FE-45A3-92B2-B5A0826EA688}" type="pres">
      <dgm:prSet presAssocID="{3F827F33-BDE1-4D50-B2C1-B8E5270FEC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D579D9-A30F-4774-9913-D82456E1DA18}" type="pres">
      <dgm:prSet presAssocID="{3F827F33-BDE1-4D50-B2C1-B8E5270FEC66}" presName="negativeSpace" presStyleCnt="0"/>
      <dgm:spPr/>
    </dgm:pt>
    <dgm:pt modelId="{4E96053E-64F0-4B82-823E-E2934637132C}" type="pres">
      <dgm:prSet presAssocID="{3F827F33-BDE1-4D50-B2C1-B8E5270FEC66}" presName="childText" presStyleLbl="conFgAcc1" presStyleIdx="0" presStyleCnt="4">
        <dgm:presLayoutVars>
          <dgm:bulletEnabled val="1"/>
        </dgm:presLayoutVars>
      </dgm:prSet>
      <dgm:spPr/>
    </dgm:pt>
    <dgm:pt modelId="{CFC2604C-D74D-4358-962E-D483F1D2FD3D}" type="pres">
      <dgm:prSet presAssocID="{0E0261F9-9413-4059-8DFA-8E64E30BB276}" presName="spaceBetweenRectangles" presStyleCnt="0"/>
      <dgm:spPr/>
    </dgm:pt>
    <dgm:pt modelId="{2A090B7E-5053-45F4-BFF9-8C642E108C6B}" type="pres">
      <dgm:prSet presAssocID="{D08FCA02-31FE-4CA0-B083-B1A1DDB36ED8}" presName="parentLin" presStyleCnt="0"/>
      <dgm:spPr/>
    </dgm:pt>
    <dgm:pt modelId="{15B819A5-B62C-408A-8910-7A1184FA6587}" type="pres">
      <dgm:prSet presAssocID="{D08FCA02-31FE-4CA0-B083-B1A1DDB36ED8}" presName="parentLeftMargin" presStyleLbl="node1" presStyleIdx="0" presStyleCnt="4"/>
      <dgm:spPr/>
    </dgm:pt>
    <dgm:pt modelId="{1986C79E-82F7-4FD0-9A78-A42A28830B3C}" type="pres">
      <dgm:prSet presAssocID="{D08FCA02-31FE-4CA0-B083-B1A1DDB36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C77A08-0BCC-41CF-B1B1-6CF02184D1C3}" type="pres">
      <dgm:prSet presAssocID="{D08FCA02-31FE-4CA0-B083-B1A1DDB36ED8}" presName="negativeSpace" presStyleCnt="0"/>
      <dgm:spPr/>
    </dgm:pt>
    <dgm:pt modelId="{505F29F3-9A95-4CEE-ABFB-5B7E5D706E0D}" type="pres">
      <dgm:prSet presAssocID="{D08FCA02-31FE-4CA0-B083-B1A1DDB36ED8}" presName="childText" presStyleLbl="conFgAcc1" presStyleIdx="1" presStyleCnt="4">
        <dgm:presLayoutVars>
          <dgm:bulletEnabled val="1"/>
        </dgm:presLayoutVars>
      </dgm:prSet>
      <dgm:spPr/>
    </dgm:pt>
    <dgm:pt modelId="{BC9D1C1A-4080-4055-8B30-27DC0C4167D0}" type="pres">
      <dgm:prSet presAssocID="{95361F60-8150-4526-94ED-225D64C0E08A}" presName="spaceBetweenRectangles" presStyleCnt="0"/>
      <dgm:spPr/>
    </dgm:pt>
    <dgm:pt modelId="{71D4D0D9-A499-4C82-9B4A-461328DF0677}" type="pres">
      <dgm:prSet presAssocID="{960ABAD8-71F1-448A-A815-90254124DD42}" presName="parentLin" presStyleCnt="0"/>
      <dgm:spPr/>
    </dgm:pt>
    <dgm:pt modelId="{82051B45-DE56-44D5-BDCC-971BA4BE7109}" type="pres">
      <dgm:prSet presAssocID="{960ABAD8-71F1-448A-A815-90254124DD42}" presName="parentLeftMargin" presStyleLbl="node1" presStyleIdx="1" presStyleCnt="4"/>
      <dgm:spPr/>
    </dgm:pt>
    <dgm:pt modelId="{80D27CEA-8BD3-4988-8F22-648FCEB8B40F}" type="pres">
      <dgm:prSet presAssocID="{960ABAD8-71F1-448A-A815-90254124DD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15B7E7-B3A9-4350-A40C-287DD8E318D8}" type="pres">
      <dgm:prSet presAssocID="{960ABAD8-71F1-448A-A815-90254124DD42}" presName="negativeSpace" presStyleCnt="0"/>
      <dgm:spPr/>
    </dgm:pt>
    <dgm:pt modelId="{FE21EFCF-B5F2-4316-BD3A-BF1CE55C64C7}" type="pres">
      <dgm:prSet presAssocID="{960ABAD8-71F1-448A-A815-90254124DD42}" presName="childText" presStyleLbl="conFgAcc1" presStyleIdx="2" presStyleCnt="4">
        <dgm:presLayoutVars>
          <dgm:bulletEnabled val="1"/>
        </dgm:presLayoutVars>
      </dgm:prSet>
      <dgm:spPr/>
    </dgm:pt>
    <dgm:pt modelId="{F392FE55-F6CD-4F5E-B2C1-64712E9A3EF4}" type="pres">
      <dgm:prSet presAssocID="{BEE31430-A440-4127-BC1A-8CA8CF8965BF}" presName="spaceBetweenRectangles" presStyleCnt="0"/>
      <dgm:spPr/>
    </dgm:pt>
    <dgm:pt modelId="{0EB481E3-B4E6-48F4-AB4F-5C51BF16D826}" type="pres">
      <dgm:prSet presAssocID="{D37AFADA-C5C7-46B9-B81C-A38BBC7457FB}" presName="parentLin" presStyleCnt="0"/>
      <dgm:spPr/>
    </dgm:pt>
    <dgm:pt modelId="{951558FB-04FC-4E98-B5B5-81F21FD3D9A1}" type="pres">
      <dgm:prSet presAssocID="{D37AFADA-C5C7-46B9-B81C-A38BBC7457FB}" presName="parentLeftMargin" presStyleLbl="node1" presStyleIdx="2" presStyleCnt="4"/>
      <dgm:spPr/>
    </dgm:pt>
    <dgm:pt modelId="{C2783059-2016-497A-9DFE-FC150E8672BF}" type="pres">
      <dgm:prSet presAssocID="{D37AFADA-C5C7-46B9-B81C-A38BBC7457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508D74-AA7F-4A32-BB65-2D04D3C1A4B7}" type="pres">
      <dgm:prSet presAssocID="{D37AFADA-C5C7-46B9-B81C-A38BBC7457FB}" presName="negativeSpace" presStyleCnt="0"/>
      <dgm:spPr/>
    </dgm:pt>
    <dgm:pt modelId="{80D6C1E7-E354-41CC-A286-E967F4ABAAD3}" type="pres">
      <dgm:prSet presAssocID="{D37AFADA-C5C7-46B9-B81C-A38BBC7457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EE20E38-9ABC-4435-8994-1DB986E66853}" type="presOf" srcId="{D08FCA02-31FE-4CA0-B083-B1A1DDB36ED8}" destId="{1986C79E-82F7-4FD0-9A78-A42A28830B3C}" srcOrd="1" destOrd="0" presId="urn:microsoft.com/office/officeart/2005/8/layout/list1"/>
    <dgm:cxn modelId="{B9D93F39-065C-40D7-8B83-4584E4AFC502}" type="presOf" srcId="{D37AFADA-C5C7-46B9-B81C-A38BBC7457FB}" destId="{951558FB-04FC-4E98-B5B5-81F21FD3D9A1}" srcOrd="0" destOrd="0" presId="urn:microsoft.com/office/officeart/2005/8/layout/list1"/>
    <dgm:cxn modelId="{99C71643-8DFB-4362-93E1-C7D601AFF5FC}" srcId="{8FD673C0-95EB-4BB2-A8FF-167A6040BB48}" destId="{3F827F33-BDE1-4D50-B2C1-B8E5270FEC66}" srcOrd="0" destOrd="0" parTransId="{557A19C4-A091-4FA6-84E9-3BAE46BDE3AE}" sibTransId="{0E0261F9-9413-4059-8DFA-8E64E30BB276}"/>
    <dgm:cxn modelId="{92163670-1C06-4926-AFDF-49D7CB52E698}" srcId="{8FD673C0-95EB-4BB2-A8FF-167A6040BB48}" destId="{D37AFADA-C5C7-46B9-B81C-A38BBC7457FB}" srcOrd="3" destOrd="0" parTransId="{2D1B3C73-0573-4519-B160-0FDF3980267C}" sibTransId="{FF292D5B-7A21-49BE-8B73-67C66942270D}"/>
    <dgm:cxn modelId="{D5426D7D-6126-43E0-8996-4E33AF12B0E2}" type="presOf" srcId="{8FD673C0-95EB-4BB2-A8FF-167A6040BB48}" destId="{A25D918C-5277-4AE8-969A-980DE02A0039}" srcOrd="0" destOrd="0" presId="urn:microsoft.com/office/officeart/2005/8/layout/list1"/>
    <dgm:cxn modelId="{4CE9F37D-4399-4BA7-B364-E485465F49AA}" type="presOf" srcId="{960ABAD8-71F1-448A-A815-90254124DD42}" destId="{80D27CEA-8BD3-4988-8F22-648FCEB8B40F}" srcOrd="1" destOrd="0" presId="urn:microsoft.com/office/officeart/2005/8/layout/list1"/>
    <dgm:cxn modelId="{8AEC969B-303C-4021-A565-987B30900230}" type="presOf" srcId="{D08FCA02-31FE-4CA0-B083-B1A1DDB36ED8}" destId="{15B819A5-B62C-408A-8910-7A1184FA6587}" srcOrd="0" destOrd="0" presId="urn:microsoft.com/office/officeart/2005/8/layout/list1"/>
    <dgm:cxn modelId="{92F8D5A5-4C44-49D4-A222-6DEEA8C448C0}" srcId="{8FD673C0-95EB-4BB2-A8FF-167A6040BB48}" destId="{D08FCA02-31FE-4CA0-B083-B1A1DDB36ED8}" srcOrd="1" destOrd="0" parTransId="{C96C693E-EA86-49A8-842C-3E138962555E}" sibTransId="{95361F60-8150-4526-94ED-225D64C0E08A}"/>
    <dgm:cxn modelId="{5D3001AF-8C7A-436B-8066-D92D31F1DD75}" type="presOf" srcId="{D37AFADA-C5C7-46B9-B81C-A38BBC7457FB}" destId="{C2783059-2016-497A-9DFE-FC150E8672BF}" srcOrd="1" destOrd="0" presId="urn:microsoft.com/office/officeart/2005/8/layout/list1"/>
    <dgm:cxn modelId="{49526BC5-0B93-4843-B9BA-3356B71EFAFC}" srcId="{8FD673C0-95EB-4BB2-A8FF-167A6040BB48}" destId="{960ABAD8-71F1-448A-A815-90254124DD42}" srcOrd="2" destOrd="0" parTransId="{0C963756-F98E-4FE7-8E25-647003771E88}" sibTransId="{BEE31430-A440-4127-BC1A-8CA8CF8965BF}"/>
    <dgm:cxn modelId="{C9442EE5-B3AA-4116-A97B-9B3597401ADB}" type="presOf" srcId="{3F827F33-BDE1-4D50-B2C1-B8E5270FEC66}" destId="{2FD0A5D9-40FE-45A3-92B2-B5A0826EA688}" srcOrd="1" destOrd="0" presId="urn:microsoft.com/office/officeart/2005/8/layout/list1"/>
    <dgm:cxn modelId="{A58D04E8-4181-4177-94FD-EE6BF115E43D}" type="presOf" srcId="{3F827F33-BDE1-4D50-B2C1-B8E5270FEC66}" destId="{E7B5E1F6-79ED-4E34-B5B2-0DC3AD480940}" srcOrd="0" destOrd="0" presId="urn:microsoft.com/office/officeart/2005/8/layout/list1"/>
    <dgm:cxn modelId="{6A4EA9F1-BE7D-4395-9B39-D50D528B9FFC}" type="presOf" srcId="{960ABAD8-71F1-448A-A815-90254124DD42}" destId="{82051B45-DE56-44D5-BDCC-971BA4BE7109}" srcOrd="0" destOrd="0" presId="urn:microsoft.com/office/officeart/2005/8/layout/list1"/>
    <dgm:cxn modelId="{84036A51-993F-446C-86F8-5E2FE35D3498}" type="presParOf" srcId="{A25D918C-5277-4AE8-969A-980DE02A0039}" destId="{69F41EC7-2DB7-49FF-A581-171B6B6D9050}" srcOrd="0" destOrd="0" presId="urn:microsoft.com/office/officeart/2005/8/layout/list1"/>
    <dgm:cxn modelId="{9130E0D4-0CF9-4B20-9210-5DC05551EE99}" type="presParOf" srcId="{69F41EC7-2DB7-49FF-A581-171B6B6D9050}" destId="{E7B5E1F6-79ED-4E34-B5B2-0DC3AD480940}" srcOrd="0" destOrd="0" presId="urn:microsoft.com/office/officeart/2005/8/layout/list1"/>
    <dgm:cxn modelId="{0ADB9401-DDB4-44FC-925D-0C0738B1BFDB}" type="presParOf" srcId="{69F41EC7-2DB7-49FF-A581-171B6B6D9050}" destId="{2FD0A5D9-40FE-45A3-92B2-B5A0826EA688}" srcOrd="1" destOrd="0" presId="urn:microsoft.com/office/officeart/2005/8/layout/list1"/>
    <dgm:cxn modelId="{4D143B3D-2394-44F0-82AA-A9938F12563F}" type="presParOf" srcId="{A25D918C-5277-4AE8-969A-980DE02A0039}" destId="{22D579D9-A30F-4774-9913-D82456E1DA18}" srcOrd="1" destOrd="0" presId="urn:microsoft.com/office/officeart/2005/8/layout/list1"/>
    <dgm:cxn modelId="{B50B2AA8-8283-49CE-9237-B385303451F1}" type="presParOf" srcId="{A25D918C-5277-4AE8-969A-980DE02A0039}" destId="{4E96053E-64F0-4B82-823E-E2934637132C}" srcOrd="2" destOrd="0" presId="urn:microsoft.com/office/officeart/2005/8/layout/list1"/>
    <dgm:cxn modelId="{22070CF8-E579-405D-B18A-8DD6B2278535}" type="presParOf" srcId="{A25D918C-5277-4AE8-969A-980DE02A0039}" destId="{CFC2604C-D74D-4358-962E-D483F1D2FD3D}" srcOrd="3" destOrd="0" presId="urn:microsoft.com/office/officeart/2005/8/layout/list1"/>
    <dgm:cxn modelId="{A82F18E4-D177-4022-A89A-28B04AC8372C}" type="presParOf" srcId="{A25D918C-5277-4AE8-969A-980DE02A0039}" destId="{2A090B7E-5053-45F4-BFF9-8C642E108C6B}" srcOrd="4" destOrd="0" presId="urn:microsoft.com/office/officeart/2005/8/layout/list1"/>
    <dgm:cxn modelId="{DEB03A1E-1F42-4E67-B7EF-32CD58721192}" type="presParOf" srcId="{2A090B7E-5053-45F4-BFF9-8C642E108C6B}" destId="{15B819A5-B62C-408A-8910-7A1184FA6587}" srcOrd="0" destOrd="0" presId="urn:microsoft.com/office/officeart/2005/8/layout/list1"/>
    <dgm:cxn modelId="{5CA1916B-6A10-4941-8CCF-667B4CADD60B}" type="presParOf" srcId="{2A090B7E-5053-45F4-BFF9-8C642E108C6B}" destId="{1986C79E-82F7-4FD0-9A78-A42A28830B3C}" srcOrd="1" destOrd="0" presId="urn:microsoft.com/office/officeart/2005/8/layout/list1"/>
    <dgm:cxn modelId="{A6147DF2-F8B8-46E8-8E3C-E81396E70DFE}" type="presParOf" srcId="{A25D918C-5277-4AE8-969A-980DE02A0039}" destId="{EBC77A08-0BCC-41CF-B1B1-6CF02184D1C3}" srcOrd="5" destOrd="0" presId="urn:microsoft.com/office/officeart/2005/8/layout/list1"/>
    <dgm:cxn modelId="{9031F16D-94C6-435B-ABB6-CF9300E361D3}" type="presParOf" srcId="{A25D918C-5277-4AE8-969A-980DE02A0039}" destId="{505F29F3-9A95-4CEE-ABFB-5B7E5D706E0D}" srcOrd="6" destOrd="0" presId="urn:microsoft.com/office/officeart/2005/8/layout/list1"/>
    <dgm:cxn modelId="{E80E49E3-982B-4CA9-82EC-40BBAD7203E8}" type="presParOf" srcId="{A25D918C-5277-4AE8-969A-980DE02A0039}" destId="{BC9D1C1A-4080-4055-8B30-27DC0C4167D0}" srcOrd="7" destOrd="0" presId="urn:microsoft.com/office/officeart/2005/8/layout/list1"/>
    <dgm:cxn modelId="{5EFABDF9-2CE2-4983-89EA-09A76AAAD7F7}" type="presParOf" srcId="{A25D918C-5277-4AE8-969A-980DE02A0039}" destId="{71D4D0D9-A499-4C82-9B4A-461328DF0677}" srcOrd="8" destOrd="0" presId="urn:microsoft.com/office/officeart/2005/8/layout/list1"/>
    <dgm:cxn modelId="{D57EB164-A74D-4E80-96F3-311ACA9A57A1}" type="presParOf" srcId="{71D4D0D9-A499-4C82-9B4A-461328DF0677}" destId="{82051B45-DE56-44D5-BDCC-971BA4BE7109}" srcOrd="0" destOrd="0" presId="urn:microsoft.com/office/officeart/2005/8/layout/list1"/>
    <dgm:cxn modelId="{FBF294FC-F97A-40E0-B5D1-6A93E03DB8ED}" type="presParOf" srcId="{71D4D0D9-A499-4C82-9B4A-461328DF0677}" destId="{80D27CEA-8BD3-4988-8F22-648FCEB8B40F}" srcOrd="1" destOrd="0" presId="urn:microsoft.com/office/officeart/2005/8/layout/list1"/>
    <dgm:cxn modelId="{62941AD3-4601-48DE-A52E-24415C66C7D2}" type="presParOf" srcId="{A25D918C-5277-4AE8-969A-980DE02A0039}" destId="{7D15B7E7-B3A9-4350-A40C-287DD8E318D8}" srcOrd="9" destOrd="0" presId="urn:microsoft.com/office/officeart/2005/8/layout/list1"/>
    <dgm:cxn modelId="{8D6B6F1F-3C88-4603-831D-359FBB4B9D78}" type="presParOf" srcId="{A25D918C-5277-4AE8-969A-980DE02A0039}" destId="{FE21EFCF-B5F2-4316-BD3A-BF1CE55C64C7}" srcOrd="10" destOrd="0" presId="urn:microsoft.com/office/officeart/2005/8/layout/list1"/>
    <dgm:cxn modelId="{462F1C5C-8E13-4BBC-B12F-5A0DFA262A5D}" type="presParOf" srcId="{A25D918C-5277-4AE8-969A-980DE02A0039}" destId="{F392FE55-F6CD-4F5E-B2C1-64712E9A3EF4}" srcOrd="11" destOrd="0" presId="urn:microsoft.com/office/officeart/2005/8/layout/list1"/>
    <dgm:cxn modelId="{F76BBD4E-B5FA-4E84-B307-7B56F5C8FB5F}" type="presParOf" srcId="{A25D918C-5277-4AE8-969A-980DE02A0039}" destId="{0EB481E3-B4E6-48F4-AB4F-5C51BF16D826}" srcOrd="12" destOrd="0" presId="urn:microsoft.com/office/officeart/2005/8/layout/list1"/>
    <dgm:cxn modelId="{CA99D989-A377-4266-B0CD-2B681ADD98E8}" type="presParOf" srcId="{0EB481E3-B4E6-48F4-AB4F-5C51BF16D826}" destId="{951558FB-04FC-4E98-B5B5-81F21FD3D9A1}" srcOrd="0" destOrd="0" presId="urn:microsoft.com/office/officeart/2005/8/layout/list1"/>
    <dgm:cxn modelId="{9E4396F2-D23D-4DB2-8D17-FAB087BE9D49}" type="presParOf" srcId="{0EB481E3-B4E6-48F4-AB4F-5C51BF16D826}" destId="{C2783059-2016-497A-9DFE-FC150E8672BF}" srcOrd="1" destOrd="0" presId="urn:microsoft.com/office/officeart/2005/8/layout/list1"/>
    <dgm:cxn modelId="{C4A272EF-F8FC-46E2-B38D-37D1ED61286E}" type="presParOf" srcId="{A25D918C-5277-4AE8-969A-980DE02A0039}" destId="{B2508D74-AA7F-4A32-BB65-2D04D3C1A4B7}" srcOrd="13" destOrd="0" presId="urn:microsoft.com/office/officeart/2005/8/layout/list1"/>
    <dgm:cxn modelId="{B24D92DC-A4C1-453D-B6A8-EF1AC5D24D14}" type="presParOf" srcId="{A25D918C-5277-4AE8-969A-980DE02A0039}" destId="{80D6C1E7-E354-41CC-A286-E967F4ABAA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6053E-64F0-4B82-823E-E2934637132C}">
      <dsp:nvSpPr>
        <dsp:cNvPr id="0" name=""/>
        <dsp:cNvSpPr/>
      </dsp:nvSpPr>
      <dsp:spPr>
        <a:xfrm>
          <a:off x="0" y="54442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0A5D9-40FE-45A3-92B2-B5A0826EA688}">
      <dsp:nvSpPr>
        <dsp:cNvPr id="0" name=""/>
        <dsp:cNvSpPr/>
      </dsp:nvSpPr>
      <dsp:spPr>
        <a:xfrm>
          <a:off x="319416" y="131143"/>
          <a:ext cx="447183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Komplex Rendszerek</a:t>
          </a:r>
        </a:p>
      </dsp:txBody>
      <dsp:txXfrm>
        <a:off x="359765" y="171492"/>
        <a:ext cx="4391133" cy="745862"/>
      </dsp:txXfrm>
    </dsp:sp>
    <dsp:sp modelId="{505F29F3-9A95-4CEE-ABFB-5B7E5D706E0D}">
      <dsp:nvSpPr>
        <dsp:cNvPr id="0" name=""/>
        <dsp:cNvSpPr/>
      </dsp:nvSpPr>
      <dsp:spPr>
        <a:xfrm>
          <a:off x="0" y="181450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6C79E-82F7-4FD0-9A78-A42A28830B3C}">
      <dsp:nvSpPr>
        <dsp:cNvPr id="0" name=""/>
        <dsp:cNvSpPr/>
      </dsp:nvSpPr>
      <dsp:spPr>
        <a:xfrm>
          <a:off x="319416" y="1401223"/>
          <a:ext cx="4471831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Hullámzó erőforrásigény</a:t>
          </a:r>
        </a:p>
      </dsp:txBody>
      <dsp:txXfrm>
        <a:off x="359765" y="1441572"/>
        <a:ext cx="4391133" cy="745862"/>
      </dsp:txXfrm>
    </dsp:sp>
    <dsp:sp modelId="{FE21EFCF-B5F2-4316-BD3A-BF1CE55C64C7}">
      <dsp:nvSpPr>
        <dsp:cNvPr id="0" name=""/>
        <dsp:cNvSpPr/>
      </dsp:nvSpPr>
      <dsp:spPr>
        <a:xfrm>
          <a:off x="0" y="308458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7CEA-8BD3-4988-8F22-648FCEB8B40F}">
      <dsp:nvSpPr>
        <dsp:cNvPr id="0" name=""/>
        <dsp:cNvSpPr/>
      </dsp:nvSpPr>
      <dsp:spPr>
        <a:xfrm>
          <a:off x="319416" y="2671304"/>
          <a:ext cx="4471831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Felhőalapú megoldás</a:t>
          </a:r>
        </a:p>
      </dsp:txBody>
      <dsp:txXfrm>
        <a:off x="359765" y="2711653"/>
        <a:ext cx="4391133" cy="745862"/>
      </dsp:txXfrm>
    </dsp:sp>
    <dsp:sp modelId="{80D6C1E7-E354-41CC-A286-E967F4ABAAD3}">
      <dsp:nvSpPr>
        <dsp:cNvPr id="0" name=""/>
        <dsp:cNvSpPr/>
      </dsp:nvSpPr>
      <dsp:spPr>
        <a:xfrm>
          <a:off x="0" y="4354664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3059-2016-497A-9DFE-FC150E8672BF}">
      <dsp:nvSpPr>
        <dsp:cNvPr id="0" name=""/>
        <dsp:cNvSpPr/>
      </dsp:nvSpPr>
      <dsp:spPr>
        <a:xfrm>
          <a:off x="319416" y="3941384"/>
          <a:ext cx="447183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Kubernetes</a:t>
          </a:r>
        </a:p>
      </dsp:txBody>
      <dsp:txXfrm>
        <a:off x="359765" y="3981733"/>
        <a:ext cx="4391133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8C15C-C63D-8936-2B88-99324ABF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793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9C070-F9F5-11FB-0D69-27CC022EB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/>
              <a:t>Live Streaming Service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E839-759B-9E5F-AC10-74CD35821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1" y="4039437"/>
            <a:ext cx="4256955" cy="1980364"/>
          </a:xfrm>
        </p:spPr>
        <p:txBody>
          <a:bodyPr anchor="b">
            <a:normAutofit/>
          </a:bodyPr>
          <a:lstStyle/>
          <a:p>
            <a:r>
              <a:rPr lang="en-US" dirty="0"/>
              <a:t>Hallgató: Buga Péter</a:t>
            </a:r>
            <a:r>
              <a:rPr lang="en-GB" dirty="0"/>
              <a:t> (G50RDF)</a:t>
            </a:r>
          </a:p>
          <a:p>
            <a:r>
              <a:rPr lang="en-GB" dirty="0" err="1"/>
              <a:t>Konzulensek</a:t>
            </a:r>
            <a:r>
              <a:rPr lang="en-GB" dirty="0"/>
              <a:t>:</a:t>
            </a:r>
            <a:endParaRPr lang="en-US" dirty="0"/>
          </a:p>
          <a:p>
            <a:r>
              <a:rPr lang="en-US" dirty="0"/>
              <a:t>	Dr. </a:t>
            </a:r>
            <a:r>
              <a:rPr lang="en-US" dirty="0" err="1"/>
              <a:t>Maliosz</a:t>
            </a:r>
            <a:r>
              <a:rPr lang="en-US" dirty="0"/>
              <a:t> </a:t>
            </a:r>
            <a:r>
              <a:rPr lang="en-US" dirty="0" err="1"/>
              <a:t>Markosz</a:t>
            </a:r>
            <a:endParaRPr lang="en-US" dirty="0"/>
          </a:p>
          <a:p>
            <a:r>
              <a:rPr lang="en-US" dirty="0"/>
              <a:t>	Dr. Simon Csaba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68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8A768-6B06-EBA9-8A36-58CDF99F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Tervezett</a:t>
            </a:r>
            <a:r>
              <a:rPr lang="en-US" dirty="0"/>
              <a:t> </a:t>
            </a:r>
            <a:r>
              <a:rPr lang="en-US" dirty="0" err="1"/>
              <a:t>funkciók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DA14-9EE6-178C-B2CB-011EA2A7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D888-D292-A4C3-4421-8C123800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74488"/>
            <a:ext cx="5062115" cy="3547872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Felhasználói regisztráció és bejelentkezés (JWT alapú hitelesítés)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Élő </a:t>
            </a: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indítása egyedi </a:t>
            </a: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kulccsal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 err="1">
                <a:effectLst/>
                <a:latin typeface="Segoe WPC"/>
              </a:rPr>
              <a:t>Streamek</a:t>
            </a:r>
            <a:r>
              <a:rPr lang="hu-HU" sz="1500" b="0" i="0">
                <a:effectLst/>
                <a:latin typeface="Segoe WPC"/>
              </a:rPr>
              <a:t> böngészése, nézése valós idejű nézőszámlálással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ajánlások (népszerűség, követések alapján)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Követés funkció (</a:t>
            </a:r>
            <a:r>
              <a:rPr lang="hu-HU" sz="1500" b="0" i="0" err="1">
                <a:effectLst/>
                <a:latin typeface="Segoe WPC"/>
              </a:rPr>
              <a:t>streamerek</a:t>
            </a:r>
            <a:r>
              <a:rPr lang="hu-HU" sz="1500" b="0" i="0">
                <a:effectLst/>
                <a:latin typeface="Segoe WPC"/>
              </a:rPr>
              <a:t> követése, élő státusz megjelenítése)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Modern, reszponzív webes felület (</a:t>
            </a:r>
            <a:r>
              <a:rPr lang="hu-HU" sz="1500" b="0" i="0" err="1">
                <a:effectLst/>
                <a:latin typeface="Segoe WPC"/>
              </a:rPr>
              <a:t>Angular</a:t>
            </a:r>
            <a:r>
              <a:rPr lang="hu-HU" sz="1500" b="0" i="0">
                <a:effectLst/>
                <a:latin typeface="Segoe WPC"/>
              </a:rPr>
              <a:t> frontend)</a:t>
            </a:r>
            <a:endParaRPr lang="en-US" sz="1500" b="0" i="0">
              <a:effectLst/>
              <a:latin typeface="Segoe WPC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err="1">
                <a:latin typeface="Segoe WPC"/>
              </a:rPr>
              <a:t>Mikroszolgáltatás</a:t>
            </a:r>
            <a:r>
              <a:rPr lang="en-US" sz="1500">
                <a:latin typeface="Segoe WPC"/>
              </a:rPr>
              <a:t> </a:t>
            </a:r>
            <a:r>
              <a:rPr lang="en-US" sz="1500" err="1">
                <a:latin typeface="Segoe WPC"/>
              </a:rPr>
              <a:t>architektúra</a:t>
            </a:r>
            <a:r>
              <a:rPr lang="en-US" sz="1500">
                <a:latin typeface="Segoe WPC"/>
              </a:rPr>
              <a:t> </a:t>
            </a:r>
            <a:r>
              <a:rPr lang="en-US" sz="1500" err="1">
                <a:latin typeface="Segoe WPC"/>
              </a:rPr>
              <a:t>Kubernetesben</a:t>
            </a:r>
            <a:endParaRPr lang="hu-HU" sz="1500" b="0" i="0">
              <a:effectLst/>
              <a:latin typeface="Segoe WPC"/>
            </a:endParaRPr>
          </a:p>
          <a:p>
            <a:pPr>
              <a:lnSpc>
                <a:spcPct val="110000"/>
              </a:lnSpc>
            </a:pPr>
            <a:endParaRPr lang="en-GB" sz="1500"/>
          </a:p>
        </p:txBody>
      </p:sp>
      <p:pic>
        <p:nvPicPr>
          <p:cNvPr id="8" name="Picture 7" descr="A pen and a roll of blueprints&#10;&#10;AI-generated content may be incorrect.">
            <a:extLst>
              <a:ext uri="{FF2B5EF4-FFF2-40B4-BE49-F238E27FC236}">
                <a16:creationId xmlns:a16="http://schemas.microsoft.com/office/drawing/2014/main" id="{2C41E366-6286-A3A8-3FAB-28C07F0A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9" r="4976" b="-2"/>
          <a:stretch/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894D-B3F9-35AB-0789-AD6ED141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F9AD0-DEA2-2068-E31C-EA31C851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Architektúra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D029-A571-A284-4A1B-B8F90BF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99524-A473-C4B2-40C4-34A45C52CCF4}"/>
              </a:ext>
            </a:extLst>
          </p:cNvPr>
          <p:cNvSpPr txBox="1"/>
          <p:nvPr/>
        </p:nvSpPr>
        <p:spPr>
          <a:xfrm>
            <a:off x="170309" y="1721105"/>
            <a:ext cx="4532418" cy="347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Mikroszolgáltatás-alapú</a:t>
            </a:r>
            <a:r>
              <a:rPr lang="en-US" sz="1100" b="0" i="0" dirty="0">
                <a:effectLst/>
              </a:rPr>
              <a:t> backend (</a:t>
            </a:r>
            <a:r>
              <a:rPr lang="en-US" sz="1100" b="0" i="0" dirty="0" err="1">
                <a:effectLst/>
              </a:rPr>
              <a:t>különálló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szolgáltatások</a:t>
            </a:r>
            <a:r>
              <a:rPr lang="en-US" sz="1100" b="0" i="0" dirty="0">
                <a:effectLst/>
              </a:rPr>
              <a:t>: Auth, User, Stream, Viewer, Follower)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Minden </a:t>
            </a:r>
            <a:r>
              <a:rPr lang="en-US" sz="1100" b="0" i="0" dirty="0" err="1">
                <a:effectLst/>
              </a:rPr>
              <a:t>fő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komponens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külön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konténerben</a:t>
            </a:r>
            <a:r>
              <a:rPr lang="en-US" sz="1100" b="0" i="0" dirty="0">
                <a:effectLst/>
              </a:rPr>
              <a:t>, Kubernetes </a:t>
            </a:r>
            <a:r>
              <a:rPr lang="en-US" sz="1100" b="0" i="0" dirty="0" err="1">
                <a:effectLst/>
              </a:rPr>
              <a:t>klaszterben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fut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Komponensek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közötti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kommunikáció</a:t>
            </a:r>
            <a:r>
              <a:rPr lang="en-US" sz="1100" b="0" i="0" dirty="0">
                <a:effectLst/>
              </a:rPr>
              <a:t>: REST API, WebSocket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Streaming </a:t>
            </a:r>
            <a:r>
              <a:rPr lang="en-US" sz="1100" b="0" i="0" dirty="0" err="1">
                <a:effectLst/>
              </a:rPr>
              <a:t>szerver</a:t>
            </a:r>
            <a:r>
              <a:rPr lang="en-US" sz="1100" b="0" i="0" dirty="0">
                <a:effectLst/>
              </a:rPr>
              <a:t>: Nginx-RTMP (RTMP </a:t>
            </a:r>
            <a:r>
              <a:rPr lang="en-US" sz="1100" b="0" i="0" dirty="0" err="1">
                <a:effectLst/>
              </a:rPr>
              <a:t>fogadás</a:t>
            </a:r>
            <a:r>
              <a:rPr lang="en-US" sz="1100" b="0" i="0" dirty="0">
                <a:effectLst/>
              </a:rPr>
              <a:t>, HLS </a:t>
            </a:r>
            <a:r>
              <a:rPr lang="en-US" sz="1100" b="0" i="0" dirty="0" err="1">
                <a:effectLst/>
              </a:rPr>
              <a:t>továbbítás</a:t>
            </a:r>
            <a:r>
              <a:rPr lang="en-US" sz="11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Adatkezelés</a:t>
            </a:r>
            <a:r>
              <a:rPr lang="en-US" sz="1100" b="0" i="0" dirty="0">
                <a:effectLst/>
              </a:rPr>
              <a:t>: PostgreSQL (</a:t>
            </a:r>
            <a:r>
              <a:rPr lang="en-US" sz="1100" b="0" i="0" dirty="0" err="1">
                <a:effectLst/>
              </a:rPr>
              <a:t>tartós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adatok</a:t>
            </a:r>
            <a:r>
              <a:rPr lang="en-US" sz="1100" b="0" i="0" dirty="0">
                <a:effectLst/>
              </a:rPr>
              <a:t>), Redis (</a:t>
            </a:r>
            <a:r>
              <a:rPr lang="en-US" sz="1100" b="0" i="0" dirty="0" err="1">
                <a:effectLst/>
              </a:rPr>
              <a:t>gyorsítótár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valós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idejű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nézőszám</a:t>
            </a:r>
            <a:r>
              <a:rPr lang="en-US" sz="11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Ingress controller a </a:t>
            </a:r>
            <a:r>
              <a:rPr lang="en-US" sz="1100" b="0" i="0" dirty="0" err="1">
                <a:effectLst/>
              </a:rPr>
              <a:t>külső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forgalom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irányítására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Frontend: Angular </a:t>
            </a:r>
            <a:r>
              <a:rPr lang="en-US" sz="1100" b="0" i="0" dirty="0" err="1">
                <a:effectLst/>
              </a:rPr>
              <a:t>alapú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webalkalmazás</a:t>
            </a:r>
            <a:r>
              <a:rPr lang="en-US" sz="1100" b="0" i="0" dirty="0">
                <a:effectLst/>
              </a:rPr>
              <a:t>, HLS </a:t>
            </a:r>
            <a:r>
              <a:rPr lang="en-US" sz="1100" b="0" i="0" dirty="0" err="1">
                <a:effectLst/>
              </a:rPr>
              <a:t>lejátszás</a:t>
            </a:r>
            <a:r>
              <a:rPr lang="en-US" sz="1100" b="0" i="0" dirty="0">
                <a:effectLst/>
              </a:rPr>
              <a:t> Shaka </a:t>
            </a:r>
            <a:r>
              <a:rPr lang="en-US" sz="1100" b="0" i="0" dirty="0" err="1">
                <a:effectLst/>
              </a:rPr>
              <a:t>Playerrel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Skálázható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bővíthető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biztonságos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rendszerfelépítés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1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043D236-1410-658D-7271-53A814F3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823" y="1239513"/>
            <a:ext cx="6978444" cy="43789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5D08-C104-C998-F8A0-E7B5709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00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5E0B-0B6A-27CA-4123-067B7069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</a:t>
            </a:r>
            <a:r>
              <a:rPr lang="en-US" dirty="0" err="1"/>
              <a:t>működése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4129-2516-F620-26E5-8627B7A6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5373-7E11-F965-B7B9-91679AE8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8B97-6E1B-CCD0-80DE-8A0A2BE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51BB4-B4AB-22EF-90FC-2EEEA753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B7AE-8474-C89A-F373-37231224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Nehézségek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12D5-F94B-3C04-E192-E24DE7253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AA98-ADD5-2CD6-6D5C-FFB96301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1936-0991-78C9-DA0E-0F138EFD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CB6F-56CE-9AF5-3F08-43BB0C22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3867-5770-3126-BFED-BCEDC7DE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Összefoglalva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3CA7-BA98-FF1A-914D-AF8EE3D0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8C31-B6F3-3134-8B18-A36C5C3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FD55-38F0-DBBD-0766-0D4067DC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130B4-8DA1-533F-FFA4-753E3D43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17C33-2FA8-5D45-939E-8C14BF98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Bevezetés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E36E6CD3-F623-9FB7-7BF7-2D5BC496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12E-D3AB-E89B-D7D8-2F394BAA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77AEB6-FCE1-4CD5-923B-84E54F1460D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5/13/2025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88EF8-B7BD-24AB-EBC5-562A5F92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5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AFC1D-8D9D-F3F4-C409-17B27BA86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BDCB2-4614-20BF-57FC-EADDE12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Feladat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407B-45D2-E9CD-D4FC-F439C5CD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626E-59C9-F3D5-78D1-E667601F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58" y="762000"/>
            <a:ext cx="6353342" cy="5230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u-HU" sz="2800" dirty="0">
                <a:solidFill>
                  <a:schemeClr val="bg1"/>
                </a:solidFill>
              </a:rPr>
              <a:t>A egy élő videó közvetítő (streaming) szolgáltatás fejlesztése </a:t>
            </a:r>
            <a:r>
              <a:rPr lang="hu-HU" sz="2800" dirty="0" err="1">
                <a:solidFill>
                  <a:schemeClr val="bg1"/>
                </a:solidFill>
              </a:rPr>
              <a:t>konténerizált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mikroszolgáltatás</a:t>
            </a:r>
            <a:r>
              <a:rPr lang="hu-HU" sz="2800" dirty="0">
                <a:solidFill>
                  <a:schemeClr val="bg1"/>
                </a:solidFill>
              </a:rPr>
              <a:t>-architektúrában, </a:t>
            </a:r>
            <a:r>
              <a:rPr lang="hu-HU" sz="2800" dirty="0" err="1">
                <a:solidFill>
                  <a:schemeClr val="bg1"/>
                </a:solidFill>
              </a:rPr>
              <a:t>Kubernetes</a:t>
            </a:r>
            <a:r>
              <a:rPr lang="hu-HU" sz="2800" dirty="0">
                <a:solidFill>
                  <a:schemeClr val="bg1"/>
                </a:solidFill>
              </a:rPr>
              <a:t> környezetben. A hallgatónak ki kell alakítania 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rendszer fő komponenseit (pl. </a:t>
            </a:r>
            <a:r>
              <a:rPr lang="hu-HU" sz="2800" dirty="0" err="1">
                <a:solidFill>
                  <a:schemeClr val="bg1"/>
                </a:solidFill>
              </a:rPr>
              <a:t>stream</a:t>
            </a:r>
            <a:r>
              <a:rPr lang="hu-HU" sz="2800" dirty="0">
                <a:solidFill>
                  <a:schemeClr val="bg1"/>
                </a:solidFill>
              </a:rPr>
              <a:t> kezelés, felhasználókezelés, nézőszámlálás), és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biztosítania kell azok együttműködését konténerekben.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D642-C21C-2AED-A24A-582F6B16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1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6BD1-9ABB-A875-46FD-CF8CDE60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Streaming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Szolgáltatások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Jelentősége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0025-BE1D-2233-53D3-B5C116E0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20A08F-2B1D-4498-A043-7C299B1C2561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F507-7E13-8BB7-DF20-4892B07E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386" y="2843684"/>
            <a:ext cx="4256263" cy="2361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Mindennapos</a:t>
            </a:r>
            <a:r>
              <a:rPr lang="en-US" sz="1800" dirty="0"/>
              <a:t> </a:t>
            </a:r>
            <a:r>
              <a:rPr lang="en-US" sz="1800" dirty="0" err="1"/>
              <a:t>használat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Szórakoztatás</a:t>
            </a:r>
            <a:r>
              <a:rPr lang="en-US" sz="1800" dirty="0"/>
              <a:t>, </a:t>
            </a:r>
            <a:r>
              <a:rPr lang="en-US" sz="1800" dirty="0" err="1"/>
              <a:t>Oktatás</a:t>
            </a:r>
            <a:r>
              <a:rPr lang="en-US" sz="1800" dirty="0"/>
              <a:t>, </a:t>
            </a:r>
            <a:r>
              <a:rPr lang="en-US" sz="1800" dirty="0" err="1"/>
              <a:t>Ipar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Felhasználók</a:t>
            </a:r>
            <a:r>
              <a:rPr lang="en-US" sz="1800" dirty="0"/>
              <a:t> </a:t>
            </a:r>
            <a:r>
              <a:rPr lang="en-US" sz="1800" dirty="0" err="1"/>
              <a:t>milliói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/>
              <a:t>Internet </a:t>
            </a:r>
            <a:r>
              <a:rPr lang="en-US" sz="1800" dirty="0" err="1"/>
              <a:t>forgalma</a:t>
            </a:r>
            <a:endParaRPr lang="en-US" sz="1800" dirty="0"/>
          </a:p>
        </p:txBody>
      </p:sp>
      <p:pic>
        <p:nvPicPr>
          <p:cNvPr id="9" name="Picture Placeholder 8" descr="A couple of women watching television&#10;&#10;AI-generated content may be incorrect.">
            <a:extLst>
              <a:ext uri="{FF2B5EF4-FFF2-40B4-BE49-F238E27FC236}">
                <a16:creationId xmlns:a16="http://schemas.microsoft.com/office/drawing/2014/main" id="{0B4666EC-1B01-5DFD-A9FB-DA0035B07F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6" r="16076"/>
          <a:stretch>
            <a:fillRect/>
          </a:stretch>
        </p:blipFill>
        <p:spPr>
          <a:xfrm>
            <a:off x="5879846" y="1170121"/>
            <a:ext cx="5467230" cy="453265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5C8D-ABAB-B2AB-16C9-406EE5BD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15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9788-8188-E6C4-6089-5660EC51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Informatikai Háttér		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0D54-3BDF-9C94-9F86-832CE705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5/13/2025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FF24-599D-5D7D-9839-05472818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B3FE8F-9D35-0C80-BF25-B6A7CF481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4191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8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E185-425A-C82E-C89A-39CBE601E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8794-928A-20CE-B847-07120816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Elméleti</a:t>
            </a:r>
            <a:r>
              <a:rPr lang="en-US" sz="4800" dirty="0"/>
              <a:t> Háttér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511AEB45-164D-F133-4346-26A22A21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4B31-1DE1-661B-43E9-F7BBB7F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77AEB6-FCE1-4CD5-923B-84E54F1460D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5/13/2025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D69B-1389-D48E-1AE1-866A4FC7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9DC15-38D7-3E93-A0E0-71C1335B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Közvetítő</a:t>
            </a:r>
            <a:r>
              <a:rPr lang="en-US" dirty="0"/>
              <a:t> </a:t>
            </a:r>
            <a:r>
              <a:rPr lang="en-US" dirty="0" err="1"/>
              <a:t>protokollok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0AA7-3DB7-8794-F9D7-5EF70C16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0101-3545-C7EB-A7C9-9FB6D394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56233"/>
            <a:ext cx="4847193" cy="2695955"/>
          </a:xfrm>
        </p:spPr>
        <p:txBody>
          <a:bodyPr anchor="b">
            <a:normAutofit/>
          </a:bodyPr>
          <a:lstStyle/>
          <a:p>
            <a:r>
              <a:rPr lang="en-US" dirty="0"/>
              <a:t>RTMP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endParaRPr lang="en-US" dirty="0"/>
          </a:p>
          <a:p>
            <a:r>
              <a:rPr lang="en-US" dirty="0"/>
              <a:t>HLS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letöltés</a:t>
            </a:r>
            <a:endParaRPr lang="en-US" dirty="0"/>
          </a:p>
          <a:p>
            <a:pPr lvl="1"/>
            <a:r>
              <a:rPr lang="en-US" dirty="0" err="1"/>
              <a:t>Szegmensek</a:t>
            </a:r>
            <a:endParaRPr lang="en-US" dirty="0"/>
          </a:p>
          <a:p>
            <a:pPr lvl="1"/>
            <a:r>
              <a:rPr lang="en-US" dirty="0"/>
              <a:t>HTTP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53FEA-5CDF-BAA4-DD72-BBCB6437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39" y="838200"/>
            <a:ext cx="3614165" cy="5181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94316-C54A-A9DE-0111-6512FD53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4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FAC9-446F-EF94-9876-BA9055A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/>
              <a:t>Microservice </a:t>
            </a:r>
            <a:r>
              <a:rPr lang="en-US" sz="4100" err="1"/>
              <a:t>architektúra</a:t>
            </a:r>
            <a:r>
              <a:rPr lang="en-US" sz="4100"/>
              <a:t> </a:t>
            </a:r>
            <a:r>
              <a:rPr lang="en-US" sz="4100" err="1"/>
              <a:t>és</a:t>
            </a:r>
            <a:r>
              <a:rPr lang="en-US" sz="4100"/>
              <a:t> </a:t>
            </a:r>
            <a:r>
              <a:rPr lang="en-US" sz="4100" err="1"/>
              <a:t>kubernetes</a:t>
            </a:r>
            <a:endParaRPr lang="en-GB" sz="4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9753-5D5E-D394-C054-1DD815D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5/13/2025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31F7-112F-1E9E-1EA3-41F1DDD9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05545"/>
            <a:ext cx="4256263" cy="3319410"/>
          </a:xfrm>
        </p:spPr>
        <p:txBody>
          <a:bodyPr anchor="b">
            <a:normAutofit/>
          </a:bodyPr>
          <a:lstStyle/>
          <a:p>
            <a:r>
              <a:rPr lang="en-US" dirty="0"/>
              <a:t>Microservice </a:t>
            </a:r>
            <a:r>
              <a:rPr lang="en-US" dirty="0" err="1"/>
              <a:t>achitektúra</a:t>
            </a:r>
            <a:endParaRPr lang="en-US" dirty="0"/>
          </a:p>
          <a:p>
            <a:pPr lvl="1"/>
            <a:r>
              <a:rPr lang="en-US" dirty="0" err="1"/>
              <a:t>Lazán</a:t>
            </a:r>
            <a:r>
              <a:rPr lang="en-US" dirty="0"/>
              <a:t> </a:t>
            </a:r>
            <a:r>
              <a:rPr lang="en-US" dirty="0" err="1"/>
              <a:t>kapcsolt</a:t>
            </a:r>
            <a:r>
              <a:rPr lang="en-US" dirty="0"/>
              <a:t> </a:t>
            </a:r>
            <a:r>
              <a:rPr lang="en-US" dirty="0" err="1"/>
              <a:t>modulok</a:t>
            </a:r>
            <a:endParaRPr lang="en-US" dirty="0"/>
          </a:p>
          <a:p>
            <a:pPr lvl="1"/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szeparáció</a:t>
            </a:r>
            <a:endParaRPr lang="en-US" dirty="0"/>
          </a:p>
          <a:p>
            <a:pPr lvl="1"/>
            <a:r>
              <a:rPr lang="en-US" dirty="0" err="1"/>
              <a:t>Rugalmas</a:t>
            </a:r>
            <a:endParaRPr lang="en-US" dirty="0"/>
          </a:p>
          <a:p>
            <a:r>
              <a:rPr lang="en-US" dirty="0"/>
              <a:t>Kubernetes</a:t>
            </a:r>
          </a:p>
          <a:p>
            <a:pPr lvl="1"/>
            <a:r>
              <a:rPr lang="en-US" dirty="0" err="1"/>
              <a:t>Skálázhatóság</a:t>
            </a:r>
            <a:endParaRPr lang="en-US" dirty="0"/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 err="1"/>
              <a:t>Könnyű</a:t>
            </a:r>
            <a:r>
              <a:rPr lang="en-US" dirty="0"/>
              <a:t> </a:t>
            </a:r>
            <a:r>
              <a:rPr lang="en-US" dirty="0" err="1"/>
              <a:t>telepíthetőség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Picture 7" descr="A blue hexagon with a wheel and a couple of blue cubes&#10;&#10;AI-generated content may be incorrect.">
            <a:extLst>
              <a:ext uri="{FF2B5EF4-FFF2-40B4-BE49-F238E27FC236}">
                <a16:creationId xmlns:a16="http://schemas.microsoft.com/office/drawing/2014/main" id="{221E9982-432F-673F-DE0B-7B6941CE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46" y="1932961"/>
            <a:ext cx="5467230" cy="30069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8ED0-2EEA-A31D-BDDB-315C294A7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7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6E2BD-3072-F3D3-A777-D231C7B5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CAC7-0DC7-ECCB-210D-99E7511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Architektúra</a:t>
            </a:r>
            <a:r>
              <a:rPr lang="en-US" sz="4800" dirty="0"/>
              <a:t> </a:t>
            </a:r>
            <a:r>
              <a:rPr lang="en-US" sz="4800" dirty="0" err="1"/>
              <a:t>és</a:t>
            </a:r>
            <a:r>
              <a:rPr lang="en-US" sz="4800" dirty="0"/>
              <a:t> </a:t>
            </a:r>
            <a:r>
              <a:rPr lang="en-US" sz="4800" dirty="0" err="1"/>
              <a:t>Implementáció</a:t>
            </a:r>
            <a:endParaRPr lang="en-US" sz="4800" dirty="0"/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BA9C2549-14E1-C0D2-323D-90CE5B2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83D0-3EEB-962B-92FD-3232D3FE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477AEB6-FCE1-4CD5-923B-84E54F1460D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5/13/2025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D163D-F79C-4084-FC3B-9B8A957F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275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298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Neue Haas Grotesk Text Pro</vt:lpstr>
      <vt:lpstr>Segoe WPC</vt:lpstr>
      <vt:lpstr>DylanVTI</vt:lpstr>
      <vt:lpstr>Live Streaming Service</vt:lpstr>
      <vt:lpstr>Bevezetés</vt:lpstr>
      <vt:lpstr>Feladat</vt:lpstr>
      <vt:lpstr>Streaming Szolgáltatások Jelentősége</vt:lpstr>
      <vt:lpstr>Informatikai Háttér  </vt:lpstr>
      <vt:lpstr>Elméleti Háttér</vt:lpstr>
      <vt:lpstr>Közvetítő protokollok</vt:lpstr>
      <vt:lpstr>Microservice architektúra és kubernetes</vt:lpstr>
      <vt:lpstr>Architektúra és Implementáció</vt:lpstr>
      <vt:lpstr>Tervezett funkciók</vt:lpstr>
      <vt:lpstr>Architektúra</vt:lpstr>
      <vt:lpstr>Streaming működése</vt:lpstr>
      <vt:lpstr>Nehézségek</vt:lpstr>
      <vt:lpstr>Összefoglalva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Peti Buga</dc:creator>
  <cp:lastModifiedBy>Peti Buga</cp:lastModifiedBy>
  <cp:revision>6</cp:revision>
  <dcterms:created xsi:type="dcterms:W3CDTF">2025-05-11T12:59:22Z</dcterms:created>
  <dcterms:modified xsi:type="dcterms:W3CDTF">2025-05-13T17:19:33Z</dcterms:modified>
</cp:coreProperties>
</file>