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30" r:id="rId2"/>
  </p:sldMasterIdLst>
  <p:sldIdLst>
    <p:sldId id="257" r:id="rId3"/>
    <p:sldId id="259" r:id="rId4"/>
    <p:sldId id="265" r:id="rId5"/>
    <p:sldId id="263" r:id="rId6"/>
    <p:sldId id="267" r:id="rId7"/>
    <p:sldId id="266" r:id="rId8"/>
    <p:sldId id="268" r:id="rId9"/>
    <p:sldId id="270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62" r:id="rId18"/>
    <p:sldId id="261" r:id="rId19"/>
    <p:sldId id="277" r:id="rId20"/>
    <p:sldId id="260" r:id="rId21"/>
    <p:sldId id="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89EF-079D-4906-A66E-BCBEAF13D23A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49E1954-F318-40A5-BD1A-09C150685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3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89EF-079D-4906-A66E-BCBEAF13D23A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9E1954-F318-40A5-BD1A-09C150685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0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89EF-079D-4906-A66E-BCBEAF13D23A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9E1954-F318-40A5-BD1A-09C150685DF4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7088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89EF-079D-4906-A66E-BCBEAF13D23A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9E1954-F318-40A5-BD1A-09C150685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02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89EF-079D-4906-A66E-BCBEAF13D23A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9E1954-F318-40A5-BD1A-09C150685DF4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2493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89EF-079D-4906-A66E-BCBEAF13D23A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9E1954-F318-40A5-BD1A-09C150685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9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89EF-079D-4906-A66E-BCBEAF13D23A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1954-F318-40A5-BD1A-09C150685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6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89EF-079D-4906-A66E-BCBEAF13D23A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1954-F318-40A5-BD1A-09C150685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40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79BE9D-8F36-4E24-B050-FC84163FB5D7}" type="datetimeFigureOut">
              <a:rPr kumimoji="0" lang="pt-PT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20/05/2016</a:t>
            </a:fld>
            <a:endParaRPr kumimoji="0" lang="pt-PT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1CBD25-305E-4E24-A388-EA4E339F1989}" type="slidenum">
              <a:rPr kumimoji="0" lang="pt-PT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PT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653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79BE9D-8F36-4E24-B050-FC84163FB5D7}" type="datetimeFigureOut">
              <a:rPr kumimoji="0" lang="pt-PT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20/05/2016</a:t>
            </a:fld>
            <a:endParaRPr kumimoji="0" lang="pt-PT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1CBD25-305E-4E24-A388-EA4E339F1989}" type="slidenum">
              <a:rPr kumimoji="0" lang="pt-PT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PT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9450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79BE9D-8F36-4E24-B050-FC84163FB5D7}" type="datetimeFigureOut">
              <a:rPr kumimoji="0" lang="pt-PT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20/05/2016</a:t>
            </a:fld>
            <a:endParaRPr kumimoji="0" lang="pt-PT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1CBD25-305E-4E24-A388-EA4E339F1989}" type="slidenum">
              <a:rPr kumimoji="0" lang="pt-PT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PT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896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89EF-079D-4906-A66E-BCBEAF13D23A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1954-F318-40A5-BD1A-09C150685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265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79BE9D-8F36-4E24-B050-FC84163FB5D7}" type="datetimeFigureOut">
              <a:rPr kumimoji="0" lang="pt-PT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20/05/2016</a:t>
            </a:fld>
            <a:endParaRPr kumimoji="0" lang="pt-PT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1CBD25-305E-4E24-A388-EA4E339F1989}" type="slidenum">
              <a:rPr kumimoji="0" lang="pt-PT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PT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3846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79BE9D-8F36-4E24-B050-FC84163FB5D7}" type="datetimeFigureOut">
              <a:rPr kumimoji="0" lang="pt-PT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20/05/2016</a:t>
            </a:fld>
            <a:endParaRPr kumimoji="0" lang="pt-PT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1CBD25-305E-4E24-A388-EA4E339F1989}" type="slidenum">
              <a:rPr kumimoji="0" lang="pt-PT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PT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20359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79BE9D-8F36-4E24-B050-FC84163FB5D7}" type="datetimeFigureOut">
              <a:rPr kumimoji="0" lang="pt-PT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20/05/2016</a:t>
            </a:fld>
            <a:endParaRPr kumimoji="0" lang="pt-PT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1CBD25-305E-4E24-A388-EA4E339F1989}" type="slidenum">
              <a:rPr kumimoji="0" lang="pt-PT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PT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9927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79BE9D-8F36-4E24-B050-FC84163FB5D7}" type="datetimeFigureOut">
              <a:rPr kumimoji="0" lang="pt-PT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20/05/2016</a:t>
            </a:fld>
            <a:endParaRPr kumimoji="0" lang="pt-PT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1CBD25-305E-4E24-A388-EA4E339F1989}" type="slidenum">
              <a:rPr kumimoji="0" lang="pt-PT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PT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8887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79BE9D-8F36-4E24-B050-FC84163FB5D7}" type="datetimeFigureOut">
              <a:rPr kumimoji="0" lang="pt-PT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20/05/2016</a:t>
            </a:fld>
            <a:endParaRPr kumimoji="0" lang="pt-PT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1CBD25-305E-4E24-A388-EA4E339F1989}" type="slidenum">
              <a:rPr kumimoji="0" lang="pt-PT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PT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004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79BE9D-8F36-4E24-B050-FC84163FB5D7}" type="datetimeFigureOut">
              <a:rPr kumimoji="0" lang="pt-PT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20/05/2016</a:t>
            </a:fld>
            <a:endParaRPr kumimoji="0" lang="pt-PT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1CBD25-305E-4E24-A388-EA4E339F1989}" type="slidenum">
              <a:rPr kumimoji="0" lang="pt-PT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PT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90485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79BE9D-8F36-4E24-B050-FC84163FB5D7}" type="datetimeFigureOut">
              <a:rPr kumimoji="0" lang="pt-PT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20/05/2016</a:t>
            </a:fld>
            <a:endParaRPr kumimoji="0" lang="pt-PT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1CBD25-305E-4E24-A388-EA4E339F1989}" type="slidenum">
              <a:rPr kumimoji="0" lang="pt-PT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PT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52528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79BE9D-8F36-4E24-B050-FC84163FB5D7}" type="datetimeFigureOut">
              <a:rPr kumimoji="0" lang="pt-PT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20/05/2016</a:t>
            </a:fld>
            <a:endParaRPr kumimoji="0" lang="pt-PT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1CBD25-305E-4E24-A388-EA4E339F1989}" type="slidenum">
              <a:rPr kumimoji="0" lang="pt-PT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PT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A5301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A5301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04021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79BE9D-8F36-4E24-B050-FC84163FB5D7}" type="datetimeFigureOut">
              <a:rPr kumimoji="0" lang="pt-PT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20/05/2016</a:t>
            </a:fld>
            <a:endParaRPr kumimoji="0" lang="pt-PT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1CBD25-305E-4E24-A388-EA4E339F1989}" type="slidenum">
              <a:rPr kumimoji="0" lang="pt-PT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PT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1128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79BE9D-8F36-4E24-B050-FC84163FB5D7}" type="datetimeFigureOut">
              <a:rPr kumimoji="0" lang="pt-PT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20/05/2016</a:t>
            </a:fld>
            <a:endParaRPr kumimoji="0" lang="pt-PT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1CBD25-305E-4E24-A388-EA4E339F1989}" type="slidenum">
              <a:rPr kumimoji="0" lang="pt-PT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PT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A5301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A5301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271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89EF-079D-4906-A66E-BCBEAF13D23A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9E1954-F318-40A5-BD1A-09C150685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835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79BE9D-8F36-4E24-B050-FC84163FB5D7}" type="datetimeFigureOut">
              <a:rPr kumimoji="0" lang="pt-PT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20/05/2016</a:t>
            </a:fld>
            <a:endParaRPr kumimoji="0" lang="pt-PT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1CBD25-305E-4E24-A388-EA4E339F1989}" type="slidenum">
              <a:rPr kumimoji="0" lang="pt-PT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PT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12169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79BE9D-8F36-4E24-B050-FC84163FB5D7}" type="datetimeFigureOut">
              <a:rPr kumimoji="0" lang="pt-PT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20/05/2016</a:t>
            </a:fld>
            <a:endParaRPr kumimoji="0" lang="pt-PT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1CBD25-305E-4E24-A388-EA4E339F1989}" type="slidenum">
              <a:rPr kumimoji="0" lang="pt-PT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PT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11201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79BE9D-8F36-4E24-B050-FC84163FB5D7}" type="datetimeFigureOut">
              <a:rPr kumimoji="0" lang="pt-PT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20/05/2016</a:t>
            </a:fld>
            <a:endParaRPr kumimoji="0" lang="pt-PT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1CBD25-305E-4E24-A388-EA4E339F1989}" type="slidenum">
              <a:rPr kumimoji="0" lang="pt-PT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PT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087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89EF-079D-4906-A66E-BCBEAF13D23A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49E1954-F318-40A5-BD1A-09C150685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4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89EF-079D-4906-A66E-BCBEAF13D23A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49E1954-F318-40A5-BD1A-09C150685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8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89EF-079D-4906-A66E-BCBEAF13D23A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1954-F318-40A5-BD1A-09C150685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3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89EF-079D-4906-A66E-BCBEAF13D23A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1954-F318-40A5-BD1A-09C150685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1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89EF-079D-4906-A66E-BCBEAF13D23A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1954-F318-40A5-BD1A-09C150685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59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89EF-079D-4906-A66E-BCBEAF13D23A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9E1954-F318-40A5-BD1A-09C150685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7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F89EF-079D-4906-A66E-BCBEAF13D23A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49E1954-F318-40A5-BD1A-09C150685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6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79BE9D-8F36-4E24-B050-FC84163FB5D7}" type="datetimeFigureOut">
              <a:rPr kumimoji="0" lang="pt-PT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20/05/2016</a:t>
            </a:fld>
            <a:endParaRPr kumimoji="0" lang="pt-PT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1CBD25-305E-4E24-A388-EA4E339F1989}" type="slidenum">
              <a:rPr kumimoji="0" lang="pt-PT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PT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582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Turismo" TargetMode="External"/><Relationship Id="rId3" Type="http://schemas.openxmlformats.org/officeDocument/2006/relationships/hyperlink" Target="https://www.pwc.pt/pt/publicacoes/imagens/2014/pwc_desafios_do_turismo.pdf" TargetMode="External"/><Relationship Id="rId7" Type="http://schemas.openxmlformats.org/officeDocument/2006/relationships/hyperlink" Target="http://www.publituris.pt/2014/04/26/portugal-eleito-melhor-pais-para-visitar/" TargetMode="External"/><Relationship Id="rId2" Type="http://schemas.openxmlformats.org/officeDocument/2006/relationships/hyperlink" Target="http://www.jornaldenegocios.pt/empresas/detalhe/cinco_graficos_que_mostram_a_evolucao_do_turismo_em_portuga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ttc.org/-/media/files/reports/economic%20impact%20research/countries%202015/portugal2015.pdf" TargetMode="External"/><Relationship Id="rId5" Type="http://schemas.openxmlformats.org/officeDocument/2006/relationships/hyperlink" Target="http://www.publico.pt/economia/noticia/turismo-pesa-mais-no-emprego-e-na-economia-em-portugal-do-que-no-resto-do-mundo-1629417" TargetMode="External"/><Relationship Id="rId4" Type="http://schemas.openxmlformats.org/officeDocument/2006/relationships/hyperlink" Target="https://www.ine.pt/xportal/xmain?xpgid=ine_main&amp;xpid=INE" TargetMode="External"/><Relationship Id="rId9" Type="http://schemas.openxmlformats.org/officeDocument/2006/relationships/hyperlink" Target="http://agilemanifesto.org/iso/ptp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accent2">
                <a:lumMod val="40000"/>
                <a:lumOff val="60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1411" y="2526648"/>
            <a:ext cx="8957256" cy="1671866"/>
          </a:xfrm>
        </p:spPr>
        <p:txBody>
          <a:bodyPr>
            <a:normAutofit fontScale="90000"/>
          </a:bodyPr>
          <a:lstStyle/>
          <a:p>
            <a:r>
              <a:rPr lang="pt-PT" sz="5400" b="1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Travel</a:t>
            </a:r>
            <a:r>
              <a:rPr lang="pt-PT" sz="54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5400" b="1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Camel</a:t>
            </a:r>
            <a:r>
              <a:rPr lang="pt-PT" sz="54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PT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Guia turístico </a:t>
            </a:r>
            <a:endParaRPr lang="pt-PT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" y="109470"/>
            <a:ext cx="2640170" cy="132008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93183" y="1429556"/>
            <a:ext cx="5756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Universidade do Minho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Mestrado Integrado em Engenharia Informática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Laboratórios de Informática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5157988" y="5138670"/>
            <a:ext cx="6175421" cy="1569660"/>
            <a:chOff x="5157988" y="5138670"/>
            <a:chExt cx="6175421" cy="1569660"/>
          </a:xfrm>
        </p:grpSpPr>
        <p:sp>
          <p:nvSpPr>
            <p:cNvPr id="7" name="CaixaDeTexto 6"/>
            <p:cNvSpPr txBox="1"/>
            <p:nvPr/>
          </p:nvSpPr>
          <p:spPr>
            <a:xfrm>
              <a:off x="7585656" y="5138670"/>
              <a:ext cx="374775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2400" b="0" i="0" u="none" strike="noStrike" kern="1200" cap="none" spc="0" normalizeH="0" baseline="0" noProof="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A61044 Diogo Tavares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2400" b="0" i="0" u="none" strike="noStrike" kern="1200" cap="none" spc="0" normalizeH="0" baseline="0" noProof="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A67738 Gil Gonçalves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2400" b="0" i="0" u="none" strike="noStrike" kern="1200" cap="none" spc="0" normalizeH="0" baseline="0" noProof="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A61061 Pedro Lima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2400" b="0" i="0" u="none" strike="noStrike" kern="1200" cap="none" spc="0" normalizeH="0" baseline="0" noProof="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E6846   </a:t>
              </a:r>
              <a:r>
                <a:rPr kumimoji="0" lang="pt-PT" sz="2400" b="0" i="0" u="none" strike="noStrike" kern="1200" cap="none" spc="0" normalizeH="0" baseline="0" noProof="0" dirty="0" err="1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Judson</a:t>
              </a:r>
              <a:r>
                <a:rPr kumimoji="0" lang="pt-PT" sz="2400" b="0" i="0" u="none" strike="noStrike" kern="1200" cap="none" spc="0" normalizeH="0" baseline="0" noProof="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 Paiva</a:t>
              </a:r>
              <a:endParaRPr kumimoji="0" lang="pt-PT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5157988" y="5692667"/>
              <a:ext cx="1584102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Grupo </a:t>
              </a:r>
              <a:r>
                <a:rPr kumimoji="0" lang="pt-PT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9" name="Chaveta à esquerda 8"/>
            <p:cNvSpPr/>
            <p:nvPr/>
          </p:nvSpPr>
          <p:spPr>
            <a:xfrm>
              <a:off x="7263685" y="5138670"/>
              <a:ext cx="193183" cy="1569660"/>
            </a:xfrm>
            <a:prstGeom prst="leftBrac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375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Registar Informação de um local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208417"/>
          </a:xfrm>
        </p:spPr>
        <p:txBody>
          <a:bodyPr>
            <a:normAutofit/>
          </a:bodyPr>
          <a:lstStyle/>
          <a:p>
            <a:pPr algn="just"/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O utilizador poderá registar informação de três maneiras:</a:t>
            </a:r>
          </a:p>
          <a:p>
            <a:pPr algn="just"/>
            <a:endParaRPr lang="pt-P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algn="just"/>
            <a:r>
              <a:rPr lang="pt-PT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Tirar uma fotografia e depois fazer um comentário sobre essa fotografia;</a:t>
            </a:r>
          </a:p>
          <a:p>
            <a:pPr lvl="3" algn="just"/>
            <a:endParaRPr lang="pt-PT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algn="just"/>
            <a:r>
              <a:rPr lang="pt-PT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Escrever um comentário;</a:t>
            </a:r>
          </a:p>
          <a:p>
            <a:pPr lvl="3" algn="just"/>
            <a:endParaRPr lang="pt-PT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algn="just"/>
            <a:r>
              <a:rPr lang="pt-PT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Descrever o local de forma oral.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2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2804"/>
          </a:xfrm>
        </p:spPr>
        <p:txBody>
          <a:bodyPr/>
          <a:lstStyle/>
          <a:p>
            <a:pPr algn="ctr"/>
            <a:r>
              <a:rPr lang="pt-PT" b="1" dirty="0" smtClean="0">
                <a:latin typeface="Arial" panose="020B0604020202020204" pitchFamily="34" charset="0"/>
                <a:cs typeface="Arial" panose="020B0604020202020204" pitchFamily="34" charset="0"/>
              </a:rPr>
              <a:t>Tirar uma fotografia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74" y="1436914"/>
            <a:ext cx="11181806" cy="530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6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/>
          <a:lstStyle/>
          <a:p>
            <a:pPr algn="ctr"/>
            <a:r>
              <a:rPr lang="pt-PT" b="1" dirty="0" smtClean="0">
                <a:latin typeface="Arial" panose="020B0604020202020204" pitchFamily="34" charset="0"/>
                <a:cs typeface="Arial" panose="020B0604020202020204" pitchFamily="34" charset="0"/>
              </a:rPr>
              <a:t>Escrever um comentário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10" y="1688737"/>
            <a:ext cx="10842172" cy="481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3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0673" y="624110"/>
            <a:ext cx="8911687" cy="760553"/>
          </a:xfrm>
        </p:spPr>
        <p:txBody>
          <a:bodyPr/>
          <a:lstStyle/>
          <a:p>
            <a:pPr algn="ctr"/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Falar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477" y="1384663"/>
            <a:ext cx="10222889" cy="547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2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7611" y="310601"/>
            <a:ext cx="8911687" cy="747490"/>
          </a:xfrm>
        </p:spPr>
        <p:txBody>
          <a:bodyPr/>
          <a:lstStyle/>
          <a:p>
            <a:pPr algn="ctr"/>
            <a:r>
              <a:rPr lang="pt-PT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Modelo Lógico </a:t>
            </a:r>
            <a:r>
              <a:rPr lang="pt-PT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44" y="1449977"/>
            <a:ext cx="11088353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9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8930"/>
          </a:xfrm>
        </p:spPr>
        <p:txBody>
          <a:bodyPr/>
          <a:lstStyle/>
          <a:p>
            <a:pPr algn="ctr"/>
            <a:r>
              <a:rPr lang="pt-PT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Modelo Lógico aplicação móvel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77" y="1463040"/>
            <a:ext cx="10855234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8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Planeamento e Fases do </a:t>
            </a:r>
            <a:r>
              <a:rPr lang="pt-PT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Projeto(anterior)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656" y="1905000"/>
            <a:ext cx="8911687" cy="444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5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87976" y="134537"/>
            <a:ext cx="8911687" cy="1280890"/>
          </a:xfrm>
        </p:spPr>
        <p:txBody>
          <a:bodyPr/>
          <a:lstStyle/>
          <a:p>
            <a:r>
              <a:rPr lang="pt-P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Planeamento e Fases do Projeto</a:t>
            </a:r>
            <a:r>
              <a:rPr lang="pt-PT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PT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3390"/>
          <a:stretch/>
        </p:blipFill>
        <p:spPr>
          <a:xfrm>
            <a:off x="1749426" y="1284799"/>
            <a:ext cx="8792300" cy="522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1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2987"/>
          </a:xfrm>
        </p:spPr>
        <p:txBody>
          <a:bodyPr/>
          <a:lstStyle/>
          <a:p>
            <a:pPr algn="ctr"/>
            <a:r>
              <a:rPr lang="pt-PT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Conclusão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2002971"/>
            <a:ext cx="8915400" cy="3777622"/>
          </a:xfrm>
        </p:spPr>
        <p:txBody>
          <a:bodyPr/>
          <a:lstStyle/>
          <a:p>
            <a:r>
              <a:rPr lang="pt-PT" dirty="0" smtClean="0"/>
              <a:t>Como foi visto uma má gestão do tempo levou com que houvesse etapas que fossem realizadas depois do tempo previsto, cuidado a ter para a próxima etapa.</a:t>
            </a:r>
          </a:p>
          <a:p>
            <a:r>
              <a:rPr lang="pt-PT" dirty="0" smtClean="0"/>
              <a:t>É através da especificação do trabalho que começamos a ter uma noção de como irá ficar o trabalho final.</a:t>
            </a:r>
          </a:p>
          <a:p>
            <a:r>
              <a:rPr lang="pt-PT" dirty="0" smtClean="0"/>
              <a:t>Os requisitos que tínhamos inicialmente pensados para a primeira fase tiveram que ser alterados.</a:t>
            </a:r>
          </a:p>
        </p:txBody>
      </p:sp>
    </p:spTree>
    <p:extLst>
      <p:ext uri="{BB962C8B-B14F-4D97-AF65-F5344CB8AC3E}">
        <p14:creationId xmlns:p14="http://schemas.microsoft.com/office/powerpoint/2010/main" val="299714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tx1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Referências Bibliográficas </a:t>
            </a:r>
            <a:endParaRPr lang="pt-PT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504335"/>
            <a:ext cx="10515600" cy="4999704"/>
          </a:xfrm>
        </p:spPr>
        <p:txBody>
          <a:bodyPr>
            <a:normAutofit/>
          </a:bodyPr>
          <a:lstStyle/>
          <a:p>
            <a:pPr algn="just"/>
            <a:r>
              <a:rPr lang="pt-PT" sz="2000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</a:t>
            </a:r>
            <a:r>
              <a:rPr lang="pt-PT" sz="2000" u="sng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www.jornaldenegocios.pt/empresas/detalhe/cinco_graficos_que_mostram_a_evolucao_do_turismo_em_portugal.html</a:t>
            </a:r>
            <a:endParaRPr lang="pt-PT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sz="2000" u="sng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pt-PT" sz="2000" u="sng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www.pwc.pt/pt/publicacoes/imagens/2014/pwc_desafios_do_turismo.pdf</a:t>
            </a:r>
            <a:endParaRPr lang="pt-PT" sz="20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sz="2000" u="sng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https://www.ine.pt/xportal/xmain?xpgid=ine_main&amp;xpid=INE</a:t>
            </a:r>
            <a:endParaRPr lang="pt-PT" sz="20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sz="2000" u="sng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http://www.publico.pt/economia/noticia/turismo-pesa-mais-no-emprego-e-na-economia-em-portugal-do-que-no-resto-do-mundo-1629417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sz="2000" u="sng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https://www.wttc.org/-/media/files/reports/economic%20impact%20research/countries%202015/portugal2015.pdf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sz="2000" u="sng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http://www.publituris.pt/2014/04/26/portugal-eleito-melhor-pais-para-visitar/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sz="2000" u="sng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</a:t>
            </a:r>
            <a:r>
              <a:rPr lang="pt-PT" sz="2000" u="sng" dirty="0" smtClean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pt.wikipedia.org/wiki/Turismo</a:t>
            </a:r>
            <a:endParaRPr lang="pt-PT" sz="20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pt-BR" sz="20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PRESSMAN, Roger S. Engenharia de Software. 6ª ed. McGraw-Hill, 2006.</a:t>
            </a:r>
            <a:endParaRPr lang="pt-BR" sz="2000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  <a:hlinkClick r:id="rId9"/>
            </a:endParaRPr>
          </a:p>
          <a:p>
            <a:pPr algn="just"/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PT" sz="20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39768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6679"/>
          </a:xfrm>
        </p:spPr>
        <p:txBody>
          <a:bodyPr/>
          <a:lstStyle/>
          <a:p>
            <a:pPr algn="ctr"/>
            <a:r>
              <a:rPr lang="pt-PT" b="1" dirty="0" smtClean="0">
                <a:latin typeface="Arial" panose="020B0604020202020204" pitchFamily="34" charset="0"/>
                <a:cs typeface="Arial" panose="020B0604020202020204" pitchFamily="34" charset="0"/>
              </a:rPr>
              <a:t>	Estrutura da Apresentação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502229" y="1410789"/>
            <a:ext cx="10002383" cy="5185954"/>
          </a:xfrm>
        </p:spPr>
        <p:txBody>
          <a:bodyPr>
            <a:normAutofit fontScale="85000" lnSpcReduction="20000"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Analise de Requisitos;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Modelo de Domínio;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Entidades do Sistema;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Funcionalidade do website;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Funcionalidade da aplicação móvel;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Consultar Locais;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Escolher um local;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Registar Informação de um local;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Tirar uma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fotografia;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Escrever um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comentário;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Falar;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Modelo Lógico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website;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Modelo Lógico aplicação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móvel;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Planeamento e Fases do Projeto(anterior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Planeamento e Fases do 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Projeto;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Conclusão.</a:t>
            </a:r>
            <a:r>
              <a:rPr lang="pt-P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P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PT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9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accent2">
                <a:lumMod val="40000"/>
                <a:lumOff val="60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1411" y="2526648"/>
            <a:ext cx="8957256" cy="1671866"/>
          </a:xfrm>
        </p:spPr>
        <p:txBody>
          <a:bodyPr>
            <a:normAutofit fontScale="90000"/>
          </a:bodyPr>
          <a:lstStyle/>
          <a:p>
            <a:r>
              <a:rPr lang="pt-PT" sz="5400" b="1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Travel</a:t>
            </a:r>
            <a:r>
              <a:rPr lang="pt-PT" sz="54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5400" b="1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Camel</a:t>
            </a:r>
            <a:r>
              <a:rPr lang="pt-PT" sz="54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PT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Guia turístico </a:t>
            </a:r>
            <a:endParaRPr lang="pt-PT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" y="109470"/>
            <a:ext cx="2640170" cy="132008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93183" y="1429556"/>
            <a:ext cx="5756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Universidade do Minho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Mestrado Integrado em Engenharia Informática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Laboratórios de Informática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5157988" y="5138670"/>
            <a:ext cx="6175421" cy="1569660"/>
            <a:chOff x="5157988" y="5138670"/>
            <a:chExt cx="6175421" cy="1569660"/>
          </a:xfrm>
        </p:grpSpPr>
        <p:sp>
          <p:nvSpPr>
            <p:cNvPr id="7" name="CaixaDeTexto 6"/>
            <p:cNvSpPr txBox="1"/>
            <p:nvPr/>
          </p:nvSpPr>
          <p:spPr>
            <a:xfrm>
              <a:off x="7585656" y="5138670"/>
              <a:ext cx="374775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2400" b="0" i="0" u="none" strike="noStrike" kern="1200" cap="none" spc="0" normalizeH="0" baseline="0" noProof="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A61044 Diogo Tavares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2400" b="0" i="0" u="none" strike="noStrike" kern="1200" cap="none" spc="0" normalizeH="0" baseline="0" noProof="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A67738 Gil Gonçalves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2400" b="0" i="0" u="none" strike="noStrike" kern="1200" cap="none" spc="0" normalizeH="0" baseline="0" noProof="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A61061 Pedro Lima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2400" b="0" i="0" u="none" strike="noStrike" kern="1200" cap="none" spc="0" normalizeH="0" baseline="0" noProof="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E6846   </a:t>
              </a:r>
              <a:r>
                <a:rPr kumimoji="0" lang="pt-PT" sz="2400" b="0" i="0" u="none" strike="noStrike" kern="1200" cap="none" spc="0" normalizeH="0" baseline="0" noProof="0" dirty="0" err="1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Judson</a:t>
              </a:r>
              <a:r>
                <a:rPr kumimoji="0" lang="pt-PT" sz="2400" b="0" i="0" u="none" strike="noStrike" kern="1200" cap="none" spc="0" normalizeH="0" baseline="0" noProof="0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 Paiva</a:t>
              </a:r>
              <a:endParaRPr kumimoji="0" lang="pt-PT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5157988" y="5692667"/>
              <a:ext cx="1584102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Grupo </a:t>
              </a:r>
              <a:r>
                <a:rPr kumimoji="0" lang="pt-PT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9" name="Chaveta à esquerda 8"/>
            <p:cNvSpPr/>
            <p:nvPr/>
          </p:nvSpPr>
          <p:spPr>
            <a:xfrm>
              <a:off x="7263685" y="5138670"/>
              <a:ext cx="193183" cy="1569660"/>
            </a:xfrm>
            <a:prstGeom prst="leftBrac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194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 smtClean="0">
                <a:latin typeface="Arial" panose="020B0604020202020204" pitchFamily="34" charset="0"/>
                <a:cs typeface="Arial" panose="020B0604020202020204" pitchFamily="34" charset="0"/>
              </a:rPr>
              <a:t>Análise de Requisitos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972491" y="1619793"/>
            <a:ext cx="9532121" cy="4833257"/>
          </a:xfrm>
        </p:spPr>
        <p:txBody>
          <a:bodyPr/>
          <a:lstStyle/>
          <a:p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O utilizador fazer </a:t>
            </a:r>
            <a:r>
              <a:rPr lang="pt-PT" i="1" dirty="0" smtClean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 na aplicação;</a:t>
            </a:r>
          </a:p>
          <a:p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O utilizador conseguir criar uma viagem, viagem essa que irá conter vários pontos turísticos;</a:t>
            </a:r>
          </a:p>
          <a:p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O utilizador a partir do telemóvel consiga descarregar essa viagem;</a:t>
            </a:r>
          </a:p>
          <a:p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O utilizador mesmo sem acesso a internet consiga obter a localização desses locais; </a:t>
            </a:r>
          </a:p>
          <a:p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O utilizador retirar informações dos locais, guardando essas informações na memoria do telemóvel;</a:t>
            </a:r>
          </a:p>
          <a:p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O utilizador poder escolher que tipo de informações gostaria de retirar, se uma fotografia, se gostaria de fazer uma comentário ou gostaria simplesmente de descrever o local de modo oral;</a:t>
            </a:r>
          </a:p>
          <a:p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O utilizador fazer </a:t>
            </a:r>
            <a:r>
              <a:rPr lang="pt-PT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 da informação para o </a:t>
            </a:r>
            <a:r>
              <a:rPr lang="pt-PT" i="1" dirty="0" smtClean="0">
                <a:latin typeface="Arial" panose="020B0604020202020204" pitchFamily="34" charset="0"/>
                <a:cs typeface="Arial" panose="020B0604020202020204" pitchFamily="34" charset="0"/>
              </a:rPr>
              <a:t>website;</a:t>
            </a:r>
          </a:p>
          <a:p>
            <a:endParaRPr lang="pt-P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Modelo de Domínio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09" y="1500052"/>
            <a:ext cx="10162903" cy="473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 smtClean="0">
                <a:latin typeface="Arial" panose="020B0604020202020204" pitchFamily="34" charset="0"/>
                <a:cs typeface="Arial" panose="020B0604020202020204" pitchFamily="34" charset="0"/>
              </a:rPr>
              <a:t>Entidades do Sistema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92925" y="2225040"/>
            <a:ext cx="8915400" cy="3777622"/>
          </a:xfrm>
        </p:spPr>
        <p:txBody>
          <a:bodyPr>
            <a:normAutofit/>
          </a:bodyPr>
          <a:lstStyle/>
          <a:p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Utilizador;</a:t>
            </a:r>
          </a:p>
          <a:p>
            <a:endParaRPr lang="pt-P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Administrador do sistema.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9741"/>
          </a:xfrm>
        </p:spPr>
        <p:txBody>
          <a:bodyPr/>
          <a:lstStyle/>
          <a:p>
            <a:pPr algn="ctr"/>
            <a:r>
              <a:rPr lang="pt-PT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Funcionalidades do </a:t>
            </a:r>
            <a:r>
              <a:rPr lang="pt-PT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577" y="1429843"/>
            <a:ext cx="7714405" cy="49833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9261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Funcionalidade da aplicação móvel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1" y="1433860"/>
            <a:ext cx="7699582" cy="49783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3229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402042"/>
            <a:ext cx="8911687" cy="708301"/>
          </a:xfrm>
        </p:spPr>
        <p:txBody>
          <a:bodyPr/>
          <a:lstStyle/>
          <a:p>
            <a:pPr algn="ctr"/>
            <a:r>
              <a:rPr lang="pt-PT" b="1" dirty="0" smtClean="0">
                <a:latin typeface="Arial" panose="020B0604020202020204" pitchFamily="34" charset="0"/>
                <a:cs typeface="Arial" panose="020B0604020202020204" pitchFamily="34" charset="0"/>
              </a:rPr>
              <a:t>Escolher um local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63" y="1698172"/>
            <a:ext cx="10880347" cy="446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5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Consultar Locais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128" y="1685256"/>
            <a:ext cx="10241280" cy="51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2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ste">
  <a:themeElements>
    <a:clrScheme name="Hast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Has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1_Haste">
  <a:themeElements>
    <a:clrScheme name="Hast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Has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229</TotalTime>
  <Words>425</Words>
  <Application>Microsoft Office PowerPoint</Application>
  <PresentationFormat>Ecrã Panorâmico</PresentationFormat>
  <Paragraphs>88</Paragraphs>
  <Slides>20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20</vt:i4>
      </vt:variant>
    </vt:vector>
  </HeadingPairs>
  <TitlesOfParts>
    <vt:vector size="26" baseType="lpstr">
      <vt:lpstr>Arial</vt:lpstr>
      <vt:lpstr>Century Gothic</vt:lpstr>
      <vt:lpstr>Times New Roman</vt:lpstr>
      <vt:lpstr>Wingdings 3</vt:lpstr>
      <vt:lpstr>Haste</vt:lpstr>
      <vt:lpstr>1_Haste</vt:lpstr>
      <vt:lpstr>Travel Camel  Guia turístico </vt:lpstr>
      <vt:lpstr> Estrutura da Apresentação </vt:lpstr>
      <vt:lpstr>Análise de Requisitos </vt:lpstr>
      <vt:lpstr>Modelo de Domínio </vt:lpstr>
      <vt:lpstr>Entidades do Sistema</vt:lpstr>
      <vt:lpstr>Funcionalidades do website</vt:lpstr>
      <vt:lpstr>Funcionalidade da aplicação móvel</vt:lpstr>
      <vt:lpstr>Escolher um local</vt:lpstr>
      <vt:lpstr>Consultar Locais </vt:lpstr>
      <vt:lpstr>Registar Informação de um local</vt:lpstr>
      <vt:lpstr>Tirar uma fotografia</vt:lpstr>
      <vt:lpstr>Escrever um comentário</vt:lpstr>
      <vt:lpstr>Falar </vt:lpstr>
      <vt:lpstr>Modelo Lógico website</vt:lpstr>
      <vt:lpstr>Modelo Lógico aplicação móvel</vt:lpstr>
      <vt:lpstr>Planeamento e Fases do Projeto(anterior)</vt:lpstr>
      <vt:lpstr>Planeamento e Fases do Projeto </vt:lpstr>
      <vt:lpstr>Conclusão </vt:lpstr>
      <vt:lpstr>Referências Bibliográficas </vt:lpstr>
      <vt:lpstr>Travel Camel  Guia turístico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 Gonçalves</dc:creator>
  <cp:lastModifiedBy>gil gonçalves</cp:lastModifiedBy>
  <cp:revision>18</cp:revision>
  <dcterms:created xsi:type="dcterms:W3CDTF">2016-05-19T21:31:13Z</dcterms:created>
  <dcterms:modified xsi:type="dcterms:W3CDTF">2016-05-20T13:28:33Z</dcterms:modified>
</cp:coreProperties>
</file>