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Articles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Investments, M&amp;A and Partnerships</c:v>
                </c:pt>
                <c:pt idx="1">
                  <c:v>Strategy and Management</c:v>
                </c:pt>
                <c:pt idx="2">
                  <c:v>Logistics and Operations</c:v>
                </c:pt>
                <c:pt idx="3">
                  <c:v>Financials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6</c:v>
                </c:pt>
                <c:pt idx="3">
                  <c:v>1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600" b="1">
                <a:solidFill>
                  <a:srgbClr val="191970"/>
                </a:solidFill>
              </a:defRPr>
            </a:pPr>
            <a:r>
              <a:t>Intel News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682B4"/>
                </a:solidFill>
              </a:defRPr>
            </a:pPr>
            <a:r>
              <a:t>Generated on June 17, 2025</a:t>
            </a:r>
          </a:p>
          <a:p>
            <a:r>
              <a:t>📰 10 Articles Analyzed</a:t>
            </a:r>
          </a:p>
          <a:p>
            <a:r>
              <a:t>🔍 Comprehensive Media Coverage Analysis</a:t>
            </a:r>
          </a:p>
        </p:txBody>
      </p:sp>
      <p:sp>
        <p:nvSpPr>
          <p:cNvPr id="4" name="Oval 3"/>
          <p:cNvSpPr/>
          <p:nvPr/>
        </p:nvSpPr>
        <p:spPr>
          <a:xfrm>
            <a:off x="7772400" y="914400"/>
            <a:ext cx="914400" cy="914400"/>
          </a:xfrm>
          <a:prstGeom prst="ellipse">
            <a:avLst/>
          </a:prstGeom>
          <a:solidFill>
            <a:srgbClr val="DC143C"/>
          </a:solidFill>
          <a:ln w="38100">
            <a:solidFill>
              <a:srgbClr val="19197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>
                <a:solidFill>
                  <a:srgbClr val="191970"/>
                </a:solidFill>
              </a:defRPr>
            </a:pPr>
            <a:r>
              <a:t>📰 Logistics and Operations • Article 6 of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274320" rIns="274320"/>
          <a:lstStyle/>
          <a:p>
            <a:pPr>
              <a:spcAft>
                <a:spcPts val="1200"/>
              </a:spcAft>
              <a:defRPr b="1" sz="1600">
                <a:solidFill>
                  <a:srgbClr val="191970"/>
                </a:solidFill>
              </a:defRPr>
            </a:pPr>
            <a:r>
              <a:t>📌 Report: Intel factory worker layoffs could hit 20% worldwide - The Business Journals</a:t>
            </a:r>
          </a:p>
          <a:p>
            <a:pPr>
              <a:spcAft>
                <a:spcPts val="1000"/>
              </a:spcAft>
              <a:defRPr sz="1300">
                <a:solidFill>
                  <a:srgbClr val="3C3C3C"/>
                </a:solidFill>
              </a:defRPr>
            </a:pPr>
            <a:r>
              <a:t>📝 Summary:</a:t>
            </a:r>
            <a:br/>
            <a:r>
              <a:t>Report: Intel factory worker layoffs could hit 20% worldwide - The Business Journals. Report: Intel factories could be hit with 20% of workers out of work by the end of the year.</a:t>
            </a:r>
          </a:p>
          <a:p>
            <a:pPr>
              <a:spcAft>
                <a:spcPts val="800"/>
              </a:spcAft>
              <a:defRPr sz="1100">
                <a:solidFill>
                  <a:srgbClr val="646464"/>
                </a:solidFill>
              </a:defRPr>
            </a:pPr>
            <a:r>
              <a:t>📅 Published: Mon, 16 Jun 2025 22:10:00 GMT</a:t>
            </a:r>
            <a:br/>
            <a:r>
              <a:t>📰 Source: The Business Journals</a:t>
            </a:r>
          </a:p>
          <a:p>
            <a:pPr>
              <a:defRPr sz="1000" i="1">
                <a:solidFill>
                  <a:srgbClr val="0064C8"/>
                </a:solidFill>
              </a:defRPr>
            </a:pPr>
            <a:r>
              <a:t>🔗 Read Full Article: https://news.google.com/rss/articles/CBMiigFBVV95cUxPR21DRTJ2WXRLWUxqZVVOVTM1Vkh4RlNBUk9pbkxRMzN1VzltWDVDMGt5dWEwUVhBQldyQy1lVnpsOG1jRVlRX0VKYlZvazcyYXNuTldYd1laMEdxYlB1dVJSMkwtclJ3ZTQ2dnYwSy1kRWNCZC04OFFyVF90U0xjY2w4enNZcFdiVVE?oc=5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772400" y="5943600"/>
            <a:ext cx="914400" cy="274320"/>
          </a:xfrm>
          <a:prstGeom prst="roundRect">
            <a:avLst/>
          </a:prstGeom>
          <a:solidFill>
            <a:srgbClr val="DC143C"/>
          </a:solidFill>
          <a:ln>
            <a:solidFill>
              <a:srgbClr val="19197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 b="1">
                <a:solidFill>
                  <a:srgbClr val="FFFFFF"/>
                </a:solidFill>
              </a:defRPr>
            </a:pPr>
            <a:r>
              <a:t>6/10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>
                <a:solidFill>
                  <a:srgbClr val="191970"/>
                </a:solidFill>
              </a:defRPr>
            </a:pPr>
            <a:r>
              <a:t>📰 Logistics and Operations • Article 7 of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274320" rIns="274320"/>
          <a:lstStyle/>
          <a:p>
            <a:pPr>
              <a:spcAft>
                <a:spcPts val="1200"/>
              </a:spcAft>
              <a:defRPr b="1" sz="1600">
                <a:solidFill>
                  <a:srgbClr val="191970"/>
                </a:solidFill>
              </a:defRPr>
            </a:pPr>
            <a:r>
              <a:t>📌 Intel Nova Lake-S reportedly supports DDR5-8000 memory and 36x PCIe 5.0 lanes - VideoCardz.com</a:t>
            </a:r>
          </a:p>
          <a:p>
            <a:pPr>
              <a:spcAft>
                <a:spcPts val="1000"/>
              </a:spcAft>
              <a:defRPr sz="1300">
                <a:solidFill>
                  <a:srgbClr val="3C3C3C"/>
                </a:solidFill>
              </a:defRPr>
            </a:pPr>
            <a:r>
              <a:t>📝 Summary:</a:t>
            </a:r>
            <a:br/>
            <a:r>
              <a:t>Intel Nova Lake-S reportedly supports DDR5-8000 memory and 36x PCIe 5.0 lanes. VideoCardz.com reports that the chip could be used in next-generation Intel processors.</a:t>
            </a:r>
          </a:p>
          <a:p>
            <a:pPr>
              <a:spcAft>
                <a:spcPts val="800"/>
              </a:spcAft>
              <a:defRPr sz="1100">
                <a:solidFill>
                  <a:srgbClr val="646464"/>
                </a:solidFill>
              </a:defRPr>
            </a:pPr>
            <a:r>
              <a:t>📅 Published: Mon, 16 Jun 2025 19:04:00 GMT</a:t>
            </a:r>
            <a:br/>
            <a:r>
              <a:t>📰 Source: VideoCardz.com</a:t>
            </a:r>
          </a:p>
          <a:p>
            <a:pPr>
              <a:defRPr sz="1000" i="1">
                <a:solidFill>
                  <a:srgbClr val="0064C8"/>
                </a:solidFill>
              </a:defRPr>
            </a:pPr>
            <a:r>
              <a:t>🔗 Read Full Article: https://news.google.com/rss/articles/CBMisAFBVV95cUxOb2pCcmtiYmNYc0gxZHpCMVVGR2xIOWVJaHlrSDhxc0JPRjZhNnVIaUpxVmFfbk1xbF9JQ3hFYkxuY0phUXF5ZGltQVF4eHF2djgwaTFZcVJKUmhFaEZyem4wbGk5SmtGa3FiTU5WMmFfbEJHRmt1ZXRvckZxSDNHX1ZWcEo4MHAxYTV3V293RjhJZDZUTTR2QWsyVXpJSFR6bzlKSEk4Nl96TlBYVktobg?oc=5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772400" y="5943600"/>
            <a:ext cx="914400" cy="274320"/>
          </a:xfrm>
          <a:prstGeom prst="roundRect">
            <a:avLst/>
          </a:prstGeom>
          <a:solidFill>
            <a:srgbClr val="DC143C"/>
          </a:solidFill>
          <a:ln>
            <a:solidFill>
              <a:srgbClr val="19197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 b="1">
                <a:solidFill>
                  <a:srgbClr val="FFFFFF"/>
                </a:solidFill>
              </a:defRPr>
            </a:pPr>
            <a:r>
              <a:t>7/10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>
                <a:solidFill>
                  <a:srgbClr val="191970"/>
                </a:solidFill>
              </a:defRPr>
            </a:pPr>
            <a:r>
              <a:t>📰 Logistics and Operations • Article 8 of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274320" rIns="274320"/>
          <a:lstStyle/>
          <a:p>
            <a:pPr>
              <a:spcAft>
                <a:spcPts val="1200"/>
              </a:spcAft>
              <a:defRPr b="1" sz="1600">
                <a:solidFill>
                  <a:srgbClr val="191970"/>
                </a:solidFill>
              </a:defRPr>
            </a:pPr>
            <a:r>
              <a:t>📌 Intel Will Lay Off Oregon Factory Workers Starting in July - tech.co</a:t>
            </a:r>
          </a:p>
          <a:p>
            <a:pPr>
              <a:spcAft>
                <a:spcPts val="1000"/>
              </a:spcAft>
              <a:defRPr sz="1300">
                <a:solidFill>
                  <a:srgbClr val="3C3C3C"/>
                </a:solidFill>
              </a:defRPr>
            </a:pPr>
            <a:r>
              <a:t>📝 Summary:</a:t>
            </a:r>
            <a:br/>
            <a:r>
              <a:t>Intel Will Lay Off Oregon Factory Workers Starting in July - tech.co.com. Intel will lay off workers in Oregon in July, according to reports. The company has been in Oregon for more than 30 years.</a:t>
            </a:r>
          </a:p>
          <a:p>
            <a:pPr>
              <a:spcAft>
                <a:spcPts val="800"/>
              </a:spcAft>
              <a:defRPr sz="1100">
                <a:solidFill>
                  <a:srgbClr val="646464"/>
                </a:solidFill>
              </a:defRPr>
            </a:pPr>
            <a:r>
              <a:t>📅 Published: Mon, 16 Jun 2025 18:34:58 GMT</a:t>
            </a:r>
            <a:br/>
            <a:r>
              <a:t>📰 Source: tech.co</a:t>
            </a:r>
          </a:p>
          <a:p>
            <a:pPr>
              <a:defRPr sz="1000" i="1">
                <a:solidFill>
                  <a:srgbClr val="0064C8"/>
                </a:solidFill>
              </a:defRPr>
            </a:pPr>
            <a:r>
              <a:t>🔗 Read Full Article: https://news.google.com/rss/articles/CBMiX0FVX3lxTE1IMHNUU2REdUpCdTFyMkJqVGJQTTNFNU0xTk1jOWJsQmF5b0FRU3pNQjhGc2laUVVBZzVzS0cydmhHZ3NhMEtTd0p2WFc0QmdDZkxGYTJ6RlFscFlGNlE4?oc=5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772400" y="5943600"/>
            <a:ext cx="914400" cy="274320"/>
          </a:xfrm>
          <a:prstGeom prst="roundRect">
            <a:avLst/>
          </a:prstGeom>
          <a:solidFill>
            <a:srgbClr val="DC143C"/>
          </a:solidFill>
          <a:ln>
            <a:solidFill>
              <a:srgbClr val="19197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 b="1">
                <a:solidFill>
                  <a:srgbClr val="FFFFFF"/>
                </a:solidFill>
              </a:defRPr>
            </a:pPr>
            <a:r>
              <a:t>8/10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>
                <a:solidFill>
                  <a:srgbClr val="191970"/>
                </a:solidFill>
              </a:defRPr>
            </a:pPr>
            <a:r>
              <a:t>📰 Investments, M&amp;A and Partnerships • Article 9 of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274320" rIns="274320"/>
          <a:lstStyle/>
          <a:p>
            <a:pPr>
              <a:spcAft>
                <a:spcPts val="1200"/>
              </a:spcAft>
              <a:defRPr b="1" sz="1600">
                <a:solidFill>
                  <a:srgbClr val="191970"/>
                </a:solidFill>
              </a:defRPr>
            </a:pPr>
            <a:r>
              <a:t>📌 Intel CEO Lip-Bu Tan Sells Large Block of This Tech Stock - Barron's</a:t>
            </a:r>
          </a:p>
          <a:p>
            <a:pPr>
              <a:spcAft>
                <a:spcPts val="1000"/>
              </a:spcAft>
              <a:defRPr sz="1300">
                <a:solidFill>
                  <a:srgbClr val="3C3C3C"/>
                </a:solidFill>
              </a:defRPr>
            </a:pPr>
            <a:r>
              <a:t>📝 Summary:</a:t>
            </a:r>
            <a:br/>
            <a:r>
              <a:t>Intel CEO Lip-Bu Tan Sells Large Block of This Tech Stock - Barron's. Intel CEO sells large block of this tech stock to raise $16.5 billion in cash and stock.</a:t>
            </a:r>
          </a:p>
          <a:p>
            <a:pPr>
              <a:spcAft>
                <a:spcPts val="800"/>
              </a:spcAft>
              <a:defRPr sz="1100">
                <a:solidFill>
                  <a:srgbClr val="646464"/>
                </a:solidFill>
              </a:defRPr>
            </a:pPr>
            <a:r>
              <a:t>📅 Published: Mon, 16 Jun 2025 14:13:00 GMT</a:t>
            </a:r>
            <a:br/>
            <a:r>
              <a:t>📰 Source: Barron's</a:t>
            </a:r>
          </a:p>
          <a:p>
            <a:pPr>
              <a:defRPr sz="1000" i="1">
                <a:solidFill>
                  <a:srgbClr val="0064C8"/>
                </a:solidFill>
              </a:defRPr>
            </a:pPr>
            <a:r>
              <a:t>🔗 Read Full Article: https://news.google.com/rss/articles/CBMif0FVX3lxTE5qdnBvaGVZZFZNT0ItelVnaUFNRVNhOGxINmhsaXNsdVgxa1ZhZExjSGp4aV9xeGNMbm1WaHdyT1lpdmFFMk1Za255NDdfQlVzNWVxOVNObDIzUy1jUWpjajlsZ3dXaDAyNWFnRklQWFAtOUZpZ3RyOGMtUkU1VzQ?oc=5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772400" y="5943600"/>
            <a:ext cx="914400" cy="274320"/>
          </a:xfrm>
          <a:prstGeom prst="roundRect">
            <a:avLst/>
          </a:prstGeom>
          <a:solidFill>
            <a:srgbClr val="DC143C"/>
          </a:solidFill>
          <a:ln>
            <a:solidFill>
              <a:srgbClr val="19197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 b="1">
                <a:solidFill>
                  <a:srgbClr val="FFFFFF"/>
                </a:solidFill>
              </a:defRPr>
            </a:pPr>
            <a:r>
              <a:t>9/10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>
                <a:solidFill>
                  <a:srgbClr val="191970"/>
                </a:solidFill>
              </a:defRPr>
            </a:pPr>
            <a:r>
              <a:t>📰 Financials • Article 10 of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274320" rIns="274320"/>
          <a:lstStyle/>
          <a:p>
            <a:pPr>
              <a:spcAft>
                <a:spcPts val="1200"/>
              </a:spcAft>
              <a:defRPr b="1" sz="1600">
                <a:solidFill>
                  <a:srgbClr val="191970"/>
                </a:solidFill>
              </a:defRPr>
            </a:pPr>
            <a:r>
              <a:t>📌 Intel (INTC) Dips More Than Broader Market: What You Should Know - Yahoo Finance</a:t>
            </a:r>
          </a:p>
          <a:p>
            <a:pPr>
              <a:spcAft>
                <a:spcPts val="1000"/>
              </a:spcAft>
              <a:defRPr sz="1300">
                <a:solidFill>
                  <a:srgbClr val="3C3C3C"/>
                </a:solidFill>
              </a:defRPr>
            </a:pPr>
            <a:r>
              <a:t>📝 Summary:</a:t>
            </a:r>
            <a:br/>
            <a:r>
              <a:t>Intel (INTC) Dips More Than Broader Market: What You Should Know. Yahoo Finance: Intel ( INTC) Is Down More Than the broader market. The stock is down more than the wider market.</a:t>
            </a:r>
          </a:p>
          <a:p>
            <a:pPr>
              <a:spcAft>
                <a:spcPts val="800"/>
              </a:spcAft>
              <a:defRPr sz="1100">
                <a:solidFill>
                  <a:srgbClr val="646464"/>
                </a:solidFill>
              </a:defRPr>
            </a:pPr>
            <a:r>
              <a:t>📅 Published: Fri, 13 Jun 2025 21:45:04 GMT</a:t>
            </a:r>
            <a:br/>
            <a:r>
              <a:t>📰 Source: Yahoo Finance</a:t>
            </a:r>
          </a:p>
          <a:p>
            <a:pPr>
              <a:defRPr sz="1000" i="1">
                <a:solidFill>
                  <a:srgbClr val="0064C8"/>
                </a:solidFill>
              </a:defRPr>
            </a:pPr>
            <a:r>
              <a:t>🔗 Read Full Article: https://news.google.com/rss/articles/CBMif0FVX3lxTFBNNG94STF0WERITTh5QnFIWldES19Qbl9VWUliMHVLdTBTQnVSVnYyYzUtVmU2QndsU0RIRFM3a05McHlFT2hBQkxLTnRrd2pIRkpyV19mOHREYmZVSUdQN0pkd3d0U0JiWWlzbm1UWFVsd1doOHIyVUtaNU9ncVE?oc=5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772400" y="5943600"/>
            <a:ext cx="914400" cy="274320"/>
          </a:xfrm>
          <a:prstGeom prst="roundRect">
            <a:avLst/>
          </a:prstGeom>
          <a:solidFill>
            <a:srgbClr val="DC143C"/>
          </a:solidFill>
          <a:ln>
            <a:solidFill>
              <a:srgbClr val="19197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 b="1">
                <a:solidFill>
                  <a:srgbClr val="FFFFFF"/>
                </a:solidFill>
              </a:defRPr>
            </a:pPr>
            <a:r>
              <a:t>10/10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A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Rectangle 5"/>
          <p:cNvSpPr/>
          <p:nvPr/>
        </p:nvSpPr>
        <p:spPr>
          <a:xfrm>
            <a:off x="182880" y="914400"/>
            <a:ext cx="8778240" cy="4572000"/>
          </a:xfrm>
          <a:prstGeom prst="rect">
            <a:avLst/>
          </a:prstGeom>
          <a:noFill/>
          <a:ln w="25400">
            <a:solidFill>
              <a:srgbClr val="4682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extBox 1"/>
          <p:cNvSpPr txBox="1"/>
          <p:nvPr/>
        </p:nvSpPr>
        <p:spPr>
          <a:xfrm>
            <a:off x="457200" y="18288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b="1">
                <a:solidFill>
                  <a:srgbClr val="191970"/>
                </a:solidFill>
              </a:defRPr>
            </a:pPr>
            <a:r>
              <a:t>🎯 Strategic Media Analysis: Intel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097280"/>
            <a:ext cx="7863840" cy="1920240"/>
          </a:xfrm>
          <a:prstGeom prst="rect">
            <a:avLst/>
          </a:prstGeom>
          <a:noFill/>
        </p:spPr>
        <p:txBody>
          <a:bodyPr wrap="none" lIns="182880" tIns="91440">
            <a:spAutoFit/>
          </a:bodyPr>
          <a:lstStyle/>
          <a:p>
            <a:pPr>
              <a:spcAft>
                <a:spcPts val="1200"/>
              </a:spcAft>
              <a:defRPr sz="1600" b="1">
                <a:solidFill>
                  <a:srgbClr val="DC143C"/>
                </a:solidFill>
              </a:defRPr>
            </a:pPr>
            <a:r>
              <a:t>📊 KEY INSIGHTS</a:t>
            </a:r>
          </a:p>
          <a:p>
            <a:pPr>
              <a:lnSpc>
                <a:spcPct val="120000"/>
              </a:lnSpc>
              <a:spcAft>
                <a:spcPts val="800"/>
              </a:spcAft>
              <a:defRPr sz="1100">
                <a:solidFill>
                  <a:srgbClr val="282828"/>
                </a:solidFill>
              </a:defRPr>
            </a:pPr>
            <a:r>
              <a:t>📈 Emerging Coverage: 10 articles indicate opportunity for increased media presence</a:t>
            </a:r>
          </a:p>
          <a:p>
            <a:pPr>
              <a:lnSpc>
                <a:spcPct val="120000"/>
              </a:lnSpc>
              <a:spcAft>
                <a:spcPts val="800"/>
              </a:spcAft>
              <a:defRPr sz="1100">
                <a:solidFill>
                  <a:srgbClr val="282828"/>
                </a:solidFill>
              </a:defRPr>
            </a:pPr>
            <a:r>
              <a:t>📰 Good Media Reach: Featured across 9 publications with room for expansion</a:t>
            </a:r>
          </a:p>
          <a:p>
            <a:pPr>
              <a:lnSpc>
                <a:spcPct val="120000"/>
              </a:lnSpc>
              <a:spcAft>
                <a:spcPts val="800"/>
              </a:spcAft>
              <a:defRPr sz="1100">
                <a:solidFill>
                  <a:srgbClr val="282828"/>
                </a:solidFill>
              </a:defRPr>
            </a:pPr>
            <a:r>
              <a:t>⚠️ Mixed Sentiment Indicators: Opportunity to enhance positive narrative in media coverage</a:t>
            </a:r>
          </a:p>
          <a:p>
            <a:pPr>
              <a:lnSpc>
                <a:spcPct val="120000"/>
              </a:lnSpc>
              <a:spcAft>
                <a:spcPts val="800"/>
              </a:spcAft>
              <a:defRPr sz="1100">
                <a:solidFill>
                  <a:srgbClr val="282828"/>
                </a:solidFill>
              </a:defRPr>
            </a:pPr>
            <a:r>
              <a:t>🔍 Key Coverage Themes: finance (1) - indicating primary areas of market focus</a:t>
            </a:r>
          </a:p>
          <a:p>
            <a:pPr>
              <a:lnSpc>
                <a:spcPct val="120000"/>
              </a:lnSpc>
              <a:spcAft>
                <a:spcPts val="800"/>
              </a:spcAft>
              <a:defRPr sz="1100">
                <a:solidFill>
                  <a:srgbClr val="282828"/>
                </a:solidFill>
              </a:defRPr>
            </a:pPr>
            <a:r>
              <a:t>🎪 Diverse Content Portfolio: Coverage across 4 categories demonstrates market versatility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3154680"/>
            <a:ext cx="7863840" cy="1920240"/>
          </a:xfrm>
          <a:prstGeom prst="rect">
            <a:avLst/>
          </a:prstGeom>
          <a:noFill/>
        </p:spPr>
        <p:txBody>
          <a:bodyPr wrap="none" rIns="182880" tIns="91440">
            <a:spAutoFit/>
          </a:bodyPr>
          <a:lstStyle/>
          <a:p>
            <a:pPr>
              <a:spcAft>
                <a:spcPts val="1200"/>
              </a:spcAft>
              <a:defRPr sz="1600" b="1">
                <a:solidFill>
                  <a:srgbClr val="DC143C"/>
                </a:solidFill>
              </a:defRPr>
            </a:pPr>
            <a:r>
              <a:t>📈 Strategic Recommendations:</a:t>
            </a:r>
          </a:p>
          <a:p>
            <a:pPr>
              <a:lnSpc>
                <a:spcPct val="120000"/>
              </a:lnSpc>
              <a:spcAft>
                <a:spcPts val="800"/>
              </a:spcAft>
              <a:defRPr sz="1100">
                <a:solidFill>
                  <a:srgbClr val="282828"/>
                </a:solidFill>
              </a:defRPr>
            </a:pPr>
            <a:r>
              <a:t>• Increase coverage of innovative practices and technological advancements</a:t>
            </a:r>
          </a:p>
          <a:p>
            <a:pPr>
              <a:lnSpc>
                <a:spcPct val="120000"/>
              </a:lnSpc>
              <a:spcAft>
                <a:spcPts val="800"/>
              </a:spcAft>
              <a:defRPr sz="1100">
                <a:solidFill>
                  <a:srgbClr val="282828"/>
                </a:solidFill>
              </a:defRPr>
            </a:pPr>
            <a:r>
              <a:t>• Leverage high-performing content themes for future PR initiatives</a:t>
            </a:r>
          </a:p>
          <a:p>
            <a:pPr>
              <a:lnSpc>
                <a:spcPct val="120000"/>
              </a:lnSpc>
              <a:spcAft>
                <a:spcPts val="800"/>
              </a:spcAft>
              <a:defRPr sz="1100">
                <a:solidFill>
                  <a:srgbClr val="282828"/>
                </a:solidFill>
              </a:defRPr>
            </a:pPr>
            <a:r>
              <a:t>• Monitor competitor coverage patterns to identify market positioning opportunities</a:t>
            </a:r>
          </a:p>
          <a:p>
            <a:pPr>
              <a:lnSpc>
                <a:spcPct val="120000"/>
              </a:lnSpc>
              <a:spcAft>
                <a:spcPts val="800"/>
              </a:spcAft>
              <a:defRPr sz="1100">
                <a:solidFill>
                  <a:srgbClr val="282828"/>
                </a:solidFill>
              </a:defRPr>
            </a:pPr>
            <a:r>
              <a:t>• Establish regular media cadence for consistent visibility and relationship building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846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4682B4"/>
                </a:solidFill>
              </a:defRPr>
            </a:pPr>
            <a:r>
              <a:t>📈 Coverage Metrics: 10 articles • 9 sources • 4 categories • Sentiment Ratio (P:N:Nu) 0:0:5 • Primary Theme: Finance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A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191970"/>
                </a:solidFill>
              </a:defRPr>
            </a:pPr>
            <a:r>
              <a:t>Executive Summary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57200" y="1828800"/>
            <a:ext cx="3657600" cy="1097280"/>
          </a:xfrm>
          <a:prstGeom prst="roundRect">
            <a:avLst/>
          </a:prstGeom>
          <a:solidFill>
            <a:srgbClr val="F0F8FF"/>
          </a:solidFill>
          <a:ln w="25400">
            <a:solidFill>
              <a:srgbClr val="4682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tIns="91440" bIns="91440"/>
          <a:lstStyle/>
          <a:p>
            <a:pPr algn="ctr">
              <a:defRPr sz="1200" b="1">
                <a:solidFill>
                  <a:srgbClr val="191970"/>
                </a:solidFill>
              </a:defRPr>
            </a:pPr>
            <a:r>
              <a:t>📰 Total Articles</a:t>
            </a:r>
          </a:p>
          <a:p>
            <a:pPr algn="ctr">
              <a:defRPr sz="1400" b="1">
                <a:solidFill>
                  <a:srgbClr val="006400"/>
                </a:solidFill>
              </a:defRPr>
            </a:pPr>
            <a:r>
              <a:t>10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029200" y="1828800"/>
            <a:ext cx="3657600" cy="1097280"/>
          </a:xfrm>
          <a:prstGeom prst="roundRect">
            <a:avLst/>
          </a:prstGeom>
          <a:solidFill>
            <a:srgbClr val="F0F8FF"/>
          </a:solidFill>
          <a:ln w="25400">
            <a:solidFill>
              <a:srgbClr val="4682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tIns="91440" bIns="91440"/>
          <a:lstStyle/>
          <a:p>
            <a:pPr algn="ctr">
              <a:defRPr sz="1200" b="1">
                <a:solidFill>
                  <a:srgbClr val="191970"/>
                </a:solidFill>
              </a:defRPr>
            </a:pPr>
            <a:r>
              <a:t>📅 Date Range</a:t>
            </a:r>
          </a:p>
          <a:p>
            <a:pPr algn="ctr">
              <a:defRPr sz="1400" b="1">
                <a:solidFill>
                  <a:srgbClr val="006400"/>
                </a:solidFill>
              </a:defRPr>
            </a:pPr>
            <a:r>
              <a:t>Fri, 13 Jun 2025 21:45:04 GMT to Tue, 17 Jun 2025 07:28:33 GMT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57200" y="3200400"/>
            <a:ext cx="3657600" cy="1097280"/>
          </a:xfrm>
          <a:prstGeom prst="roundRect">
            <a:avLst/>
          </a:prstGeom>
          <a:solidFill>
            <a:srgbClr val="F0F8FF"/>
          </a:solidFill>
          <a:ln w="25400">
            <a:solidFill>
              <a:srgbClr val="4682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tIns="91440" bIns="91440"/>
          <a:lstStyle/>
          <a:p>
            <a:pPr algn="ctr">
              <a:defRPr sz="1200" b="1">
                <a:solidFill>
                  <a:srgbClr val="191970"/>
                </a:solidFill>
              </a:defRPr>
            </a:pPr>
            <a:r>
              <a:t>Categories</a:t>
            </a:r>
          </a:p>
          <a:p>
            <a:pPr algn="ctr">
              <a:defRPr sz="1400" b="1">
                <a:solidFill>
                  <a:srgbClr val="006400"/>
                </a:solidFill>
              </a:defRPr>
            </a:pPr>
            <a:r>
              <a:t>4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029200" y="3200400"/>
            <a:ext cx="3657600" cy="1097280"/>
          </a:xfrm>
          <a:prstGeom prst="roundRect">
            <a:avLst/>
          </a:prstGeom>
          <a:solidFill>
            <a:srgbClr val="F0F8FF"/>
          </a:solidFill>
          <a:ln w="25400">
            <a:solidFill>
              <a:srgbClr val="4682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tIns="91440" bIns="91440"/>
          <a:lstStyle/>
          <a:p>
            <a:pPr algn="ctr">
              <a:defRPr sz="1200" b="1">
                <a:solidFill>
                  <a:srgbClr val="191970"/>
                </a:solidFill>
              </a:defRPr>
            </a:pPr>
            <a:r>
              <a:t>Sources</a:t>
            </a:r>
          </a:p>
          <a:p>
            <a:pPr algn="ctr">
              <a:defRPr sz="1400" b="1">
                <a:solidFill>
                  <a:srgbClr val="006400"/>
                </a:solidFill>
              </a:defRPr>
            </a:pPr>
            <a:r>
              <a:t>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A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7432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b="1">
                <a:solidFill>
                  <a:srgbClr val="8B0000"/>
                </a:solidFill>
              </a:defRPr>
            </a:pPr>
            <a:r>
              <a:t>📈 Article Distribution by Category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371600" y="1371600"/>
          <a:ext cx="64008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FF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7432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b="1">
                <a:solidFill>
                  <a:srgbClr val="006400"/>
                </a:solidFill>
              </a:defRPr>
            </a:pPr>
            <a:r>
              <a:t>📅 Publication Timeline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Publication Timeline:</a:t>
            </a:r>
          </a:p>
          <a:p/>
          <a:p>
            <a:r>
              <a:t>• Fri, 13: 1 articles</a:t>
            </a:r>
          </a:p>
          <a:p>
            <a:r>
              <a:t>• Mon, 16: 6 articles</a:t>
            </a:r>
          </a:p>
          <a:p>
            <a:r>
              <a:t>• Tue, 17: 3 articles</a:t>
            </a:r>
          </a:p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>
                <a:solidFill>
                  <a:srgbClr val="191970"/>
                </a:solidFill>
              </a:defRPr>
            </a:pPr>
            <a:r>
              <a:t>📰 Logistics and Operations • Article 1 of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274320" rIns="274320"/>
          <a:lstStyle/>
          <a:p>
            <a:pPr>
              <a:spcAft>
                <a:spcPts val="1200"/>
              </a:spcAft>
              <a:defRPr b="1" sz="1600">
                <a:solidFill>
                  <a:srgbClr val="191970"/>
                </a:solidFill>
              </a:defRPr>
            </a:pPr>
            <a:r>
              <a:t>📌 [News] Intel’s Rumored July Layoffs May Slash 15-20% of Factory Jobs, Oregon Hit Hardest - TrendForce</a:t>
            </a:r>
          </a:p>
          <a:p>
            <a:pPr>
              <a:spcAft>
                <a:spcPts val="1000"/>
              </a:spcAft>
              <a:defRPr sz="1300">
                <a:solidFill>
                  <a:srgbClr val="3C3C3C"/>
                </a:solidFill>
              </a:defRPr>
            </a:pPr>
            <a:r>
              <a:t>📝 Summary:</a:t>
            </a:r>
            <a:br/>
            <a:r>
              <a:t>[News] Intel’s Rumored July Layoffs May Slash 15-20% of Factory Jobs, Oregon Hit Hardest - TrendForce.com. Oregon is expected to be hardest hit by the layoffs.</a:t>
            </a:r>
          </a:p>
          <a:p>
            <a:pPr>
              <a:spcAft>
                <a:spcPts val="800"/>
              </a:spcAft>
              <a:defRPr sz="1100">
                <a:solidFill>
                  <a:srgbClr val="646464"/>
                </a:solidFill>
              </a:defRPr>
            </a:pPr>
            <a:r>
              <a:t>📅 Published: Tue, 17 Jun 2025 07:28:33 GMT</a:t>
            </a:r>
            <a:br/>
            <a:r>
              <a:t>📰 Source: TrendForce</a:t>
            </a:r>
          </a:p>
          <a:p>
            <a:pPr>
              <a:defRPr sz="1000" i="1">
                <a:solidFill>
                  <a:srgbClr val="0064C8"/>
                </a:solidFill>
              </a:defRPr>
            </a:pPr>
            <a:r>
              <a:t>🔗 Read Full Article: https://news.google.com/rss/articles/CBMixgFBVV95cUxQNk1nZXJjTWwtVVdFdmdPUl9aZGkwTFYtOElEZU9hSXJJOUZIZXFNY0VYYVF0QjJZcHRXcldTZGwzRlpxOEcwUS1MRmpEeEVHWWNkRVJ4UGpuMC1tbUtPaEJBd01Yb1ZEUFQybE9FNjZIU3lpejNraVVCYmpFMXdEcWRWSk9VTEJNclNPOTEtcVpVSDZsTmRWZVJOb3pDNmZKX1ZVUmlEMlhtQUt0ZGhFcDlQUWtpR2FVSUV5R2d4R3FqWEZoQlE?oc=5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772400" y="5943600"/>
            <a:ext cx="914400" cy="274320"/>
          </a:xfrm>
          <a:prstGeom prst="roundRect">
            <a:avLst/>
          </a:prstGeom>
          <a:solidFill>
            <a:srgbClr val="DC143C"/>
          </a:solidFill>
          <a:ln>
            <a:solidFill>
              <a:srgbClr val="19197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 b="1">
                <a:solidFill>
                  <a:srgbClr val="FFFFFF"/>
                </a:solidFill>
              </a:defRPr>
            </a:pPr>
            <a:r>
              <a:t>1/10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>
                <a:solidFill>
                  <a:srgbClr val="191970"/>
                </a:solidFill>
              </a:defRPr>
            </a:pPr>
            <a:r>
              <a:t>📰 Strategy and Management • Article 2 of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274320" rIns="274320"/>
          <a:lstStyle/>
          <a:p>
            <a:pPr>
              <a:spcAft>
                <a:spcPts val="1200"/>
              </a:spcAft>
              <a:defRPr b="1" sz="1600">
                <a:solidFill>
                  <a:srgbClr val="191970"/>
                </a:solidFill>
              </a:defRPr>
            </a:pPr>
            <a:r>
              <a:t>📌 Intel to lay off up to 20% of factory workforce - NewsBytes</a:t>
            </a:r>
          </a:p>
          <a:p>
            <a:pPr>
              <a:spcAft>
                <a:spcPts val="1000"/>
              </a:spcAft>
              <a:defRPr sz="1300">
                <a:solidFill>
                  <a:srgbClr val="3C3C3C"/>
                </a:solidFill>
              </a:defRPr>
            </a:pPr>
            <a:r>
              <a:t>📝 Summary:</a:t>
            </a:r>
            <a:br/>
            <a:r>
              <a:t>Intel to lay off up to 20% of factory workforce - Newsbytes.com. Intel will cut up to 10% of its workforce in the U.S. and up to 15% in Europe.</a:t>
            </a:r>
          </a:p>
          <a:p>
            <a:pPr>
              <a:spcAft>
                <a:spcPts val="800"/>
              </a:spcAft>
              <a:defRPr sz="1100">
                <a:solidFill>
                  <a:srgbClr val="646464"/>
                </a:solidFill>
              </a:defRPr>
            </a:pPr>
            <a:r>
              <a:t>📅 Published: Tue, 17 Jun 2025 03:12:34 GMT</a:t>
            </a:r>
            <a:br/>
            <a:r>
              <a:t>📰 Source: NewsBytes</a:t>
            </a:r>
          </a:p>
          <a:p>
            <a:pPr>
              <a:defRPr sz="1000" i="1">
                <a:solidFill>
                  <a:srgbClr val="0064C8"/>
                </a:solidFill>
              </a:defRPr>
            </a:pPr>
            <a:r>
              <a:t>🔗 Read Full Article: https://news.google.com/rss/articles/CBMingFBVV95cUxPV0ZsZmpEcGVJOFZ0RkdDTHZtVFZEel9IQzgwNW9UZXhlaGZfZmQ2bmZCbmlSZ3JRRnJPR0ZYd3pQRV9rOGE3UDA2dW1CWDR4MUU5ay1YbmJTVDJZTk93c1VPYnpnZE9PY2lfVHdOWnZBRnVaa0o0WFBoZU80QXNZOVM1SGN6UVFmQWd4WklZNW4tSU45TzRmM3J4QWE1QQ?oc=5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772400" y="5943600"/>
            <a:ext cx="914400" cy="274320"/>
          </a:xfrm>
          <a:prstGeom prst="roundRect">
            <a:avLst/>
          </a:prstGeom>
          <a:solidFill>
            <a:srgbClr val="DC143C"/>
          </a:solidFill>
          <a:ln>
            <a:solidFill>
              <a:srgbClr val="19197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 b="1">
                <a:solidFill>
                  <a:srgbClr val="FFFFFF"/>
                </a:solidFill>
              </a:defRPr>
            </a:pPr>
            <a:r>
              <a:t>2/10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>
                <a:solidFill>
                  <a:srgbClr val="191970"/>
                </a:solidFill>
              </a:defRPr>
            </a:pPr>
            <a:r>
              <a:t>📰 Logistics and Operations • Article 3 of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274320" rIns="274320"/>
          <a:lstStyle/>
          <a:p>
            <a:pPr>
              <a:spcAft>
                <a:spcPts val="1200"/>
              </a:spcAft>
              <a:defRPr b="1" sz="1600">
                <a:solidFill>
                  <a:srgbClr val="191970"/>
                </a:solidFill>
              </a:defRPr>
            </a:pPr>
            <a:r>
              <a:t>📌 Intel Plans Major Layoffs in Global Factory Workforce - WebProNews</a:t>
            </a:r>
          </a:p>
          <a:p>
            <a:pPr>
              <a:spcAft>
                <a:spcPts val="1000"/>
              </a:spcAft>
              <a:defRPr sz="1300">
                <a:solidFill>
                  <a:srgbClr val="3C3C3C"/>
                </a:solidFill>
              </a:defRPr>
            </a:pPr>
            <a:r>
              <a:t>📝 Summary:</a:t>
            </a:r>
            <a:br/>
            <a:r>
              <a:t>Intel Plans Major Layoffs in Global Factory Workforce - WebProNews.com. Intel plans major layoffs in global factory workforce. Intel to lay off more than 1,000 people.</a:t>
            </a:r>
          </a:p>
          <a:p>
            <a:pPr>
              <a:spcAft>
                <a:spcPts val="800"/>
              </a:spcAft>
              <a:defRPr sz="1100">
                <a:solidFill>
                  <a:srgbClr val="646464"/>
                </a:solidFill>
              </a:defRPr>
            </a:pPr>
            <a:r>
              <a:t>📅 Published: Tue, 17 Jun 2025 00:22:40 GMT</a:t>
            </a:r>
            <a:br/>
            <a:r>
              <a:t>📰 Source: WebProNews</a:t>
            </a:r>
          </a:p>
          <a:p>
            <a:pPr>
              <a:defRPr sz="1000" i="1">
                <a:solidFill>
                  <a:srgbClr val="0064C8"/>
                </a:solidFill>
              </a:defRPr>
            </a:pPr>
            <a:r>
              <a:t>🔗 Read Full Article: https://news.google.com/rss/articles/CBMiiAFBVV95cUxOaTJVTWdJbjZzd0lZY3lnT1M2QWI0M1dIM2o4bHZjVVRhTGoxUnZuV0FvYk1ONXhScnMwdFpYLWRzTzhfUHprMk9YVXZ0U3NPR29hSlBVN3RKVnI5dFhWaUJKYnMyeWZnYkhyY3ZBM0JFVjFaWHl1bmdRc2JSVHpPUjJ4NGExb24y?oc=5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772400" y="5943600"/>
            <a:ext cx="914400" cy="274320"/>
          </a:xfrm>
          <a:prstGeom prst="roundRect">
            <a:avLst/>
          </a:prstGeom>
          <a:solidFill>
            <a:srgbClr val="DC143C"/>
          </a:solidFill>
          <a:ln>
            <a:solidFill>
              <a:srgbClr val="19197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 b="1">
                <a:solidFill>
                  <a:srgbClr val="FFFFFF"/>
                </a:solidFill>
              </a:defRPr>
            </a:pPr>
            <a:r>
              <a:t>3/10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>
                <a:solidFill>
                  <a:srgbClr val="191970"/>
                </a:solidFill>
              </a:defRPr>
            </a:pPr>
            <a:r>
              <a:t>📰 Strategy and Management • Article 4 of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274320" rIns="274320"/>
          <a:lstStyle/>
          <a:p>
            <a:pPr>
              <a:spcAft>
                <a:spcPts val="1200"/>
              </a:spcAft>
              <a:defRPr b="1" sz="1600">
                <a:solidFill>
                  <a:srgbClr val="191970"/>
                </a:solidFill>
              </a:defRPr>
            </a:pPr>
            <a:r>
              <a:t>📌 Intel to cut thousands of factory jobs globally - KGW</a:t>
            </a:r>
          </a:p>
          <a:p>
            <a:pPr>
              <a:spcAft>
                <a:spcPts val="1000"/>
              </a:spcAft>
              <a:defRPr sz="1300">
                <a:solidFill>
                  <a:srgbClr val="3C3C3C"/>
                </a:solidFill>
              </a:defRPr>
            </a:pPr>
            <a:r>
              <a:t>📝 Summary:</a:t>
            </a:r>
            <a:br/>
            <a:r>
              <a:t>Intel to cut thousands of factory jobs globally - KGW. Intel will lay off 15% to 20% of its factory workers, memo says. Layoffs to be made in Mid-July, according to reports.</a:t>
            </a:r>
          </a:p>
          <a:p>
            <a:pPr>
              <a:spcAft>
                <a:spcPts val="800"/>
              </a:spcAft>
              <a:defRPr sz="1100">
                <a:solidFill>
                  <a:srgbClr val="646464"/>
                </a:solidFill>
              </a:defRPr>
            </a:pPr>
            <a:r>
              <a:t>📅 Published: Mon, 16 Jun 2025 23:24:00 GMT</a:t>
            </a:r>
            <a:br/>
            <a:r>
              <a:t>📰 Source: KGW</a:t>
            </a:r>
          </a:p>
          <a:p>
            <a:pPr>
              <a:defRPr sz="1000" i="1">
                <a:solidFill>
                  <a:srgbClr val="0064C8"/>
                </a:solidFill>
              </a:defRPr>
            </a:pPr>
            <a:r>
              <a:t>🔗 Read Full Article: https://news.google.com/rss/articles/CBMivwFBVV95cUxNTzQ4Q19RNE5uMlRSb3NudDFSVk5uUlhBbmhhWEU5THNSdlp2bEpWZ3JTWnJvYk1fUU94aGcyUGhpUjF5cXlPaWx4T19nd1RuWC0zTWpsZ3A2OWlTNXcyTDNmYkZaVFQwckh6MEFBSnp2N1hzcnRNV3BWeHM3WVpkcXJJV3lRSmVjaHRKUEw1alY1VlRKUGFLazRqdk1KbVluT1BPU1gzM0RVUEVuVTJOOThTbWtqWXk2X0Y1UlVGWQ?oc=5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772400" y="5943600"/>
            <a:ext cx="914400" cy="274320"/>
          </a:xfrm>
          <a:prstGeom prst="roundRect">
            <a:avLst/>
          </a:prstGeom>
          <a:solidFill>
            <a:srgbClr val="DC143C"/>
          </a:solidFill>
          <a:ln>
            <a:solidFill>
              <a:srgbClr val="19197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 b="1">
                <a:solidFill>
                  <a:srgbClr val="FFFFFF"/>
                </a:solidFill>
              </a:defRPr>
            </a:pPr>
            <a:r>
              <a:t>4/10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>
                <a:solidFill>
                  <a:srgbClr val="191970"/>
                </a:solidFill>
              </a:defRPr>
            </a:pPr>
            <a:r>
              <a:t>📰 Logistics and Operations • Article 5 of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274320" rIns="274320"/>
          <a:lstStyle/>
          <a:p>
            <a:pPr>
              <a:spcAft>
                <a:spcPts val="1200"/>
              </a:spcAft>
              <a:defRPr b="1" sz="1600">
                <a:solidFill>
                  <a:srgbClr val="191970"/>
                </a:solidFill>
              </a:defRPr>
            </a:pPr>
            <a:r>
              <a:t>📌 Report: Intel factory worker layoffs could hit Rio Rancho facility - Albuquerque Business First - The Business Journals</a:t>
            </a:r>
          </a:p>
          <a:p>
            <a:pPr>
              <a:spcAft>
                <a:spcPts val="1000"/>
              </a:spcAft>
              <a:defRPr sz="1300">
                <a:solidFill>
                  <a:srgbClr val="3C3C3C"/>
                </a:solidFill>
              </a:defRPr>
            </a:pPr>
            <a:r>
              <a:t>📝 Summary:</a:t>
            </a:r>
            <a:br/>
            <a:r>
              <a:t>Report: Intel factory worker layoffs could hit Rio Rancho facility. Albuquerque Business First - The Business Journals. Report:Intel factory workers could be laid off at the facility in Rio Ranchos, Mexico.</a:t>
            </a:r>
          </a:p>
          <a:p>
            <a:pPr>
              <a:spcAft>
                <a:spcPts val="800"/>
              </a:spcAft>
              <a:defRPr sz="1100">
                <a:solidFill>
                  <a:srgbClr val="646464"/>
                </a:solidFill>
              </a:defRPr>
            </a:pPr>
            <a:r>
              <a:t>📅 Published: Mon, 16 Jun 2025 23:15:00 GMT</a:t>
            </a:r>
            <a:br/>
            <a:r>
              <a:t>📰 Source: The Business Journals</a:t>
            </a:r>
          </a:p>
          <a:p>
            <a:pPr>
              <a:defRPr sz="1000" i="1">
                <a:solidFill>
                  <a:srgbClr val="0064C8"/>
                </a:solidFill>
              </a:defRPr>
            </a:pPr>
            <a:r>
              <a:t>🔗 Read Full Article: https://news.google.com/rss/articles/CBMijgFBVV95cUxPb29HcnVTMk5yeVRPaVBqUURvejloRVpvYmU5NXJPQTlfd0gzMlNkTTdCNTZSRVB2RWFDVmhJTTg4Q1h0RElnTmQ4YVltdXB2TWhDMU8zTFgxS3FaRmNRYnFERDdxX1FKT2hMVUR5Ylk1cXNNOGhfSVFkQmpmWDl5ek9wR1REZy0yb2s4bExR?oc=5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772400" y="5943600"/>
            <a:ext cx="914400" cy="274320"/>
          </a:xfrm>
          <a:prstGeom prst="roundRect">
            <a:avLst/>
          </a:prstGeom>
          <a:solidFill>
            <a:srgbClr val="DC143C"/>
          </a:solidFill>
          <a:ln>
            <a:solidFill>
              <a:srgbClr val="19197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000" b="1">
                <a:solidFill>
                  <a:srgbClr val="FFFFFF"/>
                </a:solidFill>
              </a:defRPr>
            </a:pPr>
            <a:r>
              <a:t>5/10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