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Articles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Strategy and Management</c:v>
                </c:pt>
                <c:pt idx="1">
                  <c:v>Investments, M&amp;A and Partnerships</c:v>
                </c:pt>
                <c:pt idx="2">
                  <c:v>ESG and Sustainability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91970"/>
                </a:solidFill>
              </a:defRPr>
            </a:pPr>
            <a:r>
              <a:t>Slaughter and May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682B4"/>
                </a:solidFill>
              </a:defRPr>
            </a:pPr>
            <a:r>
              <a:t>Generated on June 17, 2025</a:t>
            </a:r>
          </a:p>
          <a:p>
            <a:r>
              <a:t>📰 8 Articles Analyzed</a:t>
            </a:r>
          </a:p>
          <a:p>
            <a:r>
              <a:t>🔍 Comprehensive Media Coverage Analysis</a:t>
            </a:r>
          </a:p>
        </p:txBody>
      </p:sp>
      <p:sp>
        <p:nvSpPr>
          <p:cNvPr id="4" name="Oval 3"/>
          <p:cNvSpPr/>
          <p:nvPr/>
        </p:nvSpPr>
        <p:spPr>
          <a:xfrm>
            <a:off x="7772400" y="914400"/>
            <a:ext cx="914400" cy="914400"/>
          </a:xfrm>
          <a:prstGeom prst="ellipse">
            <a:avLst/>
          </a:prstGeom>
          <a:solidFill>
            <a:srgbClr val="DC143C"/>
          </a:solidFill>
          <a:ln w="38100"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6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Can Slaughter and May fend off the Americans? - Financial Times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Can Slaughter and May fend off the Americans? - Financial Times. &lt;a href="https://news.google.com/rss/articles/CBMicEFVX3lxTE10c0kzbU5vQnNsN3pJTExHZWR3dzZCYXBQT01GNng3TzRDMzRibGQ3SDNDUVpYQ2tqNFVETVR4VzdTNE1lMFJnbmNWd2taNFpyZkI5ZnpobjNyeEJCZjctQUwxMzRtWXU0OEZJYTN5Vlc?oc=5" target="_blank"&gt;The Financial Times&lt;/a&gt; &amp;nbsp;&lt;a href="/news/can-slaughter-and-may-fend-off-the-americans/article_c4c9e8a8-4e9-4c4-4d8-5e8-9e4-8e4b9b9c9c1e1a"&gt;Financial Times?&lt;/a&gt;&lt;br /&gt;&lt;a href=https://www.ftnews.com.au/content/article/can_slaughter_and_may_fend_off_the_americans?utm_source=ftnews&amp;utm_medium=twitter&amp;source_url=https%3A%2Fwww.twitter.com%2Ewww.facebook.com!%3Fwww%3Ewww%2Cwww.google%2A%22ftnews%2B%2fwww.youtube%3Dwww.tv%2Fs%2Dwww%22youtube%22www%20youtube%20com%20tv%22%3B%3C%22tv%3a%3b%2b%3c%3d%3e%2c%2a%2d%2e%3f%2fa%3fa%2ba%2bf%3ba%3bc%2be%2bc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Thu, 28 Nov 2024 08:00:00 GMT</a:t>
            </a:r>
            <a:br/>
            <a:r>
              <a:t>📰 Source: Financial Times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https://news.google.com/rss/articles/CBMicEFVX3lxTE10c0kzbU5vQnNsN3pJTExHZWR3dzZCYXBQT01GNng3TzRDMzRibGQ3SDNDUVpYQ2tqNFVETVR4VzdTNE1lMFJnbmNWd2taNFpyZkI5ZnpobjNyeEJCZjctQUwxMzRtWXU0OEZJYTN5Vlc?oc=5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6/8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7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Slaughter and May holds junior lawyer pay at £150,000 - Financial Times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Slaughter and May holds junior lawyer pay at £150,000 - Financial Times. &lt;a href="https://news.google.com/rss/articles/CBMicEFVX3lxTE1zS1ZBZWI1NGkxeFdxTUxqZVFwRmJmdzNxZ3hEOTZ2aU05RnVhMXMxMTVsb0Z0dFZlckVqTl80SE5BVF9Ed2ZRV1BYa2xCUy1NZVg3Y1kzcDRvbk1FSXpPRl90OThYVVY3SXF5T1FMOFY?" target="_blank"&gt;Financial Times&lt;/a&gt;&amp;nbsp;&lt;script type="text/javascript" src="https%3A%2Fwww.ftp.com%2Curl%3F%2E%2B%2FB%2CF%2A%3B%3C%3D%2AF%2D%3E%3CF%3AF%3AE%3AA%3BA%3AD%3DB%3EB%3CB%3BF%3CA%3BE%3FC%3BC%3CD%3BD%3DC%3EC%3FF%3FB%3CE%3BB%3CC%3AC%3CBC%3AB%3FD%3CI%3DF%3DA%3ED%3EA%3a%3e%3b%3d%3c%3f%3ce%3bc%3db%3de%3bd%3cd%3dc%3ad%3dd%3df%3ed%3da%3fa%3cf%3ac%3ba%3bf%3bb%3af%3ca%3be%3cb%3fc%3fd%3aa%3eb%3ec%3fb%3ab%3bda%3aba%3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05 May 2025 07:00:00 GMT</a:t>
            </a:r>
            <a:br/>
            <a:r>
              <a:t>📰 Source: Financial Times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https://news.google.com/rss/articles/CBMicEFVX3lxTE1zS1ZBZWI1NGkxeFdxTUxqZVFwRmJmdzNxZ3hEOTZ2aU05RnVhMXMxMTVsb0Z0dFZlckVqTl80SE5BVF9Ed2ZRV1BYa2xCUy1NZVg3Y1kzcDRvbk1FSXpPRl90OThYVVY3SXF5T1FMOFY?oc=5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7/8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ESG and Sustainability • Article 8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Slaughter and May CICC Boyu Group Jinke Smart Services - Slaughter and May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Slaughter and May CICC Boyu Group Jinke Smart Services - Slaughter and May. &lt;a href="https://news.google.com/rss/articles/CBMi4wFBVV95cUxPSHZLSHZSeENkVzZrTWJFRFBMME1pckJVQnNReWUxOHYyaWNJMU5uYVd1NkVXTmQ4X0FnZWEwc2Y1ZVQ5WU5DVm5TM0JhcV9rVzl3d3RpWGRnWWpianFMRUpneFMyY0tFaTF5ckkxT1E4ZGdJeTRCRkVFWE92S3hXYkFTOWw5aThoVmozTkxROHd2U2VEQUI0VmllJU21wb19zeHFKU081clY5Sm13OXIwMzN0X3N0UkE4Q0Y4ZgdtSWMtWTYwTmFUektRdUJfU3dfTGtNZTVyaUl4T1VfVnBidlM5WQ?oc=5" target="_blank"&gt;Slaughter &amp; May&lt;/a&gt;&amp;nbsp;&amp;a href="/news/CICC-Boyu-Group-Jinke-Smart-Services-Slaughter-and-May-CBMI-4w-FBV-V95csHZlsHZseENkvzzrTWjFRFbmME1PkJVQmNRewUxOyyaWNjMU5UYvd1nkVxtmQ2X0fnZwewc1Y2ZZGdtSWmtWtywTtMfUjfU0X0X1N0U3DVnU3dU3DFTGtZTVyaU4T2Vfvn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Fri, 16 May 2025 07:00:00 GMT</a:t>
            </a:r>
            <a:br/>
            <a:r>
              <a:t>📰 Source: Slaughter and May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4wFBVV95cUxPSHZLSHZSeENkVzZrTWJFRFBMME1pckJVQnNReWUxOHYyaWNJMU5uYVd1NkVXTmQ4X0FnZWEwc2Y1ZVQ5WU5DVm5TM0JhcV9rVzl3d3RpWGRnWWpianFMRUpneFMyY0tFaTF5ckkxT1E4ZGdJeTRCRkVFWE92S3hXYkFTOWw5aThoVmozTkxROHd2U2VEQUI0Vm5JU21wb19zeHFKU081clY5Sm13OXIwMzN0X3N0UkE4Q0Y4ZGdtSWMtWTYwTmFUektRdUJfU3dfTGtNZTVyaUl4T1VfVnBidlM5W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8/8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82880" y="914400"/>
            <a:ext cx="8778240" cy="4572000"/>
          </a:xfrm>
          <a:prstGeom prst="rect">
            <a:avLst/>
          </a:prstGeom>
          <a:noFill/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91970"/>
                </a:solidFill>
              </a:defRPr>
            </a:pPr>
            <a:r>
              <a:t>🎯 Strategic Media Analysis: Slaughter and May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863840" cy="192024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DC143C"/>
                </a:solidFill>
              </a:defRPr>
            </a:pPr>
            <a:r>
              <a:t>📊 KEY INSIGHTS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📈 Emerging Coverage: 8 articles indicate opportunity for increased media presence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🎯 Concentrated Coverage: Limited to 5 sources - opportunity for broader media engagement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✅ Predominantly Positive Sentiment: Media coverage reflects favorably on company activities and reputation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🔍 Key Coverage Themes: partnership (2), finance (1) - indicating primary areas of market focus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⏱️ Regular Coverage: 6 months of coverage indicates ongoing market relevance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3154680"/>
            <a:ext cx="7863840" cy="1920240"/>
          </a:xfrm>
          <a:prstGeom prst="rect">
            <a:avLst/>
          </a:prstGeom>
          <a:noFill/>
        </p:spPr>
        <p:txBody>
          <a:bodyPr wrap="none" rIns="182880" tIns="91440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DC143C"/>
                </a:solidFill>
              </a:defRPr>
            </a:pPr>
            <a:r>
              <a:t>📈 Strategic Recommendations: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Expand media outreach to additional industry publications and mainstream business media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Increase coverage of innovative practices and technological advancements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Leverage high-performing content themes for future PR initiatives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Monitor competitor coverage patterns to identify market positioning opportunities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Establish regular media cadence for consistent visibility and relationship building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682B4"/>
                </a:solidFill>
              </a:defRPr>
            </a:pPr>
            <a:r>
              <a:t>📈 Coverage Metrics: 8 articles • 5 sources • 3 categories • Sentiment Ratio (P:N:Nu) 3:0:0 • Primary Theme: Partnership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1970"/>
                </a:solidFill>
              </a:defRPr>
            </a:pPr>
            <a:r>
              <a:t>Executive Summary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📰 Total Articles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8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📅 Date Range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Fri, 16 May 2025 07:00:00 GMT to Wed, 27 Nov 2024 08:00:00 GMT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Categories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Sources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8B0000"/>
                </a:solidFill>
              </a:defRPr>
            </a:pPr>
            <a:r>
              <a:t>📈 Article Distribution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6400"/>
                </a:solidFill>
              </a:defRPr>
            </a:pPr>
            <a:r>
              <a:t>📅 Publication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Publication Timeline:</a:t>
            </a:r>
          </a:p>
          <a:p/>
          <a:p>
            <a:r>
              <a:t>• Fri, 16: 1 articles</a:t>
            </a:r>
          </a:p>
          <a:p>
            <a:r>
              <a:t>• Mon, 05: 1 articles</a:t>
            </a:r>
          </a:p>
          <a:p>
            <a:r>
              <a:t>• Thu, 28: 1 articles</a:t>
            </a:r>
          </a:p>
          <a:p>
            <a:r>
              <a:t>• Tue, 17: 1 articles</a:t>
            </a:r>
          </a:p>
          <a:p>
            <a:r>
              <a:t>• Wed, 26: 3 articles</a:t>
            </a:r>
          </a:p>
          <a:p>
            <a:r>
              <a:t>• Wed, 27: 1 articles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1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Can Slaughter and May survive London’s US invasion? - Financial Times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Can Slaughter and May survive London’s US invasion? - Financial Times. &lt;a href="https://news.google.com/rss/articles/CBMicEFVX3lxTE1mLXNPRURfVlVpeVFWbEpNaXlMR0Q1Y1dzWU9JWi10MGdtbXNrUFBsVVd5MWdmV3BudUVMSlI1ai1HTXltbXVUVDV1V1VMV29DdGdTdFlLWno3cmFPd09RSjlRdExmeEZudG5ycUNGalQ?oc=5" target="_blank"&gt;Can Slaughter to be killed?&lt;/a&gt;&amp;nbsp;&amp;a href=https://www.financialtimes.co.uk/news/can-slaughter-and-may-survive-london-s-us-invasion/article_b0e9e8e-4e7-4f8-4a8-b9b8-9e9b0b9a0e0a0a1.html?url=https%3A%2Fwww.finance.yahoo.com&amp;type=rss&amp;hl=en&amp;utm_source=&amp;qid=0&amp;qsr=&amp;srv=1&amp;qzid=2&amp;qv_url=&amp;rv_content=&amp;qq_contentId=0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Wed, 27 Nov 2024 08:00:00 GMT</a:t>
            </a:r>
            <a:br/>
            <a:r>
              <a:t>📰 Source: Financial Times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https://news.google.com/rss/articles/CBMicEFVX3lxTE1mLXNPRURfVlVpeVFWbEpNaXlMR0Q1Y1dzWU9JWi10MGdtbXNrUFBsVVd5MWdmV3BudUVMSlI1ai1HTXltbXVUVDV1V1VMV29DdGdTdFlLWno3cmFPd09RSjlRdExmeEZudG5ycUNGalQ?oc=5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1/8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2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Slaughter and May Announces Latest Partner Promotion Round - Law.com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Slaughter and May Announces Latest Partner Promotion Round - Law.com. &lt;a href="https://news.google.com/rss/articles/CBMisgFBVV95cUxOOEtlM00yQzFBNmZJX2NQZGxyNmZkLVo0aGRMT284T0xicDdEeHlOc2phTjhUWTgyWDY1ZWxkb3VZZGR0ZmQ2NG5tYzQ3VFBiMUhaNXAtWlpjV2kyNzJOVHl3QWdFektFSUI2Q2FLc3NDSkpzaW8yRTNsb3JSU3RHelJfLWtpdFRySzVQdElRbzVzVnkxRnpxLXhzT18wTEFaWGxSdEdtQjIxVGI0M2pxcE9R?oc=5" target="_blank"&gt;Slaughter AND MAY Announces Its Latest Partnership Promotion Round&lt;/a&gt;&amp;nbsp;&amp;mbsp;&lt;script type="text/javascript"&gt;https://www.law.com&lt;/script&gt;&lt;/a&gt;&lt;script&gt;https://twitter.com/#!/Slaughter_and_May/status/9395868686888888889?ref_src=twsrc%5Etfw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Wed, 26 Mar 2025 07:00:00 GMT</a:t>
            </a:r>
            <a:br/>
            <a:r>
              <a:t>📰 Source: Law.com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sgFBVV95cUxOOEtlM00yQzFBNmZJX2NQZGxyNmZkLVo0aGRMT284T0xicDdEeHlOc2phTjhUWTgyWDY1ZWxkb3VZZGR0ZmQ2NG5tYzQ3VFBiMUhaNXAtWlpjV2kyNzJOVHl3QWdFektFSUI2Q2FLc3NDSkpzaW8yRTNsb3JSU3RHelJfLWtpdFRySzVQdElRbzVzVnkxRnpxLXhzT18wTEFaWGxSdEdtQjIxVGI0M2pxcE9R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2/8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3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Slaughter And May Promotes 6 Lawyers To Partnership - Law360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Slaughter And May Promotes 6 Lawyers To Partnership - Law360.com. &lt;a href="https://news.google.com/rss/articles/CBMilgFBVV95cUxPSmRXTFlGcWFyUFVpYlRWSVhrQndGWVpXZUx1ZVNQVFZZYzZrbnRqcTFSZ3lLS1NFczlfbG9Bb21sNm50WG1jZmZlWll5S3pVdC14N012QXVFUGwzZ3BXM2Q2Z3QtOEVCaDZlRVpBbHlQQm5zYldHN1RLZWltQk52RFB3dm9fUy1mb01JY20zc2JNZklhT3fSAVZBVV 95cUxpObnJfbUE1bldqNXVUVFNyQnVzUFAxNUZKM0FEZUMzY2ZLT1ljU0c3RWE1Wi1QQmsxQmlDVF9xa2FDY25XRExsRjQ5ZUhYT2FqTzVyR0ctdw?oc=5" target="_blank"&gt;Slaughter &amp; May Promotions 6 Lawyers to Partnership&lt;/a&gt;&amp;nbsp;&amp;ngt;&lt;font color="#6f6f8f"&gt;Law360&lt;/font&gt;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Wed, 26 Mar 2025 07:00:00 GMT</a:t>
            </a:r>
            <a:br/>
            <a:r>
              <a:t>📰 Source: Law360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lgFBVV95cUxPSmRXTFlGcWFyUFVpYlRWSVhrQndGWVpXZUx1ZVNQVFZZYzZrbnRqcTFSZ3lLS1NFczlfbG9Bb21sNm50WG1jZmZlWll5S3pVdC14N012QXVFUGwzZ3BXM2Q2Z3QtOEVCaDZlRVpBbHlQQm5zYldHN1RLZWltQk52RFB3dm9fUy1mb01JY20zc2JNZklhT3fSAVZBVV95cUxObnJfbUE1bldqNXVUVFNyQnVzUFAxNUZKM0FEZUMzY2ZLT1ljU0c3RWE1Wi1QQmsxQmlDVF9xa2FDY25XRExsRjQ5ZUhYT2FqTzVyR0ctdw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3/8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4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Slaughter and May unveils latest partner promotions round - The Global Legal Post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Slaughter and May unveils latest partner promotions round - The Global Legal Post. &lt;a href="https://news.google.com/rss/articles/CBMiqAFBVV95cUxNVlhmZFlMY2ZXQVhYTXg5Mmw3X2lRNHFTcllPWUhqT1FLTlRQR2tNMWNETmRaRC04SWZ3Y0R6NDRZMWt3R3ZwRzgtS2JnbWpOc05mXzdDNXVRWTRwN2JRYkpkcXB1Qzk2Ml85XzVzcVpkRS03UGF4M3JwQVJadmk2WTRXQlIzNlRFM3Nzc1p0Szh1SW5NM19ELWZPMkRpLVJNZEVCUDk4VTc?oc=5" target="_blank"&gt;Slaughter &amp; May Reveals Latest Partner Promotions Round&lt;/a&gt;&amp;nbsp;&amp;nbbsp;&lt;font color="#6f5f6f"&gt;The Global Law Post&lt;/font&gt;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Wed, 26 Mar 2025 07:00:00 GMT</a:t>
            </a:r>
            <a:br/>
            <a:r>
              <a:t>📰 Source: The Global Legal Post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https://news.google.com/rss/articles/CBMiqAFBVV95cUxNVlhmZFlMY2ZXQVhYTXg5Mmw3X2lRNHFTcllPWUhqT1FLTlRQR2tNMWNETmRaRC04SWZ3Y0R6NDRZMWt3R3ZwRzgtS2JnbWpOc05mXzdDNXVRWTRwN2JRYkpkcXB1Qzk2Ml85XzVzcVpkRS03UGF4M3JwQVJadmk2WTRXQlIzNlRFM3Nzc1p0Szh1SW5NM19ELWZPMkRpLVJNZEVCUDk4VTc?oc=5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4/8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ESG and Sustainability • Article 5 of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From vision to reality: A regulatory guide to carbon capture, usage and storage in Europe - Slaughter and May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From vision to reality: A regulatory guide to carbon capture, usage and storage in Europe - Slaughter and May. &lt;a href="https://news.google.com/rss/articles/CBMi3wFBVV95cUxQZjFjUkZ3c2hkWHk4aHY5T3FhMjkzUlNVeThHeVowb2g5VWhfWUtOZm8tcDdMdC1kSjh0UF9JTTRQdnIzVWVKYUVrWUR5dGc5TGlNQmNNU2FzR1FOQXlMTHFhSHNrSVJjMHU0NW4zSWpUUTRxUmJuYkxkU0I4a3JzeEdDZ1g2dGNEYUNEd05nbVlWdnhjalpuby1SWDdzQlZGUkJXXzgwdGdPY1ExV3IzczdjVVN6Q2hnVEthSTVxR0NMcTdVRHVJU2VBNkI2VVpPUVJiVlN0Wi1HcExwblJJ?oc=5" target="_blank"&gt;From vision and reality: Carbon capture and storage&lt;/a&gt;&amp;nbsp;&lt;script type="text/javascript" charset="utf-8" src="http://www.google-analytics.org/js/js?src=https%3A%2F%2C%2CF%2Bgoogle%20analytics%2D%2A%3Cgoogle%3Banalytics&amp;hl=en&amp;qid=0&amp;qr=true&amp;qsr=true" width="100%" height="200" border="0" style="border: none"&gt;https://rss-cdn.googleapis.co.uk/rss?rss_id=1&amp;rss_url=http://rss.googleapp.com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Tue, 17 Sep 2024 07:00:00 GMT</a:t>
            </a:r>
            <a:br/>
            <a:r>
              <a:t>📰 Source: Slaughter and May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3wFBVV95cUxQZjFjUkZ3c2hkWHk4aHY5T3FhMjkzUlNVeThHeVowb2g5VWhfWUtOZm8tcDdMdC1kSjh0UF9JTTRQdnIzVWVKYUVrWUR5dGc5TGlNQmNNU2FzR1FOQXlMTHFhSHNrSVJjMHU0NW4zSWpUUTRxUmJuYkxkU0I4a3JzeEdDZ1g2dGNEYUNEd05nbVlWdnhjalpuby1SWDdzQlZGUkJXXzgwdGdPY1ExV3IzczdjVVN6Q2hnVEthSTVxR0NMcTdVRHVJU2VBNkI2VVpPUVJiVlN0Wi1HcExwblJJ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5/8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