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Articles</c:v>
                </c:pt>
              </c:strCache>
            </c:strRef>
          </c:tx>
          <c:cat>
            <c:strRef>
              <c:f>Sheet1!$A$2:$A$3</c:f>
              <c:strCache>
                <c:ptCount val="2"/>
                <c:pt idx="0">
                  <c:v>Strategy and Management</c:v>
                </c:pt>
                <c:pt idx="1">
                  <c:v>ESG and Sustainability</c:v>
                </c:pt>
              </c:strCache>
            </c:strRef>
          </c:cat>
          <c:val>
            <c:numRef>
              <c:f>Sheet1!$B$2:$B$3</c:f>
              <c:numCache>
                <c:formatCode>General</c:formatCode>
                <c:ptCount val="2"/>
                <c:pt idx="0">
                  <c:v>8</c:v>
                </c:pt>
                <c:pt idx="1">
                  <c:v>1</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191970"/>
                </a:solidFill>
              </a:defRPr>
            </a:pPr>
            <a:r>
              <a:t>Novo Nordisk News Report</a:t>
            </a:r>
          </a:p>
        </p:txBody>
      </p:sp>
      <p:sp>
        <p:nvSpPr>
          <p:cNvPr id="3" name="Subtitle 2"/>
          <p:cNvSpPr>
            <a:spLocks noGrp="1"/>
          </p:cNvSpPr>
          <p:nvPr>
            <p:ph type="subTitle" idx="1"/>
          </p:nvPr>
        </p:nvSpPr>
        <p:spPr/>
        <p:txBody>
          <a:bodyPr/>
          <a:lstStyle/>
          <a:p>
            <a:pPr>
              <a:defRPr sz="1800">
                <a:solidFill>
                  <a:srgbClr val="4682B4"/>
                </a:solidFill>
              </a:defRPr>
            </a:pPr>
            <a:r>
              <a:t>Generated on June 18, 2025</a:t>
            </a:r>
          </a:p>
          <a:p>
            <a:r>
              <a:t>📰 9 Articles Analyzed</a:t>
            </a:r>
          </a:p>
          <a:p>
            <a:r>
              <a:t>🔍 Comprehensive Media Coverage Analysis</a:t>
            </a:r>
          </a:p>
        </p:txBody>
      </p:sp>
      <p:sp>
        <p:nvSpPr>
          <p:cNvPr id="4" name="Oval 3"/>
          <p:cNvSpPr/>
          <p:nvPr/>
        </p:nvSpPr>
        <p:spPr>
          <a:xfrm>
            <a:off x="7772400" y="914400"/>
            <a:ext cx="914400" cy="914400"/>
          </a:xfrm>
          <a:prstGeom prst="ellipse">
            <a:avLst/>
          </a:prstGeom>
          <a:solidFill>
            <a:srgbClr val="DC143C"/>
          </a:solidFill>
          <a:ln w="38100">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6 of 9</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fast-tracks oral, SC amycretin into late-stage weight-loss testing - FirstWord Pharma</a:t>
            </a:r>
          </a:p>
          <a:p>
            <a:pPr>
              <a:spcAft>
                <a:spcPts val="1000"/>
              </a:spcAft>
              <a:defRPr sz="1300">
                <a:solidFill>
                  <a:srgbClr val="3C3C3C"/>
                </a:solidFill>
              </a:defRPr>
            </a:pPr>
            <a:r>
              <a:t>📝 Summary:</a:t>
            </a:r>
            <a:br/>
            <a:r>
              <a:t>Novo Nordisk fast-tracks oral, SC amycretin into late-stage weight-loss testing. FirstWord Pharma. Novo Nordisk is a global leader in the development and manufacture of pharmaceuticals. The company's products include Novo Nordisk, Sigma-Aldrich, Zyrtec and Valeo.</a:t>
            </a:r>
          </a:p>
          <a:p>
            <a:pPr>
              <a:spcAft>
                <a:spcPts val="800"/>
              </a:spcAft>
              <a:defRPr sz="1100">
                <a:solidFill>
                  <a:srgbClr val="646464"/>
                </a:solidFill>
              </a:defRPr>
            </a:pPr>
            <a:r>
              <a:t>📅 Published: Thu, 12 Jun 2025 18:41:27 GMT</a:t>
            </a:r>
            <a:br/>
            <a:r>
              <a:t>📰 Source: FirstWord Pharma</a:t>
            </a:r>
          </a:p>
          <a:p>
            <a:pPr>
              <a:defRPr sz="1000" i="1">
                <a:solidFill>
                  <a:srgbClr val="0064C8"/>
                </a:solidFill>
              </a:defRPr>
            </a:pPr>
            <a:r>
              <a:t>🔗 Read Full Article: https://news.google.com/rss/articles/CBMiU0FVX3lxTE9oUnU0Z2paLTF5REFJSE1QNlpScXQ0MFVPcDZzczU5bFMzdDRTdHVDWWhqTUdGN1FwVHVDYnc4dFY5ckdGNVItT0lUdi1ydUZHS0lB?oc=5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6/9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7 of 9</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A $250 mistake seems set to cost Ozempic maker Novo Nordisk billions - Quartz</a:t>
            </a:r>
          </a:p>
          <a:p>
            <a:pPr>
              <a:spcAft>
                <a:spcPts val="1000"/>
              </a:spcAft>
              <a:defRPr sz="1300">
                <a:solidFill>
                  <a:srgbClr val="3C3C3C"/>
                </a:solidFill>
              </a:defRPr>
            </a:pPr>
            <a:r>
              <a:t>📝 Summary:</a:t>
            </a:r>
            <a:br/>
            <a:r>
              <a:t>A $250 mistake seems set to cost Ozempic maker Novo Nordisk billions - Quartz. A $250 error seems to have cost the company billions of dollars. The mistake was made by the company's chief operating officer. The company has since apologised for the mistake.</a:t>
            </a:r>
          </a:p>
          <a:p>
            <a:pPr>
              <a:spcAft>
                <a:spcPts val="800"/>
              </a:spcAft>
              <a:defRPr sz="1100">
                <a:solidFill>
                  <a:srgbClr val="646464"/>
                </a:solidFill>
              </a:defRPr>
            </a:pPr>
            <a:r>
              <a:t>📅 Published: Mon, 16 Jun 2025 14:42:10 GMT</a:t>
            </a:r>
            <a:br/>
            <a:r>
              <a:t>📰 Source: Quartz</a:t>
            </a:r>
          </a:p>
          <a:p>
            <a:pPr>
              <a:defRPr sz="1000" i="1">
                <a:solidFill>
                  <a:srgbClr val="0064C8"/>
                </a:solidFill>
              </a:defRPr>
            </a:pPr>
            <a:r>
              <a:t>🔗 Read Full Article: https://news.google.com/rss/articles/CBMif0FVX3lxTE1PR2hCcTdiVTVrRVVfVGM5WGR5cTl3bWZTR19vYUF6Z1YxWEpOWkE1Wjg2bFVTMXNrT2otLWNSc2U2RDl0ZTlPV1BqUkhUSGJ0MEpnNDBuM2IzZFd5SFc1MnNOZVlsYnBOckQyWkhuM0FUMktwT3IwYnhFWEVtQVU?oc=5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7/9</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8 of 9</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The story of how Novo Nordisk will lose billions because it didn’t pay a couple of hundred dollars - MarketWatch</a:t>
            </a:r>
          </a:p>
          <a:p>
            <a:pPr>
              <a:spcAft>
                <a:spcPts val="1000"/>
              </a:spcAft>
              <a:defRPr sz="1300">
                <a:solidFill>
                  <a:srgbClr val="3C3C3C"/>
                </a:solidFill>
              </a:defRPr>
            </a:pPr>
            <a:r>
              <a:t>📝 Summary:</a:t>
            </a:r>
            <a:br/>
            <a:r>
              <a:t>The story of how Novo Nordisk will lose billions because it didn’t pay a couple of hundred dollars - MarketWatch. The story ofHowNovo Nordisks will lose billion because it did not pay a few hundred dollars.</a:t>
            </a:r>
          </a:p>
          <a:p>
            <a:pPr>
              <a:spcAft>
                <a:spcPts val="800"/>
              </a:spcAft>
              <a:defRPr sz="1100">
                <a:solidFill>
                  <a:srgbClr val="646464"/>
                </a:solidFill>
              </a:defRPr>
            </a:pPr>
            <a:r>
              <a:t>📅 Published: Mon, 16 Jun 2025 08:24:00 GMT</a:t>
            </a:r>
            <a:br/>
            <a:r>
              <a:t>📰 Source: MarketWatch</a:t>
            </a:r>
          </a:p>
          <a:p>
            <a:pPr>
              <a:defRPr sz="1000" i="1">
                <a:solidFill>
                  <a:srgbClr val="0064C8"/>
                </a:solidFill>
              </a:defRPr>
            </a:pPr>
            <a:r>
              <a:t>🔗 Read Full Article: https://news.google.com/rss/articles/CBMi1wFBVV95cUxOSmYzODExd2VsdHlpLVo1V0o1RnpKTVF6QzVnajRSakI2OF9JUlRxYXpMb2g2U2thazhuVGxZOE13Ynk0NE03aUpleENBZWwtYl9RRlF2ZGZWTzRxdXhXWGpYSXk3QjJ4dTZfWUtESWlRWDhWVDJYQ0hzQmZ5LURtd1pGc3JUWUVCdHZjbVFUcll0UENaOEpUZFBuM2lQcEJ1N0ZfQmpBX2Y4YV9Sek9LbW4yVlcwZHJzeVJseE0yVWc5ZWlaRWlkV0s1c2hDZDZobTRWa2lMZw?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8/9</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9 of 9</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After ousting CEO, Novo Nordisk reclaims crown as largest European company - MarketWatch</a:t>
            </a:r>
          </a:p>
          <a:p>
            <a:pPr>
              <a:spcAft>
                <a:spcPts val="1000"/>
              </a:spcAft>
              <a:defRPr sz="1300">
                <a:solidFill>
                  <a:srgbClr val="3C3C3C"/>
                </a:solidFill>
              </a:defRPr>
            </a:pPr>
            <a:r>
              <a:t>📝 Summary:</a:t>
            </a:r>
            <a:br/>
            <a:r>
              <a:t>After ousting CEO, Novo Nordisk reclaims crown as largest European company - MarketWatch. After ousting CEOs, Nordisk is now the world's largest drugmaker by sales, according to a report. The company is owned by Danish drugmaker Novo Nordic ASA.</a:t>
            </a:r>
          </a:p>
          <a:p>
            <a:pPr>
              <a:spcAft>
                <a:spcPts val="800"/>
              </a:spcAft>
              <a:defRPr sz="1100">
                <a:solidFill>
                  <a:srgbClr val="646464"/>
                </a:solidFill>
              </a:defRPr>
            </a:pPr>
            <a:r>
              <a:t>📅 Published: Fri, 13 Jun 2025 11:14:00 GMT</a:t>
            </a:r>
            <a:br/>
            <a:r>
              <a:t>📰 Source: MarketWatch</a:t>
            </a:r>
          </a:p>
          <a:p>
            <a:pPr>
              <a:defRPr sz="1000" i="1">
                <a:solidFill>
                  <a:srgbClr val="0064C8"/>
                </a:solidFill>
              </a:defRPr>
            </a:pPr>
            <a:r>
              <a:t>🔗 Read Full Article: https://news.google.com/rss/articles/CBMitwFBVV95cUxNdGpPYjZ1OWlrZlY4ODBDMDVjYW9oWHM1azZ5Q2JpS0JjSmhuejE1bmtYV2l6ZVFEVFJGWDJkMlU5X2Y4N1Vxc2pteHpVSHFPeVdXZTZQakVXMXk3RlZpNWw4XzAycVo4RVBqLXg0YlcyWW0xZEtwX0NMd3JKNDZGTUxFLS1xeVJoSEhhSFM5MHpRbzd4dzFiRHJHYUFna2IzWl9KN3d4N3RFWUswSHRNUHJLV2ZTVHM?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9/9</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AF0"/>
        </a:solidFill>
        <a:effectLst/>
      </p:bgPr>
    </p:bg>
    <p:spTree>
      <p:nvGrpSpPr>
        <p:cNvPr id="1" name=""/>
        <p:cNvGrpSpPr/>
        <p:nvPr/>
      </p:nvGrpSpPr>
      <p:grpSpPr/>
      <p:sp>
        <p:nvSpPr>
          <p:cNvPr id="5" name="Rectangle 4"/>
          <p:cNvSpPr/>
          <p:nvPr/>
        </p:nvSpPr>
        <p:spPr>
          <a:xfrm>
            <a:off x="182880" y="914400"/>
            <a:ext cx="8778240" cy="4572000"/>
          </a:xfrm>
          <a:prstGeom prst="rect">
            <a:avLst/>
          </a:prstGeom>
          <a:no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extBox 1"/>
          <p:cNvSpPr txBox="1"/>
          <p:nvPr/>
        </p:nvSpPr>
        <p:spPr>
          <a:xfrm>
            <a:off x="457200" y="182880"/>
            <a:ext cx="8229600" cy="731520"/>
          </a:xfrm>
          <a:prstGeom prst="rect">
            <a:avLst/>
          </a:prstGeom>
          <a:noFill/>
        </p:spPr>
        <p:txBody>
          <a:bodyPr wrap="none">
            <a:spAutoFit/>
          </a:bodyPr>
          <a:lstStyle/>
          <a:p>
            <a:pPr algn="ctr">
              <a:defRPr sz="2400" b="1">
                <a:solidFill>
                  <a:srgbClr val="191970"/>
                </a:solidFill>
              </a:defRPr>
            </a:pPr>
            <a:r>
              <a:t>🎯 Strategic Media Analysis: Novo Nordisk</a:t>
            </a:r>
          </a:p>
        </p:txBody>
      </p:sp>
      <p:sp>
        <p:nvSpPr>
          <p:cNvPr id="3" name="TextBox 2"/>
          <p:cNvSpPr txBox="1"/>
          <p:nvPr/>
        </p:nvSpPr>
        <p:spPr>
          <a:xfrm>
            <a:off x="640080" y="1097280"/>
            <a:ext cx="7863840" cy="1920240"/>
          </a:xfrm>
          <a:prstGeom prst="rect">
            <a:avLst/>
          </a:prstGeom>
          <a:noFill/>
        </p:spPr>
        <p:txBody>
          <a:bodyPr wrap="none" lIns="182880" tIns="91440">
            <a:spAutoFit/>
          </a:bodyPr>
          <a:lstStyle/>
          <a:p>
            <a:pPr>
              <a:spcAft>
                <a:spcPts val="1200"/>
              </a:spcAft>
              <a:defRPr sz="1600" b="1">
                <a:solidFill>
                  <a:srgbClr val="DC143C"/>
                </a:solidFill>
              </a:defRPr>
            </a:pPr>
            <a:r>
              <a:t>📊 KEY INSIGHTS</a:t>
            </a:r>
          </a:p>
          <a:p>
            <a:pPr>
              <a:lnSpc>
                <a:spcPct val="120000"/>
              </a:lnSpc>
              <a:spcAft>
                <a:spcPts val="800"/>
              </a:spcAft>
              <a:defRPr sz="1100">
                <a:solidFill>
                  <a:srgbClr val="282828"/>
                </a:solidFill>
              </a:defRPr>
            </a:pPr>
            <a:r>
              <a:t>📈 Emerging Coverage: 9 articles indicate opportunity for increased media presence</a:t>
            </a:r>
          </a:p>
          <a:p>
            <a:pPr>
              <a:lnSpc>
                <a:spcPct val="120000"/>
              </a:lnSpc>
              <a:spcAft>
                <a:spcPts val="800"/>
              </a:spcAft>
              <a:defRPr sz="1100">
                <a:solidFill>
                  <a:srgbClr val="282828"/>
                </a:solidFill>
              </a:defRPr>
            </a:pPr>
            <a:r>
              <a:t>📰 Good Media Reach: Featured across 8 publications with room for expansion</a:t>
            </a:r>
          </a:p>
          <a:p>
            <a:pPr>
              <a:lnSpc>
                <a:spcPct val="120000"/>
              </a:lnSpc>
              <a:spcAft>
                <a:spcPts val="800"/>
              </a:spcAft>
              <a:defRPr sz="1100">
                <a:solidFill>
                  <a:srgbClr val="282828"/>
                </a:solidFill>
              </a:defRPr>
            </a:pPr>
            <a:r>
              <a:t>⚠️ Mixed Sentiment Indicators: Opportunity to enhance positive narrative in media coverage</a:t>
            </a:r>
          </a:p>
          <a:p>
            <a:pPr>
              <a:lnSpc>
                <a:spcPct val="120000"/>
              </a:lnSpc>
              <a:spcAft>
                <a:spcPts val="800"/>
              </a:spcAft>
              <a:defRPr sz="1100">
                <a:solidFill>
                  <a:srgbClr val="282828"/>
                </a:solidFill>
              </a:defRPr>
            </a:pPr>
            <a:r>
              <a:t>🔍 Key Coverage Themes: deal (2), finance (1) - indicating primary areas of market focus</a:t>
            </a:r>
          </a:p>
          <a:p>
            <a:pPr>
              <a:lnSpc>
                <a:spcPct val="120000"/>
              </a:lnSpc>
              <a:spcAft>
                <a:spcPts val="800"/>
              </a:spcAft>
              <a:defRPr sz="1100">
                <a:solidFill>
                  <a:srgbClr val="282828"/>
                </a:solidFill>
              </a:defRPr>
            </a:pPr>
            <a:r>
              <a:t>📅 Sustained Coverage: Articles span 7 months, showing consistent media attention</a:t>
            </a:r>
          </a:p>
        </p:txBody>
      </p:sp>
      <p:sp>
        <p:nvSpPr>
          <p:cNvPr id="4" name="TextBox 3"/>
          <p:cNvSpPr txBox="1"/>
          <p:nvPr/>
        </p:nvSpPr>
        <p:spPr>
          <a:xfrm>
            <a:off x="640080" y="3154680"/>
            <a:ext cx="7863840" cy="1920240"/>
          </a:xfrm>
          <a:prstGeom prst="rect">
            <a:avLst/>
          </a:prstGeom>
          <a:noFill/>
        </p:spPr>
        <p:txBody>
          <a:bodyPr wrap="none" rIns="182880" tIns="91440">
            <a:spAutoFit/>
          </a:bodyPr>
          <a:lstStyle/>
          <a:p>
            <a:pPr>
              <a:spcAft>
                <a:spcPts val="1200"/>
              </a:spcAft>
              <a:defRPr sz="1600" b="1">
                <a:solidFill>
                  <a:srgbClr val="DC143C"/>
                </a:solidFill>
              </a:defRPr>
            </a:pPr>
            <a:r>
              <a:t>📈 Strategic Recommendations:</a:t>
            </a:r>
          </a:p>
          <a:p>
            <a:pPr>
              <a:lnSpc>
                <a:spcPct val="120000"/>
              </a:lnSpc>
              <a:spcAft>
                <a:spcPts val="800"/>
              </a:spcAft>
              <a:defRPr sz="1100">
                <a:solidFill>
                  <a:srgbClr val="282828"/>
                </a:solidFill>
              </a:defRPr>
            </a:pPr>
            <a:r>
              <a:t>• Develop proactive media strategy to enhance positive narrative and thought leadership</a:t>
            </a:r>
          </a:p>
          <a:p>
            <a:pPr>
              <a:lnSpc>
                <a:spcPct val="120000"/>
              </a:lnSpc>
              <a:spcAft>
                <a:spcPts val="800"/>
              </a:spcAft>
              <a:defRPr sz="1100">
                <a:solidFill>
                  <a:srgbClr val="282828"/>
                </a:solidFill>
              </a:defRPr>
            </a:pPr>
            <a:r>
              <a:t>• Increase coverage of innovative practices and technological advancements</a:t>
            </a:r>
          </a:p>
          <a:p>
            <a:pPr>
              <a:lnSpc>
                <a:spcPct val="120000"/>
              </a:lnSpc>
              <a:spcAft>
                <a:spcPts val="800"/>
              </a:spcAft>
              <a:defRPr sz="1100">
                <a:solidFill>
                  <a:srgbClr val="282828"/>
                </a:solidFill>
              </a:defRPr>
            </a:pPr>
            <a:r>
              <a:t>• Leverage high-performing content themes for future PR initiatives</a:t>
            </a:r>
          </a:p>
          <a:p>
            <a:pPr>
              <a:lnSpc>
                <a:spcPct val="120000"/>
              </a:lnSpc>
              <a:spcAft>
                <a:spcPts val="800"/>
              </a:spcAft>
              <a:defRPr sz="1100">
                <a:solidFill>
                  <a:srgbClr val="282828"/>
                </a:solidFill>
              </a:defRPr>
            </a:pPr>
            <a:r>
              <a:t>• Monitor competitor coverage patterns to identify market positioning opportunities</a:t>
            </a:r>
          </a:p>
          <a:p>
            <a:pPr>
              <a:lnSpc>
                <a:spcPct val="120000"/>
              </a:lnSpc>
              <a:spcAft>
                <a:spcPts val="800"/>
              </a:spcAft>
              <a:defRPr sz="1100">
                <a:solidFill>
                  <a:srgbClr val="282828"/>
                </a:solidFill>
              </a:defRPr>
            </a:pPr>
            <a:r>
              <a:t>• Establish regular media cadence for consistent visibility and relationship building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AFAFF"/>
        </a:solidFill>
        <a:effectLst/>
      </p:bgPr>
    </p:bg>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2800" b="1">
                <a:solidFill>
                  <a:srgbClr val="191970"/>
                </a:solidFill>
              </a:defRPr>
            </a:pPr>
            <a:r>
              <a:t>Executive Summary</a:t>
            </a:r>
          </a:p>
        </p:txBody>
      </p:sp>
      <p:sp>
        <p:nvSpPr>
          <p:cNvPr id="3" name="Rounded Rectangle 2"/>
          <p:cNvSpPr/>
          <p:nvPr/>
        </p:nvSpPr>
        <p:spPr>
          <a:xfrm>
            <a:off x="457200" y="1828800"/>
            <a:ext cx="3657600" cy="1097280"/>
          </a:xfrm>
          <a:prstGeom prst="roundRect">
            <a:avLst/>
          </a:prstGeom>
          <a:solidFill>
            <a:srgbClr val="F0F8FF"/>
          </a:solid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tIns="91440" bIns="91440"/>
          <a:lstStyle/>
          <a:p>
            <a:pPr algn="ctr">
              <a:defRPr sz="1200" b="1">
                <a:solidFill>
                  <a:srgbClr val="191970"/>
                </a:solidFill>
              </a:defRPr>
            </a:pPr>
            <a:r>
              <a:t>📰 Total Articles</a:t>
            </a:r>
          </a:p>
          <a:p>
            <a:pPr algn="ctr">
              <a:defRPr sz="1400" b="1">
                <a:solidFill>
                  <a:srgbClr val="006400"/>
                </a:solidFill>
              </a:defRPr>
            </a:pPr>
            <a:r>
              <a:t>9</a:t>
            </a:r>
          </a:p>
        </p:txBody>
      </p:sp>
      <p:sp>
        <p:nvSpPr>
          <p:cNvPr id="4" name="Rounded Rectangle 3"/>
          <p:cNvSpPr/>
          <p:nvPr/>
        </p:nvSpPr>
        <p:spPr>
          <a:xfrm>
            <a:off x="5029200" y="1828800"/>
            <a:ext cx="3657600" cy="1097280"/>
          </a:xfrm>
          <a:prstGeom prst="roundRect">
            <a:avLst/>
          </a:prstGeom>
          <a:solidFill>
            <a:srgbClr val="F0F8FF"/>
          </a:solid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tIns="91440" bIns="91440"/>
          <a:lstStyle/>
          <a:p>
            <a:pPr algn="ctr">
              <a:defRPr sz="1200" b="1">
                <a:solidFill>
                  <a:srgbClr val="191970"/>
                </a:solidFill>
              </a:defRPr>
            </a:pPr>
            <a:r>
              <a:t>📅 Date Range</a:t>
            </a:r>
          </a:p>
          <a:p>
            <a:pPr algn="ctr">
              <a:defRPr sz="1400" b="1">
                <a:solidFill>
                  <a:srgbClr val="006400"/>
                </a:solidFill>
              </a:defRPr>
            </a:pPr>
            <a:r>
              <a:t>Fri, 13 Jun 2025 11:14:00 GMT to Wed, 18 Jun 2025 00:07:15 GMT</a:t>
            </a:r>
          </a:p>
        </p:txBody>
      </p:sp>
      <p:sp>
        <p:nvSpPr>
          <p:cNvPr id="5" name="Rounded Rectangle 4"/>
          <p:cNvSpPr/>
          <p:nvPr/>
        </p:nvSpPr>
        <p:spPr>
          <a:xfrm>
            <a:off x="457200" y="3200400"/>
            <a:ext cx="3657600" cy="1097280"/>
          </a:xfrm>
          <a:prstGeom prst="roundRect">
            <a:avLst/>
          </a:prstGeom>
          <a:solidFill>
            <a:srgbClr val="F0F8FF"/>
          </a:solid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tIns="91440" bIns="91440"/>
          <a:lstStyle/>
          <a:p>
            <a:pPr algn="ctr">
              <a:defRPr sz="1200" b="1">
                <a:solidFill>
                  <a:srgbClr val="191970"/>
                </a:solidFill>
              </a:defRPr>
            </a:pPr>
            <a:r>
              <a:t>Categories</a:t>
            </a:r>
          </a:p>
          <a:p>
            <a:pPr algn="ctr">
              <a:defRPr sz="1400" b="1">
                <a:solidFill>
                  <a:srgbClr val="006400"/>
                </a:solidFill>
              </a:defRPr>
            </a:pPr>
            <a:r>
              <a:t>2</a:t>
            </a:r>
          </a:p>
        </p:txBody>
      </p:sp>
      <p:sp>
        <p:nvSpPr>
          <p:cNvPr id="6" name="Rounded Rectangle 5"/>
          <p:cNvSpPr/>
          <p:nvPr/>
        </p:nvSpPr>
        <p:spPr>
          <a:xfrm>
            <a:off x="5029200" y="3200400"/>
            <a:ext cx="3657600" cy="1097280"/>
          </a:xfrm>
          <a:prstGeom prst="roundRect">
            <a:avLst/>
          </a:prstGeom>
          <a:solidFill>
            <a:srgbClr val="F0F8FF"/>
          </a:solidFill>
          <a:ln w="25400">
            <a:solidFill>
              <a:srgbClr val="4682B4"/>
            </a:solidFill>
          </a:ln>
        </p:spPr>
        <p:style>
          <a:lnRef idx="1">
            <a:schemeClr val="accent1"/>
          </a:lnRef>
          <a:fillRef idx="3">
            <a:schemeClr val="accent1"/>
          </a:fillRef>
          <a:effectRef idx="2">
            <a:schemeClr val="accent1"/>
          </a:effectRef>
          <a:fontRef idx="minor">
            <a:schemeClr val="lt1"/>
          </a:fontRef>
        </p:style>
        <p:txBody>
          <a:bodyPr rtlCol="0" anchor="ctr" tIns="91440" bIns="91440"/>
          <a:lstStyle/>
          <a:p>
            <a:pPr algn="ctr">
              <a:defRPr sz="1200" b="1">
                <a:solidFill>
                  <a:srgbClr val="191970"/>
                </a:solidFill>
              </a:defRPr>
            </a:pPr>
            <a:r>
              <a:t>Sources</a:t>
            </a:r>
          </a:p>
          <a:p>
            <a:pPr algn="ctr">
              <a:defRPr sz="1400" b="1">
                <a:solidFill>
                  <a:srgbClr val="006400"/>
                </a:solidFill>
              </a:defRPr>
            </a:pPr>
            <a:r>
              <a:t>8</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AFA"/>
        </a:solidFill>
        <a:effectLst/>
      </p:bgPr>
    </p:bg>
    <p:spTree>
      <p:nvGrpSpPr>
        <p:cNvPr id="1" name=""/>
        <p:cNvGrpSpPr/>
        <p:nvPr/>
      </p:nvGrpSpPr>
      <p:grpSpPr/>
      <p:sp>
        <p:nvSpPr>
          <p:cNvPr id="2" name="TextBox 1"/>
          <p:cNvSpPr txBox="1"/>
          <p:nvPr/>
        </p:nvSpPr>
        <p:spPr>
          <a:xfrm>
            <a:off x="914400" y="274320"/>
            <a:ext cx="7315200" cy="731520"/>
          </a:xfrm>
          <a:prstGeom prst="rect">
            <a:avLst/>
          </a:prstGeom>
          <a:noFill/>
        </p:spPr>
        <p:txBody>
          <a:bodyPr wrap="none">
            <a:spAutoFit/>
          </a:bodyPr>
          <a:lstStyle/>
          <a:p>
            <a:pPr algn="ctr">
              <a:defRPr sz="2400" b="1">
                <a:solidFill>
                  <a:srgbClr val="8B0000"/>
                </a:solidFill>
              </a:defRPr>
            </a:pPr>
            <a:r>
              <a:t>📈 Article Distribution by Category</a:t>
            </a:r>
          </a:p>
        </p:txBody>
      </p:sp>
      <p:graphicFrame>
        <p:nvGraphicFramePr>
          <p:cNvPr id="3" name="Chart 2"/>
          <p:cNvGraphicFramePr>
            <a:graphicFrameLocks noGrp="1"/>
          </p:cNvGraphicFramePr>
          <p:nvPr/>
        </p:nvGraphicFramePr>
        <p:xfrm>
          <a:off x="1371600" y="1371600"/>
          <a:ext cx="6400800" cy="4114800"/>
        </p:xfrm>
        <a:graphic>
          <a:graphicData uri="http://schemas.openxmlformats.org/drawingml/2006/chart">
            <c:chart xmlns:c="http://schemas.openxmlformats.org/drawingml/2006/chart" r:id="rId2"/>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8FFF8"/>
        </a:solidFill>
        <a:effectLst/>
      </p:bgPr>
    </p:bg>
    <p:spTree>
      <p:nvGrpSpPr>
        <p:cNvPr id="1" name=""/>
        <p:cNvGrpSpPr/>
        <p:nvPr/>
      </p:nvGrpSpPr>
      <p:grpSpPr/>
      <p:sp>
        <p:nvSpPr>
          <p:cNvPr id="2" name="TextBox 1"/>
          <p:cNvSpPr txBox="1"/>
          <p:nvPr/>
        </p:nvSpPr>
        <p:spPr>
          <a:xfrm>
            <a:off x="914400" y="274320"/>
            <a:ext cx="7315200" cy="731520"/>
          </a:xfrm>
          <a:prstGeom prst="rect">
            <a:avLst/>
          </a:prstGeom>
          <a:noFill/>
        </p:spPr>
        <p:txBody>
          <a:bodyPr wrap="none">
            <a:spAutoFit/>
          </a:bodyPr>
          <a:lstStyle/>
          <a:p>
            <a:pPr algn="ctr">
              <a:defRPr sz="2400" b="1">
                <a:solidFill>
                  <a:srgbClr val="006400"/>
                </a:solidFill>
              </a:defRPr>
            </a:pPr>
            <a:r>
              <a:t>📅 Publication Timeline</a:t>
            </a:r>
          </a:p>
        </p:txBody>
      </p:sp>
      <p:sp>
        <p:nvSpPr>
          <p:cNvPr id="3" name="TextBox 2"/>
          <p:cNvSpPr txBox="1"/>
          <p:nvPr/>
        </p:nvSpPr>
        <p:spPr>
          <a:xfrm>
            <a:off x="914400" y="1828800"/>
            <a:ext cx="7315200" cy="3657600"/>
          </a:xfrm>
          <a:prstGeom prst="rect">
            <a:avLst/>
          </a:prstGeom>
          <a:noFill/>
        </p:spPr>
        <p:txBody>
          <a:bodyPr wrap="none">
            <a:spAutoFit/>
          </a:bodyPr>
          <a:lstStyle/>
          <a:p>
            <a:r>
              <a:t>Publication Timeline:</a:t>
            </a:r>
          </a:p>
          <a:p/>
          <a:p>
            <a:r>
              <a:t>• Fri, 13: 1 articles</a:t>
            </a:r>
          </a:p>
          <a:p>
            <a:r>
              <a:t>• Mon, 16: 2 articles</a:t>
            </a:r>
          </a:p>
          <a:p>
            <a:r>
              <a:t>• Thu, 12: 1 articles</a:t>
            </a:r>
          </a:p>
          <a:p>
            <a:r>
              <a:t>• Tue, 10: 1 articles</a:t>
            </a:r>
          </a:p>
          <a:p>
            <a:r>
              <a:t>• Tue, 17: 2 articles</a:t>
            </a:r>
          </a:p>
          <a:p>
            <a:r>
              <a:t>• Wed, 11: 1 articles</a:t>
            </a:r>
          </a:p>
          <a:p>
            <a:r>
              <a:t>• Wed, 18: 1 articles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1 of 9</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FDA Launches AI Experiment to Streamline Drug Reviews as Novo Nordisk Faces Rising Competition in Obesity Treatments - geneonline.com</a:t>
            </a:r>
          </a:p>
          <a:p>
            <a:pPr>
              <a:spcAft>
                <a:spcPts val="1000"/>
              </a:spcAft>
              <a:defRPr sz="1300">
                <a:solidFill>
                  <a:srgbClr val="3C3C3C"/>
                </a:solidFill>
              </a:defRPr>
            </a:pPr>
            <a:r>
              <a:t>📝 Summary:</a:t>
            </a:r>
            <a:br/>
            <a:r>
              <a:t>FDA Launches AI Experiment to Streamline Drug Reviews as Novo Nordisk Faces Rising Competition in Obesity Treatments. FDA launches AI experiment to streamline drug reviews as Novos Nordisk faces rising competition in obesity treatments. Novos faces competition from GlaxoSmithKline, Gilead Sciences, and others.</a:t>
            </a:r>
          </a:p>
          <a:p>
            <a:pPr>
              <a:spcAft>
                <a:spcPts val="800"/>
              </a:spcAft>
              <a:defRPr sz="1100">
                <a:solidFill>
                  <a:srgbClr val="646464"/>
                </a:solidFill>
              </a:defRPr>
            </a:pPr>
            <a:r>
              <a:t>📅 Published: Wed, 18 Jun 2025 00:07:15 GMT</a:t>
            </a:r>
            <a:br/>
            <a:r>
              <a:t>📰 Source: geneonline.com</a:t>
            </a:r>
          </a:p>
          <a:p>
            <a:pPr>
              <a:defRPr sz="1000" i="1">
                <a:solidFill>
                  <a:srgbClr val="0064C8"/>
                </a:solidFill>
              </a:defRPr>
            </a:pPr>
            <a:r>
              <a:t>🔗 Read Full Article: https://news.google.com/rss/articles/CBMi3AFBVV95cUxOSFNNbXdiemV4bml5UGhUQlhRclZTcGM3M0hDb29KYVk4OUlMLVE4ak9ldWlLSGMxTjFUY1p2UkFpQ091UWFxUFp4bzdZWm1KSjNNX1JzV1BubktLRDNlcGFNcXRSVlY5WHJDM2ZiRzlJYUdhamNFdDU5NWdDazlPYWFiUy0xMXdseEJTZ21vUXBDRlpCY0RJZHdzY0pYV3NOeHo2RFdjTzhCbllGeDJsMHFHbTJ1eThEUjRINlJqOUxTb29xcDZsbWdYNTVmcVBySkFCMnV5b2ZnbXNy?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1/9</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2 of 9</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finds Deep Apple ripe for obesity R&amp;D, inking $812M deal to go beyond incretins - Fierce Biotech</a:t>
            </a:r>
          </a:p>
          <a:p>
            <a:pPr>
              <a:spcAft>
                <a:spcPts val="1000"/>
              </a:spcAft>
              <a:defRPr sz="1300">
                <a:solidFill>
                  <a:srgbClr val="3C3C3C"/>
                </a:solidFill>
              </a:defRPr>
            </a:pPr>
            <a:r>
              <a:t>📝 Summary:</a:t>
            </a:r>
            <a:br/>
            <a:r>
              <a:t>Novo Nordisk finds Deep Apple ripe for obesity R&amp;D, inking $812M deal to go beyond incretins - Fierce Biotech. &lt;a href="https://news. google.</a:t>
            </a:r>
          </a:p>
          <a:p>
            <a:pPr>
              <a:spcAft>
                <a:spcPts val="800"/>
              </a:spcAft>
              <a:defRPr sz="1100">
                <a:solidFill>
                  <a:srgbClr val="646464"/>
                </a:solidFill>
              </a:defRPr>
            </a:pPr>
            <a:r>
              <a:t>📅 Published: Wed, 11 Jun 2025 11:00:00 GMT</a:t>
            </a:r>
            <a:br/>
            <a:r>
              <a:t>📰 Source: Fierce Biotech</a:t>
            </a:r>
          </a:p>
          <a:p>
            <a:pPr>
              <a:defRPr sz="1000" i="1">
                <a:solidFill>
                  <a:srgbClr val="0064C8"/>
                </a:solidFill>
              </a:defRPr>
            </a:pPr>
            <a:r>
              <a:t>🔗 Read Full Article: https://news.google.com/rss/articles/CBMivAFBVV95cUxQTlB5OXlsbzJTWWpoVHJHN2MyS3FRMVZBODBieXJfVjlZRE5LTmRxTnQ1OW9jajg1eVNJLUNzdGRiX0V3eUdaVnBLN1N4NlItTTMwUlNsemVka3ZucmR1MFJMbFRaRWtPdDhsTVdMejdJRmlEd1BJWm9Td3NnZXFfVU5kRnBBRTJSVlp5V1dpSS1HSXl3STVvWXBlSEdZTWtMSGtINzliTDFYQ0prR2Z6cF9LdVFsVFdFSE9JVg?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2/9</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3 of 9</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focused on biotech deals for cardiometabolic indications - Seeking Alpha</a:t>
            </a:r>
          </a:p>
          <a:p>
            <a:pPr>
              <a:spcAft>
                <a:spcPts val="1000"/>
              </a:spcAft>
              <a:defRPr sz="1300">
                <a:solidFill>
                  <a:srgbClr val="3C3C3C"/>
                </a:solidFill>
              </a:defRPr>
            </a:pPr>
            <a:r>
              <a:t>📝 Summary:</a:t>
            </a:r>
            <a:br/>
            <a:r>
              <a:t>Novo Nordisk focused on biotech deals for cardiometabolic indications - Seeking Alpha. Novo Nordisk is a leading maker of insulin and other insulin-like growth factor receptor (IGR) products. The company is also a leading producer of insulin for the central nervous system.</a:t>
            </a:r>
          </a:p>
          <a:p>
            <a:pPr>
              <a:spcAft>
                <a:spcPts val="800"/>
              </a:spcAft>
              <a:defRPr sz="1100">
                <a:solidFill>
                  <a:srgbClr val="646464"/>
                </a:solidFill>
              </a:defRPr>
            </a:pPr>
            <a:r>
              <a:t>📅 Published: Tue, 17 Jun 2025 21:37:00 GMT</a:t>
            </a:r>
            <a:br/>
            <a:r>
              <a:t>📰 Source: Seeking Alpha</a:t>
            </a:r>
          </a:p>
          <a:p>
            <a:pPr>
              <a:defRPr sz="1000" i="1">
                <a:solidFill>
                  <a:srgbClr val="0064C8"/>
                </a:solidFill>
              </a:defRPr>
            </a:pPr>
            <a:r>
              <a:t>🔗 Read Full Article: https://news.google.com/rss/articles/CBMiogFBVV95cUxOY0hiajBkRktBQkRSMFJhV3A0cnhsaU9LZXdOSS1QQU9Gb2dxbUZwWGdTSjFMZGxvNFAtTF9kenhoNXRmaTVDUlVxeGg0ZmtXS0paT01sejJXbENDUTdaLUZDOUIyeFVjRmZtOEtjc1h3UHdENFVJVWhhY2RPc3ZWNkdMcVhLRW93Ty1INGFaXzZKV1dyNlRfRl9yQzVSN1VLdXc?oc=5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3/9</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ESG and Sustainability • Article 4 of 9</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Reclaims Top Spot in Europe by Market Value - Yahoo Finance</a:t>
            </a:r>
          </a:p>
          <a:p>
            <a:pPr>
              <a:spcAft>
                <a:spcPts val="1000"/>
              </a:spcAft>
              <a:defRPr sz="1300">
                <a:solidFill>
                  <a:srgbClr val="3C3C3C"/>
                </a:solidFill>
              </a:defRPr>
            </a:pPr>
            <a:r>
              <a:t>📝 Summary:</a:t>
            </a:r>
            <a:br/>
            <a:r>
              <a:t>Novo Nordisk Reclaims Top Spot in Europe by Market Value - Yahoo Finance. Novo Nordisk is a Danish drug manufacturer. The company has been around for more than 100 years. It is one of the biggest drug producers in the world.</a:t>
            </a:r>
          </a:p>
          <a:p>
            <a:pPr>
              <a:spcAft>
                <a:spcPts val="800"/>
              </a:spcAft>
              <a:defRPr sz="1100">
                <a:solidFill>
                  <a:srgbClr val="646464"/>
                </a:solidFill>
              </a:defRPr>
            </a:pPr>
            <a:r>
              <a:t>📅 Published: Tue, 17 Jun 2025 17:48:08 GMT</a:t>
            </a:r>
            <a:br/>
            <a:r>
              <a:t>📰 Source: Yahoo Finance</a:t>
            </a:r>
          </a:p>
          <a:p>
            <a:pPr>
              <a:defRPr sz="1000" i="1">
                <a:solidFill>
                  <a:srgbClr val="0064C8"/>
                </a:solidFill>
              </a:defRPr>
            </a:pPr>
            <a:r>
              <a:t>🔗 Read Full Article: https://news.google.com/rss/articles/CBMiggFBVV95cUxNVVJiNW9fSU5MU0Vib3FleWNHcjctZjlQX2lPRTZNcGFqY3JPdjYzWHFCdkh3NFNFRm1nMUoybXlnOXpEWDdLZnd1c0I3SFVIcmNKcV80dFBxSF9EczhxMG44aHcwbGNTTHZSekc3bmdBc1p4TDBvMWxZcF82b1pzczZ3?oc=5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4/9</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A"/>
        </a:solidFill>
        <a:effectLst/>
      </p:bgPr>
    </p:bg>
    <p:spTree>
      <p:nvGrpSpPr>
        <p:cNvPr id="1" name=""/>
        <p:cNvGrpSpPr/>
        <p:nvPr/>
      </p:nvGrpSpPr>
      <p:grpSpPr/>
      <p:sp>
        <p:nvSpPr>
          <p:cNvPr id="2" name="Title 1"/>
          <p:cNvSpPr>
            <a:spLocks noGrp="1"/>
          </p:cNvSpPr>
          <p:nvPr>
            <p:ph type="title"/>
          </p:nvPr>
        </p:nvSpPr>
        <p:spPr/>
        <p:txBody>
          <a:bodyPr/>
          <a:lstStyle/>
          <a:p>
            <a:pPr>
              <a:defRPr sz="2000">
                <a:solidFill>
                  <a:srgbClr val="191970"/>
                </a:solidFill>
              </a:defRPr>
            </a:pPr>
            <a:r>
              <a:t>📰 Strategy and Management • Article 5 of 9</a:t>
            </a:r>
          </a:p>
        </p:txBody>
      </p:sp>
      <p:sp>
        <p:nvSpPr>
          <p:cNvPr id="3" name="Content Placeholder 2"/>
          <p:cNvSpPr>
            <a:spLocks noGrp="1"/>
          </p:cNvSpPr>
          <p:nvPr>
            <p:ph idx="1"/>
          </p:nvPr>
        </p:nvSpPr>
        <p:spPr/>
        <p:txBody>
          <a:bodyPr lIns="274320" rIns="274320"/>
          <a:lstStyle/>
          <a:p>
            <a:pPr>
              <a:spcAft>
                <a:spcPts val="1200"/>
              </a:spcAft>
              <a:defRPr b="1" sz="1600">
                <a:solidFill>
                  <a:srgbClr val="191970"/>
                </a:solidFill>
              </a:defRPr>
            </a:pPr>
            <a:r>
              <a:t>📌 Novo Nordisk starts new CagriSema weightloss drug trial - Reuters</a:t>
            </a:r>
          </a:p>
          <a:p>
            <a:pPr>
              <a:spcAft>
                <a:spcPts val="1000"/>
              </a:spcAft>
              <a:defRPr sz="1300">
                <a:solidFill>
                  <a:srgbClr val="3C3C3C"/>
                </a:solidFill>
              </a:defRPr>
            </a:pPr>
            <a:r>
              <a:t>📝 Summary:</a:t>
            </a:r>
            <a:br/>
            <a:r>
              <a:t>Novo Nordisk starts new CagriSema weightloss drug trial - Reuters. Novo Nordisk is a leading manufacturer of insulin and other insulin-like growth factor receptor (IGR) agonists. The trial is expected to last at least six months.</a:t>
            </a:r>
          </a:p>
          <a:p>
            <a:pPr>
              <a:spcAft>
                <a:spcPts val="800"/>
              </a:spcAft>
              <a:defRPr sz="1100">
                <a:solidFill>
                  <a:srgbClr val="646464"/>
                </a:solidFill>
              </a:defRPr>
            </a:pPr>
            <a:r>
              <a:t>📅 Published: Tue, 10 Jun 2025 17:01:43 GMT</a:t>
            </a:r>
            <a:br/>
            <a:r>
              <a:t>📰 Source: Reuters</a:t>
            </a:r>
          </a:p>
          <a:p>
            <a:pPr>
              <a:defRPr sz="1000" i="1">
                <a:solidFill>
                  <a:srgbClr val="0064C8"/>
                </a:solidFill>
              </a:defRPr>
            </a:pPr>
            <a:r>
              <a:t>🔗 Read Full Article: https://news.google.com/rss/articles/CBMixgFBVV95cUxPNDFsUXJJV1BFWjIzc2tWNmJaUVJXelNDel9lY2ZHMm10SFdjZk10eVVOcHpCMHc0SFNya2l2OE9rRW51bTVfMHlTR2czRmFSQm1qdm9RRkdvc1RSQm1pWExoN3QzODZYOXFISTlVRkUtaTJtckt1Mm1qd0poeDk2TjF6QmtrdTMtUU8wWnRoamI5OWxqU0g2WC1iR0NpVnFxbHJPaXM1WXg2elZNTzRKdkJGOXNuRnJHc084cXFheVYzcjNNbVE?oc=5</a:t>
            </a:r>
          </a:p>
        </p:txBody>
      </p:sp>
      <p:sp>
        <p:nvSpPr>
          <p:cNvPr id="4" name="Rounded Rectangle 3"/>
          <p:cNvSpPr/>
          <p:nvPr/>
        </p:nvSpPr>
        <p:spPr>
          <a:xfrm>
            <a:off x="7772400" y="5943600"/>
            <a:ext cx="914400" cy="274320"/>
          </a:xfrm>
          <a:prstGeom prst="roundRect">
            <a:avLst/>
          </a:prstGeom>
          <a:solidFill>
            <a:srgbClr val="DC143C"/>
          </a:solidFill>
          <a:ln>
            <a:solidFill>
              <a:srgbClr val="19197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000" b="1">
                <a:solidFill>
                  <a:srgbClr val="FFFFFF"/>
                </a:solidFill>
              </a:defRPr>
            </a:pPr>
            <a:r>
              <a:t>5/9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